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4"/>
  </p:handoutMasterIdLst>
  <p:sldIdLst>
    <p:sldId id="310" r:id="rId5"/>
    <p:sldId id="323" r:id="rId6"/>
    <p:sldId id="327" r:id="rId7"/>
    <p:sldId id="324" r:id="rId8"/>
    <p:sldId id="330" r:id="rId9"/>
    <p:sldId id="325" r:id="rId10"/>
    <p:sldId id="328" r:id="rId11"/>
    <p:sldId id="326" r:id="rId12"/>
    <p:sldId id="32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B0A5FC7-B451-4040-9C8E-6FD85E4FA400}" type="datetimeFigureOut">
              <a:rPr lang="en-GB" smtClean="0"/>
              <a:pPr/>
              <a:t>01/07/2019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92C6A0B-018C-49C6-ADF8-ECD5DD83495A}" type="slidenum">
              <a:rPr lang="en-GB" smtClean="0"/>
              <a:pPr/>
              <a:t>‹#›</a:t>
            </a:fld>
            <a:endParaRPr lang="en-GB"/>
          </a:p>
        </p:txBody>
      </p:sp>
    </p:spTree>
    <p:extLst>
      <p:ext uri="{BB962C8B-B14F-4D97-AF65-F5344CB8AC3E}">
        <p14:creationId xmlns:p14="http://schemas.microsoft.com/office/powerpoint/2010/main" val="42547640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401483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278368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103137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337920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53005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2356535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27104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13758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644793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814919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2D0BC8-CF1B-4C44-A15B-66ABF212E4FE}" type="datetimeFigureOut">
              <a:rPr lang="en-GB" smtClean="0"/>
              <a:pPr/>
              <a:t>01/07/2019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1D2AB4-3305-4258-8AE0-6D2EBB52CDB3}" type="slidenum">
              <a:rPr lang="en-GB" smtClean="0"/>
              <a:pPr/>
              <a:t>‹#›</a:t>
            </a:fld>
            <a:endParaRPr lang="en-GB"/>
          </a:p>
        </p:txBody>
      </p:sp>
    </p:spTree>
    <p:extLst>
      <p:ext uri="{BB962C8B-B14F-4D97-AF65-F5344CB8AC3E}">
        <p14:creationId xmlns:p14="http://schemas.microsoft.com/office/powerpoint/2010/main" val="121284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D0BC8-CF1B-4C44-A15B-66ABF212E4FE}" type="datetimeFigureOut">
              <a:rPr lang="en-GB" smtClean="0"/>
              <a:pPr/>
              <a:t>01/07/2019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D2AB4-3305-4258-8AE0-6D2EBB52CDB3}" type="slidenum">
              <a:rPr lang="en-GB" smtClean="0"/>
              <a:pPr/>
              <a:t>‹#›</a:t>
            </a:fld>
            <a:endParaRPr lang="en-GB"/>
          </a:p>
        </p:txBody>
      </p:sp>
    </p:spTree>
    <p:extLst>
      <p:ext uri="{BB962C8B-B14F-4D97-AF65-F5344CB8AC3E}">
        <p14:creationId xmlns:p14="http://schemas.microsoft.com/office/powerpoint/2010/main" val="253420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TF3tPw1I_fk"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icole.beeching@accordgroup.org.uk"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mailto:di.stirling-chow@accordgroup.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3568" y="4941205"/>
            <a:ext cx="8280920" cy="1354217"/>
          </a:xfrm>
          <a:prstGeom prst="rect">
            <a:avLst/>
          </a:prstGeom>
          <a:noFill/>
          <a:ln>
            <a:noFill/>
          </a:ln>
        </p:spPr>
        <p:txBody>
          <a:bodyPr wrap="square" rtlCol="0">
            <a:spAutoFit/>
          </a:bodyPr>
          <a:lstStyle/>
          <a:p>
            <a:r>
              <a:rPr lang="en-GB" sz="2200" b="1" dirty="0">
                <a:solidFill>
                  <a:srgbClr val="7030A0"/>
                </a:solidFill>
                <a:latin typeface="Arial" panose="020B0604020202020204" pitchFamily="34" charset="0"/>
                <a:cs typeface="Arial" panose="020B0604020202020204" pitchFamily="34" charset="0"/>
              </a:rPr>
              <a:t>Action and innovation: </a:t>
            </a:r>
            <a:r>
              <a:rPr lang="en-GB" sz="2200" b="1" dirty="0" smtClean="0">
                <a:solidFill>
                  <a:srgbClr val="7030A0"/>
                </a:solidFill>
                <a:latin typeface="Arial" panose="020B0604020202020204" pitchFamily="34" charset="0"/>
                <a:cs typeface="Arial" panose="020B0604020202020204" pitchFamily="34" charset="0"/>
              </a:rPr>
              <a:t>delivering </a:t>
            </a:r>
            <a:r>
              <a:rPr lang="en-GB" sz="2200" b="1" dirty="0">
                <a:solidFill>
                  <a:srgbClr val="7030A0"/>
                </a:solidFill>
                <a:latin typeface="Arial" panose="020B0604020202020204" pitchFamily="34" charset="0"/>
                <a:cs typeface="Arial" panose="020B0604020202020204" pitchFamily="34" charset="0"/>
              </a:rPr>
              <a:t>for diverse communities</a:t>
            </a:r>
            <a:endParaRPr lang="en-GB" sz="2200" b="1" dirty="0" smtClean="0">
              <a:solidFill>
                <a:srgbClr val="7030A0"/>
              </a:solidFill>
              <a:latin typeface="Arial" panose="020B0604020202020204" pitchFamily="34" charset="0"/>
              <a:cs typeface="Arial" panose="020B0604020202020204" pitchFamily="34" charset="0"/>
            </a:endParaRPr>
          </a:p>
          <a:p>
            <a:endParaRPr lang="en-GB" sz="2000" dirty="0" smtClean="0">
              <a:solidFill>
                <a:srgbClr val="7030A0"/>
              </a:solidFill>
              <a:latin typeface="Arial" panose="020B0604020202020204" pitchFamily="34" charset="0"/>
              <a:cs typeface="Arial" panose="020B0604020202020204" pitchFamily="34" charset="0"/>
            </a:endParaRPr>
          </a:p>
          <a:p>
            <a:r>
              <a:rPr lang="en-GB" sz="2000" dirty="0" smtClean="0">
                <a:solidFill>
                  <a:srgbClr val="7030A0"/>
                </a:solidFill>
                <a:latin typeface="Arial" panose="020B0604020202020204" pitchFamily="34" charset="0"/>
                <a:cs typeface="Arial" panose="020B0604020202020204" pitchFamily="34" charset="0"/>
              </a:rPr>
              <a:t>Presented by Nicole Beeching - Assistant Director of Business Development  </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PR and Comms\Twitter_accord_care\header v2_sep 2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4784"/>
            <a:ext cx="91440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Communications Team\2019\Shared Images\Care and Support Images\Accord_051118_nrp-2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5836" y="1494610"/>
            <a:ext cx="2952328" cy="3048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Communications Team\2019\Shared Images\Care and Support Images\Accord_051118_nrp-3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176" y="1461527"/>
            <a:ext cx="2987824" cy="153966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P:\Communications Team\2019\Shared Images\Care and Support Images\ACCORD_280717_NRP-75.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29886"/>
          <a:stretch/>
        </p:blipFill>
        <p:spPr bwMode="auto">
          <a:xfrm>
            <a:off x="0" y="3018610"/>
            <a:ext cx="1532311" cy="1486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746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5479962"/>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About Accord </a:t>
            </a:r>
            <a:endParaRPr lang="en-GB" sz="2400" b="1" dirty="0" smtClean="0">
              <a:solidFill>
                <a:srgbClr val="FF0000"/>
              </a:solidFill>
              <a:latin typeface="Arial" panose="020B0604020202020204" pitchFamily="34" charset="0"/>
              <a:ea typeface="Calibri"/>
              <a:cs typeface="Arial" panose="020B0604020202020204" pitchFamily="34" charset="0"/>
            </a:endParaRPr>
          </a:p>
          <a:p>
            <a:pPr lvl="0"/>
            <a:r>
              <a:rPr lang="en-GB" sz="2000" b="1" dirty="0">
                <a:solidFill>
                  <a:srgbClr val="000000"/>
                </a:solidFill>
                <a:latin typeface="Arial" panose="020B0604020202020204" pitchFamily="34" charset="0"/>
                <a:cs typeface="Arial" panose="020B0604020202020204" pitchFamily="34" charset="0"/>
              </a:rPr>
              <a:t>Overview</a:t>
            </a:r>
          </a:p>
          <a:p>
            <a:pPr lvl="0"/>
            <a:r>
              <a:rPr lang="en-GB" sz="2000" dirty="0">
                <a:solidFill>
                  <a:srgbClr val="000000"/>
                </a:solidFill>
                <a:latin typeface="Arial" panose="020B0604020202020204" pitchFamily="34" charset="0"/>
                <a:cs typeface="Arial" panose="020B0604020202020204" pitchFamily="34" charset="0"/>
              </a:rPr>
              <a:t>Formed in 1965, Accord </a:t>
            </a:r>
            <a:r>
              <a:rPr lang="en-GB" sz="2000" dirty="0" smtClean="0">
                <a:solidFill>
                  <a:srgbClr val="000000"/>
                </a:solidFill>
                <a:latin typeface="Arial" panose="020B0604020202020204" pitchFamily="34" charset="0"/>
                <a:cs typeface="Arial" panose="020B0604020202020204" pitchFamily="34" charset="0"/>
              </a:rPr>
              <a:t>is </a:t>
            </a:r>
            <a:r>
              <a:rPr lang="en-GB" sz="2000" dirty="0">
                <a:solidFill>
                  <a:srgbClr val="000000"/>
                </a:solidFill>
                <a:latin typeface="Arial" panose="020B0604020202020204" pitchFamily="34" charset="0"/>
                <a:cs typeface="Arial" panose="020B0604020202020204" pitchFamily="34" charset="0"/>
              </a:rPr>
              <a:t>one of the largest not-for-profit housing and social care organisations operating in the Midlands. We provide 13,000 affordable homes, deliver health and social care to 80,000 people and employ nearly 5,000 staff members.  We operate predominantly across the Midlands but also have a presence in the North East as a provider of domiciliary care services. </a:t>
            </a:r>
            <a:endParaRPr lang="en-GB" sz="2000" b="1" dirty="0">
              <a:solidFill>
                <a:srgbClr val="000000"/>
              </a:solidFill>
              <a:latin typeface="Arial" panose="020B0604020202020204" pitchFamily="34" charset="0"/>
              <a:cs typeface="Arial" panose="020B0604020202020204" pitchFamily="34" charset="0"/>
            </a:endParaRPr>
          </a:p>
          <a:p>
            <a:pPr lvl="0"/>
            <a:endParaRPr lang="en-GB" sz="2000" b="1" dirty="0">
              <a:solidFill>
                <a:srgbClr val="000000"/>
              </a:solidFill>
              <a:latin typeface="Arial" panose="020B0604020202020204" pitchFamily="34" charset="0"/>
              <a:cs typeface="Arial" panose="020B0604020202020204" pitchFamily="34" charset="0"/>
            </a:endParaRPr>
          </a:p>
          <a:p>
            <a:pPr lvl="0"/>
            <a:r>
              <a:rPr lang="en-GB" sz="2000" b="1" dirty="0">
                <a:solidFill>
                  <a:srgbClr val="000000"/>
                </a:solidFill>
                <a:latin typeface="Arial" panose="020B0604020202020204" pitchFamily="34" charset="0"/>
                <a:cs typeface="Arial" panose="020B0604020202020204" pitchFamily="34" charset="0"/>
              </a:rPr>
              <a:t>Care &amp; Support </a:t>
            </a:r>
          </a:p>
          <a:p>
            <a:pPr lvl="0"/>
            <a:r>
              <a:rPr lang="en-GB" sz="2000" dirty="0">
                <a:solidFill>
                  <a:srgbClr val="000000"/>
                </a:solidFill>
                <a:latin typeface="Arial" panose="020B0604020202020204" pitchFamily="34" charset="0"/>
                <a:cs typeface="Arial" panose="020B0604020202020204" pitchFamily="34" charset="0"/>
              </a:rPr>
              <a:t>Accord </a:t>
            </a:r>
            <a:r>
              <a:rPr lang="en-GB" sz="2000" dirty="0" smtClean="0">
                <a:solidFill>
                  <a:srgbClr val="000000"/>
                </a:solidFill>
                <a:latin typeface="Arial" panose="020B0604020202020204" pitchFamily="34" charset="0"/>
                <a:cs typeface="Arial" panose="020B0604020202020204" pitchFamily="34" charset="0"/>
              </a:rPr>
              <a:t>is </a:t>
            </a:r>
            <a:r>
              <a:rPr lang="en-GB" sz="2000" dirty="0">
                <a:solidFill>
                  <a:srgbClr val="000000"/>
                </a:solidFill>
                <a:latin typeface="Arial" panose="020B0604020202020204" pitchFamily="34" charset="0"/>
                <a:cs typeface="Arial" panose="020B0604020202020204" pitchFamily="34" charset="0"/>
              </a:rPr>
              <a:t>a leading provider of health and social care services operating a turnover of £60 million across our community, residential, specialist, supported housing and domiciliary care services. We offer a comprehensive range of individually-tailored services throughout the Midlands and the North East. </a:t>
            </a:r>
            <a:r>
              <a:rPr lang="en-GB" sz="2000" dirty="0">
                <a:latin typeface="Arial" panose="020B0604020202020204" pitchFamily="34" charset="0"/>
                <a:cs typeface="Arial" panose="020B0604020202020204" pitchFamily="34" charset="0"/>
              </a:rPr>
              <a:t>Over </a:t>
            </a:r>
            <a:r>
              <a:rPr lang="en-GB" sz="2000" dirty="0" smtClean="0">
                <a:latin typeface="Arial" panose="020B0604020202020204" pitchFamily="34" charset="0"/>
                <a:cs typeface="Arial" panose="020B0604020202020204" pitchFamily="34" charset="0"/>
              </a:rPr>
              <a:t>92% </a:t>
            </a:r>
            <a:r>
              <a:rPr lang="en-GB" sz="2000" dirty="0">
                <a:latin typeface="Arial" panose="020B0604020202020204" pitchFamily="34" charset="0"/>
                <a:cs typeface="Arial" panose="020B0604020202020204" pitchFamily="34" charset="0"/>
              </a:rPr>
              <a:t>of the Accord </a:t>
            </a:r>
            <a:r>
              <a:rPr lang="en-GB" sz="2000" dirty="0">
                <a:solidFill>
                  <a:srgbClr val="000000"/>
                </a:solidFill>
                <a:latin typeface="Arial" panose="020B0604020202020204" pitchFamily="34" charset="0"/>
                <a:cs typeface="Arial" panose="020B0604020202020204" pitchFamily="34" charset="0"/>
              </a:rPr>
              <a:t>regulated care services have received a Good Rating from the CQC. </a:t>
            </a:r>
          </a:p>
          <a:p>
            <a:pPr lvl="0">
              <a:lnSpc>
                <a:spcPts val="1700"/>
              </a:lnSpc>
            </a:pPr>
            <a:endParaRPr lang="en-GB" dirty="0">
              <a:solidFill>
                <a:srgbClr val="000000"/>
              </a:solidFill>
            </a:endParaRPr>
          </a:p>
        </p:txBody>
      </p:sp>
    </p:spTree>
    <p:extLst>
      <p:ext uri="{BB962C8B-B14F-4D97-AF65-F5344CB8AC3E}">
        <p14:creationId xmlns:p14="http://schemas.microsoft.com/office/powerpoint/2010/main" val="3408580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4646400"/>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Accord’s provision  </a:t>
            </a:r>
            <a:endParaRPr lang="en-GB" sz="2400" b="1" dirty="0" smtClean="0">
              <a:solidFill>
                <a:srgbClr val="FF0000"/>
              </a:solidFill>
              <a:latin typeface="Arial" panose="020B0604020202020204" pitchFamily="34" charset="0"/>
              <a:ea typeface="Calibri"/>
              <a:cs typeface="Arial" panose="020B0604020202020204" pitchFamily="34" charset="0"/>
            </a:endParaRPr>
          </a:p>
          <a:p>
            <a:pPr lvl="0"/>
            <a:r>
              <a:rPr lang="en-GB" sz="2000" dirty="0" smtClean="0">
                <a:solidFill>
                  <a:srgbClr val="000000"/>
                </a:solidFill>
                <a:latin typeface="Arial" panose="020B0604020202020204" pitchFamily="34" charset="0"/>
                <a:cs typeface="Arial" panose="020B0604020202020204" pitchFamily="34" charset="0"/>
              </a:rPr>
              <a:t>Meeting housing need for older BAME communities:</a:t>
            </a:r>
          </a:p>
          <a:p>
            <a:pPr lvl="0"/>
            <a:endParaRPr lang="en-GB" sz="2000" dirty="0">
              <a:solidFill>
                <a:srgbClr val="00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Kalyan -  20 bedsits/ flats</a:t>
            </a: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Ghulab - 36 flats/8 bungalows  </a:t>
            </a:r>
          </a:p>
          <a:p>
            <a:pPr marL="342900" lvl="0" indent="-342900">
              <a:buFont typeface="Arial" panose="020B0604020202020204" pitchFamily="34" charset="0"/>
              <a:buChar char="•"/>
            </a:pPr>
            <a:r>
              <a:rPr lang="en-GB" sz="2000" dirty="0">
                <a:solidFill>
                  <a:srgbClr val="000000"/>
                </a:solidFill>
                <a:latin typeface="Arial" panose="020B0604020202020204" pitchFamily="34" charset="0"/>
                <a:cs typeface="Arial" panose="020B0604020202020204" pitchFamily="34" charset="0"/>
              </a:rPr>
              <a:t>7 of 14 sheltered housing schemes are for BAME </a:t>
            </a:r>
            <a:r>
              <a:rPr lang="en-GB" sz="2000" dirty="0" smtClean="0">
                <a:solidFill>
                  <a:srgbClr val="000000"/>
                </a:solidFill>
                <a:latin typeface="Arial" panose="020B0604020202020204" pitchFamily="34" charset="0"/>
                <a:cs typeface="Arial" panose="020B0604020202020204" pitchFamily="34" charset="0"/>
              </a:rPr>
              <a:t>elders providing 175 units across the West </a:t>
            </a:r>
            <a:r>
              <a:rPr lang="en-GB" sz="2000" dirty="0">
                <a:solidFill>
                  <a:srgbClr val="000000"/>
                </a:solidFill>
                <a:latin typeface="Arial" panose="020B0604020202020204" pitchFamily="34" charset="0"/>
                <a:cs typeface="Arial" panose="020B0604020202020204" pitchFamily="34" charset="0"/>
              </a:rPr>
              <a:t>M</a:t>
            </a:r>
            <a:r>
              <a:rPr lang="en-GB" sz="2000" dirty="0" smtClean="0">
                <a:solidFill>
                  <a:srgbClr val="000000"/>
                </a:solidFill>
                <a:latin typeface="Arial" panose="020B0604020202020204" pitchFamily="34" charset="0"/>
                <a:cs typeface="Arial" panose="020B0604020202020204" pitchFamily="34" charset="0"/>
              </a:rPr>
              <a:t>idlands (Birmingham</a:t>
            </a:r>
            <a:r>
              <a:rPr lang="en-GB" sz="2000" dirty="0">
                <a:solidFill>
                  <a:srgbClr val="000000"/>
                </a:solidFill>
                <a:latin typeface="Arial" panose="020B0604020202020204" pitchFamily="34" charset="0"/>
                <a:cs typeface="Arial" panose="020B0604020202020204" pitchFamily="34" charset="0"/>
              </a:rPr>
              <a:t>, Sandwell, Northampton</a:t>
            </a:r>
            <a:r>
              <a:rPr lang="en-GB" sz="2000" dirty="0" smtClean="0">
                <a:solidFill>
                  <a:srgbClr val="000000"/>
                </a:solidFill>
                <a:latin typeface="Arial" panose="020B0604020202020204" pitchFamily="34" charset="0"/>
                <a:cs typeface="Arial" panose="020B0604020202020204" pitchFamily="34" charset="0"/>
              </a:rPr>
              <a:t>, </a:t>
            </a:r>
            <a:r>
              <a:rPr lang="en-GB" sz="2000" dirty="0">
                <a:solidFill>
                  <a:srgbClr val="000000"/>
                </a:solidFill>
                <a:latin typeface="Arial" panose="020B0604020202020204" pitchFamily="34" charset="0"/>
                <a:cs typeface="Arial" panose="020B0604020202020204" pitchFamily="34" charset="0"/>
              </a:rPr>
              <a:t>Walsall, </a:t>
            </a:r>
            <a:r>
              <a:rPr lang="en-GB" sz="2000" dirty="0" smtClean="0">
                <a:solidFill>
                  <a:srgbClr val="000000"/>
                </a:solidFill>
                <a:latin typeface="Arial" panose="020B0604020202020204" pitchFamily="34" charset="0"/>
                <a:cs typeface="Arial" panose="020B0604020202020204" pitchFamily="34" charset="0"/>
              </a:rPr>
              <a:t>Wolverhampton) </a:t>
            </a:r>
            <a:endParaRPr lang="en-GB" sz="2000" dirty="0">
              <a:solidFill>
                <a:srgbClr val="00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lvl="0"/>
            <a:r>
              <a:rPr lang="en-GB" sz="2000" dirty="0" smtClean="0">
                <a:latin typeface="Arial" panose="020B0604020202020204" pitchFamily="34" charset="0"/>
                <a:cs typeface="Arial" panose="020B0604020202020204" pitchFamily="34" charset="0"/>
              </a:rPr>
              <a:t>A number of services came to Accord when Ashram Housing Association and </a:t>
            </a:r>
            <a:r>
              <a:rPr lang="en-GB" sz="2000" dirty="0" err="1" smtClean="0">
                <a:latin typeface="Arial" panose="020B0604020202020204" pitchFamily="34" charset="0"/>
                <a:cs typeface="Arial" panose="020B0604020202020204" pitchFamily="34" charset="0"/>
              </a:rPr>
              <a:t>Gharana</a:t>
            </a:r>
            <a:r>
              <a:rPr lang="en-GB" sz="2000" dirty="0" smtClean="0">
                <a:latin typeface="Arial" panose="020B0604020202020204" pitchFamily="34" charset="0"/>
                <a:cs typeface="Arial" panose="020B0604020202020204" pitchFamily="34" charset="0"/>
              </a:rPr>
              <a:t> Housing Association </a:t>
            </a:r>
            <a:r>
              <a:rPr lang="en-GB" sz="2000" dirty="0">
                <a:latin typeface="Arial" panose="020B0604020202020204" pitchFamily="34" charset="0"/>
                <a:cs typeface="Arial" panose="020B0604020202020204" pitchFamily="34" charset="0"/>
              </a:rPr>
              <a:t>j</a:t>
            </a:r>
            <a:r>
              <a:rPr lang="en-GB" sz="2000" dirty="0" smtClean="0">
                <a:latin typeface="Arial" panose="020B0604020202020204" pitchFamily="34" charset="0"/>
                <a:cs typeface="Arial" panose="020B0604020202020204" pitchFamily="34" charset="0"/>
              </a:rPr>
              <a:t>oined the group. In addition to this the West Midlands-based services transferred from PA housing during 2018. This has enabled Accord to increase knowledge, experience and understanding of supporting our wider BAME communities. </a:t>
            </a:r>
            <a:endParaRPr lang="en-GB" dirty="0"/>
          </a:p>
        </p:txBody>
      </p:sp>
    </p:spTree>
    <p:extLst>
      <p:ext uri="{BB962C8B-B14F-4D97-AF65-F5344CB8AC3E}">
        <p14:creationId xmlns:p14="http://schemas.microsoft.com/office/powerpoint/2010/main" val="1413935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5051639"/>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Accord’s approach: inclusive not exclusive!</a:t>
            </a:r>
          </a:p>
          <a:p>
            <a:pPr lvl="0">
              <a:lnSpc>
                <a:spcPct val="115000"/>
              </a:lnSpc>
              <a:spcAft>
                <a:spcPts val="1000"/>
              </a:spcAft>
            </a:pPr>
            <a:r>
              <a:rPr lang="en-GB" sz="2000" dirty="0" smtClean="0">
                <a:latin typeface="Arial" panose="020B0604020202020204" pitchFamily="34" charset="0"/>
                <a:ea typeface="Calibri"/>
                <a:cs typeface="Arial" panose="020B0604020202020204" pitchFamily="34" charset="0"/>
              </a:rPr>
              <a:t>None of Accord’s services are exclusive to BAME communities, however, a number are aimed at supporting BAME communities. To optimise accessibility we:  </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Employ staff that represent our local communities with a range of language skills</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Ensure that information is presented in an accessible format </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Develop services in locations with a high BAME population and where communities cater for our customers e.g. access to shops and places of worship</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Engage with community services, in-reaching and supporting our customers to access wider community </a:t>
            </a:r>
            <a:r>
              <a:rPr lang="en-GB" sz="2000" dirty="0" smtClean="0">
                <a:latin typeface="Arial" panose="020B0604020202020204" pitchFamily="34" charset="0"/>
                <a:ea typeface="Calibri"/>
                <a:cs typeface="Arial" panose="020B0604020202020204" pitchFamily="34" charset="0"/>
              </a:rPr>
              <a:t>services</a:t>
            </a:r>
            <a:endParaRPr lang="en-GB" sz="2000" dirty="0" smtClean="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993159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5436360"/>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Challenges to delivering services:</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Building design and stock condition - many of our services are old, re-purposed stock, not specifically designed to meet the needs of the customer group</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Marketing to meet diverse customer groups - balance between promoting access to all and specific benefits for BAME communities </a:t>
            </a: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Saturation of services in some areas</a:t>
            </a:r>
            <a:endParaRPr lang="en-GB" sz="2000" dirty="0">
              <a:latin typeface="Arial" panose="020B0604020202020204" pitchFamily="34" charset="0"/>
              <a:ea typeface="Calibri"/>
              <a:cs typeface="Arial" panose="020B0604020202020204" pitchFamily="34" charset="0"/>
            </a:endParaRPr>
          </a:p>
          <a:p>
            <a:pPr marL="342900" lvl="0" indent="-342900">
              <a:lnSpc>
                <a:spcPct val="115000"/>
              </a:lnSpc>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Lack of cross scheme working and sharing within organisation </a:t>
            </a:r>
          </a:p>
          <a:p>
            <a:pPr marL="342900" lvl="0" indent="-342900">
              <a:lnSpc>
                <a:spcPct val="115000"/>
              </a:lnSpc>
              <a:spcAft>
                <a:spcPts val="1000"/>
              </a:spcAft>
              <a:buFont typeface="Arial" panose="020B0604020202020204" pitchFamily="34" charset="0"/>
              <a:buChar char="•"/>
            </a:pPr>
            <a:r>
              <a:rPr lang="en-GB" sz="2000" dirty="0">
                <a:latin typeface="Arial" panose="020B0604020202020204" pitchFamily="34" charset="0"/>
                <a:ea typeface="Calibri"/>
                <a:cs typeface="Arial" panose="020B0604020202020204" pitchFamily="34" charset="0"/>
              </a:rPr>
              <a:t>Voids </a:t>
            </a:r>
            <a:r>
              <a:rPr lang="en-GB" sz="2000" dirty="0" smtClean="0">
                <a:latin typeface="Arial" panose="020B0604020202020204" pitchFamily="34" charset="0"/>
                <a:ea typeface="Calibri"/>
                <a:cs typeface="Arial" panose="020B0604020202020204" pitchFamily="34" charset="0"/>
              </a:rPr>
              <a:t>management - </a:t>
            </a:r>
            <a:r>
              <a:rPr lang="en-GB" sz="2000" dirty="0">
                <a:latin typeface="Arial" panose="020B0604020202020204" pitchFamily="34" charset="0"/>
                <a:ea typeface="Calibri"/>
                <a:cs typeface="Arial" panose="020B0604020202020204" pitchFamily="34" charset="0"/>
              </a:rPr>
              <a:t>it often takes longer than </a:t>
            </a:r>
            <a:r>
              <a:rPr lang="en-GB" sz="2000" dirty="0" smtClean="0">
                <a:latin typeface="Arial" panose="020B0604020202020204" pitchFamily="34" charset="0"/>
                <a:ea typeface="Calibri"/>
                <a:cs typeface="Arial" panose="020B0604020202020204" pitchFamily="34" charset="0"/>
              </a:rPr>
              <a:t>average to fill voids</a:t>
            </a:r>
          </a:p>
          <a:p>
            <a:pPr marL="342900" lvl="0" indent="-342900">
              <a:lnSpc>
                <a:spcPct val="115000"/>
              </a:lnSpc>
              <a:spcAft>
                <a:spcPts val="1000"/>
              </a:spcAft>
              <a:buFont typeface="Arial" panose="020B0604020202020204" pitchFamily="34" charset="0"/>
              <a:buChar char="•"/>
            </a:pPr>
            <a:endParaRPr lang="en-GB" sz="2000" dirty="0" smtClean="0">
              <a:latin typeface="Arial" panose="020B0604020202020204" pitchFamily="34" charset="0"/>
              <a:ea typeface="Calibri"/>
              <a:cs typeface="Arial" panose="020B0604020202020204" pitchFamily="34" charset="0"/>
            </a:endParaRPr>
          </a:p>
          <a:p>
            <a:pPr lvl="0">
              <a:lnSpc>
                <a:spcPct val="115000"/>
              </a:lnSpc>
              <a:spcAft>
                <a:spcPts val="1000"/>
              </a:spcAft>
            </a:pPr>
            <a:endParaRPr lang="en-GB" sz="2000" dirty="0" smtClean="0">
              <a:latin typeface="Arial" panose="020B0604020202020204" pitchFamily="34" charset="0"/>
              <a:ea typeface="Calibri"/>
              <a:cs typeface="Arial" panose="020B0604020202020204" pitchFamily="34" charset="0"/>
            </a:endParaRPr>
          </a:p>
          <a:p>
            <a:pPr marL="342900" lvl="0" indent="-342900">
              <a:lnSpc>
                <a:spcPct val="115000"/>
              </a:lnSpc>
              <a:spcAft>
                <a:spcPts val="1000"/>
              </a:spcAft>
              <a:buFont typeface="Arial" panose="020B0604020202020204" pitchFamily="34" charset="0"/>
              <a:buChar char="•"/>
            </a:pPr>
            <a:endParaRPr lang="en-GB" sz="2000" dirty="0" smtClean="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227513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5723618"/>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Going forward..</a:t>
            </a:r>
            <a:endParaRPr lang="en-GB" sz="2400" b="1" dirty="0">
              <a:solidFill>
                <a:srgbClr val="7030A0"/>
              </a:solidFill>
              <a:latin typeface="Arial" panose="020B0604020202020204" pitchFamily="34" charset="0"/>
              <a:ea typeface="Calibri"/>
              <a:cs typeface="Arial" panose="020B0604020202020204" pitchFamily="34" charset="0"/>
            </a:endParaRPr>
          </a:p>
          <a:p>
            <a:pPr marL="342900" lvl="0" indent="-342900">
              <a:spcAft>
                <a:spcPts val="1000"/>
              </a:spcAft>
              <a:buFont typeface="Arial" panose="020B0604020202020204" pitchFamily="34" charset="0"/>
              <a:buChar char="•"/>
            </a:pPr>
            <a:r>
              <a:rPr lang="en-GB" sz="2000" dirty="0" smtClean="0">
                <a:latin typeface="Arial" panose="020B0604020202020204" pitchFamily="34" charset="0"/>
                <a:ea typeface="Calibri"/>
                <a:cs typeface="Arial" panose="020B0604020202020204" pitchFamily="34" charset="0"/>
              </a:rPr>
              <a:t>Developing a pilot project in Birmingham </a:t>
            </a: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Improving Links </a:t>
            </a:r>
            <a:r>
              <a:rPr lang="en-GB" sz="2000" dirty="0">
                <a:solidFill>
                  <a:srgbClr val="000000"/>
                </a:solidFill>
                <a:latin typeface="Arial" panose="020B0604020202020204" pitchFamily="34" charset="0"/>
                <a:cs typeface="Arial" panose="020B0604020202020204" pitchFamily="34" charset="0"/>
              </a:rPr>
              <a:t>between </a:t>
            </a:r>
            <a:r>
              <a:rPr lang="en-GB" sz="2000" dirty="0" smtClean="0">
                <a:solidFill>
                  <a:srgbClr val="000000"/>
                </a:solidFill>
                <a:latin typeface="Arial" panose="020B0604020202020204" pitchFamily="34" charset="0"/>
                <a:cs typeface="Arial" panose="020B0604020202020204" pitchFamily="34" charset="0"/>
              </a:rPr>
              <a:t>services: care - extra care - sheltered housing - community </a:t>
            </a: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Extending our specialist knowledge by buddying service managers in geographical locations, enabling signposting, link working and engagement </a:t>
            </a: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Developing community networks and in-reach services </a:t>
            </a: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Stock condition reviews - Do our buildings meet the needs of our communities? </a:t>
            </a:r>
            <a:r>
              <a:rPr lang="en-GB" sz="2000" dirty="0">
                <a:solidFill>
                  <a:srgbClr val="000000"/>
                </a:solidFill>
                <a:latin typeface="Arial" panose="020B0604020202020204" pitchFamily="34" charset="0"/>
                <a:cs typeface="Arial" panose="020B0604020202020204" pitchFamily="34" charset="0"/>
              </a:rPr>
              <a:t>H</a:t>
            </a:r>
            <a:r>
              <a:rPr lang="en-GB" sz="2000" dirty="0" smtClean="0">
                <a:solidFill>
                  <a:srgbClr val="000000"/>
                </a:solidFill>
                <a:latin typeface="Arial" panose="020B0604020202020204" pitchFamily="34" charset="0"/>
                <a:cs typeface="Arial" panose="020B0604020202020204" pitchFamily="34" charset="0"/>
              </a:rPr>
              <a:t>ow do we manage conflicting design principles?  </a:t>
            </a:r>
            <a:r>
              <a:rPr lang="en-GB" sz="2000" dirty="0">
                <a:solidFill>
                  <a:srgbClr val="000000"/>
                </a:solidFill>
                <a:latin typeface="Arial" panose="020B0604020202020204" pitchFamily="34" charset="0"/>
                <a:cs typeface="Arial" panose="020B0604020202020204" pitchFamily="34" charset="0"/>
              </a:rPr>
              <a:t>C</a:t>
            </a:r>
            <a:r>
              <a:rPr lang="en-GB" sz="2000" dirty="0" smtClean="0">
                <a:solidFill>
                  <a:srgbClr val="000000"/>
                </a:solidFill>
                <a:latin typeface="Arial" panose="020B0604020202020204" pitchFamily="34" charset="0"/>
                <a:cs typeface="Arial" panose="020B0604020202020204" pitchFamily="34" charset="0"/>
              </a:rPr>
              <a:t>an we do things better</a:t>
            </a:r>
            <a:r>
              <a:rPr lang="en-GB" sz="2000" dirty="0">
                <a:solidFill>
                  <a:srgbClr val="000000"/>
                </a:solidFill>
                <a:latin typeface="Arial" panose="020B0604020202020204" pitchFamily="34" charset="0"/>
                <a:cs typeface="Arial" panose="020B0604020202020204" pitchFamily="34" charset="0"/>
              </a:rPr>
              <a:t>?</a:t>
            </a:r>
            <a:endParaRPr lang="en-GB" sz="2000" dirty="0" smtClean="0">
              <a:solidFill>
                <a:srgbClr val="000000"/>
              </a:solidFill>
              <a:latin typeface="Arial" panose="020B0604020202020204" pitchFamily="34" charset="0"/>
              <a:cs typeface="Arial" panose="020B0604020202020204" pitchFamily="34" charset="0"/>
            </a:endParaRP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Greater </a:t>
            </a:r>
            <a:r>
              <a:rPr lang="en-GB" sz="2000" dirty="0">
                <a:solidFill>
                  <a:srgbClr val="000000"/>
                </a:solidFill>
                <a:latin typeface="Arial" panose="020B0604020202020204" pitchFamily="34" charset="0"/>
                <a:cs typeface="Arial" panose="020B0604020202020204" pitchFamily="34" charset="0"/>
              </a:rPr>
              <a:t>understanding of needs driven by communities not just by </a:t>
            </a:r>
            <a:r>
              <a:rPr lang="en-GB" sz="2000" dirty="0" smtClean="0">
                <a:solidFill>
                  <a:srgbClr val="000000"/>
                </a:solidFill>
                <a:latin typeface="Arial" panose="020B0604020202020204" pitchFamily="34" charset="0"/>
                <a:cs typeface="Arial" panose="020B0604020202020204" pitchFamily="34" charset="0"/>
              </a:rPr>
              <a:t>Accord’s aspirations</a:t>
            </a:r>
          </a:p>
          <a:p>
            <a:pPr marL="342900" lvl="0" indent="-342900">
              <a:spcAft>
                <a:spcPts val="1000"/>
              </a:spcAft>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Working in wider partnership to </a:t>
            </a:r>
            <a:r>
              <a:rPr lang="en-GB" sz="2000" smtClean="0">
                <a:solidFill>
                  <a:srgbClr val="000000"/>
                </a:solidFill>
                <a:latin typeface="Arial" panose="020B0604020202020204" pitchFamily="34" charset="0"/>
                <a:cs typeface="Arial" panose="020B0604020202020204" pitchFamily="34" charset="0"/>
              </a:rPr>
              <a:t>develop and deliver </a:t>
            </a:r>
            <a:r>
              <a:rPr lang="en-GB" sz="2000" dirty="0" smtClean="0">
                <a:solidFill>
                  <a:srgbClr val="000000"/>
                </a:solidFill>
                <a:latin typeface="Arial" panose="020B0604020202020204" pitchFamily="34" charset="0"/>
                <a:cs typeface="Arial" panose="020B0604020202020204" pitchFamily="34" charset="0"/>
              </a:rPr>
              <a:t>much needed services</a:t>
            </a:r>
          </a:p>
        </p:txBody>
      </p:sp>
    </p:spTree>
    <p:extLst>
      <p:ext uri="{BB962C8B-B14F-4D97-AF65-F5344CB8AC3E}">
        <p14:creationId xmlns:p14="http://schemas.microsoft.com/office/powerpoint/2010/main" val="141393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5928803"/>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Example of inclusive service offer: </a:t>
            </a:r>
          </a:p>
          <a:p>
            <a:pPr lvl="0">
              <a:lnSpc>
                <a:spcPct val="115000"/>
              </a:lnSpc>
              <a:spcAft>
                <a:spcPts val="1000"/>
              </a:spcAft>
            </a:pPr>
            <a:r>
              <a:rPr lang="en-GB" sz="2000" b="1" dirty="0" smtClean="0">
                <a:solidFill>
                  <a:srgbClr val="000000"/>
                </a:solidFill>
                <a:latin typeface="Arial" panose="020B0604020202020204" pitchFamily="34" charset="0"/>
                <a:cs typeface="Arial" panose="020B0604020202020204" pitchFamily="34" charset="0"/>
              </a:rPr>
              <a:t>Ribbon </a:t>
            </a:r>
            <a:r>
              <a:rPr lang="en-GB" sz="2000" b="1" dirty="0">
                <a:solidFill>
                  <a:srgbClr val="000000"/>
                </a:solidFill>
                <a:latin typeface="Arial" panose="020B0604020202020204" pitchFamily="34" charset="0"/>
                <a:cs typeface="Arial" panose="020B0604020202020204" pitchFamily="34" charset="0"/>
              </a:rPr>
              <a:t>Court – </a:t>
            </a:r>
            <a:r>
              <a:rPr lang="en-GB" sz="2000" b="1" dirty="0" smtClean="0">
                <a:solidFill>
                  <a:srgbClr val="000000"/>
                </a:solidFill>
                <a:latin typeface="Arial" panose="020B0604020202020204" pitchFamily="34" charset="0"/>
                <a:cs typeface="Arial" panose="020B0604020202020204" pitchFamily="34" charset="0"/>
              </a:rPr>
              <a:t>Housing with Care </a:t>
            </a:r>
            <a:r>
              <a:rPr lang="en-GB" sz="2000" b="1" dirty="0">
                <a:solidFill>
                  <a:srgbClr val="000000"/>
                </a:solidFill>
                <a:latin typeface="Arial" panose="020B0604020202020204" pitchFamily="34" charset="0"/>
                <a:cs typeface="Arial" panose="020B0604020202020204" pitchFamily="34" charset="0"/>
              </a:rPr>
              <a:t>in </a:t>
            </a:r>
            <a:r>
              <a:rPr lang="en-GB" sz="2000" b="1" dirty="0" smtClean="0">
                <a:solidFill>
                  <a:srgbClr val="000000"/>
                </a:solidFill>
                <a:latin typeface="Arial" panose="020B0604020202020204" pitchFamily="34" charset="0"/>
                <a:cs typeface="Arial" panose="020B0604020202020204" pitchFamily="34" charset="0"/>
              </a:rPr>
              <a:t>Coventry. </a:t>
            </a:r>
            <a:r>
              <a:rPr lang="en-GB" sz="2000" dirty="0" smtClean="0">
                <a:solidFill>
                  <a:srgbClr val="000000"/>
                </a:solidFill>
                <a:latin typeface="Arial" panose="020B0604020202020204" pitchFamily="34" charset="0"/>
                <a:cs typeface="Arial" panose="020B0604020202020204" pitchFamily="34" charset="0"/>
              </a:rPr>
              <a:t>Originally developed as a service for Asian elders however has evolved over time to reflect the surrounding community population. The staff team reflect the community make up which in turn makes the service more accessible and appeals to a wider customer group. </a:t>
            </a:r>
          </a:p>
          <a:p>
            <a:pPr lvl="0"/>
            <a:r>
              <a:rPr lang="en-GB" sz="2000" dirty="0" smtClean="0">
                <a:solidFill>
                  <a:srgbClr val="000000"/>
                </a:solidFill>
                <a:latin typeface="Arial" panose="020B0604020202020204" pitchFamily="34" charset="0"/>
                <a:cs typeface="Arial" panose="020B0604020202020204" pitchFamily="34" charset="0"/>
              </a:rPr>
              <a:t>One of the simple approaches taken to integrate customers and to make services more inclusive  is a project instigated by a group of customers. A group of Asian </a:t>
            </a:r>
            <a:r>
              <a:rPr lang="en-GB" sz="2000" dirty="0">
                <a:solidFill>
                  <a:srgbClr val="000000"/>
                </a:solidFill>
                <a:latin typeface="Arial" panose="020B0604020202020204" pitchFamily="34" charset="0"/>
                <a:cs typeface="Arial" panose="020B0604020202020204" pitchFamily="34" charset="0"/>
              </a:rPr>
              <a:t>customers </a:t>
            </a:r>
            <a:r>
              <a:rPr lang="en-GB" sz="2000" dirty="0" smtClean="0">
                <a:solidFill>
                  <a:srgbClr val="000000"/>
                </a:solidFill>
                <a:latin typeface="Arial" panose="020B0604020202020204" pitchFamily="34" charset="0"/>
                <a:cs typeface="Arial" panose="020B0604020202020204" pitchFamily="34" charset="0"/>
              </a:rPr>
              <a:t>held cookery </a:t>
            </a:r>
            <a:r>
              <a:rPr lang="en-GB" sz="2000" dirty="0">
                <a:solidFill>
                  <a:srgbClr val="000000"/>
                </a:solidFill>
                <a:latin typeface="Arial" panose="020B0604020202020204" pitchFamily="34" charset="0"/>
                <a:cs typeface="Arial" panose="020B0604020202020204" pitchFamily="34" charset="0"/>
              </a:rPr>
              <a:t>demonstrations </a:t>
            </a:r>
            <a:r>
              <a:rPr lang="en-GB" sz="2000" dirty="0" smtClean="0">
                <a:solidFill>
                  <a:srgbClr val="000000"/>
                </a:solidFill>
                <a:latin typeface="Arial" panose="020B0604020202020204" pitchFamily="34" charset="0"/>
                <a:cs typeface="Arial" panose="020B0604020202020204" pitchFamily="34" charset="0"/>
              </a:rPr>
              <a:t> for catering staff to </a:t>
            </a:r>
            <a:r>
              <a:rPr lang="en-GB" sz="2000" dirty="0">
                <a:solidFill>
                  <a:srgbClr val="000000"/>
                </a:solidFill>
                <a:latin typeface="Arial" panose="020B0604020202020204" pitchFamily="34" charset="0"/>
                <a:cs typeface="Arial" panose="020B0604020202020204" pitchFamily="34" charset="0"/>
              </a:rPr>
              <a:t>ensure authentic food </a:t>
            </a:r>
            <a:r>
              <a:rPr lang="en-GB" sz="2000" dirty="0" smtClean="0">
                <a:solidFill>
                  <a:srgbClr val="000000"/>
                </a:solidFill>
                <a:latin typeface="Arial" panose="020B0604020202020204" pitchFamily="34" charset="0"/>
                <a:cs typeface="Arial" panose="020B0604020202020204" pitchFamily="34" charset="0"/>
              </a:rPr>
              <a:t>was cooked </a:t>
            </a:r>
            <a:r>
              <a:rPr lang="en-GB" sz="2000" dirty="0">
                <a:solidFill>
                  <a:srgbClr val="000000"/>
                </a:solidFill>
                <a:latin typeface="Arial" panose="020B0604020202020204" pitchFamily="34" charset="0"/>
                <a:cs typeface="Arial" panose="020B0604020202020204" pitchFamily="34" charset="0"/>
              </a:rPr>
              <a:t>on </a:t>
            </a:r>
            <a:r>
              <a:rPr lang="en-GB" sz="2000" dirty="0" smtClean="0">
                <a:solidFill>
                  <a:srgbClr val="000000"/>
                </a:solidFill>
                <a:latin typeface="Arial" panose="020B0604020202020204" pitchFamily="34" charset="0"/>
                <a:cs typeface="Arial" panose="020B0604020202020204" pitchFamily="34" charset="0"/>
              </a:rPr>
              <a:t>site. Once they had ‘sorted </a:t>
            </a:r>
            <a:r>
              <a:rPr lang="en-GB" sz="2000" dirty="0">
                <a:solidFill>
                  <a:srgbClr val="000000"/>
                </a:solidFill>
                <a:latin typeface="Arial" panose="020B0604020202020204" pitchFamily="34" charset="0"/>
                <a:cs typeface="Arial" panose="020B0604020202020204" pitchFamily="34" charset="0"/>
              </a:rPr>
              <a:t>out the chef’ </a:t>
            </a:r>
            <a:r>
              <a:rPr lang="en-GB" sz="2000" dirty="0" smtClean="0">
                <a:solidFill>
                  <a:srgbClr val="000000"/>
                </a:solidFill>
                <a:latin typeface="Arial" panose="020B0604020202020204" pitchFamily="34" charset="0"/>
                <a:cs typeface="Arial" panose="020B0604020202020204" pitchFamily="34" charset="0"/>
              </a:rPr>
              <a:t>this offer was extended to other customers living in the service. This resulted in a number of positive impacts including:</a:t>
            </a: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increased activity and engagement </a:t>
            </a:r>
            <a:endParaRPr lang="en-GB" sz="2000" dirty="0">
              <a:solidFill>
                <a:srgbClr val="00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increased </a:t>
            </a:r>
            <a:r>
              <a:rPr lang="en-GB" sz="2000" dirty="0">
                <a:solidFill>
                  <a:srgbClr val="000000"/>
                </a:solidFill>
                <a:latin typeface="Arial" panose="020B0604020202020204" pitchFamily="34" charset="0"/>
                <a:cs typeface="Arial" panose="020B0604020202020204" pitchFamily="34" charset="0"/>
              </a:rPr>
              <a:t>customer </a:t>
            </a:r>
            <a:r>
              <a:rPr lang="en-GB" sz="2000" dirty="0" smtClean="0">
                <a:solidFill>
                  <a:srgbClr val="000000"/>
                </a:solidFill>
                <a:latin typeface="Arial" panose="020B0604020202020204" pitchFamily="34" charset="0"/>
                <a:cs typeface="Arial" panose="020B0604020202020204" pitchFamily="34" charset="0"/>
              </a:rPr>
              <a:t>interaction even </a:t>
            </a:r>
            <a:r>
              <a:rPr lang="en-GB" sz="2000" dirty="0">
                <a:solidFill>
                  <a:srgbClr val="000000"/>
                </a:solidFill>
                <a:latin typeface="Arial" panose="020B0604020202020204" pitchFamily="34" charset="0"/>
                <a:cs typeface="Arial" panose="020B0604020202020204" pitchFamily="34" charset="0"/>
              </a:rPr>
              <a:t>where language barriers </a:t>
            </a:r>
            <a:r>
              <a:rPr lang="en-GB" sz="2000" dirty="0" smtClean="0">
                <a:solidFill>
                  <a:srgbClr val="000000"/>
                </a:solidFill>
                <a:latin typeface="Arial" panose="020B0604020202020204" pitchFamily="34" charset="0"/>
                <a:cs typeface="Arial" panose="020B0604020202020204" pitchFamily="34" charset="0"/>
              </a:rPr>
              <a:t>existed </a:t>
            </a:r>
            <a:endParaRPr lang="en-GB" sz="2000" dirty="0">
              <a:solidFill>
                <a:srgbClr val="00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New menus that reflected the new skills of catering team</a:t>
            </a:r>
          </a:p>
          <a:p>
            <a:pPr marL="342900" lvl="0" indent="-34290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increased </a:t>
            </a:r>
            <a:r>
              <a:rPr lang="en-GB" sz="2000" dirty="0">
                <a:solidFill>
                  <a:srgbClr val="000000"/>
                </a:solidFill>
                <a:latin typeface="Arial" panose="020B0604020202020204" pitchFamily="34" charset="0"/>
                <a:cs typeface="Arial" panose="020B0604020202020204" pitchFamily="34" charset="0"/>
              </a:rPr>
              <a:t>take up of onsite catering </a:t>
            </a:r>
            <a:r>
              <a:rPr lang="en-GB" sz="2000" dirty="0" smtClean="0">
                <a:solidFill>
                  <a:srgbClr val="000000"/>
                </a:solidFill>
                <a:latin typeface="Arial" panose="020B0604020202020204" pitchFamily="34" charset="0"/>
                <a:cs typeface="Arial" panose="020B0604020202020204" pitchFamily="34" charset="0"/>
              </a:rPr>
              <a:t>services.</a:t>
            </a:r>
          </a:p>
          <a:p>
            <a:pPr lvl="0"/>
            <a:endParaRPr lang="en-GB"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963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40430" y="332656"/>
            <a:ext cx="8352928" cy="4813112"/>
          </a:xfrm>
          <a:prstGeom prst="rect">
            <a:avLst/>
          </a:prstGeom>
          <a:noFill/>
          <a:ln>
            <a:noFill/>
          </a:ln>
        </p:spPr>
        <p:txBody>
          <a:bodyPr wrap="square" rtlCol="0">
            <a:spAutoFit/>
          </a:bodyPr>
          <a:lstStyle/>
          <a:p>
            <a:pPr lvl="0">
              <a:lnSpc>
                <a:spcPct val="115000"/>
              </a:lnSpc>
              <a:spcAft>
                <a:spcPts val="1000"/>
              </a:spcAft>
            </a:pPr>
            <a:r>
              <a:rPr lang="en-GB" sz="2400" b="1" dirty="0" smtClean="0">
                <a:solidFill>
                  <a:srgbClr val="7030A0"/>
                </a:solidFill>
                <a:latin typeface="Arial" panose="020B0604020202020204" pitchFamily="34" charset="0"/>
                <a:ea typeface="Calibri"/>
                <a:cs typeface="Arial" panose="020B0604020202020204" pitchFamily="34" charset="0"/>
              </a:rPr>
              <a:t>Making a difference…. </a:t>
            </a:r>
            <a:endParaRPr lang="en-GB" sz="2400" b="1" dirty="0" smtClean="0">
              <a:solidFill>
                <a:srgbClr val="FF0000"/>
              </a:solidFill>
              <a:latin typeface="Arial" panose="020B0604020202020204" pitchFamily="34" charset="0"/>
              <a:ea typeface="Calibri"/>
              <a:cs typeface="Arial" panose="020B0604020202020204" pitchFamily="34" charset="0"/>
            </a:endParaRP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Dementia Support Worker for Hard to Reach Communities </a:t>
            </a: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Commenced in 2012 with a view to improving access and engagement of hard to reach communities and ultimately improving diagnosis rates. </a:t>
            </a: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Direct correlation with increased diagnosis rates in BAME communities</a:t>
            </a: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Increased awareness raising through the 3Ds: Diabetes, Depressions and Dementia </a:t>
            </a: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Dementia Café attached to a housing block that support Asian Elders</a:t>
            </a:r>
          </a:p>
          <a:p>
            <a:pPr marL="285750" lvl="0" indent="-285750">
              <a:buFont typeface="Arial" panose="020B0604020202020204" pitchFamily="34" charset="0"/>
              <a:buChar char="•"/>
            </a:pPr>
            <a:r>
              <a:rPr lang="en-GB" sz="2000" dirty="0" smtClean="0">
                <a:solidFill>
                  <a:srgbClr val="000000"/>
                </a:solidFill>
                <a:latin typeface="Arial" panose="020B0604020202020204" pitchFamily="34" charset="0"/>
                <a:cs typeface="Arial" panose="020B0604020202020204" pitchFamily="34" charset="0"/>
              </a:rPr>
              <a:t>Borough wide support groups and networks </a:t>
            </a:r>
          </a:p>
          <a:p>
            <a:pPr marL="285750" lvl="0" indent="-285750">
              <a:lnSpc>
                <a:spcPts val="1700"/>
              </a:lnSpc>
              <a:buFont typeface="Arial" panose="020B0604020202020204" pitchFamily="34" charset="0"/>
              <a:buChar char="•"/>
            </a:pPr>
            <a:endParaRPr lang="en-GB" dirty="0" smtClean="0">
              <a:solidFill>
                <a:srgbClr val="000000"/>
              </a:solidFill>
            </a:endParaRPr>
          </a:p>
          <a:p>
            <a:pPr lvl="0">
              <a:lnSpc>
                <a:spcPts val="1700"/>
              </a:lnSpc>
            </a:pPr>
            <a:endParaRPr lang="en-GB" dirty="0" smtClean="0">
              <a:solidFill>
                <a:srgbClr val="000000"/>
              </a:solidFill>
              <a:hlinkClick r:id="rId3"/>
            </a:endParaRPr>
          </a:p>
          <a:p>
            <a:pPr lvl="0">
              <a:lnSpc>
                <a:spcPts val="1700"/>
              </a:lnSpc>
            </a:pPr>
            <a:r>
              <a:rPr lang="en-GB" dirty="0" smtClean="0">
                <a:solidFill>
                  <a:srgbClr val="000000"/>
                </a:solidFill>
                <a:hlinkClick r:id="rId3"/>
              </a:rPr>
              <a:t>https://www.youtube.com/watch?v=TF3tPw1I_fk</a:t>
            </a:r>
            <a:endParaRPr lang="en-GB" dirty="0" smtClean="0">
              <a:solidFill>
                <a:srgbClr val="000000"/>
              </a:solidFill>
            </a:endParaRPr>
          </a:p>
          <a:p>
            <a:pPr lvl="0">
              <a:lnSpc>
                <a:spcPts val="1700"/>
              </a:lnSpc>
            </a:pPr>
            <a:endParaRPr lang="en-GB" dirty="0" smtClean="0">
              <a:solidFill>
                <a:srgbClr val="000000"/>
              </a:solidFill>
            </a:endParaRPr>
          </a:p>
          <a:p>
            <a:pPr lvl="0">
              <a:lnSpc>
                <a:spcPts val="1700"/>
              </a:lnSpc>
            </a:pPr>
            <a:endParaRPr lang="en-GB" dirty="0">
              <a:solidFill>
                <a:srgbClr val="000000"/>
              </a:solidFill>
            </a:endParaRPr>
          </a:p>
        </p:txBody>
      </p:sp>
    </p:spTree>
    <p:extLst>
      <p:ext uri="{BB962C8B-B14F-4D97-AF65-F5344CB8AC3E}">
        <p14:creationId xmlns:p14="http://schemas.microsoft.com/office/powerpoint/2010/main" val="141393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9" name="TextBox 8"/>
          <p:cNvSpPr txBox="1"/>
          <p:nvPr/>
        </p:nvSpPr>
        <p:spPr>
          <a:xfrm>
            <a:off x="395535" y="332656"/>
            <a:ext cx="8352928" cy="5082417"/>
          </a:xfrm>
          <a:prstGeom prst="rect">
            <a:avLst/>
          </a:prstGeom>
          <a:noFill/>
          <a:ln>
            <a:noFill/>
          </a:ln>
        </p:spPr>
        <p:txBody>
          <a:bodyPr wrap="square" rtlCol="0">
            <a:spAutoFit/>
          </a:bodyPr>
          <a:lstStyle/>
          <a:p>
            <a:pPr lvl="0">
              <a:lnSpc>
                <a:spcPct val="115000"/>
              </a:lnSpc>
              <a:spcAft>
                <a:spcPts val="1000"/>
              </a:spcAft>
            </a:pPr>
            <a:r>
              <a:rPr lang="en-GB" sz="3200" b="1" dirty="0" smtClean="0">
                <a:solidFill>
                  <a:srgbClr val="7030A0"/>
                </a:solidFill>
                <a:latin typeface="Arial" panose="020B0604020202020204" pitchFamily="34" charset="0"/>
                <a:ea typeface="Calibri"/>
                <a:cs typeface="Arial" panose="020B0604020202020204" pitchFamily="34" charset="0"/>
              </a:rPr>
              <a:t>Contact us</a:t>
            </a:r>
          </a:p>
          <a:p>
            <a:pPr lvl="0">
              <a:lnSpc>
                <a:spcPct val="115000"/>
              </a:lnSpc>
              <a:spcAft>
                <a:spcPts val="1000"/>
              </a:spcAft>
            </a:pPr>
            <a:endParaRPr lang="en-GB" sz="2400" dirty="0" smtClean="0">
              <a:solidFill>
                <a:srgbClr val="7030A0"/>
              </a:solidFill>
              <a:latin typeface="Arial" panose="020B0604020202020204" pitchFamily="34" charset="0"/>
              <a:ea typeface="Calibri"/>
              <a:cs typeface="Arial" panose="020B0604020202020204" pitchFamily="34" charset="0"/>
            </a:endParaRPr>
          </a:p>
          <a:p>
            <a:pPr lvl="0">
              <a:lnSpc>
                <a:spcPct val="115000"/>
              </a:lnSpc>
              <a:spcAft>
                <a:spcPts val="1000"/>
              </a:spcAft>
            </a:pPr>
            <a:r>
              <a:rPr lang="en-GB" sz="2400" dirty="0" smtClean="0">
                <a:solidFill>
                  <a:srgbClr val="7030A0"/>
                </a:solidFill>
                <a:latin typeface="Arial" panose="020B0604020202020204" pitchFamily="34" charset="0"/>
                <a:ea typeface="Calibri"/>
                <a:cs typeface="Arial" panose="020B0604020202020204" pitchFamily="34" charset="0"/>
              </a:rPr>
              <a:t>Nicole Beeching</a:t>
            </a:r>
          </a:p>
          <a:p>
            <a:pPr lvl="0">
              <a:lnSpc>
                <a:spcPct val="115000"/>
              </a:lnSpc>
              <a:spcAft>
                <a:spcPts val="1000"/>
              </a:spcAft>
            </a:pPr>
            <a:r>
              <a:rPr lang="en-GB" sz="2400" dirty="0">
                <a:solidFill>
                  <a:srgbClr val="7030A0"/>
                </a:solidFill>
                <a:latin typeface="Arial" panose="020B0604020202020204" pitchFamily="34" charset="0"/>
                <a:ea typeface="Calibri"/>
                <a:cs typeface="Arial" panose="020B0604020202020204" pitchFamily="34" charset="0"/>
                <a:hlinkClick r:id="rId3"/>
              </a:rPr>
              <a:t>n</a:t>
            </a:r>
            <a:r>
              <a:rPr lang="en-GB" sz="2400" dirty="0" smtClean="0">
                <a:solidFill>
                  <a:srgbClr val="7030A0"/>
                </a:solidFill>
                <a:latin typeface="Arial" panose="020B0604020202020204" pitchFamily="34" charset="0"/>
                <a:ea typeface="Calibri"/>
                <a:cs typeface="Arial" panose="020B0604020202020204" pitchFamily="34" charset="0"/>
                <a:hlinkClick r:id="rId3"/>
              </a:rPr>
              <a:t>icole.beeching@accordgroup.org.uk</a:t>
            </a:r>
            <a:endParaRPr lang="en-GB" sz="2400" dirty="0" smtClean="0">
              <a:solidFill>
                <a:srgbClr val="7030A0"/>
              </a:solidFill>
              <a:latin typeface="Arial" panose="020B0604020202020204" pitchFamily="34" charset="0"/>
              <a:ea typeface="Calibri"/>
              <a:cs typeface="Arial" panose="020B0604020202020204" pitchFamily="34" charset="0"/>
            </a:endParaRPr>
          </a:p>
          <a:p>
            <a:pPr lvl="0">
              <a:lnSpc>
                <a:spcPct val="115000"/>
              </a:lnSpc>
              <a:spcAft>
                <a:spcPts val="1000"/>
              </a:spcAft>
            </a:pPr>
            <a:r>
              <a:rPr lang="en-GB" sz="2400" dirty="0" smtClean="0">
                <a:solidFill>
                  <a:srgbClr val="7030A0"/>
                </a:solidFill>
                <a:latin typeface="Arial" panose="020B0604020202020204" pitchFamily="34" charset="0"/>
                <a:ea typeface="Calibri"/>
                <a:cs typeface="Arial" panose="020B0604020202020204" pitchFamily="34" charset="0"/>
              </a:rPr>
              <a:t>0121 500 2319 </a:t>
            </a:r>
            <a:endParaRPr lang="en-GB" sz="2400" dirty="0">
              <a:solidFill>
                <a:srgbClr val="7030A0"/>
              </a:solidFill>
              <a:latin typeface="Arial" panose="020B0604020202020204" pitchFamily="34" charset="0"/>
              <a:ea typeface="Calibri"/>
              <a:cs typeface="Arial" panose="020B0604020202020204" pitchFamily="34" charset="0"/>
            </a:endParaRPr>
          </a:p>
          <a:p>
            <a:pPr lvl="0">
              <a:lnSpc>
                <a:spcPct val="115000"/>
              </a:lnSpc>
              <a:spcAft>
                <a:spcPts val="1000"/>
              </a:spcAft>
            </a:pPr>
            <a:endParaRPr lang="en-GB" sz="2400" dirty="0">
              <a:solidFill>
                <a:srgbClr val="7030A0"/>
              </a:solidFill>
              <a:latin typeface="Arial" panose="020B0604020202020204" pitchFamily="34" charset="0"/>
              <a:ea typeface="Calibri"/>
              <a:cs typeface="Arial" panose="020B0604020202020204" pitchFamily="34" charset="0"/>
            </a:endParaRPr>
          </a:p>
          <a:p>
            <a:pPr lvl="0">
              <a:lnSpc>
                <a:spcPct val="115000"/>
              </a:lnSpc>
              <a:spcAft>
                <a:spcPts val="1000"/>
              </a:spcAft>
            </a:pPr>
            <a:r>
              <a:rPr lang="en-GB" sz="2400" dirty="0" smtClean="0">
                <a:solidFill>
                  <a:srgbClr val="7030A0"/>
                </a:solidFill>
                <a:latin typeface="Arial" panose="020B0604020202020204" pitchFamily="34" charset="0"/>
                <a:ea typeface="Calibri"/>
                <a:cs typeface="Arial" panose="020B0604020202020204" pitchFamily="34" charset="0"/>
              </a:rPr>
              <a:t>Di Stirling-Chow </a:t>
            </a:r>
          </a:p>
          <a:p>
            <a:pPr lvl="0">
              <a:lnSpc>
                <a:spcPct val="115000"/>
              </a:lnSpc>
              <a:spcAft>
                <a:spcPts val="1000"/>
              </a:spcAft>
            </a:pPr>
            <a:r>
              <a:rPr lang="en-GB" sz="2400" dirty="0" smtClean="0">
                <a:solidFill>
                  <a:srgbClr val="7030A0"/>
                </a:solidFill>
                <a:latin typeface="Arial" panose="020B0604020202020204" pitchFamily="34" charset="0"/>
                <a:ea typeface="Calibri"/>
                <a:cs typeface="Arial" panose="020B0604020202020204" pitchFamily="34" charset="0"/>
                <a:hlinkClick r:id="rId4"/>
              </a:rPr>
              <a:t>di.stirling-chow@accordgroup.org.uk</a:t>
            </a:r>
            <a:r>
              <a:rPr lang="en-GB" sz="2400" dirty="0" smtClean="0">
                <a:solidFill>
                  <a:srgbClr val="7030A0"/>
                </a:solidFill>
                <a:latin typeface="Arial" panose="020B0604020202020204" pitchFamily="34" charset="0"/>
                <a:ea typeface="Calibri"/>
                <a:cs typeface="Arial" panose="020B0604020202020204" pitchFamily="34" charset="0"/>
              </a:rPr>
              <a:t> </a:t>
            </a:r>
          </a:p>
          <a:p>
            <a:pPr lvl="0">
              <a:lnSpc>
                <a:spcPct val="115000"/>
              </a:lnSpc>
              <a:spcAft>
                <a:spcPts val="1000"/>
              </a:spcAft>
            </a:pPr>
            <a:r>
              <a:rPr lang="en-GB" sz="2400" dirty="0" smtClean="0">
                <a:solidFill>
                  <a:srgbClr val="7030A0"/>
                </a:solidFill>
                <a:latin typeface="Arial" panose="020B0604020202020204" pitchFamily="34" charset="0"/>
                <a:ea typeface="Calibri"/>
                <a:cs typeface="Arial" panose="020B0604020202020204" pitchFamily="34" charset="0"/>
              </a:rPr>
              <a:t>0121 </a:t>
            </a:r>
            <a:r>
              <a:rPr lang="en-GB" sz="2400" dirty="0">
                <a:solidFill>
                  <a:srgbClr val="7030A0"/>
                </a:solidFill>
                <a:latin typeface="Arial" panose="020B0604020202020204" pitchFamily="34" charset="0"/>
                <a:ea typeface="Calibri"/>
                <a:cs typeface="Arial" panose="020B0604020202020204" pitchFamily="34" charset="0"/>
              </a:rPr>
              <a:t>500 2096 </a:t>
            </a:r>
          </a:p>
        </p:txBody>
      </p:sp>
    </p:spTree>
    <p:extLst>
      <p:ext uri="{BB962C8B-B14F-4D97-AF65-F5344CB8AC3E}">
        <p14:creationId xmlns:p14="http://schemas.microsoft.com/office/powerpoint/2010/main" val="1438479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CD2891F888E24F8A0444C6B63D007F" ma:contentTypeVersion="1" ma:contentTypeDescription="Create a new document." ma:contentTypeScope="" ma:versionID="993bf7e2d1547919bcf735e2a00574f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5AB69C-8C00-411F-951D-50825E18EA3E}">
  <ds:schemaRefs>
    <ds:schemaRef ds:uri="http://schemas.microsoft.com/sharepoint/v3/contenttype/forms"/>
  </ds:schemaRefs>
</ds:datastoreItem>
</file>

<file path=customXml/itemProps2.xml><?xml version="1.0" encoding="utf-8"?>
<ds:datastoreItem xmlns:ds="http://schemas.openxmlformats.org/officeDocument/2006/customXml" ds:itemID="{63B836F6-3ABD-4AF3-971B-ED691DD688D3}">
  <ds:schemaRef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F227C963-BFA3-4216-BDF2-0BD3F645D8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3011</TotalTime>
  <Words>724</Words>
  <Application>Microsoft Office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Accord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Deaves</dc:creator>
  <cp:lastModifiedBy>Accord User</cp:lastModifiedBy>
  <cp:revision>248</cp:revision>
  <cp:lastPrinted>2017-08-16T16:19:13Z</cp:lastPrinted>
  <dcterms:created xsi:type="dcterms:W3CDTF">2017-04-19T14:57:55Z</dcterms:created>
  <dcterms:modified xsi:type="dcterms:W3CDTF">2019-07-01T13:02:04Z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0x010100EFCD2891F888E24F8A0444C6B63D007F</vt:lpwstr>
  </property>
</Properties>
</file>