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57" r:id="rId3"/>
    <p:sldId id="258" r:id="rId4"/>
    <p:sldId id="262" r:id="rId5"/>
    <p:sldId id="261" r:id="rId6"/>
    <p:sldId id="267" r:id="rId7"/>
    <p:sldId id="263" r:id="rId8"/>
    <p:sldId id="268"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1" autoAdjust="0"/>
    <p:restoredTop sz="77722" autoAdjust="0"/>
  </p:normalViewPr>
  <p:slideViewPr>
    <p:cSldViewPr snapToGrid="0">
      <p:cViewPr varScale="1">
        <p:scale>
          <a:sx n="78" d="100"/>
          <a:sy n="78" d="100"/>
        </p:scale>
        <p:origin x="126" y="198"/>
      </p:cViewPr>
      <p:guideLst/>
    </p:cSldViewPr>
  </p:slideViewPr>
  <p:notesTextViewPr>
    <p:cViewPr>
      <p:scale>
        <a:sx n="1" d="1"/>
        <a:sy n="1" d="1"/>
      </p:scale>
      <p:origin x="0" y="0"/>
    </p:cViewPr>
  </p:notesTextViewPr>
  <p:notesViewPr>
    <p:cSldViewPr snapToGrid="0">
      <p:cViewPr>
        <p:scale>
          <a:sx n="100" d="100"/>
          <a:sy n="100" d="100"/>
        </p:scale>
        <p:origin x="1632" y="-10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3CAC64-234C-4BD3-9E08-D21D48A0CFF9}" type="doc">
      <dgm:prSet loTypeId="urn:microsoft.com/office/officeart/2005/8/layout/vProcess5" loCatId="process" qsTypeId="urn:microsoft.com/office/officeart/2005/8/quickstyle/simple4" qsCatId="simple" csTypeId="urn:microsoft.com/office/officeart/2005/8/colors/colorful2" csCatId="colorful"/>
      <dgm:spPr/>
      <dgm:t>
        <a:bodyPr/>
        <a:lstStyle/>
        <a:p>
          <a:endParaRPr lang="en-US"/>
        </a:p>
      </dgm:t>
    </dgm:pt>
    <dgm:pt modelId="{C5921B9C-6CA4-495A-9FF8-6DF7BD069F3E}">
      <dgm:prSet/>
      <dgm:spPr/>
      <dgm:t>
        <a:bodyPr/>
        <a:lstStyle/>
        <a:p>
          <a:r>
            <a:rPr lang="en-US"/>
            <a:t>Produced a specification for both the IOT devices and the data core platform.</a:t>
          </a:r>
        </a:p>
      </dgm:t>
    </dgm:pt>
    <dgm:pt modelId="{FC3129DE-C923-403B-99B9-2408CF1DEBAE}" type="parTrans" cxnId="{CDA08D11-CCCB-486F-B3ED-13A5611ECDC4}">
      <dgm:prSet/>
      <dgm:spPr/>
      <dgm:t>
        <a:bodyPr/>
        <a:lstStyle/>
        <a:p>
          <a:endParaRPr lang="en-US"/>
        </a:p>
      </dgm:t>
    </dgm:pt>
    <dgm:pt modelId="{25BA47EA-3097-4A10-8A9F-8A5C8F198E14}" type="sibTrans" cxnId="{CDA08D11-CCCB-486F-B3ED-13A5611ECDC4}">
      <dgm:prSet/>
      <dgm:spPr/>
      <dgm:t>
        <a:bodyPr/>
        <a:lstStyle/>
        <a:p>
          <a:endParaRPr lang="en-US"/>
        </a:p>
      </dgm:t>
    </dgm:pt>
    <dgm:pt modelId="{C8005670-99C2-49BB-80CE-55D410D0B477}">
      <dgm:prSet/>
      <dgm:spPr/>
      <dgm:t>
        <a:bodyPr/>
        <a:lstStyle/>
        <a:p>
          <a:r>
            <a:rPr lang="en-US"/>
            <a:t>Discovery phase completed </a:t>
          </a:r>
        </a:p>
      </dgm:t>
    </dgm:pt>
    <dgm:pt modelId="{D736FC44-5050-4507-B221-B611293192B3}" type="parTrans" cxnId="{ABE733F3-37C0-42A8-895D-D20F43420140}">
      <dgm:prSet/>
      <dgm:spPr/>
      <dgm:t>
        <a:bodyPr/>
        <a:lstStyle/>
        <a:p>
          <a:endParaRPr lang="en-US"/>
        </a:p>
      </dgm:t>
    </dgm:pt>
    <dgm:pt modelId="{E0635BCB-BC18-4CB0-870A-C7DDFA27E9DC}" type="sibTrans" cxnId="{ABE733F3-37C0-42A8-895D-D20F43420140}">
      <dgm:prSet/>
      <dgm:spPr/>
      <dgm:t>
        <a:bodyPr/>
        <a:lstStyle/>
        <a:p>
          <a:endParaRPr lang="en-US"/>
        </a:p>
      </dgm:t>
    </dgm:pt>
    <dgm:pt modelId="{C8A11590-38BF-458A-8FEF-E9C19B8B9709}">
      <dgm:prSet/>
      <dgm:spPr/>
      <dgm:t>
        <a:bodyPr/>
        <a:lstStyle/>
        <a:p>
          <a:r>
            <a:rPr lang="en-US"/>
            <a:t>Implementation phase begun</a:t>
          </a:r>
        </a:p>
      </dgm:t>
    </dgm:pt>
    <dgm:pt modelId="{AD0DD47C-8A18-490D-AA66-971D8FADDA07}" type="parTrans" cxnId="{18CAD804-ECDE-4DEF-8D73-5B8B3A93C415}">
      <dgm:prSet/>
      <dgm:spPr/>
      <dgm:t>
        <a:bodyPr/>
        <a:lstStyle/>
        <a:p>
          <a:endParaRPr lang="en-US"/>
        </a:p>
      </dgm:t>
    </dgm:pt>
    <dgm:pt modelId="{8B205BFD-E83E-4472-970A-9F0E08F63F5D}" type="sibTrans" cxnId="{18CAD804-ECDE-4DEF-8D73-5B8B3A93C415}">
      <dgm:prSet/>
      <dgm:spPr/>
      <dgm:t>
        <a:bodyPr/>
        <a:lstStyle/>
        <a:p>
          <a:endParaRPr lang="en-US"/>
        </a:p>
      </dgm:t>
    </dgm:pt>
    <dgm:pt modelId="{98A915F8-D11C-4A07-8398-40DA6448DE3D}">
      <dgm:prSet/>
      <dgm:spPr/>
      <dgm:t>
        <a:bodyPr/>
        <a:lstStyle/>
        <a:p>
          <a:r>
            <a:rPr lang="en-US"/>
            <a:t>Establishment of Assistive Technology Prescribing Team in adult social care </a:t>
          </a:r>
        </a:p>
      </dgm:t>
    </dgm:pt>
    <dgm:pt modelId="{CF1A42C0-E3B5-49DC-9409-977BC079635D}" type="parTrans" cxnId="{C9658D18-128D-4AE3-AD5B-EFA3B1829CD9}">
      <dgm:prSet/>
      <dgm:spPr/>
      <dgm:t>
        <a:bodyPr/>
        <a:lstStyle/>
        <a:p>
          <a:endParaRPr lang="en-US"/>
        </a:p>
      </dgm:t>
    </dgm:pt>
    <dgm:pt modelId="{FB53EF4E-F3EF-4CD0-8756-9D889EFD70E0}" type="sibTrans" cxnId="{C9658D18-128D-4AE3-AD5B-EFA3B1829CD9}">
      <dgm:prSet/>
      <dgm:spPr/>
      <dgm:t>
        <a:bodyPr/>
        <a:lstStyle/>
        <a:p>
          <a:endParaRPr lang="en-US"/>
        </a:p>
      </dgm:t>
    </dgm:pt>
    <dgm:pt modelId="{1001D6DA-993A-4222-948B-6BAA401D4274}" type="pres">
      <dgm:prSet presAssocID="{723CAC64-234C-4BD3-9E08-D21D48A0CFF9}" presName="outerComposite" presStyleCnt="0">
        <dgm:presLayoutVars>
          <dgm:chMax val="5"/>
          <dgm:dir/>
          <dgm:resizeHandles val="exact"/>
        </dgm:presLayoutVars>
      </dgm:prSet>
      <dgm:spPr/>
    </dgm:pt>
    <dgm:pt modelId="{9E5FDC28-7D5D-4578-BE34-A51F4BE86B79}" type="pres">
      <dgm:prSet presAssocID="{723CAC64-234C-4BD3-9E08-D21D48A0CFF9}" presName="dummyMaxCanvas" presStyleCnt="0">
        <dgm:presLayoutVars/>
      </dgm:prSet>
      <dgm:spPr/>
    </dgm:pt>
    <dgm:pt modelId="{7B5DAF15-DBAD-4E6D-8C2E-FF3C5062063B}" type="pres">
      <dgm:prSet presAssocID="{723CAC64-234C-4BD3-9E08-D21D48A0CFF9}" presName="FourNodes_1" presStyleLbl="node1" presStyleIdx="0" presStyleCnt="4">
        <dgm:presLayoutVars>
          <dgm:bulletEnabled val="1"/>
        </dgm:presLayoutVars>
      </dgm:prSet>
      <dgm:spPr/>
    </dgm:pt>
    <dgm:pt modelId="{5C5C0C7B-29AD-442E-936B-9E7C5B6B4196}" type="pres">
      <dgm:prSet presAssocID="{723CAC64-234C-4BD3-9E08-D21D48A0CFF9}" presName="FourNodes_2" presStyleLbl="node1" presStyleIdx="1" presStyleCnt="4">
        <dgm:presLayoutVars>
          <dgm:bulletEnabled val="1"/>
        </dgm:presLayoutVars>
      </dgm:prSet>
      <dgm:spPr/>
    </dgm:pt>
    <dgm:pt modelId="{652E9B02-477A-4DFB-913C-E8B5CD24B568}" type="pres">
      <dgm:prSet presAssocID="{723CAC64-234C-4BD3-9E08-D21D48A0CFF9}" presName="FourNodes_3" presStyleLbl="node1" presStyleIdx="2" presStyleCnt="4">
        <dgm:presLayoutVars>
          <dgm:bulletEnabled val="1"/>
        </dgm:presLayoutVars>
      </dgm:prSet>
      <dgm:spPr/>
    </dgm:pt>
    <dgm:pt modelId="{2F19883A-4FB6-4069-86C5-64BB03CBE2C5}" type="pres">
      <dgm:prSet presAssocID="{723CAC64-234C-4BD3-9E08-D21D48A0CFF9}" presName="FourNodes_4" presStyleLbl="node1" presStyleIdx="3" presStyleCnt="4">
        <dgm:presLayoutVars>
          <dgm:bulletEnabled val="1"/>
        </dgm:presLayoutVars>
      </dgm:prSet>
      <dgm:spPr/>
    </dgm:pt>
    <dgm:pt modelId="{030E2FC6-98EE-497E-908F-164A52083486}" type="pres">
      <dgm:prSet presAssocID="{723CAC64-234C-4BD3-9E08-D21D48A0CFF9}" presName="FourConn_1-2" presStyleLbl="fgAccFollowNode1" presStyleIdx="0" presStyleCnt="3">
        <dgm:presLayoutVars>
          <dgm:bulletEnabled val="1"/>
        </dgm:presLayoutVars>
      </dgm:prSet>
      <dgm:spPr/>
    </dgm:pt>
    <dgm:pt modelId="{79C9ADC3-0191-4A98-B27A-6762DAB3AC2E}" type="pres">
      <dgm:prSet presAssocID="{723CAC64-234C-4BD3-9E08-D21D48A0CFF9}" presName="FourConn_2-3" presStyleLbl="fgAccFollowNode1" presStyleIdx="1" presStyleCnt="3">
        <dgm:presLayoutVars>
          <dgm:bulletEnabled val="1"/>
        </dgm:presLayoutVars>
      </dgm:prSet>
      <dgm:spPr/>
    </dgm:pt>
    <dgm:pt modelId="{D7638232-C766-4428-B987-CD8B3A1A86EB}" type="pres">
      <dgm:prSet presAssocID="{723CAC64-234C-4BD3-9E08-D21D48A0CFF9}" presName="FourConn_3-4" presStyleLbl="fgAccFollowNode1" presStyleIdx="2" presStyleCnt="3">
        <dgm:presLayoutVars>
          <dgm:bulletEnabled val="1"/>
        </dgm:presLayoutVars>
      </dgm:prSet>
      <dgm:spPr/>
    </dgm:pt>
    <dgm:pt modelId="{84283858-0DB3-446F-9D7D-40B5C5E573FE}" type="pres">
      <dgm:prSet presAssocID="{723CAC64-234C-4BD3-9E08-D21D48A0CFF9}" presName="FourNodes_1_text" presStyleLbl="node1" presStyleIdx="3" presStyleCnt="4">
        <dgm:presLayoutVars>
          <dgm:bulletEnabled val="1"/>
        </dgm:presLayoutVars>
      </dgm:prSet>
      <dgm:spPr/>
    </dgm:pt>
    <dgm:pt modelId="{F485AB9A-92D5-4BC2-8E77-980E11B487A3}" type="pres">
      <dgm:prSet presAssocID="{723CAC64-234C-4BD3-9E08-D21D48A0CFF9}" presName="FourNodes_2_text" presStyleLbl="node1" presStyleIdx="3" presStyleCnt="4">
        <dgm:presLayoutVars>
          <dgm:bulletEnabled val="1"/>
        </dgm:presLayoutVars>
      </dgm:prSet>
      <dgm:spPr/>
    </dgm:pt>
    <dgm:pt modelId="{A7346D36-D820-432F-8801-E7465A6CA342}" type="pres">
      <dgm:prSet presAssocID="{723CAC64-234C-4BD3-9E08-D21D48A0CFF9}" presName="FourNodes_3_text" presStyleLbl="node1" presStyleIdx="3" presStyleCnt="4">
        <dgm:presLayoutVars>
          <dgm:bulletEnabled val="1"/>
        </dgm:presLayoutVars>
      </dgm:prSet>
      <dgm:spPr/>
    </dgm:pt>
    <dgm:pt modelId="{7EAD395D-4039-4DBD-9982-ABA423BA86FE}" type="pres">
      <dgm:prSet presAssocID="{723CAC64-234C-4BD3-9E08-D21D48A0CFF9}" presName="FourNodes_4_text" presStyleLbl="node1" presStyleIdx="3" presStyleCnt="4">
        <dgm:presLayoutVars>
          <dgm:bulletEnabled val="1"/>
        </dgm:presLayoutVars>
      </dgm:prSet>
      <dgm:spPr/>
    </dgm:pt>
  </dgm:ptLst>
  <dgm:cxnLst>
    <dgm:cxn modelId="{18CAD804-ECDE-4DEF-8D73-5B8B3A93C415}" srcId="{723CAC64-234C-4BD3-9E08-D21D48A0CFF9}" destId="{C8A11590-38BF-458A-8FEF-E9C19B8B9709}" srcOrd="2" destOrd="0" parTransId="{AD0DD47C-8A18-490D-AA66-971D8FADDA07}" sibTransId="{8B205BFD-E83E-4472-970A-9F0E08F63F5D}"/>
    <dgm:cxn modelId="{CDA08D11-CCCB-486F-B3ED-13A5611ECDC4}" srcId="{723CAC64-234C-4BD3-9E08-D21D48A0CFF9}" destId="{C5921B9C-6CA4-495A-9FF8-6DF7BD069F3E}" srcOrd="0" destOrd="0" parTransId="{FC3129DE-C923-403B-99B9-2408CF1DEBAE}" sibTransId="{25BA47EA-3097-4A10-8A9F-8A5C8F198E14}"/>
    <dgm:cxn modelId="{C9658D18-128D-4AE3-AD5B-EFA3B1829CD9}" srcId="{723CAC64-234C-4BD3-9E08-D21D48A0CFF9}" destId="{98A915F8-D11C-4A07-8398-40DA6448DE3D}" srcOrd="3" destOrd="0" parTransId="{CF1A42C0-E3B5-49DC-9409-977BC079635D}" sibTransId="{FB53EF4E-F3EF-4CD0-8756-9D889EFD70E0}"/>
    <dgm:cxn modelId="{7B1E1E1F-B780-4657-AB44-7022331EB4DB}" type="presOf" srcId="{C8005670-99C2-49BB-80CE-55D410D0B477}" destId="{5C5C0C7B-29AD-442E-936B-9E7C5B6B4196}" srcOrd="0" destOrd="0" presId="urn:microsoft.com/office/officeart/2005/8/layout/vProcess5"/>
    <dgm:cxn modelId="{4056C528-F9D5-42BE-8274-588CC64A235A}" type="presOf" srcId="{8B205BFD-E83E-4472-970A-9F0E08F63F5D}" destId="{D7638232-C766-4428-B987-CD8B3A1A86EB}" srcOrd="0" destOrd="0" presId="urn:microsoft.com/office/officeart/2005/8/layout/vProcess5"/>
    <dgm:cxn modelId="{A0575A34-CD74-4B3F-A7BB-B82FC47FE149}" type="presOf" srcId="{E0635BCB-BC18-4CB0-870A-C7DDFA27E9DC}" destId="{79C9ADC3-0191-4A98-B27A-6762DAB3AC2E}" srcOrd="0" destOrd="0" presId="urn:microsoft.com/office/officeart/2005/8/layout/vProcess5"/>
    <dgm:cxn modelId="{8488E034-970D-4163-BF23-907D9CCF5FF5}" type="presOf" srcId="{C5921B9C-6CA4-495A-9FF8-6DF7BD069F3E}" destId="{7B5DAF15-DBAD-4E6D-8C2E-FF3C5062063B}" srcOrd="0" destOrd="0" presId="urn:microsoft.com/office/officeart/2005/8/layout/vProcess5"/>
    <dgm:cxn modelId="{80C1764F-4C8A-476A-A04B-BC23BF81908A}" type="presOf" srcId="{723CAC64-234C-4BD3-9E08-D21D48A0CFF9}" destId="{1001D6DA-993A-4222-948B-6BAA401D4274}" srcOrd="0" destOrd="0" presId="urn:microsoft.com/office/officeart/2005/8/layout/vProcess5"/>
    <dgm:cxn modelId="{2429E986-7ECF-4E33-8C63-C1F5BE41D4F9}" type="presOf" srcId="{25BA47EA-3097-4A10-8A9F-8A5C8F198E14}" destId="{030E2FC6-98EE-497E-908F-164A52083486}" srcOrd="0" destOrd="0" presId="urn:microsoft.com/office/officeart/2005/8/layout/vProcess5"/>
    <dgm:cxn modelId="{8BCAC393-ED32-48ED-8910-6B3975CA89CD}" type="presOf" srcId="{C5921B9C-6CA4-495A-9FF8-6DF7BD069F3E}" destId="{84283858-0DB3-446F-9D7D-40B5C5E573FE}" srcOrd="1" destOrd="0" presId="urn:microsoft.com/office/officeart/2005/8/layout/vProcess5"/>
    <dgm:cxn modelId="{BFFB11AA-74B2-43BA-8B82-9632483D7547}" type="presOf" srcId="{98A915F8-D11C-4A07-8398-40DA6448DE3D}" destId="{2F19883A-4FB6-4069-86C5-64BB03CBE2C5}" srcOrd="0" destOrd="0" presId="urn:microsoft.com/office/officeart/2005/8/layout/vProcess5"/>
    <dgm:cxn modelId="{EC0A21AD-3BDF-44AD-8C75-EF02F44C19A6}" type="presOf" srcId="{C8A11590-38BF-458A-8FEF-E9C19B8B9709}" destId="{652E9B02-477A-4DFB-913C-E8B5CD24B568}" srcOrd="0" destOrd="0" presId="urn:microsoft.com/office/officeart/2005/8/layout/vProcess5"/>
    <dgm:cxn modelId="{64FC76B4-AF4E-4E4C-8AF9-3B2FBC02B227}" type="presOf" srcId="{C8A11590-38BF-458A-8FEF-E9C19B8B9709}" destId="{A7346D36-D820-432F-8801-E7465A6CA342}" srcOrd="1" destOrd="0" presId="urn:microsoft.com/office/officeart/2005/8/layout/vProcess5"/>
    <dgm:cxn modelId="{17D64FED-77A5-4274-BBCA-E1F3D727C310}" type="presOf" srcId="{C8005670-99C2-49BB-80CE-55D410D0B477}" destId="{F485AB9A-92D5-4BC2-8E77-980E11B487A3}" srcOrd="1" destOrd="0" presId="urn:microsoft.com/office/officeart/2005/8/layout/vProcess5"/>
    <dgm:cxn modelId="{4A39A2EE-277D-42E2-98C7-F0E29608A32F}" type="presOf" srcId="{98A915F8-D11C-4A07-8398-40DA6448DE3D}" destId="{7EAD395D-4039-4DBD-9982-ABA423BA86FE}" srcOrd="1" destOrd="0" presId="urn:microsoft.com/office/officeart/2005/8/layout/vProcess5"/>
    <dgm:cxn modelId="{ABE733F3-37C0-42A8-895D-D20F43420140}" srcId="{723CAC64-234C-4BD3-9E08-D21D48A0CFF9}" destId="{C8005670-99C2-49BB-80CE-55D410D0B477}" srcOrd="1" destOrd="0" parTransId="{D736FC44-5050-4507-B221-B611293192B3}" sibTransId="{E0635BCB-BC18-4CB0-870A-C7DDFA27E9DC}"/>
    <dgm:cxn modelId="{3944F5CA-0459-4AF6-AB99-2F76589ABE1A}" type="presParOf" srcId="{1001D6DA-993A-4222-948B-6BAA401D4274}" destId="{9E5FDC28-7D5D-4578-BE34-A51F4BE86B79}" srcOrd="0" destOrd="0" presId="urn:microsoft.com/office/officeart/2005/8/layout/vProcess5"/>
    <dgm:cxn modelId="{82A90B53-F3A2-4ADE-8538-D59AC58AAD38}" type="presParOf" srcId="{1001D6DA-993A-4222-948B-6BAA401D4274}" destId="{7B5DAF15-DBAD-4E6D-8C2E-FF3C5062063B}" srcOrd="1" destOrd="0" presId="urn:microsoft.com/office/officeart/2005/8/layout/vProcess5"/>
    <dgm:cxn modelId="{D2144083-8B3F-4D27-881D-96AC37395CE4}" type="presParOf" srcId="{1001D6DA-993A-4222-948B-6BAA401D4274}" destId="{5C5C0C7B-29AD-442E-936B-9E7C5B6B4196}" srcOrd="2" destOrd="0" presId="urn:microsoft.com/office/officeart/2005/8/layout/vProcess5"/>
    <dgm:cxn modelId="{44511035-EA39-4C26-9EC0-722F08306F9A}" type="presParOf" srcId="{1001D6DA-993A-4222-948B-6BAA401D4274}" destId="{652E9B02-477A-4DFB-913C-E8B5CD24B568}" srcOrd="3" destOrd="0" presId="urn:microsoft.com/office/officeart/2005/8/layout/vProcess5"/>
    <dgm:cxn modelId="{613BAD39-A625-497C-B8E8-B8B7AD8F1ACB}" type="presParOf" srcId="{1001D6DA-993A-4222-948B-6BAA401D4274}" destId="{2F19883A-4FB6-4069-86C5-64BB03CBE2C5}" srcOrd="4" destOrd="0" presId="urn:microsoft.com/office/officeart/2005/8/layout/vProcess5"/>
    <dgm:cxn modelId="{D20369AB-8BB0-4294-9DEE-AB7FCFC12AF9}" type="presParOf" srcId="{1001D6DA-993A-4222-948B-6BAA401D4274}" destId="{030E2FC6-98EE-497E-908F-164A52083486}" srcOrd="5" destOrd="0" presId="urn:microsoft.com/office/officeart/2005/8/layout/vProcess5"/>
    <dgm:cxn modelId="{419146F8-7FD1-4C21-B707-0A649C2BB335}" type="presParOf" srcId="{1001D6DA-993A-4222-948B-6BAA401D4274}" destId="{79C9ADC3-0191-4A98-B27A-6762DAB3AC2E}" srcOrd="6" destOrd="0" presId="urn:microsoft.com/office/officeart/2005/8/layout/vProcess5"/>
    <dgm:cxn modelId="{E6AC55D9-426F-420C-965D-13A8364D09B1}" type="presParOf" srcId="{1001D6DA-993A-4222-948B-6BAA401D4274}" destId="{D7638232-C766-4428-B987-CD8B3A1A86EB}" srcOrd="7" destOrd="0" presId="urn:microsoft.com/office/officeart/2005/8/layout/vProcess5"/>
    <dgm:cxn modelId="{EA512AE3-2B31-4143-80B7-30B30867B6AD}" type="presParOf" srcId="{1001D6DA-993A-4222-948B-6BAA401D4274}" destId="{84283858-0DB3-446F-9D7D-40B5C5E573FE}" srcOrd="8" destOrd="0" presId="urn:microsoft.com/office/officeart/2005/8/layout/vProcess5"/>
    <dgm:cxn modelId="{9D364AE2-65A4-4E50-86A2-DBB440CA38C7}" type="presParOf" srcId="{1001D6DA-993A-4222-948B-6BAA401D4274}" destId="{F485AB9A-92D5-4BC2-8E77-980E11B487A3}" srcOrd="9" destOrd="0" presId="urn:microsoft.com/office/officeart/2005/8/layout/vProcess5"/>
    <dgm:cxn modelId="{086110B6-B2CE-4F2D-BC7D-DEF1D7651544}" type="presParOf" srcId="{1001D6DA-993A-4222-948B-6BAA401D4274}" destId="{A7346D36-D820-432F-8801-E7465A6CA342}" srcOrd="10" destOrd="0" presId="urn:microsoft.com/office/officeart/2005/8/layout/vProcess5"/>
    <dgm:cxn modelId="{28AA01FE-02FF-43A5-83CC-5404F1CDC38B}" type="presParOf" srcId="{1001D6DA-993A-4222-948B-6BAA401D4274}" destId="{7EAD395D-4039-4DBD-9982-ABA423BA86FE}" srcOrd="11"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3CAC64-234C-4BD3-9E08-D21D48A0CFF9}" type="doc">
      <dgm:prSet loTypeId="urn:microsoft.com/office/officeart/2005/8/layout/vProcess5" loCatId="process" qsTypeId="urn:microsoft.com/office/officeart/2005/8/quickstyle/simple4" qsCatId="simple" csTypeId="urn:microsoft.com/office/officeart/2005/8/colors/colorful2" csCatId="colorful" phldr="1"/>
      <dgm:spPr/>
      <dgm:t>
        <a:bodyPr/>
        <a:lstStyle/>
        <a:p>
          <a:endParaRPr lang="en-US"/>
        </a:p>
      </dgm:t>
    </dgm:pt>
    <dgm:pt modelId="{C5921B9C-6CA4-495A-9FF8-6DF7BD069F3E}">
      <dgm:prSet/>
      <dgm:spPr/>
      <dgm:t>
        <a:bodyPr/>
        <a:lstStyle/>
        <a:p>
          <a:r>
            <a:rPr lang="en-US" dirty="0"/>
            <a:t>Apply for additional grant via Pathfinder fund, supported by NHS digital</a:t>
          </a:r>
        </a:p>
      </dgm:t>
    </dgm:pt>
    <dgm:pt modelId="{FC3129DE-C923-403B-99B9-2408CF1DEBAE}" type="parTrans" cxnId="{CDA08D11-CCCB-486F-B3ED-13A5611ECDC4}">
      <dgm:prSet/>
      <dgm:spPr/>
      <dgm:t>
        <a:bodyPr/>
        <a:lstStyle/>
        <a:p>
          <a:endParaRPr lang="en-US"/>
        </a:p>
      </dgm:t>
    </dgm:pt>
    <dgm:pt modelId="{25BA47EA-3097-4A10-8A9F-8A5C8F198E14}" type="sibTrans" cxnId="{CDA08D11-CCCB-486F-B3ED-13A5611ECDC4}">
      <dgm:prSet/>
      <dgm:spPr/>
      <dgm:t>
        <a:bodyPr/>
        <a:lstStyle/>
        <a:p>
          <a:endParaRPr lang="en-US"/>
        </a:p>
      </dgm:t>
    </dgm:pt>
    <dgm:pt modelId="{C8005670-99C2-49BB-80CE-55D410D0B477}">
      <dgm:prSet/>
      <dgm:spPr/>
      <dgm:t>
        <a:bodyPr/>
        <a:lstStyle/>
        <a:p>
          <a:r>
            <a:rPr lang="en-US" dirty="0"/>
            <a:t>Perform a design stage and develop an improvement plan to scale the pilot up.</a:t>
          </a:r>
        </a:p>
      </dgm:t>
    </dgm:pt>
    <dgm:pt modelId="{D736FC44-5050-4507-B221-B611293192B3}" type="parTrans" cxnId="{ABE733F3-37C0-42A8-895D-D20F43420140}">
      <dgm:prSet/>
      <dgm:spPr/>
      <dgm:t>
        <a:bodyPr/>
        <a:lstStyle/>
        <a:p>
          <a:endParaRPr lang="en-US"/>
        </a:p>
      </dgm:t>
    </dgm:pt>
    <dgm:pt modelId="{E0635BCB-BC18-4CB0-870A-C7DDFA27E9DC}" type="sibTrans" cxnId="{ABE733F3-37C0-42A8-895D-D20F43420140}">
      <dgm:prSet/>
      <dgm:spPr/>
      <dgm:t>
        <a:bodyPr/>
        <a:lstStyle/>
        <a:p>
          <a:endParaRPr lang="en-US"/>
        </a:p>
      </dgm:t>
    </dgm:pt>
    <dgm:pt modelId="{C8A11590-38BF-458A-8FEF-E9C19B8B9709}">
      <dgm:prSet/>
      <dgm:spPr/>
      <dgm:t>
        <a:bodyPr/>
        <a:lstStyle/>
        <a:p>
          <a:r>
            <a:rPr lang="en-US" dirty="0"/>
            <a:t>Implement improvements to the Core and Devices</a:t>
          </a:r>
        </a:p>
      </dgm:t>
    </dgm:pt>
    <dgm:pt modelId="{AD0DD47C-8A18-490D-AA66-971D8FADDA07}" type="parTrans" cxnId="{18CAD804-ECDE-4DEF-8D73-5B8B3A93C415}">
      <dgm:prSet/>
      <dgm:spPr/>
      <dgm:t>
        <a:bodyPr/>
        <a:lstStyle/>
        <a:p>
          <a:endParaRPr lang="en-US"/>
        </a:p>
      </dgm:t>
    </dgm:pt>
    <dgm:pt modelId="{8B205BFD-E83E-4472-970A-9F0E08F63F5D}" type="sibTrans" cxnId="{18CAD804-ECDE-4DEF-8D73-5B8B3A93C415}">
      <dgm:prSet/>
      <dgm:spPr/>
      <dgm:t>
        <a:bodyPr/>
        <a:lstStyle/>
        <a:p>
          <a:endParaRPr lang="en-US"/>
        </a:p>
      </dgm:t>
    </dgm:pt>
    <dgm:pt modelId="{98A915F8-D11C-4A07-8398-40DA6448DE3D}">
      <dgm:prSet/>
      <dgm:spPr/>
      <dgm:t>
        <a:bodyPr/>
        <a:lstStyle/>
        <a:p>
          <a:r>
            <a:rPr lang="en-US" dirty="0"/>
            <a:t>Implement a sustainable business model, which can support regional and national upscale </a:t>
          </a:r>
        </a:p>
      </dgm:t>
    </dgm:pt>
    <dgm:pt modelId="{CF1A42C0-E3B5-49DC-9409-977BC079635D}" type="parTrans" cxnId="{C9658D18-128D-4AE3-AD5B-EFA3B1829CD9}">
      <dgm:prSet/>
      <dgm:spPr/>
      <dgm:t>
        <a:bodyPr/>
        <a:lstStyle/>
        <a:p>
          <a:endParaRPr lang="en-US"/>
        </a:p>
      </dgm:t>
    </dgm:pt>
    <dgm:pt modelId="{FB53EF4E-F3EF-4CD0-8756-9D889EFD70E0}" type="sibTrans" cxnId="{C9658D18-128D-4AE3-AD5B-EFA3B1829CD9}">
      <dgm:prSet/>
      <dgm:spPr/>
      <dgm:t>
        <a:bodyPr/>
        <a:lstStyle/>
        <a:p>
          <a:endParaRPr lang="en-US"/>
        </a:p>
      </dgm:t>
    </dgm:pt>
    <dgm:pt modelId="{1001D6DA-993A-4222-948B-6BAA401D4274}" type="pres">
      <dgm:prSet presAssocID="{723CAC64-234C-4BD3-9E08-D21D48A0CFF9}" presName="outerComposite" presStyleCnt="0">
        <dgm:presLayoutVars>
          <dgm:chMax val="5"/>
          <dgm:dir/>
          <dgm:resizeHandles val="exact"/>
        </dgm:presLayoutVars>
      </dgm:prSet>
      <dgm:spPr/>
    </dgm:pt>
    <dgm:pt modelId="{9E5FDC28-7D5D-4578-BE34-A51F4BE86B79}" type="pres">
      <dgm:prSet presAssocID="{723CAC64-234C-4BD3-9E08-D21D48A0CFF9}" presName="dummyMaxCanvas" presStyleCnt="0">
        <dgm:presLayoutVars/>
      </dgm:prSet>
      <dgm:spPr/>
    </dgm:pt>
    <dgm:pt modelId="{7B5DAF15-DBAD-4E6D-8C2E-FF3C5062063B}" type="pres">
      <dgm:prSet presAssocID="{723CAC64-234C-4BD3-9E08-D21D48A0CFF9}" presName="FourNodes_1" presStyleLbl="node1" presStyleIdx="0" presStyleCnt="4">
        <dgm:presLayoutVars>
          <dgm:bulletEnabled val="1"/>
        </dgm:presLayoutVars>
      </dgm:prSet>
      <dgm:spPr/>
    </dgm:pt>
    <dgm:pt modelId="{5C5C0C7B-29AD-442E-936B-9E7C5B6B4196}" type="pres">
      <dgm:prSet presAssocID="{723CAC64-234C-4BD3-9E08-D21D48A0CFF9}" presName="FourNodes_2" presStyleLbl="node1" presStyleIdx="1" presStyleCnt="4">
        <dgm:presLayoutVars>
          <dgm:bulletEnabled val="1"/>
        </dgm:presLayoutVars>
      </dgm:prSet>
      <dgm:spPr/>
    </dgm:pt>
    <dgm:pt modelId="{652E9B02-477A-4DFB-913C-E8B5CD24B568}" type="pres">
      <dgm:prSet presAssocID="{723CAC64-234C-4BD3-9E08-D21D48A0CFF9}" presName="FourNodes_3" presStyleLbl="node1" presStyleIdx="2" presStyleCnt="4">
        <dgm:presLayoutVars>
          <dgm:bulletEnabled val="1"/>
        </dgm:presLayoutVars>
      </dgm:prSet>
      <dgm:spPr/>
    </dgm:pt>
    <dgm:pt modelId="{2F19883A-4FB6-4069-86C5-64BB03CBE2C5}" type="pres">
      <dgm:prSet presAssocID="{723CAC64-234C-4BD3-9E08-D21D48A0CFF9}" presName="FourNodes_4" presStyleLbl="node1" presStyleIdx="3" presStyleCnt="4">
        <dgm:presLayoutVars>
          <dgm:bulletEnabled val="1"/>
        </dgm:presLayoutVars>
      </dgm:prSet>
      <dgm:spPr/>
    </dgm:pt>
    <dgm:pt modelId="{030E2FC6-98EE-497E-908F-164A52083486}" type="pres">
      <dgm:prSet presAssocID="{723CAC64-234C-4BD3-9E08-D21D48A0CFF9}" presName="FourConn_1-2" presStyleLbl="fgAccFollowNode1" presStyleIdx="0" presStyleCnt="3">
        <dgm:presLayoutVars>
          <dgm:bulletEnabled val="1"/>
        </dgm:presLayoutVars>
      </dgm:prSet>
      <dgm:spPr/>
    </dgm:pt>
    <dgm:pt modelId="{79C9ADC3-0191-4A98-B27A-6762DAB3AC2E}" type="pres">
      <dgm:prSet presAssocID="{723CAC64-234C-4BD3-9E08-D21D48A0CFF9}" presName="FourConn_2-3" presStyleLbl="fgAccFollowNode1" presStyleIdx="1" presStyleCnt="3">
        <dgm:presLayoutVars>
          <dgm:bulletEnabled val="1"/>
        </dgm:presLayoutVars>
      </dgm:prSet>
      <dgm:spPr/>
    </dgm:pt>
    <dgm:pt modelId="{D7638232-C766-4428-B987-CD8B3A1A86EB}" type="pres">
      <dgm:prSet presAssocID="{723CAC64-234C-4BD3-9E08-D21D48A0CFF9}" presName="FourConn_3-4" presStyleLbl="fgAccFollowNode1" presStyleIdx="2" presStyleCnt="3">
        <dgm:presLayoutVars>
          <dgm:bulletEnabled val="1"/>
        </dgm:presLayoutVars>
      </dgm:prSet>
      <dgm:spPr/>
    </dgm:pt>
    <dgm:pt modelId="{84283858-0DB3-446F-9D7D-40B5C5E573FE}" type="pres">
      <dgm:prSet presAssocID="{723CAC64-234C-4BD3-9E08-D21D48A0CFF9}" presName="FourNodes_1_text" presStyleLbl="node1" presStyleIdx="3" presStyleCnt="4">
        <dgm:presLayoutVars>
          <dgm:bulletEnabled val="1"/>
        </dgm:presLayoutVars>
      </dgm:prSet>
      <dgm:spPr/>
    </dgm:pt>
    <dgm:pt modelId="{F485AB9A-92D5-4BC2-8E77-980E11B487A3}" type="pres">
      <dgm:prSet presAssocID="{723CAC64-234C-4BD3-9E08-D21D48A0CFF9}" presName="FourNodes_2_text" presStyleLbl="node1" presStyleIdx="3" presStyleCnt="4">
        <dgm:presLayoutVars>
          <dgm:bulletEnabled val="1"/>
        </dgm:presLayoutVars>
      </dgm:prSet>
      <dgm:spPr/>
    </dgm:pt>
    <dgm:pt modelId="{A7346D36-D820-432F-8801-E7465A6CA342}" type="pres">
      <dgm:prSet presAssocID="{723CAC64-234C-4BD3-9E08-D21D48A0CFF9}" presName="FourNodes_3_text" presStyleLbl="node1" presStyleIdx="3" presStyleCnt="4">
        <dgm:presLayoutVars>
          <dgm:bulletEnabled val="1"/>
        </dgm:presLayoutVars>
      </dgm:prSet>
      <dgm:spPr/>
    </dgm:pt>
    <dgm:pt modelId="{7EAD395D-4039-4DBD-9982-ABA423BA86FE}" type="pres">
      <dgm:prSet presAssocID="{723CAC64-234C-4BD3-9E08-D21D48A0CFF9}" presName="FourNodes_4_text" presStyleLbl="node1" presStyleIdx="3" presStyleCnt="4">
        <dgm:presLayoutVars>
          <dgm:bulletEnabled val="1"/>
        </dgm:presLayoutVars>
      </dgm:prSet>
      <dgm:spPr/>
    </dgm:pt>
  </dgm:ptLst>
  <dgm:cxnLst>
    <dgm:cxn modelId="{18CAD804-ECDE-4DEF-8D73-5B8B3A93C415}" srcId="{723CAC64-234C-4BD3-9E08-D21D48A0CFF9}" destId="{C8A11590-38BF-458A-8FEF-E9C19B8B9709}" srcOrd="2" destOrd="0" parTransId="{AD0DD47C-8A18-490D-AA66-971D8FADDA07}" sibTransId="{8B205BFD-E83E-4472-970A-9F0E08F63F5D}"/>
    <dgm:cxn modelId="{CDA08D11-CCCB-486F-B3ED-13A5611ECDC4}" srcId="{723CAC64-234C-4BD3-9E08-D21D48A0CFF9}" destId="{C5921B9C-6CA4-495A-9FF8-6DF7BD069F3E}" srcOrd="0" destOrd="0" parTransId="{FC3129DE-C923-403B-99B9-2408CF1DEBAE}" sibTransId="{25BA47EA-3097-4A10-8A9F-8A5C8F198E14}"/>
    <dgm:cxn modelId="{C9658D18-128D-4AE3-AD5B-EFA3B1829CD9}" srcId="{723CAC64-234C-4BD3-9E08-D21D48A0CFF9}" destId="{98A915F8-D11C-4A07-8398-40DA6448DE3D}" srcOrd="3" destOrd="0" parTransId="{CF1A42C0-E3B5-49DC-9409-977BC079635D}" sibTransId="{FB53EF4E-F3EF-4CD0-8756-9D889EFD70E0}"/>
    <dgm:cxn modelId="{7B1E1E1F-B780-4657-AB44-7022331EB4DB}" type="presOf" srcId="{C8005670-99C2-49BB-80CE-55D410D0B477}" destId="{5C5C0C7B-29AD-442E-936B-9E7C5B6B4196}" srcOrd="0" destOrd="0" presId="urn:microsoft.com/office/officeart/2005/8/layout/vProcess5"/>
    <dgm:cxn modelId="{4056C528-F9D5-42BE-8274-588CC64A235A}" type="presOf" srcId="{8B205BFD-E83E-4472-970A-9F0E08F63F5D}" destId="{D7638232-C766-4428-B987-CD8B3A1A86EB}" srcOrd="0" destOrd="0" presId="urn:microsoft.com/office/officeart/2005/8/layout/vProcess5"/>
    <dgm:cxn modelId="{A0575A34-CD74-4B3F-A7BB-B82FC47FE149}" type="presOf" srcId="{E0635BCB-BC18-4CB0-870A-C7DDFA27E9DC}" destId="{79C9ADC3-0191-4A98-B27A-6762DAB3AC2E}" srcOrd="0" destOrd="0" presId="urn:microsoft.com/office/officeart/2005/8/layout/vProcess5"/>
    <dgm:cxn modelId="{8488E034-970D-4163-BF23-907D9CCF5FF5}" type="presOf" srcId="{C5921B9C-6CA4-495A-9FF8-6DF7BD069F3E}" destId="{7B5DAF15-DBAD-4E6D-8C2E-FF3C5062063B}" srcOrd="0" destOrd="0" presId="urn:microsoft.com/office/officeart/2005/8/layout/vProcess5"/>
    <dgm:cxn modelId="{80C1764F-4C8A-476A-A04B-BC23BF81908A}" type="presOf" srcId="{723CAC64-234C-4BD3-9E08-D21D48A0CFF9}" destId="{1001D6DA-993A-4222-948B-6BAA401D4274}" srcOrd="0" destOrd="0" presId="urn:microsoft.com/office/officeart/2005/8/layout/vProcess5"/>
    <dgm:cxn modelId="{2429E986-7ECF-4E33-8C63-C1F5BE41D4F9}" type="presOf" srcId="{25BA47EA-3097-4A10-8A9F-8A5C8F198E14}" destId="{030E2FC6-98EE-497E-908F-164A52083486}" srcOrd="0" destOrd="0" presId="urn:microsoft.com/office/officeart/2005/8/layout/vProcess5"/>
    <dgm:cxn modelId="{8BCAC393-ED32-48ED-8910-6B3975CA89CD}" type="presOf" srcId="{C5921B9C-6CA4-495A-9FF8-6DF7BD069F3E}" destId="{84283858-0DB3-446F-9D7D-40B5C5E573FE}" srcOrd="1" destOrd="0" presId="urn:microsoft.com/office/officeart/2005/8/layout/vProcess5"/>
    <dgm:cxn modelId="{BFFB11AA-74B2-43BA-8B82-9632483D7547}" type="presOf" srcId="{98A915F8-D11C-4A07-8398-40DA6448DE3D}" destId="{2F19883A-4FB6-4069-86C5-64BB03CBE2C5}" srcOrd="0" destOrd="0" presId="urn:microsoft.com/office/officeart/2005/8/layout/vProcess5"/>
    <dgm:cxn modelId="{EC0A21AD-3BDF-44AD-8C75-EF02F44C19A6}" type="presOf" srcId="{C8A11590-38BF-458A-8FEF-E9C19B8B9709}" destId="{652E9B02-477A-4DFB-913C-E8B5CD24B568}" srcOrd="0" destOrd="0" presId="urn:microsoft.com/office/officeart/2005/8/layout/vProcess5"/>
    <dgm:cxn modelId="{64FC76B4-AF4E-4E4C-8AF9-3B2FBC02B227}" type="presOf" srcId="{C8A11590-38BF-458A-8FEF-E9C19B8B9709}" destId="{A7346D36-D820-432F-8801-E7465A6CA342}" srcOrd="1" destOrd="0" presId="urn:microsoft.com/office/officeart/2005/8/layout/vProcess5"/>
    <dgm:cxn modelId="{17D64FED-77A5-4274-BBCA-E1F3D727C310}" type="presOf" srcId="{C8005670-99C2-49BB-80CE-55D410D0B477}" destId="{F485AB9A-92D5-4BC2-8E77-980E11B487A3}" srcOrd="1" destOrd="0" presId="urn:microsoft.com/office/officeart/2005/8/layout/vProcess5"/>
    <dgm:cxn modelId="{4A39A2EE-277D-42E2-98C7-F0E29608A32F}" type="presOf" srcId="{98A915F8-D11C-4A07-8398-40DA6448DE3D}" destId="{7EAD395D-4039-4DBD-9982-ABA423BA86FE}" srcOrd="1" destOrd="0" presId="urn:microsoft.com/office/officeart/2005/8/layout/vProcess5"/>
    <dgm:cxn modelId="{ABE733F3-37C0-42A8-895D-D20F43420140}" srcId="{723CAC64-234C-4BD3-9E08-D21D48A0CFF9}" destId="{C8005670-99C2-49BB-80CE-55D410D0B477}" srcOrd="1" destOrd="0" parTransId="{D736FC44-5050-4507-B221-B611293192B3}" sibTransId="{E0635BCB-BC18-4CB0-870A-C7DDFA27E9DC}"/>
    <dgm:cxn modelId="{3944F5CA-0459-4AF6-AB99-2F76589ABE1A}" type="presParOf" srcId="{1001D6DA-993A-4222-948B-6BAA401D4274}" destId="{9E5FDC28-7D5D-4578-BE34-A51F4BE86B79}" srcOrd="0" destOrd="0" presId="urn:microsoft.com/office/officeart/2005/8/layout/vProcess5"/>
    <dgm:cxn modelId="{82A90B53-F3A2-4ADE-8538-D59AC58AAD38}" type="presParOf" srcId="{1001D6DA-993A-4222-948B-6BAA401D4274}" destId="{7B5DAF15-DBAD-4E6D-8C2E-FF3C5062063B}" srcOrd="1" destOrd="0" presId="urn:microsoft.com/office/officeart/2005/8/layout/vProcess5"/>
    <dgm:cxn modelId="{D2144083-8B3F-4D27-881D-96AC37395CE4}" type="presParOf" srcId="{1001D6DA-993A-4222-948B-6BAA401D4274}" destId="{5C5C0C7B-29AD-442E-936B-9E7C5B6B4196}" srcOrd="2" destOrd="0" presId="urn:microsoft.com/office/officeart/2005/8/layout/vProcess5"/>
    <dgm:cxn modelId="{44511035-EA39-4C26-9EC0-722F08306F9A}" type="presParOf" srcId="{1001D6DA-993A-4222-948B-6BAA401D4274}" destId="{652E9B02-477A-4DFB-913C-E8B5CD24B568}" srcOrd="3" destOrd="0" presId="urn:microsoft.com/office/officeart/2005/8/layout/vProcess5"/>
    <dgm:cxn modelId="{613BAD39-A625-497C-B8E8-B8B7AD8F1ACB}" type="presParOf" srcId="{1001D6DA-993A-4222-948B-6BAA401D4274}" destId="{2F19883A-4FB6-4069-86C5-64BB03CBE2C5}" srcOrd="4" destOrd="0" presId="urn:microsoft.com/office/officeart/2005/8/layout/vProcess5"/>
    <dgm:cxn modelId="{D20369AB-8BB0-4294-9DEE-AB7FCFC12AF9}" type="presParOf" srcId="{1001D6DA-993A-4222-948B-6BAA401D4274}" destId="{030E2FC6-98EE-497E-908F-164A52083486}" srcOrd="5" destOrd="0" presId="urn:microsoft.com/office/officeart/2005/8/layout/vProcess5"/>
    <dgm:cxn modelId="{419146F8-7FD1-4C21-B707-0A649C2BB335}" type="presParOf" srcId="{1001D6DA-993A-4222-948B-6BAA401D4274}" destId="{79C9ADC3-0191-4A98-B27A-6762DAB3AC2E}" srcOrd="6" destOrd="0" presId="urn:microsoft.com/office/officeart/2005/8/layout/vProcess5"/>
    <dgm:cxn modelId="{E6AC55D9-426F-420C-965D-13A8364D09B1}" type="presParOf" srcId="{1001D6DA-993A-4222-948B-6BAA401D4274}" destId="{D7638232-C766-4428-B987-CD8B3A1A86EB}" srcOrd="7" destOrd="0" presId="urn:microsoft.com/office/officeart/2005/8/layout/vProcess5"/>
    <dgm:cxn modelId="{EA512AE3-2B31-4143-80B7-30B30867B6AD}" type="presParOf" srcId="{1001D6DA-993A-4222-948B-6BAA401D4274}" destId="{84283858-0DB3-446F-9D7D-40B5C5E573FE}" srcOrd="8" destOrd="0" presId="urn:microsoft.com/office/officeart/2005/8/layout/vProcess5"/>
    <dgm:cxn modelId="{9D364AE2-65A4-4E50-86A2-DBB440CA38C7}" type="presParOf" srcId="{1001D6DA-993A-4222-948B-6BAA401D4274}" destId="{F485AB9A-92D5-4BC2-8E77-980E11B487A3}" srcOrd="9" destOrd="0" presId="urn:microsoft.com/office/officeart/2005/8/layout/vProcess5"/>
    <dgm:cxn modelId="{086110B6-B2CE-4F2D-BC7D-DEF1D7651544}" type="presParOf" srcId="{1001D6DA-993A-4222-948B-6BAA401D4274}" destId="{A7346D36-D820-432F-8801-E7465A6CA342}" srcOrd="10" destOrd="0" presId="urn:microsoft.com/office/officeart/2005/8/layout/vProcess5"/>
    <dgm:cxn modelId="{28AA01FE-02FF-43A5-83CC-5404F1CDC38B}" type="presParOf" srcId="{1001D6DA-993A-4222-948B-6BAA401D4274}" destId="{7EAD395D-4039-4DBD-9982-ABA423BA86FE}" srcOrd="11"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DAF15-DBAD-4E6D-8C2E-FF3C5062063B}">
      <dsp:nvSpPr>
        <dsp:cNvPr id="0" name=""/>
        <dsp:cNvSpPr/>
      </dsp:nvSpPr>
      <dsp:spPr>
        <a:xfrm>
          <a:off x="0" y="0"/>
          <a:ext cx="7924800" cy="691398"/>
        </a:xfrm>
        <a:prstGeom prst="roundRect">
          <a:avLst>
            <a:gd name="adj" fmla="val 10000"/>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Produced a specification for both the IOT devices and the data core platform.</a:t>
          </a:r>
        </a:p>
      </dsp:txBody>
      <dsp:txXfrm>
        <a:off x="20250" y="20250"/>
        <a:ext cx="7120304" cy="650898"/>
      </dsp:txXfrm>
    </dsp:sp>
    <dsp:sp modelId="{5C5C0C7B-29AD-442E-936B-9E7C5B6B4196}">
      <dsp:nvSpPr>
        <dsp:cNvPr id="0" name=""/>
        <dsp:cNvSpPr/>
      </dsp:nvSpPr>
      <dsp:spPr>
        <a:xfrm>
          <a:off x="663701" y="817107"/>
          <a:ext cx="7924800" cy="691398"/>
        </a:xfrm>
        <a:prstGeom prst="roundRect">
          <a:avLst>
            <a:gd name="adj" fmla="val 10000"/>
          </a:avLst>
        </a:prstGeom>
        <a:gradFill rotWithShape="0">
          <a:gsLst>
            <a:gs pos="0">
              <a:schemeClr val="accent2">
                <a:hueOff val="-489677"/>
                <a:satOff val="-10832"/>
                <a:lumOff val="-2157"/>
                <a:alphaOff val="0"/>
                <a:tint val="94000"/>
                <a:satMod val="105000"/>
                <a:lumMod val="102000"/>
              </a:schemeClr>
            </a:gs>
            <a:gs pos="100000">
              <a:schemeClr val="accent2">
                <a:hueOff val="-489677"/>
                <a:satOff val="-10832"/>
                <a:lumOff val="-2157"/>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Discovery phase completed </a:t>
          </a:r>
        </a:p>
      </dsp:txBody>
      <dsp:txXfrm>
        <a:off x="683951" y="837357"/>
        <a:ext cx="6771188" cy="650898"/>
      </dsp:txXfrm>
    </dsp:sp>
    <dsp:sp modelId="{652E9B02-477A-4DFB-913C-E8B5CD24B568}">
      <dsp:nvSpPr>
        <dsp:cNvPr id="0" name=""/>
        <dsp:cNvSpPr/>
      </dsp:nvSpPr>
      <dsp:spPr>
        <a:xfrm>
          <a:off x="1317498" y="1634214"/>
          <a:ext cx="7924800" cy="691398"/>
        </a:xfrm>
        <a:prstGeom prst="roundRect">
          <a:avLst>
            <a:gd name="adj" fmla="val 10000"/>
          </a:avLst>
        </a:prstGeom>
        <a:gradFill rotWithShape="0">
          <a:gsLst>
            <a:gs pos="0">
              <a:schemeClr val="accent2">
                <a:hueOff val="-979354"/>
                <a:satOff val="-21663"/>
                <a:lumOff val="-4313"/>
                <a:alphaOff val="0"/>
                <a:tint val="94000"/>
                <a:satMod val="105000"/>
                <a:lumMod val="102000"/>
              </a:schemeClr>
            </a:gs>
            <a:gs pos="100000">
              <a:schemeClr val="accent2">
                <a:hueOff val="-979354"/>
                <a:satOff val="-21663"/>
                <a:lumOff val="-4313"/>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Implementation phase begun</a:t>
          </a:r>
        </a:p>
      </dsp:txBody>
      <dsp:txXfrm>
        <a:off x="1337748" y="1654464"/>
        <a:ext cx="6781094" cy="650898"/>
      </dsp:txXfrm>
    </dsp:sp>
    <dsp:sp modelId="{2F19883A-4FB6-4069-86C5-64BB03CBE2C5}">
      <dsp:nvSpPr>
        <dsp:cNvPr id="0" name=""/>
        <dsp:cNvSpPr/>
      </dsp:nvSpPr>
      <dsp:spPr>
        <a:xfrm>
          <a:off x="1981200" y="2451322"/>
          <a:ext cx="7924800" cy="691398"/>
        </a:xfrm>
        <a:prstGeom prst="roundRect">
          <a:avLst>
            <a:gd name="adj" fmla="val 10000"/>
          </a:avLst>
        </a:prstGeom>
        <a:gradFill rotWithShape="0">
          <a:gsLst>
            <a:gs pos="0">
              <a:schemeClr val="accent2">
                <a:hueOff val="-1469031"/>
                <a:satOff val="-32495"/>
                <a:lumOff val="-6470"/>
                <a:alphaOff val="0"/>
                <a:tint val="94000"/>
                <a:satMod val="105000"/>
                <a:lumMod val="102000"/>
              </a:schemeClr>
            </a:gs>
            <a:gs pos="100000">
              <a:schemeClr val="accent2">
                <a:hueOff val="-1469031"/>
                <a:satOff val="-32495"/>
                <a:lumOff val="-647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Establishment of Assistive Technology Prescribing Team in adult social care </a:t>
          </a:r>
        </a:p>
      </dsp:txBody>
      <dsp:txXfrm>
        <a:off x="2001450" y="2471572"/>
        <a:ext cx="6771188" cy="650898"/>
      </dsp:txXfrm>
    </dsp:sp>
    <dsp:sp modelId="{030E2FC6-98EE-497E-908F-164A52083486}">
      <dsp:nvSpPr>
        <dsp:cNvPr id="0" name=""/>
        <dsp:cNvSpPr/>
      </dsp:nvSpPr>
      <dsp:spPr>
        <a:xfrm>
          <a:off x="7475390" y="529548"/>
          <a:ext cx="449409" cy="449409"/>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7576507" y="529548"/>
        <a:ext cx="247175" cy="338180"/>
      </dsp:txXfrm>
    </dsp:sp>
    <dsp:sp modelId="{79C9ADC3-0191-4A98-B27A-6762DAB3AC2E}">
      <dsp:nvSpPr>
        <dsp:cNvPr id="0" name=""/>
        <dsp:cNvSpPr/>
      </dsp:nvSpPr>
      <dsp:spPr>
        <a:xfrm>
          <a:off x="8139092" y="1346655"/>
          <a:ext cx="449409" cy="449409"/>
        </a:xfrm>
        <a:prstGeom prst="downArrow">
          <a:avLst>
            <a:gd name="adj1" fmla="val 55000"/>
            <a:gd name="adj2" fmla="val 45000"/>
          </a:avLst>
        </a:prstGeom>
        <a:solidFill>
          <a:schemeClr val="accent2">
            <a:tint val="40000"/>
            <a:alpha val="90000"/>
            <a:hueOff val="-597868"/>
            <a:satOff val="-21282"/>
            <a:lumOff val="-1353"/>
            <a:alphaOff val="0"/>
          </a:schemeClr>
        </a:solidFill>
        <a:ln w="9525" cap="flat" cmpd="sng" algn="ctr">
          <a:solidFill>
            <a:schemeClr val="accent2">
              <a:tint val="40000"/>
              <a:alpha val="90000"/>
              <a:hueOff val="-597868"/>
              <a:satOff val="-21282"/>
              <a:lumOff val="-135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240209" y="1346655"/>
        <a:ext cx="247175" cy="338180"/>
      </dsp:txXfrm>
    </dsp:sp>
    <dsp:sp modelId="{D7638232-C766-4428-B987-CD8B3A1A86EB}">
      <dsp:nvSpPr>
        <dsp:cNvPr id="0" name=""/>
        <dsp:cNvSpPr/>
      </dsp:nvSpPr>
      <dsp:spPr>
        <a:xfrm>
          <a:off x="8792888" y="2163763"/>
          <a:ext cx="449409" cy="449409"/>
        </a:xfrm>
        <a:prstGeom prst="downArrow">
          <a:avLst>
            <a:gd name="adj1" fmla="val 55000"/>
            <a:gd name="adj2" fmla="val 45000"/>
          </a:avLst>
        </a:prstGeom>
        <a:solidFill>
          <a:schemeClr val="accent2">
            <a:tint val="40000"/>
            <a:alpha val="90000"/>
            <a:hueOff val="-1195736"/>
            <a:satOff val="-42564"/>
            <a:lumOff val="-2706"/>
            <a:alphaOff val="0"/>
          </a:schemeClr>
        </a:solidFill>
        <a:ln w="9525" cap="flat" cmpd="sng" algn="ctr">
          <a:solidFill>
            <a:schemeClr val="accent2">
              <a:tint val="40000"/>
              <a:alpha val="90000"/>
              <a:hueOff val="-1195736"/>
              <a:satOff val="-42564"/>
              <a:lumOff val="-270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894005" y="2163763"/>
        <a:ext cx="247175" cy="3381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DAF15-DBAD-4E6D-8C2E-FF3C5062063B}">
      <dsp:nvSpPr>
        <dsp:cNvPr id="0" name=""/>
        <dsp:cNvSpPr/>
      </dsp:nvSpPr>
      <dsp:spPr>
        <a:xfrm>
          <a:off x="0" y="0"/>
          <a:ext cx="7924800" cy="691398"/>
        </a:xfrm>
        <a:prstGeom prst="roundRect">
          <a:avLst>
            <a:gd name="adj" fmla="val 10000"/>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Apply for additional grant via Pathfinder fund, supported by NHS digital</a:t>
          </a:r>
        </a:p>
      </dsp:txBody>
      <dsp:txXfrm>
        <a:off x="20250" y="20250"/>
        <a:ext cx="7120304" cy="650898"/>
      </dsp:txXfrm>
    </dsp:sp>
    <dsp:sp modelId="{5C5C0C7B-29AD-442E-936B-9E7C5B6B4196}">
      <dsp:nvSpPr>
        <dsp:cNvPr id="0" name=""/>
        <dsp:cNvSpPr/>
      </dsp:nvSpPr>
      <dsp:spPr>
        <a:xfrm>
          <a:off x="663701" y="817107"/>
          <a:ext cx="7924800" cy="691398"/>
        </a:xfrm>
        <a:prstGeom prst="roundRect">
          <a:avLst>
            <a:gd name="adj" fmla="val 10000"/>
          </a:avLst>
        </a:prstGeom>
        <a:gradFill rotWithShape="0">
          <a:gsLst>
            <a:gs pos="0">
              <a:schemeClr val="accent2">
                <a:hueOff val="-489677"/>
                <a:satOff val="-10832"/>
                <a:lumOff val="-2157"/>
                <a:alphaOff val="0"/>
                <a:tint val="94000"/>
                <a:satMod val="105000"/>
                <a:lumMod val="102000"/>
              </a:schemeClr>
            </a:gs>
            <a:gs pos="100000">
              <a:schemeClr val="accent2">
                <a:hueOff val="-489677"/>
                <a:satOff val="-10832"/>
                <a:lumOff val="-2157"/>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Perform a design stage and develop an improvement plan to scale the pilot up.</a:t>
          </a:r>
        </a:p>
      </dsp:txBody>
      <dsp:txXfrm>
        <a:off x="683951" y="837357"/>
        <a:ext cx="6771188" cy="650898"/>
      </dsp:txXfrm>
    </dsp:sp>
    <dsp:sp modelId="{652E9B02-477A-4DFB-913C-E8B5CD24B568}">
      <dsp:nvSpPr>
        <dsp:cNvPr id="0" name=""/>
        <dsp:cNvSpPr/>
      </dsp:nvSpPr>
      <dsp:spPr>
        <a:xfrm>
          <a:off x="1317498" y="1634214"/>
          <a:ext cx="7924800" cy="691398"/>
        </a:xfrm>
        <a:prstGeom prst="roundRect">
          <a:avLst>
            <a:gd name="adj" fmla="val 10000"/>
          </a:avLst>
        </a:prstGeom>
        <a:gradFill rotWithShape="0">
          <a:gsLst>
            <a:gs pos="0">
              <a:schemeClr val="accent2">
                <a:hueOff val="-979354"/>
                <a:satOff val="-21663"/>
                <a:lumOff val="-4313"/>
                <a:alphaOff val="0"/>
                <a:tint val="94000"/>
                <a:satMod val="105000"/>
                <a:lumMod val="102000"/>
              </a:schemeClr>
            </a:gs>
            <a:gs pos="100000">
              <a:schemeClr val="accent2">
                <a:hueOff val="-979354"/>
                <a:satOff val="-21663"/>
                <a:lumOff val="-4313"/>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Implement improvements to the Core and Devices</a:t>
          </a:r>
        </a:p>
      </dsp:txBody>
      <dsp:txXfrm>
        <a:off x="1337748" y="1654464"/>
        <a:ext cx="6781094" cy="650898"/>
      </dsp:txXfrm>
    </dsp:sp>
    <dsp:sp modelId="{2F19883A-4FB6-4069-86C5-64BB03CBE2C5}">
      <dsp:nvSpPr>
        <dsp:cNvPr id="0" name=""/>
        <dsp:cNvSpPr/>
      </dsp:nvSpPr>
      <dsp:spPr>
        <a:xfrm>
          <a:off x="1981200" y="2451322"/>
          <a:ext cx="7924800" cy="691398"/>
        </a:xfrm>
        <a:prstGeom prst="roundRect">
          <a:avLst>
            <a:gd name="adj" fmla="val 10000"/>
          </a:avLst>
        </a:prstGeom>
        <a:gradFill rotWithShape="0">
          <a:gsLst>
            <a:gs pos="0">
              <a:schemeClr val="accent2">
                <a:hueOff val="-1469031"/>
                <a:satOff val="-32495"/>
                <a:lumOff val="-6470"/>
                <a:alphaOff val="0"/>
                <a:tint val="94000"/>
                <a:satMod val="105000"/>
                <a:lumMod val="102000"/>
              </a:schemeClr>
            </a:gs>
            <a:gs pos="100000">
              <a:schemeClr val="accent2">
                <a:hueOff val="-1469031"/>
                <a:satOff val="-32495"/>
                <a:lumOff val="-647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Implement a sustainable business model, which can support regional and national upscale </a:t>
          </a:r>
        </a:p>
      </dsp:txBody>
      <dsp:txXfrm>
        <a:off x="2001450" y="2471572"/>
        <a:ext cx="6771188" cy="650898"/>
      </dsp:txXfrm>
    </dsp:sp>
    <dsp:sp modelId="{030E2FC6-98EE-497E-908F-164A52083486}">
      <dsp:nvSpPr>
        <dsp:cNvPr id="0" name=""/>
        <dsp:cNvSpPr/>
      </dsp:nvSpPr>
      <dsp:spPr>
        <a:xfrm>
          <a:off x="7475390" y="529548"/>
          <a:ext cx="449409" cy="449409"/>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7576507" y="529548"/>
        <a:ext cx="247175" cy="338180"/>
      </dsp:txXfrm>
    </dsp:sp>
    <dsp:sp modelId="{79C9ADC3-0191-4A98-B27A-6762DAB3AC2E}">
      <dsp:nvSpPr>
        <dsp:cNvPr id="0" name=""/>
        <dsp:cNvSpPr/>
      </dsp:nvSpPr>
      <dsp:spPr>
        <a:xfrm>
          <a:off x="8139092" y="1346655"/>
          <a:ext cx="449409" cy="449409"/>
        </a:xfrm>
        <a:prstGeom prst="downArrow">
          <a:avLst>
            <a:gd name="adj1" fmla="val 55000"/>
            <a:gd name="adj2" fmla="val 45000"/>
          </a:avLst>
        </a:prstGeom>
        <a:solidFill>
          <a:schemeClr val="accent2">
            <a:tint val="40000"/>
            <a:alpha val="90000"/>
            <a:hueOff val="-597868"/>
            <a:satOff val="-21282"/>
            <a:lumOff val="-1353"/>
            <a:alphaOff val="0"/>
          </a:schemeClr>
        </a:solidFill>
        <a:ln w="9525" cap="flat" cmpd="sng" algn="ctr">
          <a:solidFill>
            <a:schemeClr val="accent2">
              <a:tint val="40000"/>
              <a:alpha val="90000"/>
              <a:hueOff val="-597868"/>
              <a:satOff val="-21282"/>
              <a:lumOff val="-135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240209" y="1346655"/>
        <a:ext cx="247175" cy="338180"/>
      </dsp:txXfrm>
    </dsp:sp>
    <dsp:sp modelId="{D7638232-C766-4428-B987-CD8B3A1A86EB}">
      <dsp:nvSpPr>
        <dsp:cNvPr id="0" name=""/>
        <dsp:cNvSpPr/>
      </dsp:nvSpPr>
      <dsp:spPr>
        <a:xfrm>
          <a:off x="8792888" y="2163763"/>
          <a:ext cx="449409" cy="449409"/>
        </a:xfrm>
        <a:prstGeom prst="downArrow">
          <a:avLst>
            <a:gd name="adj1" fmla="val 55000"/>
            <a:gd name="adj2" fmla="val 45000"/>
          </a:avLst>
        </a:prstGeom>
        <a:solidFill>
          <a:schemeClr val="accent2">
            <a:tint val="40000"/>
            <a:alpha val="90000"/>
            <a:hueOff val="-1195736"/>
            <a:satOff val="-42564"/>
            <a:lumOff val="-2706"/>
            <a:alphaOff val="0"/>
          </a:schemeClr>
        </a:solidFill>
        <a:ln w="9525" cap="flat" cmpd="sng" algn="ctr">
          <a:solidFill>
            <a:schemeClr val="accent2">
              <a:tint val="40000"/>
              <a:alpha val="90000"/>
              <a:hueOff val="-1195736"/>
              <a:satOff val="-42564"/>
              <a:lumOff val="-270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894005" y="2163763"/>
        <a:ext cx="247175" cy="33818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B3646E-BE94-4A97-A32E-431EE7DBC56A}" type="datetimeFigureOut">
              <a:rPr lang="en-GB" smtClean="0"/>
              <a:t>14/06/2019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9AB329-6969-47FA-AF95-615C33A6F869}" type="slidenum">
              <a:rPr lang="en-GB" smtClean="0"/>
              <a:t>‹#›</a:t>
            </a:fld>
            <a:endParaRPr lang="en-GB"/>
          </a:p>
        </p:txBody>
      </p:sp>
    </p:spTree>
    <p:extLst>
      <p:ext uri="{BB962C8B-B14F-4D97-AF65-F5344CB8AC3E}">
        <p14:creationId xmlns:p14="http://schemas.microsoft.com/office/powerpoint/2010/main" val="2099781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nam06.safelinks.protection.outlook.com/?url=https://www.sunderlandconnectedcity.co.uk/&amp;data=02|01|hezaum@microsoft.com|cbe3acc3f2af4957f36908d6c25ecc1f|72f988bf86f141af91ab2d7cd011db47|1|1|636910109765078319&amp;sdata=B/fBkrheE4nzZvxwwhePuH8Q1unTiDMdtYMQlq9Wji8%3D&amp;reserved=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Introductions</a:t>
            </a:r>
          </a:p>
          <a:p>
            <a:endParaRPr lang="en-GB" dirty="0"/>
          </a:p>
          <a:p>
            <a:r>
              <a:rPr lang="en-GB" b="1" dirty="0"/>
              <a:t>Dave</a:t>
            </a:r>
          </a:p>
        </p:txBody>
      </p:sp>
      <p:sp>
        <p:nvSpPr>
          <p:cNvPr id="4" name="Slide Number Placeholder 3"/>
          <p:cNvSpPr>
            <a:spLocks noGrp="1"/>
          </p:cNvSpPr>
          <p:nvPr>
            <p:ph type="sldNum" sz="quarter" idx="5"/>
          </p:nvPr>
        </p:nvSpPr>
        <p:spPr/>
        <p:txBody>
          <a:bodyPr/>
          <a:lstStyle/>
          <a:p>
            <a:fld id="{389AB329-6969-47FA-AF95-615C33A6F869}" type="slidenum">
              <a:rPr lang="en-GB" smtClean="0"/>
              <a:t>1</a:t>
            </a:fld>
            <a:endParaRPr lang="en-GB"/>
          </a:p>
        </p:txBody>
      </p:sp>
    </p:spTree>
    <p:extLst>
      <p:ext uri="{BB962C8B-B14F-4D97-AF65-F5344CB8AC3E}">
        <p14:creationId xmlns:p14="http://schemas.microsoft.com/office/powerpoint/2010/main" val="3253020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Wayne</a:t>
            </a:r>
          </a:p>
          <a:p>
            <a:endParaRPr lang="en-GB" dirty="0"/>
          </a:p>
          <a:p>
            <a:r>
              <a:rPr lang="en-GB" dirty="0"/>
              <a:t>Our future plans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Being able in the future to migrate those residents setting up DIY Techcare and give them the opportunity of using the Sunderland Core.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those people with DIY Techcare, we hope in the future if their needs change and they do require our traditional Telecare, then we can build upon the tech they have and blend it with Telecare equipment.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applied for additional grant via Pathfinder fund, supported by NHS digital, if successful we would receive 50k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Perform a design stage and develop an improvement plan to scale the test bed pilot up. The plan developed at this design stage would incorporate the improvements we would make to the core, the devices and the resources/business model we would need to deliver these improvements.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our design plan is successful in being chosen by the pathfinder funders, then we would progress to receive a sum of additional funding of up to 325k to implement the proposals contained in our design plan.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GB" dirty="0"/>
          </a:p>
        </p:txBody>
      </p:sp>
      <p:sp>
        <p:nvSpPr>
          <p:cNvPr id="4" name="Slide Number Placeholder 3"/>
          <p:cNvSpPr>
            <a:spLocks noGrp="1"/>
          </p:cNvSpPr>
          <p:nvPr>
            <p:ph type="sldNum" sz="quarter" idx="10"/>
          </p:nvPr>
        </p:nvSpPr>
        <p:spPr/>
        <p:txBody>
          <a:bodyPr/>
          <a:lstStyle/>
          <a:p>
            <a:fld id="{389AB329-6969-47FA-AF95-615C33A6F869}" type="slidenum">
              <a:rPr lang="en-GB" smtClean="0"/>
              <a:t>10</a:t>
            </a:fld>
            <a:endParaRPr lang="en-GB"/>
          </a:p>
        </p:txBody>
      </p:sp>
    </p:spTree>
    <p:extLst>
      <p:ext uri="{BB962C8B-B14F-4D97-AF65-F5344CB8AC3E}">
        <p14:creationId xmlns:p14="http://schemas.microsoft.com/office/powerpoint/2010/main" val="3604657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GB" dirty="0"/>
          </a:p>
        </p:txBody>
      </p:sp>
      <p:sp>
        <p:nvSpPr>
          <p:cNvPr id="4" name="Slide Number Placeholder 3"/>
          <p:cNvSpPr>
            <a:spLocks noGrp="1"/>
          </p:cNvSpPr>
          <p:nvPr>
            <p:ph type="sldNum" sz="quarter" idx="10"/>
          </p:nvPr>
        </p:nvSpPr>
        <p:spPr/>
        <p:txBody>
          <a:bodyPr/>
          <a:lstStyle/>
          <a:p>
            <a:fld id="{389AB329-6969-47FA-AF95-615C33A6F869}" type="slidenum">
              <a:rPr lang="en-GB" smtClean="0"/>
              <a:t>11</a:t>
            </a:fld>
            <a:endParaRPr lang="en-GB"/>
          </a:p>
        </p:txBody>
      </p:sp>
    </p:spTree>
    <p:extLst>
      <p:ext uri="{BB962C8B-B14F-4D97-AF65-F5344CB8AC3E}">
        <p14:creationId xmlns:p14="http://schemas.microsoft.com/office/powerpoint/2010/main" val="39924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Wayne</a:t>
            </a:r>
          </a:p>
          <a:p>
            <a:endParaRPr lang="en-GB" dirty="0"/>
          </a:p>
          <a:p>
            <a:r>
              <a:rPr lang="en-GB" dirty="0"/>
              <a:t>Technology items such as Smart Phones, Wearables and Home Automation are becoming common place in our society.  This consumer tech is being harnessed for so many different purposes.</a:t>
            </a:r>
          </a:p>
          <a:p>
            <a:endParaRPr lang="en-GB" dirty="0"/>
          </a:p>
          <a:p>
            <a:pPr marL="171450" indent="-171450">
              <a:buFont typeface="Arial" panose="020B0604020202020204" pitchFamily="34" charset="0"/>
              <a:buChar char="•"/>
            </a:pPr>
            <a:r>
              <a:rPr lang="en-GB" dirty="0"/>
              <a:t>Discuss a little about products on screen and mention trial we did and we will go into more detail on this in slide 4.</a:t>
            </a:r>
          </a:p>
          <a:p>
            <a:endParaRPr lang="en-GB" dirty="0"/>
          </a:p>
          <a:p>
            <a:endParaRPr lang="en-GB" dirty="0"/>
          </a:p>
          <a:p>
            <a:endParaRPr lang="en-GB" dirty="0"/>
          </a:p>
          <a:p>
            <a:endParaRPr lang="en-GB" dirty="0"/>
          </a:p>
          <a:p>
            <a:endParaRPr lang="en-GB" dirty="0"/>
          </a:p>
          <a:p>
            <a:r>
              <a:rPr lang="en-GB" dirty="0"/>
              <a:t>This led to Sunderland City’s Adult Social Care Department, to ask the question.</a:t>
            </a:r>
          </a:p>
          <a:p>
            <a:endParaRPr lang="en-GB" dirty="0"/>
          </a:p>
          <a:p>
            <a:r>
              <a:rPr lang="en-GB" sz="1600" dirty="0"/>
              <a:t>Can this Technology be harnessed for care proposes?</a:t>
            </a:r>
          </a:p>
          <a:p>
            <a:endParaRPr lang="en-GB" dirty="0"/>
          </a:p>
        </p:txBody>
      </p:sp>
      <p:sp>
        <p:nvSpPr>
          <p:cNvPr id="4" name="Slide Number Placeholder 3"/>
          <p:cNvSpPr>
            <a:spLocks noGrp="1"/>
          </p:cNvSpPr>
          <p:nvPr>
            <p:ph type="sldNum" sz="quarter" idx="10"/>
          </p:nvPr>
        </p:nvSpPr>
        <p:spPr/>
        <p:txBody>
          <a:bodyPr/>
          <a:lstStyle/>
          <a:p>
            <a:fld id="{389AB329-6969-47FA-AF95-615C33A6F869}" type="slidenum">
              <a:rPr lang="en-GB" smtClean="0"/>
              <a:t>2</a:t>
            </a:fld>
            <a:endParaRPr lang="en-GB"/>
          </a:p>
        </p:txBody>
      </p:sp>
    </p:spTree>
    <p:extLst>
      <p:ext uri="{BB962C8B-B14F-4D97-AF65-F5344CB8AC3E}">
        <p14:creationId xmlns:p14="http://schemas.microsoft.com/office/powerpoint/2010/main" val="629193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Dave</a:t>
            </a:r>
          </a:p>
          <a:p>
            <a:endParaRPr lang="en-GB" b="1" dirty="0"/>
          </a:p>
          <a:p>
            <a:r>
              <a:rPr lang="en-GB" b="1" dirty="0"/>
              <a:t>The answer is Yes</a:t>
            </a:r>
            <a:r>
              <a:rPr lang="en-GB" b="0" dirty="0"/>
              <a:t> based upon our research and what we have learned.</a:t>
            </a:r>
          </a:p>
          <a:p>
            <a:endParaRPr lang="en-GB" b="1" dirty="0"/>
          </a:p>
          <a:p>
            <a:r>
              <a:rPr lang="en-GB" dirty="0"/>
              <a:t>But this raised further questions like</a:t>
            </a:r>
          </a:p>
          <a:p>
            <a:endParaRPr lang="en-GB" dirty="0"/>
          </a:p>
          <a:p>
            <a:r>
              <a:rPr lang="en-GB" dirty="0"/>
              <a:t>Well how do people know how to do this?</a:t>
            </a:r>
          </a:p>
          <a:p>
            <a:r>
              <a:rPr lang="en-GB" dirty="0"/>
              <a:t>What can the technology do?</a:t>
            </a:r>
          </a:p>
          <a:p>
            <a:r>
              <a:rPr lang="en-GB" dirty="0"/>
              <a:t>How can the city help residents to do this?</a:t>
            </a:r>
          </a:p>
          <a:p>
            <a:endParaRPr lang="en-GB" dirty="0"/>
          </a:p>
          <a:p>
            <a:r>
              <a:rPr lang="en-GB" dirty="0"/>
              <a:t>It may work for an individual, but how might it work for the wider health &amp; social care economy. </a:t>
            </a:r>
          </a:p>
          <a:p>
            <a:endParaRPr lang="en-GB" dirty="0"/>
          </a:p>
          <a:p>
            <a:r>
              <a:rPr lang="en-GB" dirty="0"/>
              <a:t>Is the technology robust to rely upon? </a:t>
            </a:r>
          </a:p>
          <a:p>
            <a:endParaRPr lang="en-GB" dirty="0"/>
          </a:p>
          <a:p>
            <a:r>
              <a:rPr lang="en-GB" dirty="0"/>
              <a:t>Hopefully in this presentation we will explain how we have addressed those questions</a:t>
            </a:r>
          </a:p>
          <a:p>
            <a:r>
              <a:rPr lang="en-GB" dirty="0"/>
              <a:t> </a:t>
            </a:r>
          </a:p>
        </p:txBody>
      </p:sp>
      <p:sp>
        <p:nvSpPr>
          <p:cNvPr id="4" name="Slide Number Placeholder 3"/>
          <p:cNvSpPr>
            <a:spLocks noGrp="1"/>
          </p:cNvSpPr>
          <p:nvPr>
            <p:ph type="sldNum" sz="quarter" idx="10"/>
          </p:nvPr>
        </p:nvSpPr>
        <p:spPr/>
        <p:txBody>
          <a:bodyPr/>
          <a:lstStyle/>
          <a:p>
            <a:fld id="{389AB329-6969-47FA-AF95-615C33A6F869}" type="slidenum">
              <a:rPr lang="en-GB" smtClean="0"/>
              <a:t>3</a:t>
            </a:fld>
            <a:endParaRPr lang="en-GB"/>
          </a:p>
        </p:txBody>
      </p:sp>
    </p:spTree>
    <p:extLst>
      <p:ext uri="{BB962C8B-B14F-4D97-AF65-F5344CB8AC3E}">
        <p14:creationId xmlns:p14="http://schemas.microsoft.com/office/powerpoint/2010/main" val="1202339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Wayne</a:t>
            </a:r>
          </a:p>
          <a:p>
            <a:endParaRPr lang="en-GB" dirty="0"/>
          </a:p>
          <a:p>
            <a:r>
              <a:rPr lang="en-GB" dirty="0"/>
              <a:t>To answer some of those questions we: </a:t>
            </a:r>
          </a:p>
          <a:p>
            <a:endParaRPr lang="en-GB" dirty="0"/>
          </a:p>
          <a:p>
            <a:r>
              <a:rPr lang="en-GB" b="1" dirty="0"/>
              <a:t>Performed R &amp; D</a:t>
            </a:r>
            <a:r>
              <a:rPr lang="en-GB" dirty="0"/>
              <a:t> to understand the positives and negatives of technology on the market and tested how robust it was over a 16 week period, mainly using Samsung Smart Things hubs and various IOT devices.</a:t>
            </a:r>
          </a:p>
          <a:p>
            <a:pPr marL="628650" lvl="1" indent="-171450">
              <a:buFont typeface="Arial" panose="020B0604020202020204" pitchFamily="34" charset="0"/>
              <a:buChar char="•"/>
            </a:pPr>
            <a:r>
              <a:rPr lang="en-GB" dirty="0"/>
              <a:t>We set up an IOT pilot in 12 homes of our existing customers, using Samsung SmartThings hub and the SmartThings APP and various IOT devices. We reviewed the pilot over 16 weeks. This proved quite successful and indicated that the technology could work to help people maintain living independently and indicated that there were benefits to families in helping them to keep their loved one at home for longer and their were financial benefits to the council as a commissioner in this approach. </a:t>
            </a:r>
          </a:p>
          <a:p>
            <a:pPr marL="457200" lvl="1" indent="0">
              <a:buFont typeface="Arial" panose="020B0604020202020204" pitchFamily="34" charset="0"/>
              <a:buNone/>
            </a:pPr>
            <a:endParaRPr lang="en-GB" dirty="0"/>
          </a:p>
          <a:p>
            <a:pPr marL="628650" lvl="1" indent="-171450">
              <a:buFont typeface="Arial" panose="020B0604020202020204" pitchFamily="34" charset="0"/>
              <a:buChar char="•"/>
            </a:pPr>
            <a:r>
              <a:rPr lang="en-GB" dirty="0"/>
              <a:t>We also wanted to test the reliability of the Samsung Gateway which links the IOT devices together and sends the information through the internet digitally. We found that this was operational 99.97% of the time. </a:t>
            </a:r>
          </a:p>
          <a:p>
            <a:pPr marL="628650" lvl="1" indent="-171450">
              <a:buFont typeface="Arial" panose="020B0604020202020204" pitchFamily="34" charset="0"/>
              <a:buChar char="•"/>
            </a:pPr>
            <a:endParaRPr lang="en-GB" dirty="0"/>
          </a:p>
          <a:p>
            <a:pPr marL="628650" lvl="1" indent="-171450">
              <a:buFont typeface="Arial" panose="020B0604020202020204" pitchFamily="34" charset="0"/>
              <a:buChar char="•"/>
            </a:pPr>
            <a:r>
              <a:rPr lang="en-GB" dirty="0"/>
              <a:t>What we also discovered as a bonus, was that the IOT Devices also provided remaining battery life % and room temperature information. This was functionality that we weren't expecting but this type of information is really useful to care providers to provide reassurance that a cared for persons environment is kept at an ambient temperature and that IOT devices can indicate when they need a battery replacement. </a:t>
            </a:r>
          </a:p>
          <a:p>
            <a:pPr marL="628650" lvl="1" indent="-171450">
              <a:buFont typeface="Arial" panose="020B0604020202020204" pitchFamily="34" charset="0"/>
              <a:buChar char="•"/>
            </a:pPr>
            <a:endParaRPr lang="en-GB" dirty="0"/>
          </a:p>
          <a:p>
            <a:pPr marL="628650" lvl="1" indent="-171450">
              <a:buFont typeface="Arial" panose="020B0604020202020204" pitchFamily="34" charset="0"/>
              <a:buChar char="•"/>
            </a:pPr>
            <a:r>
              <a:rPr lang="en-GB" dirty="0"/>
              <a:t>Due to the outcome of the Pilot and the Samsung hub operational figure, falling slightly short of 100%, we have been cautious, and we set ourselves working parameters, in that we would only use the IOT technology where safe to do so. This in essence has meant we use it as an alerting tool and not in situations which require an emergency response. We are not using it as an alarm system or using IOT red button call for help devices.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small pilot made us think about our future strategy and how we might use IOT. It was a complete change from how we traditionally delivered TEC in the past. The emphasis now of our IOT system is that family and friends provide the front-line support, reducing the load on the local authority and extending the time that a person may live at home. This approach we call DIY Techcare and its very much user orientated. It invites carers in, as opposed to the traditional closed monitoring systems which centrally monitor, via a control room. It has the benefit that we encourage residents to purchase and or repurpose IOT technology that they may already have, such as smart home products.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Our approach benefits both the residents and the council. Saving the council in some cases the requirement to provide traditional closed monitoring systems, particularly for those people with no or low needs.  DIY Techcare enables the council to avoid overheads such as provision, installation and monitoring of traditional TEC systems.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Following the small pilot we have </a:t>
            </a:r>
            <a:r>
              <a:rPr lang="en-GB" b="1" dirty="0"/>
              <a:t>Provided information </a:t>
            </a:r>
            <a:r>
              <a:rPr lang="en-GB" dirty="0"/>
              <a:t>on the this type of technology and demonstrated it on newly designed Sunderland information point web site in the digital assisted and supportive living pages. Links are on screen so please feel free after today to have a look.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We have created how to guides </a:t>
            </a:r>
            <a:r>
              <a:rPr lang="en-GB" dirty="0"/>
              <a:t>both paper and YouTube style to help residents benefit themselves from the technology they may already have. In these we demonstrate how to set up this smart technology and how to connect it all up using the Samsung Gateway. We also demonstrate how to download and configure the Samsung SmartThings App to enable family carer’s to set up their own DIY Techcare and receive information about how their loved one is managing living at home.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Here is an example of one of those video’s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Play Video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389AB329-6969-47FA-AF95-615C33A6F869}" type="slidenum">
              <a:rPr lang="en-GB" smtClean="0"/>
              <a:t>4</a:t>
            </a:fld>
            <a:endParaRPr lang="en-GB"/>
          </a:p>
        </p:txBody>
      </p:sp>
    </p:spTree>
    <p:extLst>
      <p:ext uri="{BB962C8B-B14F-4D97-AF65-F5344CB8AC3E}">
        <p14:creationId xmlns:p14="http://schemas.microsoft.com/office/powerpoint/2010/main" val="3847933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Dave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 understand more and to help answer all the questions related to the technology, which are first small pilot highlighted. The Council along with other partners in the city made a national bid to the 2018-19 Social Care Digital Innovation Programme. Ran by the Local Government Association and NHS digital. We were successful in that bid, which allowed us to move 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partners established a national test bed pilot using this consumer Internet of Things Technology, but on an increased scale.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Test bed partners completed the Social Care Digital Innovation Programme discovery phase July 18 to September 18, to understand the technology and how it may be used beyond an individual level.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Test bed partners began the implementation phase October 18 to present.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part of that implementation phase we: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identified several consumer technologies which could enable family carers to be at the heart of care monitoring. This included technologies in the market place like Samsung Smart Things, Cascade 3d and Care Team produced by </a:t>
            </a:r>
            <a:r>
              <a:rPr lang="en-GB" sz="1200" kern="1200" dirty="0" err="1">
                <a:solidFill>
                  <a:schemeClr val="tx1"/>
                </a:solidFill>
                <a:effectLst/>
                <a:latin typeface="+mn-lt"/>
                <a:ea typeface="+mn-ea"/>
                <a:cs typeface="+mn-cs"/>
              </a:rPr>
              <a:t>Nquiringminds</a:t>
            </a:r>
            <a:r>
              <a:rPr lang="en-GB" sz="1200" kern="1200" dirty="0">
                <a:solidFill>
                  <a:schemeClr val="tx1"/>
                </a:solidFill>
                <a:effectLst/>
                <a:latin typeface="+mn-lt"/>
                <a:ea typeface="+mn-ea"/>
                <a:cs typeface="+mn-cs"/>
              </a:rPr>
              <a:t>. In addition, we procured a software design company Solcom to design us an assessment platform which would capture the data from these technologies and display it in a meaningful way to carers and care staff. Which we will cover in more detail in further slides.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established an small team to support and train adult social workers in the use of assistive technology.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389AB329-6969-47FA-AF95-615C33A6F869}" type="slidenum">
              <a:rPr lang="en-GB" smtClean="0"/>
              <a:t>5</a:t>
            </a:fld>
            <a:endParaRPr lang="en-GB"/>
          </a:p>
        </p:txBody>
      </p:sp>
    </p:spTree>
    <p:extLst>
      <p:ext uri="{BB962C8B-B14F-4D97-AF65-F5344CB8AC3E}">
        <p14:creationId xmlns:p14="http://schemas.microsoft.com/office/powerpoint/2010/main" val="2114164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Wayne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About the Team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team is quite small and consists of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kern="1200" dirty="0">
                <a:solidFill>
                  <a:schemeClr val="tx1"/>
                </a:solidFill>
                <a:effectLst/>
                <a:latin typeface="+mn-lt"/>
                <a:ea typeface="+mn-ea"/>
                <a:cs typeface="+mn-cs"/>
              </a:rPr>
              <a:t>Prescribing Team Leader </a:t>
            </a:r>
          </a:p>
          <a:p>
            <a:r>
              <a:rPr lang="en-GB" sz="1200" kern="1200" dirty="0">
                <a:solidFill>
                  <a:schemeClr val="tx1"/>
                </a:solidFill>
                <a:effectLst/>
                <a:latin typeface="+mn-lt"/>
                <a:ea typeface="+mn-ea"/>
                <a:cs typeface="+mn-cs"/>
              </a:rPr>
              <a:t>Service Specialist </a:t>
            </a:r>
          </a:p>
          <a:p>
            <a:r>
              <a:rPr lang="en-GB" sz="1200" kern="1200" dirty="0">
                <a:solidFill>
                  <a:schemeClr val="tx1"/>
                </a:solidFill>
                <a:effectLst/>
                <a:latin typeface="+mn-lt"/>
                <a:ea typeface="+mn-ea"/>
                <a:cs typeface="+mn-cs"/>
              </a:rPr>
              <a:t>Technologist </a:t>
            </a:r>
          </a:p>
          <a:p>
            <a:r>
              <a:rPr lang="en-GB" sz="1200" kern="1200" dirty="0">
                <a:solidFill>
                  <a:schemeClr val="tx1"/>
                </a:solidFill>
                <a:effectLst/>
                <a:latin typeface="+mn-lt"/>
                <a:ea typeface="+mn-ea"/>
                <a:cs typeface="+mn-cs"/>
              </a:rPr>
              <a:t>Installation Assistant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Technology Prescribing Team is established as a time limited team, which will:</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Manage and facilitate the application of assistive technology within the adult social care assessment process so that after an amount of time its application is fully embedded in practice.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Work alongside social workers to identify where medically approved applications and other assistive technology are appropriate to support customers to manage health conditions and live independently.</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Evaluate assistive technology solutions to further develop the Internal Technology Index and inform the test bed</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Provide training, guidance and support in assistive technology for the adult social care workforce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team works with social workers and match’s up residents which were contacting the councils adult social care with technology to meet some or all of their assessed needs. Where a needs assessment has been completed and a person has met the needs assessment criteria, Tech is provided following a cost benefits analysis and with the agreement of the resident and their family.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team as we have said are also developing videos and how to guides, one of which we have just shown, which we signpost residents towards, and this enables residents to set up their own DIY Techcare.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Tech Prescribing Team are support the integration of the test-bed assessment platform (which we will come on to further in the presentation) and link the application of Assistive Technology to frontline care assessments.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389AB329-6969-47FA-AF95-615C33A6F869}" type="slidenum">
              <a:rPr lang="en-GB" smtClean="0"/>
              <a:t>6</a:t>
            </a:fld>
            <a:endParaRPr lang="en-GB"/>
          </a:p>
        </p:txBody>
      </p:sp>
    </p:spTree>
    <p:extLst>
      <p:ext uri="{BB962C8B-B14F-4D97-AF65-F5344CB8AC3E}">
        <p14:creationId xmlns:p14="http://schemas.microsoft.com/office/powerpoint/2010/main" val="2151096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Dave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a result of </a:t>
            </a:r>
            <a:r>
              <a:rPr lang="en-GB" b="1" dirty="0"/>
              <a:t>completing our discovery phase </a:t>
            </a:r>
            <a:r>
              <a:rPr lang="en-GB" dirty="0"/>
              <a:t>we knew we had to solve the problem of the technology being meant for individual use and not for the wider health &amp; social care economy.</a:t>
            </a:r>
            <a:r>
              <a:rPr lang="en-GB" sz="1200" kern="1200" dirty="0">
                <a:solidFill>
                  <a:schemeClr val="tx1"/>
                </a:solidFill>
                <a:effectLst/>
                <a:latin typeface="+mn-lt"/>
                <a:ea typeface="+mn-ea"/>
                <a:cs typeface="+mn-cs"/>
              </a:rPr>
              <a:t> In the test bed  project we wanted to test if it were possible to collect the data produced by 120 of the internet of things devices and display that data in a meaningful way to help people to remain independent for longer in their own homes.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To test our solution, we installed four sets of IOT sensors, which addressed four key user concerns of moving around in the home, nutrition and hydration, monitoring mood and managing medication. In total we were able to collect the data produced by 120 of the internet of things devices and display that data in a meaningful way, to family carers and professional care staff. We 	also specified that from the data collected the platform should send by SMS notification updates. An example of this includes sending a notification to a family carer if the medication has not been accessed at the pre-determined times.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Key for us though was to be able to use that data as part of our care assessment process. We also recognised that unlike traditional TEC provided services, this type of technology is being driven. led and purchased by consumers. This creates a market place of choice but also produces challenges to our aims of collecting data to improve our care assessments.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our test bed we </a:t>
            </a:r>
            <a:r>
              <a:rPr lang="en-GB" sz="1200" b="1" kern="1200" dirty="0">
                <a:solidFill>
                  <a:schemeClr val="tx1"/>
                </a:solidFill>
                <a:effectLst/>
                <a:latin typeface="+mn-lt"/>
                <a:ea typeface="+mn-ea"/>
                <a:cs typeface="+mn-cs"/>
              </a:rPr>
              <a:t>produced a specification for both the IOT devices </a:t>
            </a:r>
            <a:r>
              <a:rPr lang="en-GB" sz="1200" kern="1200" dirty="0">
                <a:solidFill>
                  <a:schemeClr val="tx1"/>
                </a:solidFill>
                <a:effectLst/>
                <a:latin typeface="+mn-lt"/>
                <a:ea typeface="+mn-ea"/>
                <a:cs typeface="+mn-cs"/>
              </a:rPr>
              <a:t>and the data core platform which would capture and display the data to carers and care staff. By splitting the specification this provided us with a good mix of suppliers for the devices and tested the skills of the core platform developer to link in to multiple providers in the market place. We looked at the IOT care market and recognised people may purchase themselves not only Samsung but, Cascade 3d or Care Team produced by </a:t>
            </a:r>
            <a:r>
              <a:rPr lang="en-GB" sz="1200" kern="1200" dirty="0" err="1">
                <a:solidFill>
                  <a:schemeClr val="tx1"/>
                </a:solidFill>
                <a:effectLst/>
                <a:latin typeface="+mn-lt"/>
                <a:ea typeface="+mn-ea"/>
                <a:cs typeface="+mn-cs"/>
              </a:rPr>
              <a:t>Nquiringminds</a:t>
            </a:r>
            <a:r>
              <a:rPr lang="en-GB"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both specifications we highlighted that open API’s were essential and that any devices and the platform must talk to each other and eventually the wider companies supplying the market. We the procured a company to supply the core platform and a number of companies to supply the basic IOT devices.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part of </a:t>
            </a:r>
            <a:r>
              <a:rPr lang="en-GB" sz="1200" b="1" kern="1200" dirty="0">
                <a:solidFill>
                  <a:schemeClr val="tx1"/>
                </a:solidFill>
                <a:effectLst/>
                <a:latin typeface="+mn-lt"/>
                <a:ea typeface="+mn-ea"/>
                <a:cs typeface="+mn-cs"/>
              </a:rPr>
              <a:t>our implementation phase, The Prescribing Team began</a:t>
            </a:r>
            <a:r>
              <a:rPr lang="en-GB" sz="1200" kern="1200" dirty="0">
                <a:solidFill>
                  <a:schemeClr val="tx1"/>
                </a:solidFill>
                <a:effectLst/>
                <a:latin typeface="+mn-lt"/>
                <a:ea typeface="+mn-ea"/>
                <a:cs typeface="+mn-cs"/>
              </a:rPr>
              <a:t> assessing social care clients at the end of January who had agreed to participate in our project currently there have been 93 cases accepted so far For TEST BED  and for wider assistive technology Techcare using just </a:t>
            </a:r>
            <a:r>
              <a:rPr lang="en-GB" sz="1200" kern="1200" dirty="0" err="1">
                <a:solidFill>
                  <a:schemeClr val="tx1"/>
                </a:solidFill>
                <a:effectLst/>
                <a:latin typeface="+mn-lt"/>
                <a:ea typeface="+mn-ea"/>
                <a:cs typeface="+mn-cs"/>
              </a:rPr>
              <a:t>Samasung</a:t>
            </a:r>
            <a:r>
              <a:rPr lang="en-GB" sz="1200" kern="1200" dirty="0">
                <a:solidFill>
                  <a:schemeClr val="tx1"/>
                </a:solidFill>
                <a:effectLst/>
                <a:latin typeface="+mn-lt"/>
                <a:ea typeface="+mn-ea"/>
                <a:cs typeface="+mn-cs"/>
              </a:rPr>
              <a:t> a 142 cases have been accepted. As a bonus we have managed  to migrate some of AT clients using wider assistive technology Techcare  on to the TEST BED Sunderland Core platform.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core assessment platform also begun development in early February and is accessed via </a:t>
            </a:r>
            <a:r>
              <a:rPr lang="en-GB" sz="1200" u="sng" kern="1200" dirty="0">
                <a:solidFill>
                  <a:schemeClr val="tx1"/>
                </a:solidFill>
                <a:effectLst/>
                <a:latin typeface="+mn-lt"/>
                <a:ea typeface="+mn-ea"/>
                <a:cs typeface="+mn-cs"/>
                <a:hlinkClick r:id="rId3"/>
              </a:rPr>
              <a:t>Sunderland Connected City</a:t>
            </a:r>
            <a:r>
              <a:rPr lang="en-GB" sz="1200" kern="1200" dirty="0">
                <a:solidFill>
                  <a:schemeClr val="tx1"/>
                </a:solidFill>
                <a:effectLst/>
                <a:latin typeface="+mn-lt"/>
                <a:ea typeface="+mn-ea"/>
                <a:cs typeface="+mn-cs"/>
              </a:rPr>
              <a:t>. The platform is operational, all parts and API’s and alerting system are complete. We have provide access to both clients and staff to the core platform at the start of June.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We also established the Assistive Technology Prescribing Team </a:t>
            </a:r>
            <a:r>
              <a:rPr lang="en-GB" sz="1200" kern="1200" dirty="0">
                <a:solidFill>
                  <a:schemeClr val="tx1"/>
                </a:solidFill>
                <a:effectLst/>
                <a:latin typeface="+mn-lt"/>
                <a:ea typeface="+mn-ea"/>
                <a:cs typeface="+mn-cs"/>
              </a:rPr>
              <a:t>described previously.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preliminary feedback from clients and their carers has been positive for both the test bed project installations and prescribing team installations. Clients and carers are saying this equipment is life changing. In addition early indications seem to show that his approach may also have cost benefits to commissioners of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are hoping this may be a win , win for all concerned but we need much more scrutiny over a greater client base and time to confirm the final evaluation findings. Indecently your chair has kindly offered us some support if we need it, in helping to visit a few clients and completing a user survey with them as part of the final evaluation.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89AB329-6969-47FA-AF95-615C33A6F869}" type="slidenum">
              <a:rPr lang="en-GB" smtClean="0"/>
              <a:t>7</a:t>
            </a:fld>
            <a:endParaRPr lang="en-GB"/>
          </a:p>
        </p:txBody>
      </p:sp>
    </p:spTree>
    <p:extLst>
      <p:ext uri="{BB962C8B-B14F-4D97-AF65-F5344CB8AC3E}">
        <p14:creationId xmlns:p14="http://schemas.microsoft.com/office/powerpoint/2010/main" val="2344180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Wayne</a:t>
            </a:r>
            <a:r>
              <a:rPr lang="en-GB" dirty="0"/>
              <a:t>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preliminary feedback from clients and their carers has been positive for both the project installations and prescribing team installations. Clients and carers are saying this equipment is life changing. In addition early indications seem to show that his approach may also have cost benefits to commissioners of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are hoping this may be a win , win for all concerned but we need much more scrutiny over a greater client base and time to confirm the final evaluation findings.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Although we still have to carry out our final evaluation, we do have some early case studies we can share with you to give you a flavour of our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CS1</a:t>
            </a:r>
            <a:r>
              <a:rPr lang="en-GB" sz="1200" kern="1200" dirty="0">
                <a:solidFill>
                  <a:schemeClr val="tx1"/>
                </a:solidFill>
                <a:effectLst/>
                <a:latin typeface="+mn-lt"/>
                <a:ea typeface="+mn-ea"/>
                <a:cs typeface="+mn-cs"/>
              </a:rPr>
              <a:t>- gent in his mid 20’s with Huntington’s Disease, condition is progressing and he is losing the ability to use his limbs. He is no longer able to use his mobile phone and feels more isolated. The OT had considered prescribing the Possum system to assist him to more safely complete tasks such as turning on/off his lights.</a:t>
            </a:r>
          </a:p>
          <a:p>
            <a:r>
              <a:rPr lang="en-GB" sz="1200" kern="1200" dirty="0">
                <a:solidFill>
                  <a:schemeClr val="tx1"/>
                </a:solidFill>
                <a:effectLst/>
                <a:latin typeface="+mn-lt"/>
                <a:ea typeface="+mn-ea"/>
                <a:cs typeface="+mn-cs"/>
              </a:rPr>
              <a:t>The associated costs: Possum system £4000.</a:t>
            </a:r>
          </a:p>
          <a:p>
            <a:r>
              <a:rPr lang="en-GB" sz="1200" kern="1200" dirty="0">
                <a:solidFill>
                  <a:schemeClr val="tx1"/>
                </a:solidFill>
                <a:effectLst/>
                <a:latin typeface="+mn-lt"/>
                <a:ea typeface="+mn-ea"/>
                <a:cs typeface="+mn-cs"/>
              </a:rPr>
              <a:t>We are to install AT </a:t>
            </a:r>
            <a:r>
              <a:rPr lang="en-GB" sz="1200" kern="1200" dirty="0" err="1">
                <a:solidFill>
                  <a:schemeClr val="tx1"/>
                </a:solidFill>
                <a:effectLst/>
                <a:latin typeface="+mn-lt"/>
                <a:ea typeface="+mn-ea"/>
                <a:cs typeface="+mn-cs"/>
              </a:rPr>
              <a:t>at</a:t>
            </a:r>
            <a:r>
              <a:rPr lang="en-GB" sz="1200" kern="1200" dirty="0">
                <a:solidFill>
                  <a:schemeClr val="tx1"/>
                </a:solidFill>
                <a:effectLst/>
                <a:latin typeface="+mn-lt"/>
                <a:ea typeface="+mn-ea"/>
                <a:cs typeface="+mn-cs"/>
              </a:rPr>
              <a:t> a cost of £170, relating to a light bulb, a hub and an Alexa.</a:t>
            </a:r>
          </a:p>
          <a:p>
            <a:r>
              <a:rPr lang="en-GB" sz="1200" kern="1200" dirty="0">
                <a:solidFill>
                  <a:schemeClr val="tx1"/>
                </a:solidFill>
                <a:effectLst/>
                <a:latin typeface="+mn-lt"/>
                <a:ea typeface="+mn-ea"/>
                <a:cs typeface="+mn-cs"/>
              </a:rPr>
              <a:t>Not only does the Alexa turn on his light it also allows him to make phone calls and send text messages. His mother is an OT in another authority and it is encouraging that she too sees the value of this technology.</a:t>
            </a:r>
          </a:p>
          <a:p>
            <a:endParaRPr lang="en-GB" dirty="0"/>
          </a:p>
          <a:p>
            <a:endParaRPr lang="en-GB" dirty="0"/>
          </a:p>
          <a:p>
            <a:r>
              <a:rPr lang="en-GB" sz="1200" b="1" kern="1200" dirty="0">
                <a:solidFill>
                  <a:schemeClr val="tx1"/>
                </a:solidFill>
                <a:effectLst/>
                <a:latin typeface="+mn-lt"/>
                <a:ea typeface="+mn-ea"/>
                <a:cs typeface="+mn-cs"/>
              </a:rPr>
              <a:t>CS2-</a:t>
            </a:r>
            <a:r>
              <a:rPr lang="en-GB" sz="1200" kern="1200" dirty="0">
                <a:solidFill>
                  <a:schemeClr val="tx1"/>
                </a:solidFill>
                <a:effectLst/>
                <a:latin typeface="+mn-lt"/>
                <a:ea typeface="+mn-ea"/>
                <a:cs typeface="+mn-cs"/>
              </a:rPr>
              <a:t>A gent in his late 40’s lives in a specialist 24 hour residential care home. His needs are mental health and alcohol related. He has a disturbed sleep pattern and it is reported he is often up during the night when he damages items/property in his room. On one occasion he has set fire to his curtains.</a:t>
            </a:r>
          </a:p>
          <a:p>
            <a:r>
              <a:rPr lang="en-GB" sz="1200" kern="1200" dirty="0">
                <a:solidFill>
                  <a:schemeClr val="tx1"/>
                </a:solidFill>
                <a:effectLst/>
                <a:latin typeface="+mn-lt"/>
                <a:ea typeface="+mn-ea"/>
                <a:cs typeface="+mn-cs"/>
              </a:rPr>
              <a:t>The care staff requested 1:1 care over night to prevent this reoccurring at a cost of £2k per week. This was in addition to the £500 per week residential fee.</a:t>
            </a:r>
          </a:p>
          <a:p>
            <a:r>
              <a:rPr lang="en-GB" sz="1200" kern="1200" dirty="0">
                <a:solidFill>
                  <a:schemeClr val="tx1"/>
                </a:solidFill>
                <a:effectLst/>
                <a:latin typeface="+mn-lt"/>
                <a:ea typeface="+mn-ea"/>
                <a:cs typeface="+mn-cs"/>
              </a:rPr>
              <a:t>We installed smart devices including a Nest protect and a Hub with a motion senor. The combined cost of this was £230 and we were to able to remove the 1:1 care as whenever he got up from his bed a text message was sent to a care who would then respond and check on him. (We have provided the internet connection as part of the Test Bed trial, should the need remain beyond the trial period then the Social Worker/Service manager will need to consider how this can continue without our internet connection).</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CS3- </a:t>
            </a:r>
            <a:r>
              <a:rPr lang="en-GB" sz="1200" kern="1200" dirty="0">
                <a:solidFill>
                  <a:schemeClr val="tx1"/>
                </a:solidFill>
                <a:effectLst/>
                <a:latin typeface="+mn-lt"/>
                <a:ea typeface="+mn-ea"/>
                <a:cs typeface="+mn-cs"/>
              </a:rPr>
              <a:t>An elderly lady with dementia has Telecare installed, she has a tendency to leave her home regularly and at times up late at night or early morning. Whenever her door is opened this sends an alert to the call centre which in turn usually results in a warden being dispatched to check on her. Often she is at home safe and well and the call out by the warden has been unnecessary. This lady has a long history of having around 200 alerts raised with the call centre each month. Telecare were monitoring her address 24/7 equating to 168 hours per week.</a:t>
            </a:r>
          </a:p>
          <a:p>
            <a:r>
              <a:rPr lang="en-GB" sz="1200" kern="1200" dirty="0">
                <a:solidFill>
                  <a:schemeClr val="tx1"/>
                </a:solidFill>
                <a:effectLst/>
                <a:latin typeface="+mn-lt"/>
                <a:ea typeface="+mn-ea"/>
                <a:cs typeface="+mn-cs"/>
              </a:rPr>
              <a:t>In discussions with the family we deployed AT equipment in the property that allowed the family to receive alerts as well as Telecare. Once the family were satisfied that they could have confidence in the AT system we reduced the level of monitoring by the call centre to cover those times the family were not available to respond. This equated to the call centre reducing their monitoring to 30 hours per week. The family report the initial results are good and they feel more relaxed knowing first hand what is happening with their mother. Because their mother is using a GPS system, this allows them to go straight to her when she has wandered from the home. Not having to call the Police is a support to them also.</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89AB329-6969-47FA-AF95-615C33A6F869}" type="slidenum">
              <a:rPr lang="en-GB" smtClean="0"/>
              <a:t>8</a:t>
            </a:fld>
            <a:endParaRPr lang="en-GB"/>
          </a:p>
        </p:txBody>
      </p:sp>
    </p:spTree>
    <p:extLst>
      <p:ext uri="{BB962C8B-B14F-4D97-AF65-F5344CB8AC3E}">
        <p14:creationId xmlns:p14="http://schemas.microsoft.com/office/powerpoint/2010/main" val="2512286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Dave</a:t>
            </a:r>
          </a:p>
          <a:p>
            <a:endParaRPr lang="en-GB" dirty="0"/>
          </a:p>
          <a:p>
            <a:r>
              <a:rPr lang="en-GB" dirty="0"/>
              <a:t>This slide provides a typical example of a participants view or what their family/informal carer may see on our assessment platform. </a:t>
            </a:r>
          </a:p>
          <a:p>
            <a:r>
              <a:rPr lang="en-GB" dirty="0"/>
              <a:t>We have attempted to make the view as user friendly as possible and it was designed following feedback from a number of user workshops.</a:t>
            </a:r>
          </a:p>
          <a:p>
            <a:r>
              <a:rPr lang="en-GB" dirty="0"/>
              <a:t> </a:t>
            </a:r>
          </a:p>
          <a:p>
            <a:r>
              <a:rPr lang="en-GB" dirty="0"/>
              <a:t>You can see there are a number of tiles which correspond with the devises installed in the participants home. In this example we have included power socket, Door lock, mood reporting, temperature, door ,battery life and movement around the home.</a:t>
            </a:r>
          </a:p>
          <a:p>
            <a:endParaRPr lang="en-GB" dirty="0"/>
          </a:p>
          <a:p>
            <a:r>
              <a:rPr lang="en-GB" dirty="0"/>
              <a:t>The number of internet of things devices that can be installed in a persons home is quite extensive and can include movement devices, fridge and cupboard sensors, light bulbs, basically any internet of things devices device which  on the market can be connected. It is possible to connect cameras but for privacy and data protection reasons this project isn’t looking to do that.</a:t>
            </a:r>
          </a:p>
          <a:p>
            <a:endParaRPr lang="en-GB" dirty="0"/>
          </a:p>
          <a:p>
            <a:r>
              <a:rPr lang="en-GB" dirty="0"/>
              <a:t>If you notice some tiles in their right hand corner have a little red box with a number displayed in it. This denotes the amount of times that particular device has been activated that day. In addition to that if a devices hasn’t been activated during the 24 hr period, at the bottom of each tile it is shown when it was last activated.</a:t>
            </a:r>
          </a:p>
          <a:p>
            <a:endParaRPr lang="en-GB" dirty="0"/>
          </a:p>
          <a:p>
            <a:r>
              <a:rPr lang="en-GB" dirty="0"/>
              <a:t>The graphs on each tile also give an indication of when a device was activated and some change has occurred and if you put your mouse or finger on parts of the map it will pop up with more information. This include the date and time the device was triggered.</a:t>
            </a:r>
          </a:p>
          <a:p>
            <a:endParaRPr lang="en-GB" dirty="0"/>
          </a:p>
          <a:p>
            <a:r>
              <a:rPr lang="en-GB" dirty="0"/>
              <a:t>The user sessions feedback was that this was quite difficult to see and so we have also built in at the top right had of the screen the ability to look at a more detailed view and a user can choose to display the view for a day , week or month.</a:t>
            </a:r>
          </a:p>
          <a:p>
            <a:endParaRPr lang="en-GB" dirty="0"/>
          </a:p>
          <a:p>
            <a:r>
              <a:rPr lang="en-GB" dirty="0"/>
              <a:t>The very top chart also displays the alerts that will have been generated and if they have been responded to.</a:t>
            </a:r>
          </a:p>
          <a:p>
            <a:endParaRPr lang="en-GB" dirty="0"/>
          </a:p>
          <a:p>
            <a:r>
              <a:rPr lang="en-GB" dirty="0"/>
              <a:t>We recognise that this is just a prototype to prove the concept and it has some short comings. Particularly in terms of machine learning and not being able to learn a participants lifestyle patterns yet, which means it requires a lot more human eye scrutiny over the tiles to spot anomalies to patterns of behaviour.</a:t>
            </a:r>
          </a:p>
          <a:p>
            <a:endParaRPr lang="en-GB" dirty="0"/>
          </a:p>
          <a:p>
            <a:r>
              <a:rPr lang="en-GB" dirty="0"/>
              <a:t>To address this we have some future plans.</a:t>
            </a:r>
          </a:p>
        </p:txBody>
      </p:sp>
      <p:sp>
        <p:nvSpPr>
          <p:cNvPr id="4" name="Slide Number Placeholder 3"/>
          <p:cNvSpPr>
            <a:spLocks noGrp="1"/>
          </p:cNvSpPr>
          <p:nvPr>
            <p:ph type="sldNum" sz="quarter" idx="10"/>
          </p:nvPr>
        </p:nvSpPr>
        <p:spPr/>
        <p:txBody>
          <a:bodyPr/>
          <a:lstStyle/>
          <a:p>
            <a:fld id="{389AB329-6969-47FA-AF95-615C33A6F869}" type="slidenum">
              <a:rPr lang="en-GB" smtClean="0"/>
              <a:t>9</a:t>
            </a:fld>
            <a:endParaRPr lang="en-GB"/>
          </a:p>
        </p:txBody>
      </p:sp>
    </p:spTree>
    <p:extLst>
      <p:ext uri="{BB962C8B-B14F-4D97-AF65-F5344CB8AC3E}">
        <p14:creationId xmlns:p14="http://schemas.microsoft.com/office/powerpoint/2010/main" val="9555349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6/14/2019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6/14/2019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jpeg"/><Relationship Id="rId7" Type="http://schemas.openxmlformats.org/officeDocument/2006/relationships/diagramQuickStyle" Target="../diagrams/quickStyle2.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png"/><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6.sv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ideo" Target="https://www.youtube.com/embed/vh8cpnTFdP8" TargetMode="External"/><Relationship Id="rId5" Type="http://schemas.openxmlformats.org/officeDocument/2006/relationships/hyperlink" Target="https://www.sunderlandinformationpoint.co.uk/kb5/sunderland/directory/advice.page?id=OWWa5bKBGOg" TargetMode="Externa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www.sunderlandconnectedcity.co.uk/"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2F0477F1-D08A-4BFC-BACC-019933EB66A8}"/>
              </a:ext>
            </a:extLst>
          </p:cNvPr>
          <p:cNvSpPr txBox="1">
            <a:spLocks noGrp="1" noChangeArrowheads="1"/>
          </p:cNvSpPr>
          <p:nvPr>
            <p:ph type="ctrTitle"/>
          </p:nvPr>
        </p:nvSpPr>
        <p:spPr bwMode="auto">
          <a:xfrm>
            <a:off x="1876424" y="4292234"/>
            <a:ext cx="9652430" cy="94935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16125">
            <a:normAutofit fontScale="90000"/>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buNone/>
            </a:pPr>
            <a:r>
              <a:rPr lang="en-GB" b="1" dirty="0">
                <a:latin typeface="Arial" panose="020B0604020202020204" pitchFamily="34" charset="0"/>
                <a:cs typeface="Arial" panose="020B0604020202020204" pitchFamily="34" charset="0"/>
              </a:rPr>
              <a:t>Sunderland Assistive Technology to Support Adult Health &amp; Social Care Delivery</a:t>
            </a:r>
          </a:p>
        </p:txBody>
      </p:sp>
      <p:sp>
        <p:nvSpPr>
          <p:cNvPr id="3" name="Subtitle 2"/>
          <p:cNvSpPr>
            <a:spLocks noGrp="1"/>
          </p:cNvSpPr>
          <p:nvPr>
            <p:ph type="subTitle" idx="1"/>
          </p:nvPr>
        </p:nvSpPr>
        <p:spPr>
          <a:xfrm>
            <a:off x="1876424" y="5443368"/>
            <a:ext cx="8791575" cy="865991"/>
          </a:xfrm>
        </p:spPr>
        <p:txBody>
          <a:bodyPr>
            <a:normAutofit fontScale="92500" lnSpcReduction="10000"/>
          </a:bodyPr>
          <a:lstStyle/>
          <a:p>
            <a:r>
              <a:rPr lang="en-US" dirty="0"/>
              <a:t>Dave young</a:t>
            </a:r>
          </a:p>
          <a:p>
            <a:r>
              <a:rPr lang="en-US" dirty="0"/>
              <a:t>Wayne Scott</a:t>
            </a:r>
          </a:p>
        </p:txBody>
      </p:sp>
      <p:pic>
        <p:nvPicPr>
          <p:cNvPr id="8" name="Graphic 7" descr="Smart Phone">
            <a:extLst>
              <a:ext uri="{FF2B5EF4-FFF2-40B4-BE49-F238E27FC236}">
                <a16:creationId xmlns:a16="http://schemas.microsoft.com/office/drawing/2014/main" id="{E40F3B80-3DE1-4C38-B1D7-3535FD3471D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5307" y="1108038"/>
            <a:ext cx="2893808" cy="2893808"/>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pic>
        <p:nvPicPr>
          <p:cNvPr id="66" name="Picture 65">
            <a:extLst>
              <a:ext uri="{FF2B5EF4-FFF2-40B4-BE49-F238E27FC236}">
                <a16:creationId xmlns:a16="http://schemas.microsoft.com/office/drawing/2014/main" id="{E4CE4E4D-F23B-47FA-AE0D-D049054F1B77}"/>
              </a:ext>
            </a:extLst>
          </p:cNvPr>
          <p:cNvPicPr preferRelativeResize="0">
            <a:picLocks noChangeAspect="1"/>
          </p:cNvPicPr>
          <p:nvPr/>
        </p:nvPicPr>
        <p:blipFill rotWithShape="1">
          <a:blip r:embed="rId6"/>
          <a:srcRect l="13744" t="14544" r="11851" b="18002"/>
          <a:stretch/>
        </p:blipFill>
        <p:spPr>
          <a:xfrm>
            <a:off x="5748338" y="1600200"/>
            <a:ext cx="1062038" cy="1914525"/>
          </a:xfrm>
          <a:prstGeom prst="rect">
            <a:avLst/>
          </a:prstGeom>
        </p:spPr>
      </p:pic>
    </p:spTree>
    <p:extLst>
      <p:ext uri="{BB962C8B-B14F-4D97-AF65-F5344CB8AC3E}">
        <p14:creationId xmlns:p14="http://schemas.microsoft.com/office/powerpoint/2010/main" val="3856144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166" name="Picture 2">
            <a:extLst>
              <a:ext uri="{FF2B5EF4-FFF2-40B4-BE49-F238E27FC236}">
                <a16:creationId xmlns:a16="http://schemas.microsoft.com/office/drawing/2014/main" id="{174E31E4-530B-4247-962C-F46F5F66DF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1591" y="0"/>
            <a:ext cx="12192003" cy="6858001"/>
          </a:xfrm>
          <a:prstGeom prst="rect">
            <a:avLst/>
          </a:prstGeom>
          <a:noFill/>
          <a:extLst>
            <a:ext uri="{909E8E84-426E-40dd-AFC4-6F175D3DCCD1}">
              <a14:hiddenFill xmlns:a14="http://schemas.microsoft.com/office/drawing/2010/main" xmlns:a16="http://schemas.microsoft.com/office/drawing/2014/main" xmlns="">
                <a:solidFill>
                  <a:srgbClr val="FFFFFF"/>
                </a:solidFill>
              </a14:hiddenFill>
            </a:ext>
          </a:extLst>
        </p:spPr>
      </p:pic>
      <p:grpSp>
        <p:nvGrpSpPr>
          <p:cNvPr id="168" name="Group 167">
            <a:extLst>
              <a:ext uri="{FF2B5EF4-FFF2-40B4-BE49-F238E27FC236}">
                <a16:creationId xmlns:a16="http://schemas.microsoft.com/office/drawing/2014/main" id="{96FA2727-C33B-44D1-885B-76DC0424E5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053888" cy="6858001"/>
            <a:chOff x="-14288" y="0"/>
            <a:chExt cx="12053888" cy="6858001"/>
          </a:xfrm>
        </p:grpSpPr>
        <p:grpSp>
          <p:nvGrpSpPr>
            <p:cNvPr id="169" name="Group 168">
              <a:extLst>
                <a:ext uri="{FF2B5EF4-FFF2-40B4-BE49-F238E27FC236}">
                  <a16:creationId xmlns:a16="http://schemas.microsoft.com/office/drawing/2014/main" id="{4A64FD4C-29BA-46E7-AE31-AB38BB6942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81" name="Rectangle 5">
                <a:extLst>
                  <a:ext uri="{FF2B5EF4-FFF2-40B4-BE49-F238E27FC236}">
                    <a16:creationId xmlns:a16="http://schemas.microsoft.com/office/drawing/2014/main" id="{A28E5FB6-5905-4F5D-A6CE-E6222C405E5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182" name="Freeform 6">
                <a:extLst>
                  <a:ext uri="{FF2B5EF4-FFF2-40B4-BE49-F238E27FC236}">
                    <a16:creationId xmlns:a16="http://schemas.microsoft.com/office/drawing/2014/main" id="{F838FE17-378C-4BCE-80C0-FDD1CB074E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83" name="Freeform 7">
                <a:extLst>
                  <a:ext uri="{FF2B5EF4-FFF2-40B4-BE49-F238E27FC236}">
                    <a16:creationId xmlns:a16="http://schemas.microsoft.com/office/drawing/2014/main" id="{12A1474E-6A37-4F4D-A638-DD0EC0A5B5B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84" name="Freeform 8">
                <a:extLst>
                  <a:ext uri="{FF2B5EF4-FFF2-40B4-BE49-F238E27FC236}">
                    <a16:creationId xmlns:a16="http://schemas.microsoft.com/office/drawing/2014/main" id="{49EA8CC2-4D0F-4C86-9CA9-FC3792FED1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85" name="Freeform 9">
                <a:extLst>
                  <a:ext uri="{FF2B5EF4-FFF2-40B4-BE49-F238E27FC236}">
                    <a16:creationId xmlns:a16="http://schemas.microsoft.com/office/drawing/2014/main" id="{69548BD5-92E6-42BD-9719-16AA005C5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86" name="Freeform 10">
                <a:extLst>
                  <a:ext uri="{FF2B5EF4-FFF2-40B4-BE49-F238E27FC236}">
                    <a16:creationId xmlns:a16="http://schemas.microsoft.com/office/drawing/2014/main" id="{93005965-F240-4349-A563-515973BF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87" name="Freeform 11">
                <a:extLst>
                  <a:ext uri="{FF2B5EF4-FFF2-40B4-BE49-F238E27FC236}">
                    <a16:creationId xmlns:a16="http://schemas.microsoft.com/office/drawing/2014/main" id="{277A546F-05BB-4274-A6A6-9DACC27ABC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88" name="Freeform 12">
                <a:extLst>
                  <a:ext uri="{FF2B5EF4-FFF2-40B4-BE49-F238E27FC236}">
                    <a16:creationId xmlns:a16="http://schemas.microsoft.com/office/drawing/2014/main" id="{7BE7FF91-E18E-41AA-A952-07CB0C02C8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89" name="Freeform 13">
                <a:extLst>
                  <a:ext uri="{FF2B5EF4-FFF2-40B4-BE49-F238E27FC236}">
                    <a16:creationId xmlns:a16="http://schemas.microsoft.com/office/drawing/2014/main" id="{3F6A31AA-E4FB-4DD0-9AB1-BDD994CFA5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90" name="Freeform 14">
                <a:extLst>
                  <a:ext uri="{FF2B5EF4-FFF2-40B4-BE49-F238E27FC236}">
                    <a16:creationId xmlns:a16="http://schemas.microsoft.com/office/drawing/2014/main" id="{F99B8398-08D8-4C1E-8D7F-BAFB4D393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91" name="Freeform 15">
                <a:extLst>
                  <a:ext uri="{FF2B5EF4-FFF2-40B4-BE49-F238E27FC236}">
                    <a16:creationId xmlns:a16="http://schemas.microsoft.com/office/drawing/2014/main" id="{CD3984BB-CCC2-49D9-A80B-9507BE5A916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92" name="Line 16">
                <a:extLst>
                  <a:ext uri="{FF2B5EF4-FFF2-40B4-BE49-F238E27FC236}">
                    <a16:creationId xmlns:a16="http://schemas.microsoft.com/office/drawing/2014/main" id="{78FF7C07-82F5-4A64-9D71-29CBE1B79007}"/>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93" name="Freeform 17">
                <a:extLst>
                  <a:ext uri="{FF2B5EF4-FFF2-40B4-BE49-F238E27FC236}">
                    <a16:creationId xmlns:a16="http://schemas.microsoft.com/office/drawing/2014/main" id="{7F1773CA-6AE7-4723-B072-CEC5F3829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94" name="Freeform 18">
                <a:extLst>
                  <a:ext uri="{FF2B5EF4-FFF2-40B4-BE49-F238E27FC236}">
                    <a16:creationId xmlns:a16="http://schemas.microsoft.com/office/drawing/2014/main" id="{D5EC23E0-B877-4A62-B084-5407401FB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95" name="Freeform 19">
                <a:extLst>
                  <a:ext uri="{FF2B5EF4-FFF2-40B4-BE49-F238E27FC236}">
                    <a16:creationId xmlns:a16="http://schemas.microsoft.com/office/drawing/2014/main" id="{633C4B0E-E7C6-4A1A-9D3A-80C8E3C59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96" name="Freeform 20">
                <a:extLst>
                  <a:ext uri="{FF2B5EF4-FFF2-40B4-BE49-F238E27FC236}">
                    <a16:creationId xmlns:a16="http://schemas.microsoft.com/office/drawing/2014/main" id="{AB21372F-73AC-4C69-81F0-0D44D36F6E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97" name="Rectangle 21">
                <a:extLst>
                  <a:ext uri="{FF2B5EF4-FFF2-40B4-BE49-F238E27FC236}">
                    <a16:creationId xmlns:a16="http://schemas.microsoft.com/office/drawing/2014/main" id="{B5619D97-D7A8-4DFF-8AB1-F4B393C1B40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198" name="Freeform 22">
                <a:extLst>
                  <a:ext uri="{FF2B5EF4-FFF2-40B4-BE49-F238E27FC236}">
                    <a16:creationId xmlns:a16="http://schemas.microsoft.com/office/drawing/2014/main" id="{55E03CED-9618-41BB-898B-2FECEFD7B7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99" name="Freeform 23">
                <a:extLst>
                  <a:ext uri="{FF2B5EF4-FFF2-40B4-BE49-F238E27FC236}">
                    <a16:creationId xmlns:a16="http://schemas.microsoft.com/office/drawing/2014/main" id="{78F0A5C5-589E-4053-A41A-FA77210C3D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00" name="Freeform 24">
                <a:extLst>
                  <a:ext uri="{FF2B5EF4-FFF2-40B4-BE49-F238E27FC236}">
                    <a16:creationId xmlns:a16="http://schemas.microsoft.com/office/drawing/2014/main" id="{AC2718F8-15C5-4DAB-B194-AAEE8A205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01" name="Freeform 25">
                <a:extLst>
                  <a:ext uri="{FF2B5EF4-FFF2-40B4-BE49-F238E27FC236}">
                    <a16:creationId xmlns:a16="http://schemas.microsoft.com/office/drawing/2014/main" id="{23C6608B-EA21-4579-B33F-55E52AC287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02" name="Freeform 26">
                <a:extLst>
                  <a:ext uri="{FF2B5EF4-FFF2-40B4-BE49-F238E27FC236}">
                    <a16:creationId xmlns:a16="http://schemas.microsoft.com/office/drawing/2014/main" id="{4A2FEFA2-D838-4CE1-90BA-B6C2EEB54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03" name="Freeform 27">
                <a:extLst>
                  <a:ext uri="{FF2B5EF4-FFF2-40B4-BE49-F238E27FC236}">
                    <a16:creationId xmlns:a16="http://schemas.microsoft.com/office/drawing/2014/main" id="{1A39CA24-DF18-4FCC-8265-36FC72ED58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04" name="Freeform 28">
                <a:extLst>
                  <a:ext uri="{FF2B5EF4-FFF2-40B4-BE49-F238E27FC236}">
                    <a16:creationId xmlns:a16="http://schemas.microsoft.com/office/drawing/2014/main" id="{50A32DBD-9B22-49C3-A628-A98533FBF4F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05" name="Freeform 29">
                <a:extLst>
                  <a:ext uri="{FF2B5EF4-FFF2-40B4-BE49-F238E27FC236}">
                    <a16:creationId xmlns:a16="http://schemas.microsoft.com/office/drawing/2014/main" id="{A3C0B30D-BB1A-4B3D-A162-3EBE6267F21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06" name="Freeform 30">
                <a:extLst>
                  <a:ext uri="{FF2B5EF4-FFF2-40B4-BE49-F238E27FC236}">
                    <a16:creationId xmlns:a16="http://schemas.microsoft.com/office/drawing/2014/main" id="{092B125A-1548-445E-8689-07BEEC8155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07" name="Freeform 31">
                <a:extLst>
                  <a:ext uri="{FF2B5EF4-FFF2-40B4-BE49-F238E27FC236}">
                    <a16:creationId xmlns:a16="http://schemas.microsoft.com/office/drawing/2014/main" id="{D6A7D7B9-9A7E-4FD2-A1B4-1C5CFAE5498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grpSp>
        <p:grpSp>
          <p:nvGrpSpPr>
            <p:cNvPr id="170" name="Group 169">
              <a:extLst>
                <a:ext uri="{FF2B5EF4-FFF2-40B4-BE49-F238E27FC236}">
                  <a16:creationId xmlns:a16="http://schemas.microsoft.com/office/drawing/2014/main" id="{DB1B0C3F-D935-4306-B5B1-6AA63588112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71" name="Freeform 32">
                <a:extLst>
                  <a:ext uri="{FF2B5EF4-FFF2-40B4-BE49-F238E27FC236}">
                    <a16:creationId xmlns:a16="http://schemas.microsoft.com/office/drawing/2014/main" id="{75BC67F5-D485-467A-BCCB-D062EB6DD0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72" name="Freeform 33">
                <a:extLst>
                  <a:ext uri="{FF2B5EF4-FFF2-40B4-BE49-F238E27FC236}">
                    <a16:creationId xmlns:a16="http://schemas.microsoft.com/office/drawing/2014/main" id="{7FB0B620-AB12-4F0B-AD1C-A47A5FBC63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73" name="Freeform 34">
                <a:extLst>
                  <a:ext uri="{FF2B5EF4-FFF2-40B4-BE49-F238E27FC236}">
                    <a16:creationId xmlns:a16="http://schemas.microsoft.com/office/drawing/2014/main" id="{6AEFA891-E591-4F7F-9DBA-FC78E9B8F1B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74" name="Freeform 35">
                <a:extLst>
                  <a:ext uri="{FF2B5EF4-FFF2-40B4-BE49-F238E27FC236}">
                    <a16:creationId xmlns:a16="http://schemas.microsoft.com/office/drawing/2014/main" id="{78921FFF-4B57-4E33-BE94-5A8BFC95E0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75" name="Freeform 36">
                <a:extLst>
                  <a:ext uri="{FF2B5EF4-FFF2-40B4-BE49-F238E27FC236}">
                    <a16:creationId xmlns:a16="http://schemas.microsoft.com/office/drawing/2014/main" id="{0C4A1658-5AAE-4925-B106-BC0A17862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76" name="Freeform 37">
                <a:extLst>
                  <a:ext uri="{FF2B5EF4-FFF2-40B4-BE49-F238E27FC236}">
                    <a16:creationId xmlns:a16="http://schemas.microsoft.com/office/drawing/2014/main" id="{DE6DF3EB-099A-427A-A999-3BAF3BCA9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77" name="Freeform 38">
                <a:extLst>
                  <a:ext uri="{FF2B5EF4-FFF2-40B4-BE49-F238E27FC236}">
                    <a16:creationId xmlns:a16="http://schemas.microsoft.com/office/drawing/2014/main" id="{CC595EFE-4690-4B81-83B1-F863B951B0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78" name="Freeform 39">
                <a:extLst>
                  <a:ext uri="{FF2B5EF4-FFF2-40B4-BE49-F238E27FC236}">
                    <a16:creationId xmlns:a16="http://schemas.microsoft.com/office/drawing/2014/main" id="{400FAC39-AEAC-4B54-9694-29D537C203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79" name="Freeform 40">
                <a:extLst>
                  <a:ext uri="{FF2B5EF4-FFF2-40B4-BE49-F238E27FC236}">
                    <a16:creationId xmlns:a16="http://schemas.microsoft.com/office/drawing/2014/main" id="{C61298B0-056E-4D83-B168-1C054A17A0C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80" name="Rectangle 41">
                <a:extLst>
                  <a:ext uri="{FF2B5EF4-FFF2-40B4-BE49-F238E27FC236}">
                    <a16:creationId xmlns:a16="http://schemas.microsoft.com/office/drawing/2014/main" id="{9F9E69A2-F9B0-40C2-BDC8-143835426BE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grpSp>
      </p:grpSp>
      <p:sp>
        <p:nvSpPr>
          <p:cNvPr id="29" name="Title 1">
            <a:extLst>
              <a:ext uri="{FF2B5EF4-FFF2-40B4-BE49-F238E27FC236}">
                <a16:creationId xmlns:a16="http://schemas.microsoft.com/office/drawing/2014/main" id="{EAE9079D-DC84-4F06-9518-1A7656168DF0}"/>
              </a:ext>
            </a:extLst>
          </p:cNvPr>
          <p:cNvSpPr>
            <a:spLocks noGrp="1"/>
          </p:cNvSpPr>
          <p:nvPr>
            <p:ph type="title"/>
          </p:nvPr>
        </p:nvSpPr>
        <p:spPr>
          <a:xfrm>
            <a:off x="1141413" y="618518"/>
            <a:ext cx="9905998" cy="1478570"/>
          </a:xfrm>
        </p:spPr>
        <p:txBody>
          <a:bodyPr vert="horz" lIns="91440" tIns="45720" rIns="91440" bIns="45720" rtlCol="0" anchor="ctr">
            <a:normAutofit/>
          </a:bodyPr>
          <a:lstStyle/>
          <a:p>
            <a:r>
              <a:rPr lang="en-US" dirty="0"/>
              <a:t>What are the future plans</a:t>
            </a:r>
          </a:p>
        </p:txBody>
      </p:sp>
      <p:graphicFrame>
        <p:nvGraphicFramePr>
          <p:cNvPr id="161" name="Content Placeholder 2">
            <a:extLst>
              <a:ext uri="{FF2B5EF4-FFF2-40B4-BE49-F238E27FC236}">
                <a16:creationId xmlns:a16="http://schemas.microsoft.com/office/drawing/2014/main" id="{15B656E1-9D39-4064-A2F8-0D8B6ACE2E6C}"/>
              </a:ext>
            </a:extLst>
          </p:cNvPr>
          <p:cNvGraphicFramePr>
            <a:graphicFrameLocks noGrp="1"/>
          </p:cNvGraphicFramePr>
          <p:nvPr>
            <p:ph sz="half" idx="1"/>
            <p:extLst>
              <p:ext uri="{D42A27DB-BD31-4B8C-83A1-F6EECF244321}">
                <p14:modId xmlns:p14="http://schemas.microsoft.com/office/powerpoint/2010/main" val="3276582906"/>
              </p:ext>
            </p:extLst>
          </p:nvPr>
        </p:nvGraphicFramePr>
        <p:xfrm>
          <a:off x="1141413" y="2418820"/>
          <a:ext cx="9906000" cy="314272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87787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5" name="Picture 2" descr="A picture containing electronics&#10;&#10;Description generated with high confidence">
            <a:extLst>
              <a:ext uri="{FF2B5EF4-FFF2-40B4-BE49-F238E27FC236}">
                <a16:creationId xmlns:a16="http://schemas.microsoft.com/office/drawing/2014/main" id="{678E285C-BE9E-45B7-A3EE-B9792DAE991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167" name="Group 166">
            <a:extLst>
              <a:ext uri="{FF2B5EF4-FFF2-40B4-BE49-F238E27FC236}">
                <a16:creationId xmlns:a16="http://schemas.microsoft.com/office/drawing/2014/main" id="{AB86F577-8905-4B21-8AF3-C1BB343377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68" name="Rectangle 5">
              <a:extLst>
                <a:ext uri="{FF2B5EF4-FFF2-40B4-BE49-F238E27FC236}">
                  <a16:creationId xmlns:a16="http://schemas.microsoft.com/office/drawing/2014/main" id="{D2F1CFF3-A579-4D24-B5F9-1C71BA6FE5E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69" name="Freeform 6">
              <a:extLst>
                <a:ext uri="{FF2B5EF4-FFF2-40B4-BE49-F238E27FC236}">
                  <a16:creationId xmlns:a16="http://schemas.microsoft.com/office/drawing/2014/main" id="{57601B50-7EB1-43FA-8360-4297BCD763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0" name="Freeform 7">
              <a:extLst>
                <a:ext uri="{FF2B5EF4-FFF2-40B4-BE49-F238E27FC236}">
                  <a16:creationId xmlns:a16="http://schemas.microsoft.com/office/drawing/2014/main" id="{60BD8B7A-CD01-4638-A2C9-299AC68B9B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1" name="Rectangle 8">
              <a:extLst>
                <a:ext uri="{FF2B5EF4-FFF2-40B4-BE49-F238E27FC236}">
                  <a16:creationId xmlns:a16="http://schemas.microsoft.com/office/drawing/2014/main" id="{095B58F9-6C29-48BE-9DA6-38550805212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72" name="Freeform 9">
              <a:extLst>
                <a:ext uri="{FF2B5EF4-FFF2-40B4-BE49-F238E27FC236}">
                  <a16:creationId xmlns:a16="http://schemas.microsoft.com/office/drawing/2014/main" id="{0C84674F-2E8A-4B70-B801-00722CDD581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3" name="Freeform 10">
              <a:extLst>
                <a:ext uri="{FF2B5EF4-FFF2-40B4-BE49-F238E27FC236}">
                  <a16:creationId xmlns:a16="http://schemas.microsoft.com/office/drawing/2014/main" id="{34F320BB-D6A9-45FE-8556-498B763B1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4" name="Freeform 11">
              <a:extLst>
                <a:ext uri="{FF2B5EF4-FFF2-40B4-BE49-F238E27FC236}">
                  <a16:creationId xmlns:a16="http://schemas.microsoft.com/office/drawing/2014/main" id="{5493D54A-532A-46ED-AF63-A0A54818EF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5" name="Freeform 12">
              <a:extLst>
                <a:ext uri="{FF2B5EF4-FFF2-40B4-BE49-F238E27FC236}">
                  <a16:creationId xmlns:a16="http://schemas.microsoft.com/office/drawing/2014/main" id="{EAF2EDFA-9C0B-44E2-B4BB-312B58BCA8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6" name="Freeform 13">
              <a:extLst>
                <a:ext uri="{FF2B5EF4-FFF2-40B4-BE49-F238E27FC236}">
                  <a16:creationId xmlns:a16="http://schemas.microsoft.com/office/drawing/2014/main" id="{A3641113-CE35-42A4-B605-41BC06BF4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7" name="Freeform 14">
              <a:extLst>
                <a:ext uri="{FF2B5EF4-FFF2-40B4-BE49-F238E27FC236}">
                  <a16:creationId xmlns:a16="http://schemas.microsoft.com/office/drawing/2014/main" id="{DA2E5B2C-BAC4-4440-9B7E-F38783197A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8" name="Freeform 15">
              <a:extLst>
                <a:ext uri="{FF2B5EF4-FFF2-40B4-BE49-F238E27FC236}">
                  <a16:creationId xmlns:a16="http://schemas.microsoft.com/office/drawing/2014/main" id="{D8A506DF-2E53-42C9-94BE-B98E32E0578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9" name="Freeform 16">
              <a:extLst>
                <a:ext uri="{FF2B5EF4-FFF2-40B4-BE49-F238E27FC236}">
                  <a16:creationId xmlns:a16="http://schemas.microsoft.com/office/drawing/2014/main" id="{12934FF8-5F70-40BF-BBB6-5EB941FB9B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0" name="Freeform 17">
              <a:extLst>
                <a:ext uri="{FF2B5EF4-FFF2-40B4-BE49-F238E27FC236}">
                  <a16:creationId xmlns:a16="http://schemas.microsoft.com/office/drawing/2014/main" id="{8EB3FB08-D01D-4E24-BE40-C16269DF62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1" name="Freeform 18">
              <a:extLst>
                <a:ext uri="{FF2B5EF4-FFF2-40B4-BE49-F238E27FC236}">
                  <a16:creationId xmlns:a16="http://schemas.microsoft.com/office/drawing/2014/main" id="{D24E50D7-2753-4169-AD51-C106DA1B7A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2" name="Freeform 19">
              <a:extLst>
                <a:ext uri="{FF2B5EF4-FFF2-40B4-BE49-F238E27FC236}">
                  <a16:creationId xmlns:a16="http://schemas.microsoft.com/office/drawing/2014/main" id="{DF94B7E0-D9B6-4096-94D0-18D3AC0EF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3" name="Freeform 20">
              <a:extLst>
                <a:ext uri="{FF2B5EF4-FFF2-40B4-BE49-F238E27FC236}">
                  <a16:creationId xmlns:a16="http://schemas.microsoft.com/office/drawing/2014/main" id="{EBC05ADE-BBA2-4387-B005-3196E2E1982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4" name="Freeform 21">
              <a:extLst>
                <a:ext uri="{FF2B5EF4-FFF2-40B4-BE49-F238E27FC236}">
                  <a16:creationId xmlns:a16="http://schemas.microsoft.com/office/drawing/2014/main" id="{BBED1CEE-14D2-442F-AB08-401ABE3EFB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5" name="Freeform 22">
              <a:extLst>
                <a:ext uri="{FF2B5EF4-FFF2-40B4-BE49-F238E27FC236}">
                  <a16:creationId xmlns:a16="http://schemas.microsoft.com/office/drawing/2014/main" id="{4F6574C0-78E8-49EA-84BC-EE9D55707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6" name="Freeform 23">
              <a:extLst>
                <a:ext uri="{FF2B5EF4-FFF2-40B4-BE49-F238E27FC236}">
                  <a16:creationId xmlns:a16="http://schemas.microsoft.com/office/drawing/2014/main" id="{65BCDB0B-615E-4CA1-AFD5-6B121CB7CE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7" name="Freeform 24">
              <a:extLst>
                <a:ext uri="{FF2B5EF4-FFF2-40B4-BE49-F238E27FC236}">
                  <a16:creationId xmlns:a16="http://schemas.microsoft.com/office/drawing/2014/main" id="{40627863-B7FC-44D1-9E53-E728FFF675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8" name="Freeform 25">
              <a:extLst>
                <a:ext uri="{FF2B5EF4-FFF2-40B4-BE49-F238E27FC236}">
                  <a16:creationId xmlns:a16="http://schemas.microsoft.com/office/drawing/2014/main" id="{52FD6F8C-3AF1-487E-91F4-6E55146F1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9" name="Freeform 26">
              <a:extLst>
                <a:ext uri="{FF2B5EF4-FFF2-40B4-BE49-F238E27FC236}">
                  <a16:creationId xmlns:a16="http://schemas.microsoft.com/office/drawing/2014/main" id="{50323CF3-93CB-4E03-95C0-B180BB87A8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0" name="Freeform 27">
              <a:extLst>
                <a:ext uri="{FF2B5EF4-FFF2-40B4-BE49-F238E27FC236}">
                  <a16:creationId xmlns:a16="http://schemas.microsoft.com/office/drawing/2014/main" id="{EB47D82F-CF1B-47E6-9FA2-F3A9C5F94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1" name="Freeform 28">
              <a:extLst>
                <a:ext uri="{FF2B5EF4-FFF2-40B4-BE49-F238E27FC236}">
                  <a16:creationId xmlns:a16="http://schemas.microsoft.com/office/drawing/2014/main" id="{0606708F-F2D4-4678-8ED2-39041BC64D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4" name="Freeform 29">
              <a:extLst>
                <a:ext uri="{FF2B5EF4-FFF2-40B4-BE49-F238E27FC236}">
                  <a16:creationId xmlns:a16="http://schemas.microsoft.com/office/drawing/2014/main" id="{D7EB95B4-15E4-433D-B36F-21FF341A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5" name="Freeform 30">
              <a:extLst>
                <a:ext uri="{FF2B5EF4-FFF2-40B4-BE49-F238E27FC236}">
                  <a16:creationId xmlns:a16="http://schemas.microsoft.com/office/drawing/2014/main" id="{500A541B-4C75-497C-A489-097ED29964F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6" name="Freeform 31">
              <a:extLst>
                <a:ext uri="{FF2B5EF4-FFF2-40B4-BE49-F238E27FC236}">
                  <a16:creationId xmlns:a16="http://schemas.microsoft.com/office/drawing/2014/main" id="{5789326F-12A4-48B8-B0ED-A6A2AE0C27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7" name="Freeform 32">
              <a:extLst>
                <a:ext uri="{FF2B5EF4-FFF2-40B4-BE49-F238E27FC236}">
                  <a16:creationId xmlns:a16="http://schemas.microsoft.com/office/drawing/2014/main" id="{25FA672E-2B65-477F-AA75-6261CE652F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8" name="Rectangle 33">
              <a:extLst>
                <a:ext uri="{FF2B5EF4-FFF2-40B4-BE49-F238E27FC236}">
                  <a16:creationId xmlns:a16="http://schemas.microsoft.com/office/drawing/2014/main" id="{BB09AF8D-E68B-499C-B9F5-2F365813D3C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99" name="Freeform 34">
              <a:extLst>
                <a:ext uri="{FF2B5EF4-FFF2-40B4-BE49-F238E27FC236}">
                  <a16:creationId xmlns:a16="http://schemas.microsoft.com/office/drawing/2014/main" id="{7991AEAD-B5F3-47BA-9F1B-86C16A84AD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0" name="Freeform 35">
              <a:extLst>
                <a:ext uri="{FF2B5EF4-FFF2-40B4-BE49-F238E27FC236}">
                  <a16:creationId xmlns:a16="http://schemas.microsoft.com/office/drawing/2014/main" id="{19A85F58-4C3A-4388-B55C-2329EEAECF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1" name="Freeform 36">
              <a:extLst>
                <a:ext uri="{FF2B5EF4-FFF2-40B4-BE49-F238E27FC236}">
                  <a16:creationId xmlns:a16="http://schemas.microsoft.com/office/drawing/2014/main" id="{05652F38-94D9-41B7-A699-7E8F0C78D8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2" name="Freeform 37">
              <a:extLst>
                <a:ext uri="{FF2B5EF4-FFF2-40B4-BE49-F238E27FC236}">
                  <a16:creationId xmlns:a16="http://schemas.microsoft.com/office/drawing/2014/main" id="{3C043852-C250-4518-BB89-C91A349171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3" name="Freeform 38">
              <a:extLst>
                <a:ext uri="{FF2B5EF4-FFF2-40B4-BE49-F238E27FC236}">
                  <a16:creationId xmlns:a16="http://schemas.microsoft.com/office/drawing/2014/main" id="{0CAB9A07-ECF2-416C-8528-F75DACB138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4" name="Freeform 39">
              <a:extLst>
                <a:ext uri="{FF2B5EF4-FFF2-40B4-BE49-F238E27FC236}">
                  <a16:creationId xmlns:a16="http://schemas.microsoft.com/office/drawing/2014/main" id="{904A314C-A829-4AA6-92E2-529BCCF95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5" name="Freeform 40">
              <a:extLst>
                <a:ext uri="{FF2B5EF4-FFF2-40B4-BE49-F238E27FC236}">
                  <a16:creationId xmlns:a16="http://schemas.microsoft.com/office/drawing/2014/main" id="{244EE6BA-4569-43ED-9E2E-1FB66201B7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6" name="Freeform 41">
              <a:extLst>
                <a:ext uri="{FF2B5EF4-FFF2-40B4-BE49-F238E27FC236}">
                  <a16:creationId xmlns:a16="http://schemas.microsoft.com/office/drawing/2014/main" id="{BEB8252E-FB2A-4BB5-BEC6-CA10FF6F7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7" name="Freeform 42">
              <a:extLst>
                <a:ext uri="{FF2B5EF4-FFF2-40B4-BE49-F238E27FC236}">
                  <a16:creationId xmlns:a16="http://schemas.microsoft.com/office/drawing/2014/main" id="{91414711-C3A4-4E96-854A-DDDEB2F2E3E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8" name="Freeform 43">
              <a:extLst>
                <a:ext uri="{FF2B5EF4-FFF2-40B4-BE49-F238E27FC236}">
                  <a16:creationId xmlns:a16="http://schemas.microsoft.com/office/drawing/2014/main" id="{86815BA8-3055-4B42-98C3-4202FD92E0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9" name="Freeform 44">
              <a:extLst>
                <a:ext uri="{FF2B5EF4-FFF2-40B4-BE49-F238E27FC236}">
                  <a16:creationId xmlns:a16="http://schemas.microsoft.com/office/drawing/2014/main" id="{44457813-E991-44AE-9A83-B7488D1F36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0" name="Rectangle 45">
              <a:extLst>
                <a:ext uri="{FF2B5EF4-FFF2-40B4-BE49-F238E27FC236}">
                  <a16:creationId xmlns:a16="http://schemas.microsoft.com/office/drawing/2014/main" id="{8CE1CF47-A73F-4560-8835-AE1DC51E5C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311" name="Freeform 46">
              <a:extLst>
                <a:ext uri="{FF2B5EF4-FFF2-40B4-BE49-F238E27FC236}">
                  <a16:creationId xmlns:a16="http://schemas.microsoft.com/office/drawing/2014/main" id="{C2A935E4-AACC-4CB9-995E-D286178873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2" name="Freeform 47">
              <a:extLst>
                <a:ext uri="{FF2B5EF4-FFF2-40B4-BE49-F238E27FC236}">
                  <a16:creationId xmlns:a16="http://schemas.microsoft.com/office/drawing/2014/main" id="{93B5B778-8ACB-4004-932D-BD95997BAEF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3" name="Freeform 48">
              <a:extLst>
                <a:ext uri="{FF2B5EF4-FFF2-40B4-BE49-F238E27FC236}">
                  <a16:creationId xmlns:a16="http://schemas.microsoft.com/office/drawing/2014/main" id="{1434AF34-0919-40AD-84B1-446D4FF2D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4" name="Freeform 49">
              <a:extLst>
                <a:ext uri="{FF2B5EF4-FFF2-40B4-BE49-F238E27FC236}">
                  <a16:creationId xmlns:a16="http://schemas.microsoft.com/office/drawing/2014/main" id="{29546CF3-6DDD-4073-AB7F-C6E722257A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5" name="Freeform 50">
              <a:extLst>
                <a:ext uri="{FF2B5EF4-FFF2-40B4-BE49-F238E27FC236}">
                  <a16:creationId xmlns:a16="http://schemas.microsoft.com/office/drawing/2014/main" id="{289D46AB-128A-477F-B6C9-F40F115D6C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6" name="Freeform 51">
              <a:extLst>
                <a:ext uri="{FF2B5EF4-FFF2-40B4-BE49-F238E27FC236}">
                  <a16:creationId xmlns:a16="http://schemas.microsoft.com/office/drawing/2014/main" id="{A7DA7E67-3368-44AD-AACD-EB64AE348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7" name="Freeform 52">
              <a:extLst>
                <a:ext uri="{FF2B5EF4-FFF2-40B4-BE49-F238E27FC236}">
                  <a16:creationId xmlns:a16="http://schemas.microsoft.com/office/drawing/2014/main" id="{78BB1152-AB85-4AD8-BBA1-07CEA1F508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8" name="Freeform 53">
              <a:extLst>
                <a:ext uri="{FF2B5EF4-FFF2-40B4-BE49-F238E27FC236}">
                  <a16:creationId xmlns:a16="http://schemas.microsoft.com/office/drawing/2014/main" id="{A982E7F2-DD68-4093-B9C5-3E42B475AB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9" name="Freeform 54">
              <a:extLst>
                <a:ext uri="{FF2B5EF4-FFF2-40B4-BE49-F238E27FC236}">
                  <a16:creationId xmlns:a16="http://schemas.microsoft.com/office/drawing/2014/main" id="{A682E224-4CD6-420B-897A-B23D50B82E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0" name="Freeform 55">
              <a:extLst>
                <a:ext uri="{FF2B5EF4-FFF2-40B4-BE49-F238E27FC236}">
                  <a16:creationId xmlns:a16="http://schemas.microsoft.com/office/drawing/2014/main" id="{31B90F10-06CD-480E-8D35-6E0FFFB894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1" name="Freeform 56">
              <a:extLst>
                <a:ext uri="{FF2B5EF4-FFF2-40B4-BE49-F238E27FC236}">
                  <a16:creationId xmlns:a16="http://schemas.microsoft.com/office/drawing/2014/main" id="{7BC977DB-69B0-4D8D-B77C-E1127EC417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2" name="Freeform 57">
              <a:extLst>
                <a:ext uri="{FF2B5EF4-FFF2-40B4-BE49-F238E27FC236}">
                  <a16:creationId xmlns:a16="http://schemas.microsoft.com/office/drawing/2014/main" id="{24127454-3FCB-41D6-ACFB-81D7E05A7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3" name="Freeform 58">
              <a:extLst>
                <a:ext uri="{FF2B5EF4-FFF2-40B4-BE49-F238E27FC236}">
                  <a16:creationId xmlns:a16="http://schemas.microsoft.com/office/drawing/2014/main" id="{7AA80D42-B8A8-475B-ADBF-99719CE9FE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325" name="Rectangle 324">
            <a:extLst>
              <a:ext uri="{FF2B5EF4-FFF2-40B4-BE49-F238E27FC236}">
                <a16:creationId xmlns:a16="http://schemas.microsoft.com/office/drawing/2014/main" id="{34106153-7990-4956-BD26-A04A03006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327" name="Picture 2" descr="A picture containing electronics&#10;&#10;Description generated with high confidence">
            <a:extLst>
              <a:ext uri="{FF2B5EF4-FFF2-40B4-BE49-F238E27FC236}">
                <a16:creationId xmlns:a16="http://schemas.microsoft.com/office/drawing/2014/main" id="{BDEA11A5-20BA-4650-A324-47C0465FF5A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3" y="-3747"/>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329" name="Group 328">
            <a:extLst>
              <a:ext uri="{FF2B5EF4-FFF2-40B4-BE49-F238E27FC236}">
                <a16:creationId xmlns:a16="http://schemas.microsoft.com/office/drawing/2014/main" id="{866FCB64-0A37-46EB-8A9B-EC0C4C000A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bg2"/>
              </a:gs>
              <a:gs pos="100000">
                <a:schemeClr val="tx2">
                  <a:lumMod val="60000"/>
                  <a:lumOff val="40000"/>
                </a:schemeClr>
              </a:gs>
            </a:gsLst>
            <a:lin ang="5400000" scaled="0"/>
            <a:tileRect/>
          </a:gradFill>
        </p:grpSpPr>
        <p:sp>
          <p:nvSpPr>
            <p:cNvPr id="330" name="Rectangle 5">
              <a:extLst>
                <a:ext uri="{FF2B5EF4-FFF2-40B4-BE49-F238E27FC236}">
                  <a16:creationId xmlns:a16="http://schemas.microsoft.com/office/drawing/2014/main" id="{8A162E18-5BEB-4E42-9B10-A1FDF6A0B8E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331" name="Freeform 6">
              <a:extLst>
                <a:ext uri="{FF2B5EF4-FFF2-40B4-BE49-F238E27FC236}">
                  <a16:creationId xmlns:a16="http://schemas.microsoft.com/office/drawing/2014/main" id="{7BB781C9-EC32-45FE-ACE7-C24F128C4C8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2" name="Freeform 7">
              <a:extLst>
                <a:ext uri="{FF2B5EF4-FFF2-40B4-BE49-F238E27FC236}">
                  <a16:creationId xmlns:a16="http://schemas.microsoft.com/office/drawing/2014/main" id="{927C5647-36E8-4A20-86D4-47831D50CF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3" name="Rectangle 8">
              <a:extLst>
                <a:ext uri="{FF2B5EF4-FFF2-40B4-BE49-F238E27FC236}">
                  <a16:creationId xmlns:a16="http://schemas.microsoft.com/office/drawing/2014/main" id="{62F2AF20-CBBE-4249-B9E2-D6B30191CF8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334" name="Freeform 9">
              <a:extLst>
                <a:ext uri="{FF2B5EF4-FFF2-40B4-BE49-F238E27FC236}">
                  <a16:creationId xmlns:a16="http://schemas.microsoft.com/office/drawing/2014/main" id="{731C1229-F8A7-4B36-A52B-98A65EF869E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5" name="Freeform 10">
              <a:extLst>
                <a:ext uri="{FF2B5EF4-FFF2-40B4-BE49-F238E27FC236}">
                  <a16:creationId xmlns:a16="http://schemas.microsoft.com/office/drawing/2014/main" id="{609AC686-2DBB-4D82-866C-9FF222BDD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6" name="Freeform 11">
              <a:extLst>
                <a:ext uri="{FF2B5EF4-FFF2-40B4-BE49-F238E27FC236}">
                  <a16:creationId xmlns:a16="http://schemas.microsoft.com/office/drawing/2014/main" id="{F899E6EB-BCDD-45D2-BF4B-9CA3A2798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7" name="Freeform 12">
              <a:extLst>
                <a:ext uri="{FF2B5EF4-FFF2-40B4-BE49-F238E27FC236}">
                  <a16:creationId xmlns:a16="http://schemas.microsoft.com/office/drawing/2014/main" id="{BBD3AAC8-2330-4FAB-8E31-3D50AD954F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8" name="Freeform 13">
              <a:extLst>
                <a:ext uri="{FF2B5EF4-FFF2-40B4-BE49-F238E27FC236}">
                  <a16:creationId xmlns:a16="http://schemas.microsoft.com/office/drawing/2014/main" id="{6B54F723-A70A-4865-A560-7850498A1B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9" name="Freeform 14">
              <a:extLst>
                <a:ext uri="{FF2B5EF4-FFF2-40B4-BE49-F238E27FC236}">
                  <a16:creationId xmlns:a16="http://schemas.microsoft.com/office/drawing/2014/main" id="{9B911CCD-C9A2-4DC8-A278-3C6FD76A76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0" name="Freeform 15">
              <a:extLst>
                <a:ext uri="{FF2B5EF4-FFF2-40B4-BE49-F238E27FC236}">
                  <a16:creationId xmlns:a16="http://schemas.microsoft.com/office/drawing/2014/main" id="{D559B729-03FB-435D-89BF-AF57A801B37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1" name="Freeform 16">
              <a:extLst>
                <a:ext uri="{FF2B5EF4-FFF2-40B4-BE49-F238E27FC236}">
                  <a16:creationId xmlns:a16="http://schemas.microsoft.com/office/drawing/2014/main" id="{D1C90213-0F60-4268-BE48-8221E61614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2" name="Freeform 17">
              <a:extLst>
                <a:ext uri="{FF2B5EF4-FFF2-40B4-BE49-F238E27FC236}">
                  <a16:creationId xmlns:a16="http://schemas.microsoft.com/office/drawing/2014/main" id="{A7A6A293-A06F-48B8-865A-3F65287B85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3" name="Freeform 18">
              <a:extLst>
                <a:ext uri="{FF2B5EF4-FFF2-40B4-BE49-F238E27FC236}">
                  <a16:creationId xmlns:a16="http://schemas.microsoft.com/office/drawing/2014/main" id="{8F6861B5-AAA4-4017-929E-1FD1CA106C8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4" name="Freeform 19">
              <a:extLst>
                <a:ext uri="{FF2B5EF4-FFF2-40B4-BE49-F238E27FC236}">
                  <a16:creationId xmlns:a16="http://schemas.microsoft.com/office/drawing/2014/main" id="{D776D07C-2081-4DD3-A464-40F3CA41A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5" name="Freeform 20">
              <a:extLst>
                <a:ext uri="{FF2B5EF4-FFF2-40B4-BE49-F238E27FC236}">
                  <a16:creationId xmlns:a16="http://schemas.microsoft.com/office/drawing/2014/main" id="{BBC236D6-77E5-4B3C-92D7-D708B237DB5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6" name="Freeform 21">
              <a:extLst>
                <a:ext uri="{FF2B5EF4-FFF2-40B4-BE49-F238E27FC236}">
                  <a16:creationId xmlns:a16="http://schemas.microsoft.com/office/drawing/2014/main" id="{8064714E-7ADE-4BD9-8981-34C135762CE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7" name="Freeform 22">
              <a:extLst>
                <a:ext uri="{FF2B5EF4-FFF2-40B4-BE49-F238E27FC236}">
                  <a16:creationId xmlns:a16="http://schemas.microsoft.com/office/drawing/2014/main" id="{2FD1F23F-B1EE-46F5-B460-924E54A70D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8" name="Freeform 23">
              <a:extLst>
                <a:ext uri="{FF2B5EF4-FFF2-40B4-BE49-F238E27FC236}">
                  <a16:creationId xmlns:a16="http://schemas.microsoft.com/office/drawing/2014/main" id="{9699361A-3AFF-4826-B99C-0354EAB079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9" name="Freeform 24">
              <a:extLst>
                <a:ext uri="{FF2B5EF4-FFF2-40B4-BE49-F238E27FC236}">
                  <a16:creationId xmlns:a16="http://schemas.microsoft.com/office/drawing/2014/main" id="{B272F7B1-7BE2-4FC9-BB91-207EFD9E65F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0" name="Freeform 25">
              <a:extLst>
                <a:ext uri="{FF2B5EF4-FFF2-40B4-BE49-F238E27FC236}">
                  <a16:creationId xmlns:a16="http://schemas.microsoft.com/office/drawing/2014/main" id="{CDE59C1F-AFD9-4DD5-B04A-9EB2AAED5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1" name="Freeform 26">
              <a:extLst>
                <a:ext uri="{FF2B5EF4-FFF2-40B4-BE49-F238E27FC236}">
                  <a16:creationId xmlns:a16="http://schemas.microsoft.com/office/drawing/2014/main" id="{1551E418-6CD4-4320-8224-F084039C53E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2" name="Freeform 27">
              <a:extLst>
                <a:ext uri="{FF2B5EF4-FFF2-40B4-BE49-F238E27FC236}">
                  <a16:creationId xmlns:a16="http://schemas.microsoft.com/office/drawing/2014/main" id="{1F27D4B1-EBD4-4BC9-AC2E-3AD616C847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3" name="Freeform 28">
              <a:extLst>
                <a:ext uri="{FF2B5EF4-FFF2-40B4-BE49-F238E27FC236}">
                  <a16:creationId xmlns:a16="http://schemas.microsoft.com/office/drawing/2014/main" id="{C42B8D84-898A-4F76-A0F2-5699ED72BC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4" name="Freeform 29">
              <a:extLst>
                <a:ext uri="{FF2B5EF4-FFF2-40B4-BE49-F238E27FC236}">
                  <a16:creationId xmlns:a16="http://schemas.microsoft.com/office/drawing/2014/main" id="{B440932E-7985-4BA6-9899-F22A64485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5" name="Freeform 30">
              <a:extLst>
                <a:ext uri="{FF2B5EF4-FFF2-40B4-BE49-F238E27FC236}">
                  <a16:creationId xmlns:a16="http://schemas.microsoft.com/office/drawing/2014/main" id="{4B8CE969-CA1A-48CB-8588-4146F41F33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6" name="Freeform 31">
              <a:extLst>
                <a:ext uri="{FF2B5EF4-FFF2-40B4-BE49-F238E27FC236}">
                  <a16:creationId xmlns:a16="http://schemas.microsoft.com/office/drawing/2014/main" id="{138A4875-4593-4894-89D5-DFCFF0EED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7" name="Freeform 32">
              <a:extLst>
                <a:ext uri="{FF2B5EF4-FFF2-40B4-BE49-F238E27FC236}">
                  <a16:creationId xmlns:a16="http://schemas.microsoft.com/office/drawing/2014/main" id="{F079F26B-58E4-494E-A8BA-3F054F1F3B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8" name="Rectangle 33">
              <a:extLst>
                <a:ext uri="{FF2B5EF4-FFF2-40B4-BE49-F238E27FC236}">
                  <a16:creationId xmlns:a16="http://schemas.microsoft.com/office/drawing/2014/main" id="{04C9ECC5-BB4A-4417-B874-B75953F84FC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359" name="Freeform 34">
              <a:extLst>
                <a:ext uri="{FF2B5EF4-FFF2-40B4-BE49-F238E27FC236}">
                  <a16:creationId xmlns:a16="http://schemas.microsoft.com/office/drawing/2014/main" id="{4CCCF285-B51D-4A2F-8384-830A391711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0" name="Freeform 35">
              <a:extLst>
                <a:ext uri="{FF2B5EF4-FFF2-40B4-BE49-F238E27FC236}">
                  <a16:creationId xmlns:a16="http://schemas.microsoft.com/office/drawing/2014/main" id="{BD6C6299-A09A-47DF-8A96-69D39FCA5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1" name="Freeform 36">
              <a:extLst>
                <a:ext uri="{FF2B5EF4-FFF2-40B4-BE49-F238E27FC236}">
                  <a16:creationId xmlns:a16="http://schemas.microsoft.com/office/drawing/2014/main" id="{EE60C4B9-C404-42CD-8E94-70D4DC16AB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2" name="Freeform 37">
              <a:extLst>
                <a:ext uri="{FF2B5EF4-FFF2-40B4-BE49-F238E27FC236}">
                  <a16:creationId xmlns:a16="http://schemas.microsoft.com/office/drawing/2014/main" id="{52BD4447-C1EB-4798-8764-AB93EA93033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3" name="Freeform 38">
              <a:extLst>
                <a:ext uri="{FF2B5EF4-FFF2-40B4-BE49-F238E27FC236}">
                  <a16:creationId xmlns:a16="http://schemas.microsoft.com/office/drawing/2014/main" id="{50411559-C414-4F7C-BC6C-69F87BC9C7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4" name="Freeform 39">
              <a:extLst>
                <a:ext uri="{FF2B5EF4-FFF2-40B4-BE49-F238E27FC236}">
                  <a16:creationId xmlns:a16="http://schemas.microsoft.com/office/drawing/2014/main" id="{64737770-BB27-41C0-95CB-5290545086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5" name="Freeform 40">
              <a:extLst>
                <a:ext uri="{FF2B5EF4-FFF2-40B4-BE49-F238E27FC236}">
                  <a16:creationId xmlns:a16="http://schemas.microsoft.com/office/drawing/2014/main" id="{28929FDB-16CF-4165-B32A-EB673EFB7CB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6" name="Freeform 41">
              <a:extLst>
                <a:ext uri="{FF2B5EF4-FFF2-40B4-BE49-F238E27FC236}">
                  <a16:creationId xmlns:a16="http://schemas.microsoft.com/office/drawing/2014/main" id="{D8C82883-237C-4209-9545-E832FEE3A8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7" name="Freeform 42">
              <a:extLst>
                <a:ext uri="{FF2B5EF4-FFF2-40B4-BE49-F238E27FC236}">
                  <a16:creationId xmlns:a16="http://schemas.microsoft.com/office/drawing/2014/main" id="{F1A52653-BD09-4D65-B05C-2AF4A6473A3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8" name="Freeform 43">
              <a:extLst>
                <a:ext uri="{FF2B5EF4-FFF2-40B4-BE49-F238E27FC236}">
                  <a16:creationId xmlns:a16="http://schemas.microsoft.com/office/drawing/2014/main" id="{30724E80-2FD3-4E4A-A3EA-18A4C8886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9" name="Freeform 44">
              <a:extLst>
                <a:ext uri="{FF2B5EF4-FFF2-40B4-BE49-F238E27FC236}">
                  <a16:creationId xmlns:a16="http://schemas.microsoft.com/office/drawing/2014/main" id="{F1B978C7-7BC5-4F73-8B02-66A3CF67CEA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0" name="Rectangle 45">
              <a:extLst>
                <a:ext uri="{FF2B5EF4-FFF2-40B4-BE49-F238E27FC236}">
                  <a16:creationId xmlns:a16="http://schemas.microsoft.com/office/drawing/2014/main" id="{799F0CED-DF8F-4350-A036-1981FBE5968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371" name="Freeform 46">
              <a:extLst>
                <a:ext uri="{FF2B5EF4-FFF2-40B4-BE49-F238E27FC236}">
                  <a16:creationId xmlns:a16="http://schemas.microsoft.com/office/drawing/2014/main" id="{9F4DD366-0E86-4E99-9557-496E88B421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2" name="Freeform 47">
              <a:extLst>
                <a:ext uri="{FF2B5EF4-FFF2-40B4-BE49-F238E27FC236}">
                  <a16:creationId xmlns:a16="http://schemas.microsoft.com/office/drawing/2014/main" id="{78BB3321-D5DC-4951-AB38-0C54E3D01D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3" name="Freeform 48">
              <a:extLst>
                <a:ext uri="{FF2B5EF4-FFF2-40B4-BE49-F238E27FC236}">
                  <a16:creationId xmlns:a16="http://schemas.microsoft.com/office/drawing/2014/main" id="{955E548C-7F86-45B2-A0D2-03EAC578D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4" name="Freeform 49">
              <a:extLst>
                <a:ext uri="{FF2B5EF4-FFF2-40B4-BE49-F238E27FC236}">
                  <a16:creationId xmlns:a16="http://schemas.microsoft.com/office/drawing/2014/main" id="{0013F508-5E69-4911-AD93-4ABE3E7C568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5" name="Freeform 50">
              <a:extLst>
                <a:ext uri="{FF2B5EF4-FFF2-40B4-BE49-F238E27FC236}">
                  <a16:creationId xmlns:a16="http://schemas.microsoft.com/office/drawing/2014/main" id="{A7F86768-93E0-4044-A62A-B11EB18FF2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6" name="Freeform 51">
              <a:extLst>
                <a:ext uri="{FF2B5EF4-FFF2-40B4-BE49-F238E27FC236}">
                  <a16:creationId xmlns:a16="http://schemas.microsoft.com/office/drawing/2014/main" id="{BA32A7B4-1DB2-4E4A-B86E-D8DB97B696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7" name="Freeform 52">
              <a:extLst>
                <a:ext uri="{FF2B5EF4-FFF2-40B4-BE49-F238E27FC236}">
                  <a16:creationId xmlns:a16="http://schemas.microsoft.com/office/drawing/2014/main" id="{AB250BD5-076C-4428-B6AF-E9EAE4F65E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8" name="Freeform 53">
              <a:extLst>
                <a:ext uri="{FF2B5EF4-FFF2-40B4-BE49-F238E27FC236}">
                  <a16:creationId xmlns:a16="http://schemas.microsoft.com/office/drawing/2014/main" id="{027DA06A-045F-4711-9307-0508B6ACFA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9" name="Freeform 54">
              <a:extLst>
                <a:ext uri="{FF2B5EF4-FFF2-40B4-BE49-F238E27FC236}">
                  <a16:creationId xmlns:a16="http://schemas.microsoft.com/office/drawing/2014/main" id="{3EB0EDA8-385A-4B2B-97F0-5194F23EB5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0" name="Freeform 55">
              <a:extLst>
                <a:ext uri="{FF2B5EF4-FFF2-40B4-BE49-F238E27FC236}">
                  <a16:creationId xmlns:a16="http://schemas.microsoft.com/office/drawing/2014/main" id="{D6FA258E-AF3F-47C9-9F4E-39ECFD7AC0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1" name="Freeform 56">
              <a:extLst>
                <a:ext uri="{FF2B5EF4-FFF2-40B4-BE49-F238E27FC236}">
                  <a16:creationId xmlns:a16="http://schemas.microsoft.com/office/drawing/2014/main" id="{6E471E73-A9C0-4C68-BD8F-360F2ED7BD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2" name="Freeform 57">
              <a:extLst>
                <a:ext uri="{FF2B5EF4-FFF2-40B4-BE49-F238E27FC236}">
                  <a16:creationId xmlns:a16="http://schemas.microsoft.com/office/drawing/2014/main" id="{C78C3110-8153-4163-B809-0B0C0C9E5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3" name="Freeform 58">
              <a:extLst>
                <a:ext uri="{FF2B5EF4-FFF2-40B4-BE49-F238E27FC236}">
                  <a16:creationId xmlns:a16="http://schemas.microsoft.com/office/drawing/2014/main" id="{DBC57B9F-0B9B-4EDE-B3B3-7C5D5DB399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9" name="Title 1">
            <a:extLst>
              <a:ext uri="{FF2B5EF4-FFF2-40B4-BE49-F238E27FC236}">
                <a16:creationId xmlns:a16="http://schemas.microsoft.com/office/drawing/2014/main" id="{EAE9079D-DC84-4F06-9518-1A7656168DF0}"/>
              </a:ext>
            </a:extLst>
          </p:cNvPr>
          <p:cNvSpPr>
            <a:spLocks noGrp="1"/>
          </p:cNvSpPr>
          <p:nvPr>
            <p:ph type="title"/>
          </p:nvPr>
        </p:nvSpPr>
        <p:spPr>
          <a:xfrm>
            <a:off x="1876425" y="1113282"/>
            <a:ext cx="3734941" cy="2396681"/>
          </a:xfrm>
        </p:spPr>
        <p:txBody>
          <a:bodyPr vert="horz" lIns="91440" tIns="45720" rIns="91440" bIns="45720" rtlCol="0" anchor="b">
            <a:normAutofit/>
          </a:bodyPr>
          <a:lstStyle/>
          <a:p>
            <a:r>
              <a:rPr lang="en-US" sz="4800">
                <a:solidFill>
                  <a:srgbClr val="FFFFFF"/>
                </a:solidFill>
              </a:rPr>
              <a:t>Questions &amp; answers</a:t>
            </a:r>
          </a:p>
        </p:txBody>
      </p:sp>
      <p:sp useBgFill="1">
        <p:nvSpPr>
          <p:cNvPr id="385" name="Round Diagonal Corner Rectangle 6">
            <a:extLst>
              <a:ext uri="{FF2B5EF4-FFF2-40B4-BE49-F238E27FC236}">
                <a16:creationId xmlns:a16="http://schemas.microsoft.com/office/drawing/2014/main" id="{62B94F88-FD5B-4053-B143-DFF55CE44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808057"/>
            <a:ext cx="5286376" cy="5234394"/>
          </a:xfrm>
          <a:prstGeom prst="round2DiagRect">
            <a:avLst>
              <a:gd name="adj1" fmla="val 6185"/>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1" name="Graphic 210" descr="Questions">
            <a:extLst>
              <a:ext uri="{FF2B5EF4-FFF2-40B4-BE49-F238E27FC236}">
                <a16:creationId xmlns:a16="http://schemas.microsoft.com/office/drawing/2014/main" id="{CA9362E0-C325-4080-A3ED-A8D9D85CA41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50539" y="1136606"/>
            <a:ext cx="4577297" cy="4577297"/>
          </a:xfrm>
          <a:prstGeom prst="rect">
            <a:avLst/>
          </a:prstGeom>
        </p:spPr>
      </p:pic>
    </p:spTree>
    <p:extLst>
      <p:ext uri="{BB962C8B-B14F-4D97-AF65-F5344CB8AC3E}">
        <p14:creationId xmlns:p14="http://schemas.microsoft.com/office/powerpoint/2010/main" val="1450191924"/>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535572A4-D9D3-44B9-BF77-F8AAE049A53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1630B12D-69CE-4A07-A7ED-7F859823F3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8" name="Group 17">
              <a:extLst>
                <a:ext uri="{FF2B5EF4-FFF2-40B4-BE49-F238E27FC236}">
                  <a16:creationId xmlns:a16="http://schemas.microsoft.com/office/drawing/2014/main" id="{81E9A2FC-2A58-46AE-8332-A1EC8DC739C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30" name="Rectangle 5">
                <a:extLst>
                  <a:ext uri="{FF2B5EF4-FFF2-40B4-BE49-F238E27FC236}">
                    <a16:creationId xmlns:a16="http://schemas.microsoft.com/office/drawing/2014/main" id="{2E309E20-6D48-48A0-9237-BF249B7EF91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1" name="Freeform 6">
                <a:extLst>
                  <a:ext uri="{FF2B5EF4-FFF2-40B4-BE49-F238E27FC236}">
                    <a16:creationId xmlns:a16="http://schemas.microsoft.com/office/drawing/2014/main" id="{D757DA3E-9086-46B8-8208-82CBE83A16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7">
                <a:extLst>
                  <a:ext uri="{FF2B5EF4-FFF2-40B4-BE49-F238E27FC236}">
                    <a16:creationId xmlns:a16="http://schemas.microsoft.com/office/drawing/2014/main" id="{070AA479-6153-4090-AF65-A86DAE7BCD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8">
                <a:extLst>
                  <a:ext uri="{FF2B5EF4-FFF2-40B4-BE49-F238E27FC236}">
                    <a16:creationId xmlns:a16="http://schemas.microsoft.com/office/drawing/2014/main" id="{8F1D8F45-FB35-4966-B266-57211286F6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9">
                <a:extLst>
                  <a:ext uri="{FF2B5EF4-FFF2-40B4-BE49-F238E27FC236}">
                    <a16:creationId xmlns:a16="http://schemas.microsoft.com/office/drawing/2014/main" id="{8BD7EBC0-69A4-4C27-88E6-6ABCA2B0CD6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10">
                <a:extLst>
                  <a:ext uri="{FF2B5EF4-FFF2-40B4-BE49-F238E27FC236}">
                    <a16:creationId xmlns:a16="http://schemas.microsoft.com/office/drawing/2014/main" id="{FE505354-A838-42F1-92E3-9B264070F3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11">
                <a:extLst>
                  <a:ext uri="{FF2B5EF4-FFF2-40B4-BE49-F238E27FC236}">
                    <a16:creationId xmlns:a16="http://schemas.microsoft.com/office/drawing/2014/main" id="{D65D5754-ED80-4597-822D-DCB1B4399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12">
                <a:extLst>
                  <a:ext uri="{FF2B5EF4-FFF2-40B4-BE49-F238E27FC236}">
                    <a16:creationId xmlns:a16="http://schemas.microsoft.com/office/drawing/2014/main" id="{7C1E1A10-B151-4BBC-8CCF-4EBB296CF7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13">
                <a:extLst>
                  <a:ext uri="{FF2B5EF4-FFF2-40B4-BE49-F238E27FC236}">
                    <a16:creationId xmlns:a16="http://schemas.microsoft.com/office/drawing/2014/main" id="{2FCE248B-44A4-4A9A-82A5-40C37B7142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14">
                <a:extLst>
                  <a:ext uri="{FF2B5EF4-FFF2-40B4-BE49-F238E27FC236}">
                    <a16:creationId xmlns:a16="http://schemas.microsoft.com/office/drawing/2014/main" id="{3DC6E423-3A9C-4544-A89E-554DB8F98A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15">
                <a:extLst>
                  <a:ext uri="{FF2B5EF4-FFF2-40B4-BE49-F238E27FC236}">
                    <a16:creationId xmlns:a16="http://schemas.microsoft.com/office/drawing/2014/main" id="{0A313D48-054E-4510-8FDA-74939AFE10A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Line 16">
                <a:extLst>
                  <a:ext uri="{FF2B5EF4-FFF2-40B4-BE49-F238E27FC236}">
                    <a16:creationId xmlns:a16="http://schemas.microsoft.com/office/drawing/2014/main" id="{01726606-7B90-4006-8736-BB4A60537F1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42" name="Freeform 17">
                <a:extLst>
                  <a:ext uri="{FF2B5EF4-FFF2-40B4-BE49-F238E27FC236}">
                    <a16:creationId xmlns:a16="http://schemas.microsoft.com/office/drawing/2014/main" id="{DCF4C751-3743-496E-AF29-A15071A17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18">
                <a:extLst>
                  <a:ext uri="{FF2B5EF4-FFF2-40B4-BE49-F238E27FC236}">
                    <a16:creationId xmlns:a16="http://schemas.microsoft.com/office/drawing/2014/main" id="{D002FA4C-C781-4BC8-B372-EADC8A13C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19">
                <a:extLst>
                  <a:ext uri="{FF2B5EF4-FFF2-40B4-BE49-F238E27FC236}">
                    <a16:creationId xmlns:a16="http://schemas.microsoft.com/office/drawing/2014/main" id="{3361E130-2032-447E-8C75-2AA00145E9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20">
                <a:extLst>
                  <a:ext uri="{FF2B5EF4-FFF2-40B4-BE49-F238E27FC236}">
                    <a16:creationId xmlns:a16="http://schemas.microsoft.com/office/drawing/2014/main" id="{9C86223F-5F43-4127-8226-04FA6431C36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Rectangle 21">
                <a:extLst>
                  <a:ext uri="{FF2B5EF4-FFF2-40B4-BE49-F238E27FC236}">
                    <a16:creationId xmlns:a16="http://schemas.microsoft.com/office/drawing/2014/main" id="{F9881277-F14B-473B-B251-7AC80DF7F61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7" name="Freeform 22">
                <a:extLst>
                  <a:ext uri="{FF2B5EF4-FFF2-40B4-BE49-F238E27FC236}">
                    <a16:creationId xmlns:a16="http://schemas.microsoft.com/office/drawing/2014/main" id="{2640B82C-068C-41B9-8C5F-1E34182CC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23">
                <a:extLst>
                  <a:ext uri="{FF2B5EF4-FFF2-40B4-BE49-F238E27FC236}">
                    <a16:creationId xmlns:a16="http://schemas.microsoft.com/office/drawing/2014/main" id="{5684A1F8-0801-4571-A6E8-EC6CC62430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24">
                <a:extLst>
                  <a:ext uri="{FF2B5EF4-FFF2-40B4-BE49-F238E27FC236}">
                    <a16:creationId xmlns:a16="http://schemas.microsoft.com/office/drawing/2014/main" id="{912F27C0-79D0-42FB-9A33-CAB6D00F2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25">
                <a:extLst>
                  <a:ext uri="{FF2B5EF4-FFF2-40B4-BE49-F238E27FC236}">
                    <a16:creationId xmlns:a16="http://schemas.microsoft.com/office/drawing/2014/main" id="{61854A7D-1EFB-41B7-8AAC-70EE606DE4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Freeform 26">
                <a:extLst>
                  <a:ext uri="{FF2B5EF4-FFF2-40B4-BE49-F238E27FC236}">
                    <a16:creationId xmlns:a16="http://schemas.microsoft.com/office/drawing/2014/main" id="{5E9BF019-6D99-483F-AEE1-594DB370FB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2" name="Freeform 27">
                <a:extLst>
                  <a:ext uri="{FF2B5EF4-FFF2-40B4-BE49-F238E27FC236}">
                    <a16:creationId xmlns:a16="http://schemas.microsoft.com/office/drawing/2014/main" id="{9646D587-CE1E-4EC6-A5D0-378640D41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3" name="Freeform 28">
                <a:extLst>
                  <a:ext uri="{FF2B5EF4-FFF2-40B4-BE49-F238E27FC236}">
                    <a16:creationId xmlns:a16="http://schemas.microsoft.com/office/drawing/2014/main" id="{08F8625D-C0C5-4339-B50D-FFAE6CE2CFF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4" name="Freeform 29">
                <a:extLst>
                  <a:ext uri="{FF2B5EF4-FFF2-40B4-BE49-F238E27FC236}">
                    <a16:creationId xmlns:a16="http://schemas.microsoft.com/office/drawing/2014/main" id="{912A8E3A-FFFE-4C61-8469-1385C1AE4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5" name="Freeform 30">
                <a:extLst>
                  <a:ext uri="{FF2B5EF4-FFF2-40B4-BE49-F238E27FC236}">
                    <a16:creationId xmlns:a16="http://schemas.microsoft.com/office/drawing/2014/main" id="{FE2886B6-6F3E-4023-9D27-DA5C41963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6" name="Freeform 31">
                <a:extLst>
                  <a:ext uri="{FF2B5EF4-FFF2-40B4-BE49-F238E27FC236}">
                    <a16:creationId xmlns:a16="http://schemas.microsoft.com/office/drawing/2014/main" id="{BD1E0D1F-BC15-4A4E-8137-67CBC20678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9" name="Group 18">
              <a:extLst>
                <a:ext uri="{FF2B5EF4-FFF2-40B4-BE49-F238E27FC236}">
                  <a16:creationId xmlns:a16="http://schemas.microsoft.com/office/drawing/2014/main" id="{A520E0D8-A6B7-47F3-B4F2-632B5C919E8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20" name="Freeform 32">
                <a:extLst>
                  <a:ext uri="{FF2B5EF4-FFF2-40B4-BE49-F238E27FC236}">
                    <a16:creationId xmlns:a16="http://schemas.microsoft.com/office/drawing/2014/main" id="{4E35229F-7E0C-45D5-8488-F55AEAB140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33">
                <a:extLst>
                  <a:ext uri="{FF2B5EF4-FFF2-40B4-BE49-F238E27FC236}">
                    <a16:creationId xmlns:a16="http://schemas.microsoft.com/office/drawing/2014/main" id="{3D4F504E-4016-466E-9574-80F7203C15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34">
                <a:extLst>
                  <a:ext uri="{FF2B5EF4-FFF2-40B4-BE49-F238E27FC236}">
                    <a16:creationId xmlns:a16="http://schemas.microsoft.com/office/drawing/2014/main" id="{FEB4771B-2D31-49EF-BFD7-15E6B70EE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35">
                <a:extLst>
                  <a:ext uri="{FF2B5EF4-FFF2-40B4-BE49-F238E27FC236}">
                    <a16:creationId xmlns:a16="http://schemas.microsoft.com/office/drawing/2014/main" id="{E91527D6-DFC1-47BD-9A94-BA497DC65F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36">
                <a:extLst>
                  <a:ext uri="{FF2B5EF4-FFF2-40B4-BE49-F238E27FC236}">
                    <a16:creationId xmlns:a16="http://schemas.microsoft.com/office/drawing/2014/main" id="{1F0DD079-98A3-4C8A-ADBF-77EB4235FD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37">
                <a:extLst>
                  <a:ext uri="{FF2B5EF4-FFF2-40B4-BE49-F238E27FC236}">
                    <a16:creationId xmlns:a16="http://schemas.microsoft.com/office/drawing/2014/main" id="{5434E8F5-4A6D-4051-906C-A4F09FB0E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38">
                <a:extLst>
                  <a:ext uri="{FF2B5EF4-FFF2-40B4-BE49-F238E27FC236}">
                    <a16:creationId xmlns:a16="http://schemas.microsoft.com/office/drawing/2014/main" id="{F5EB89CB-AF76-428F-9FEB-2D1C14F34C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39">
                <a:extLst>
                  <a:ext uri="{FF2B5EF4-FFF2-40B4-BE49-F238E27FC236}">
                    <a16:creationId xmlns:a16="http://schemas.microsoft.com/office/drawing/2014/main" id="{5C6AD7DA-2FB0-4FA1-A047-C2120F8161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40">
                <a:extLst>
                  <a:ext uri="{FF2B5EF4-FFF2-40B4-BE49-F238E27FC236}">
                    <a16:creationId xmlns:a16="http://schemas.microsoft.com/office/drawing/2014/main" id="{D5D391E3-5068-42E7-949D-387BBB01E8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Rectangle 41">
                <a:extLst>
                  <a:ext uri="{FF2B5EF4-FFF2-40B4-BE49-F238E27FC236}">
                    <a16:creationId xmlns:a16="http://schemas.microsoft.com/office/drawing/2014/main" id="{36FA708B-2DB3-4F54-9B92-B8CAEC34AEA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sp>
        <p:nvSpPr>
          <p:cNvPr id="2" name="Title 1">
            <a:extLst>
              <a:ext uri="{FF2B5EF4-FFF2-40B4-BE49-F238E27FC236}">
                <a16:creationId xmlns:a16="http://schemas.microsoft.com/office/drawing/2014/main" id="{6FD01E99-2775-4342-A72F-A080631D213E}"/>
              </a:ext>
            </a:extLst>
          </p:cNvPr>
          <p:cNvSpPr>
            <a:spLocks noGrp="1"/>
          </p:cNvSpPr>
          <p:nvPr>
            <p:ph type="title"/>
          </p:nvPr>
        </p:nvSpPr>
        <p:spPr>
          <a:xfrm>
            <a:off x="8036041" y="618518"/>
            <a:ext cx="3281003" cy="1478570"/>
          </a:xfrm>
        </p:spPr>
        <p:txBody>
          <a:bodyPr vert="horz" lIns="91440" tIns="45720" rIns="91440" bIns="45720" rtlCol="0" anchor="b">
            <a:normAutofit/>
          </a:bodyPr>
          <a:lstStyle/>
          <a:p>
            <a:r>
              <a:rPr lang="en-US" sz="2800"/>
              <a:t>The internet of things</a:t>
            </a:r>
          </a:p>
        </p:txBody>
      </p:sp>
      <p:sp>
        <p:nvSpPr>
          <p:cNvPr id="58" name="Round Diagonal Corner Rectangle 11">
            <a:extLst>
              <a:ext uri="{FF2B5EF4-FFF2-40B4-BE49-F238E27FC236}">
                <a16:creationId xmlns:a16="http://schemas.microsoft.com/office/drawing/2014/main" id="{73D430B3-B555-4951-AFBC-C9868F0B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86CFC73-1CC0-4F25-83A0-15FB3442521F}"/>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69213" y="1137621"/>
            <a:ext cx="2073878" cy="2207199"/>
          </a:xfrm>
          <a:prstGeom prst="rect">
            <a:avLst/>
          </a:prstGeom>
          <a:solidFill>
            <a:srgbClr val="FFFFFF">
              <a:shade val="85000"/>
            </a:srgbClr>
          </a:solidFill>
        </p:spPr>
      </p:pic>
      <p:pic>
        <p:nvPicPr>
          <p:cNvPr id="8" name="Picture 7">
            <a:extLst>
              <a:ext uri="{FF2B5EF4-FFF2-40B4-BE49-F238E27FC236}">
                <a16:creationId xmlns:a16="http://schemas.microsoft.com/office/drawing/2014/main" id="{6E458FA1-F27A-4110-92AE-93036B8A7300}"/>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655420" y="1137621"/>
            <a:ext cx="2177572" cy="2207199"/>
          </a:xfrm>
          <a:prstGeom prst="rect">
            <a:avLst/>
          </a:prstGeom>
          <a:solidFill>
            <a:srgbClr val="FFFFFF">
              <a:shade val="85000"/>
            </a:srgbClr>
          </a:solidFill>
        </p:spPr>
      </p:pic>
      <p:pic>
        <p:nvPicPr>
          <p:cNvPr id="7" name="Picture 6">
            <a:extLst>
              <a:ext uri="{FF2B5EF4-FFF2-40B4-BE49-F238E27FC236}">
                <a16:creationId xmlns:a16="http://schemas.microsoft.com/office/drawing/2014/main" id="{9CED1FA1-0C29-41D5-BA67-D65F2EF19400}"/>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465519" y="3505687"/>
            <a:ext cx="2281266" cy="2207199"/>
          </a:xfrm>
          <a:prstGeom prst="rect">
            <a:avLst/>
          </a:prstGeom>
          <a:solidFill>
            <a:srgbClr val="FFFFFF">
              <a:shade val="85000"/>
            </a:srgbClr>
          </a:solidFill>
        </p:spPr>
      </p:pic>
      <p:sp>
        <p:nvSpPr>
          <p:cNvPr id="4" name="Text Placeholder 3">
            <a:extLst>
              <a:ext uri="{FF2B5EF4-FFF2-40B4-BE49-F238E27FC236}">
                <a16:creationId xmlns:a16="http://schemas.microsoft.com/office/drawing/2014/main" id="{470B7EF9-80BB-4124-94CC-98C1DE5C8AD8}"/>
              </a:ext>
            </a:extLst>
          </p:cNvPr>
          <p:cNvSpPr>
            <a:spLocks noGrp="1"/>
          </p:cNvSpPr>
          <p:nvPr>
            <p:ph type="body" sz="half" idx="2"/>
          </p:nvPr>
        </p:nvSpPr>
        <p:spPr>
          <a:xfrm>
            <a:off x="8036041" y="2249487"/>
            <a:ext cx="3281004" cy="3541714"/>
          </a:xfrm>
        </p:spPr>
        <p:txBody>
          <a:bodyPr vert="horz" lIns="91440" tIns="45720" rIns="91440" bIns="45720" rtlCol="0">
            <a:normAutofit/>
          </a:bodyPr>
          <a:lstStyle/>
          <a:p>
            <a:pPr indent="-228600">
              <a:lnSpc>
                <a:spcPct val="110000"/>
              </a:lnSpc>
              <a:buFont typeface="Arial" panose="020B0604020202020204" pitchFamily="34" charset="0"/>
              <a:buChar char="•"/>
            </a:pPr>
            <a:r>
              <a:rPr lang="en-US" sz="1700"/>
              <a:t>Technology items such as Smart Phones, Wearables and Home Automation are becoming common place in our society.  This consumer tech is being harnessed for so many different purposes.</a:t>
            </a:r>
          </a:p>
          <a:p>
            <a:pPr indent="-228600">
              <a:lnSpc>
                <a:spcPct val="110000"/>
              </a:lnSpc>
              <a:buFont typeface="Arial" panose="020B0604020202020204" pitchFamily="34" charset="0"/>
              <a:buChar char="•"/>
            </a:pPr>
            <a:r>
              <a:rPr lang="en-US" sz="1700"/>
              <a:t>This led to the City’s Adult Social Care Department, to ask the question.</a:t>
            </a:r>
          </a:p>
          <a:p>
            <a:pPr indent="-228600">
              <a:lnSpc>
                <a:spcPct val="110000"/>
              </a:lnSpc>
              <a:buFont typeface="Arial" panose="020B0604020202020204" pitchFamily="34" charset="0"/>
              <a:buChar char="•"/>
            </a:pPr>
            <a:r>
              <a:rPr lang="en-US" sz="1700"/>
              <a:t>Can this Technology be harnessed for care proposes?</a:t>
            </a:r>
          </a:p>
        </p:txBody>
      </p:sp>
      <p:pic>
        <p:nvPicPr>
          <p:cNvPr id="14" name="Picture 13" descr="A close up of a logo&#10;&#10;Description generated with very high confidence">
            <a:extLst>
              <a:ext uri="{FF2B5EF4-FFF2-40B4-BE49-F238E27FC236}">
                <a16:creationId xmlns:a16="http://schemas.microsoft.com/office/drawing/2014/main" id="{265E99DC-5114-48E3-B846-8ED3C2607885}"/>
              </a:ext>
              <a:ext uri="{C183D7F6-B498-43B3-948B-1728B52AA6E4}">
                <adec:decorative xmlns:adec="http://schemas.microsoft.com/office/drawing/2017/decorative" val="0"/>
              </a:ext>
            </a:extLst>
          </p:cNvPr>
          <p:cNvPicPr>
            <a:picLocks noChangeAspect="1"/>
          </p:cNvPicPr>
          <p:nvPr/>
        </p:nvPicPr>
        <p:blipFill>
          <a:blip r:embed="rId8"/>
          <a:stretch>
            <a:fillRect/>
          </a:stretch>
        </p:blipFill>
        <p:spPr>
          <a:xfrm>
            <a:off x="3795964" y="4021138"/>
            <a:ext cx="3578281" cy="1302673"/>
          </a:xfrm>
          <a:prstGeom prst="rect">
            <a:avLst/>
          </a:prstGeom>
        </p:spPr>
      </p:pic>
    </p:spTree>
    <p:extLst>
      <p:ext uri="{BB962C8B-B14F-4D97-AF65-F5344CB8AC3E}">
        <p14:creationId xmlns:p14="http://schemas.microsoft.com/office/powerpoint/2010/main" val="923351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29E9D-4B3C-41C6-A992-9B9BC11E8CD5}"/>
              </a:ext>
            </a:extLst>
          </p:cNvPr>
          <p:cNvSpPr>
            <a:spLocks noGrp="1"/>
          </p:cNvSpPr>
          <p:nvPr>
            <p:ph type="title"/>
          </p:nvPr>
        </p:nvSpPr>
        <p:spPr/>
        <p:txBody>
          <a:bodyPr/>
          <a:lstStyle/>
          <a:p>
            <a:r>
              <a:rPr lang="en-GB" dirty="0"/>
              <a:t>The Answer = yes</a:t>
            </a:r>
          </a:p>
        </p:txBody>
      </p:sp>
      <p:sp>
        <p:nvSpPr>
          <p:cNvPr id="3" name="Content Placeholder 2">
            <a:extLst>
              <a:ext uri="{FF2B5EF4-FFF2-40B4-BE49-F238E27FC236}">
                <a16:creationId xmlns:a16="http://schemas.microsoft.com/office/drawing/2014/main" id="{F5367C08-9239-4C1B-8F6E-E7E4F6383641}"/>
              </a:ext>
            </a:extLst>
          </p:cNvPr>
          <p:cNvSpPr>
            <a:spLocks noGrp="1"/>
          </p:cNvSpPr>
          <p:nvPr>
            <p:ph sz="half" idx="1"/>
          </p:nvPr>
        </p:nvSpPr>
        <p:spPr/>
        <p:txBody>
          <a:bodyPr/>
          <a:lstStyle/>
          <a:p>
            <a:r>
              <a:rPr lang="en-GB" dirty="0"/>
              <a:t>Well how do people know how to do this?</a:t>
            </a:r>
          </a:p>
          <a:p>
            <a:r>
              <a:rPr lang="en-GB" dirty="0"/>
              <a:t>What can the technology do?</a:t>
            </a:r>
          </a:p>
          <a:p>
            <a:r>
              <a:rPr lang="en-GB" dirty="0"/>
              <a:t>How can the city help residents to do this?</a:t>
            </a:r>
          </a:p>
        </p:txBody>
      </p:sp>
      <p:sp>
        <p:nvSpPr>
          <p:cNvPr id="4" name="Content Placeholder 3">
            <a:extLst>
              <a:ext uri="{FF2B5EF4-FFF2-40B4-BE49-F238E27FC236}">
                <a16:creationId xmlns:a16="http://schemas.microsoft.com/office/drawing/2014/main" id="{826B75C0-589E-4110-9B9F-A0FD4E8B802F}"/>
              </a:ext>
            </a:extLst>
          </p:cNvPr>
          <p:cNvSpPr>
            <a:spLocks noGrp="1"/>
          </p:cNvSpPr>
          <p:nvPr>
            <p:ph sz="half" idx="2"/>
          </p:nvPr>
        </p:nvSpPr>
        <p:spPr/>
        <p:txBody>
          <a:bodyPr/>
          <a:lstStyle/>
          <a:p>
            <a:r>
              <a:rPr lang="en-GB" dirty="0"/>
              <a:t>It may work for an individual, but how might it work for the wider health &amp; social care economy. </a:t>
            </a:r>
          </a:p>
          <a:p>
            <a:r>
              <a:rPr lang="en-GB" dirty="0"/>
              <a:t>Is the technology robust to rely upon?</a:t>
            </a:r>
          </a:p>
          <a:p>
            <a:endParaRPr lang="en-GB" dirty="0"/>
          </a:p>
        </p:txBody>
      </p:sp>
    </p:spTree>
    <p:extLst>
      <p:ext uri="{BB962C8B-B14F-4D97-AF65-F5344CB8AC3E}">
        <p14:creationId xmlns:p14="http://schemas.microsoft.com/office/powerpoint/2010/main" val="2507874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367C08-9239-4C1B-8F6E-E7E4F6383641}"/>
              </a:ext>
            </a:extLst>
          </p:cNvPr>
          <p:cNvSpPr>
            <a:spLocks noGrp="1"/>
          </p:cNvSpPr>
          <p:nvPr>
            <p:ph sz="half" idx="1"/>
          </p:nvPr>
        </p:nvSpPr>
        <p:spPr/>
        <p:txBody>
          <a:bodyPr>
            <a:normAutofit/>
          </a:bodyPr>
          <a:lstStyle/>
          <a:p>
            <a:r>
              <a:rPr lang="en-GB" dirty="0"/>
              <a:t>Performed R&amp;D to understand the tech </a:t>
            </a:r>
          </a:p>
          <a:p>
            <a:r>
              <a:rPr lang="en-GB" dirty="0"/>
              <a:t>Provided information on the Technology and demonstrated it on newly designed Sunderland information point web site</a:t>
            </a:r>
          </a:p>
          <a:p>
            <a:r>
              <a:rPr lang="en-GB" dirty="0"/>
              <a:t>Created how to guides </a:t>
            </a:r>
          </a:p>
          <a:p>
            <a:endParaRPr lang="en-GB" dirty="0"/>
          </a:p>
        </p:txBody>
      </p:sp>
      <p:pic>
        <p:nvPicPr>
          <p:cNvPr id="2" name="Online Media 1">
            <a:hlinkClick r:id="" action="ppaction://media"/>
            <a:extLst>
              <a:ext uri="{FF2B5EF4-FFF2-40B4-BE49-F238E27FC236}">
                <a16:creationId xmlns:a16="http://schemas.microsoft.com/office/drawing/2014/main" id="{8D11BB60-4358-4562-8023-26B87E958BEC}"/>
              </a:ext>
            </a:extLst>
          </p:cNvPr>
          <p:cNvPicPr>
            <a:picLocks noRot="1" noChangeAspect="1"/>
          </p:cNvPicPr>
          <p:nvPr>
            <a:videoFile r:link="rId1"/>
          </p:nvPr>
        </p:nvPicPr>
        <p:blipFill>
          <a:blip r:embed="rId4"/>
          <a:stretch>
            <a:fillRect/>
          </a:stretch>
        </p:blipFill>
        <p:spPr>
          <a:xfrm>
            <a:off x="6478590" y="2340833"/>
            <a:ext cx="4572000" cy="2571750"/>
          </a:xfrm>
          <a:prstGeom prst="rect">
            <a:avLst/>
          </a:prstGeom>
        </p:spPr>
      </p:pic>
      <p:sp>
        <p:nvSpPr>
          <p:cNvPr id="29" name="Title 1">
            <a:extLst>
              <a:ext uri="{FF2B5EF4-FFF2-40B4-BE49-F238E27FC236}">
                <a16:creationId xmlns:a16="http://schemas.microsoft.com/office/drawing/2014/main" id="{D21B24AD-95AB-45EA-80B4-52B39D41D0C5}"/>
              </a:ext>
            </a:extLst>
          </p:cNvPr>
          <p:cNvSpPr>
            <a:spLocks noGrp="1"/>
          </p:cNvSpPr>
          <p:nvPr>
            <p:ph type="title"/>
          </p:nvPr>
        </p:nvSpPr>
        <p:spPr>
          <a:xfrm>
            <a:off x="1141413" y="609600"/>
            <a:ext cx="5934508" cy="1639886"/>
          </a:xfrm>
        </p:spPr>
        <p:txBody>
          <a:bodyPr/>
          <a:lstStyle/>
          <a:p>
            <a:r>
              <a:rPr lang="en-GB" dirty="0"/>
              <a:t>What we  have done</a:t>
            </a:r>
          </a:p>
        </p:txBody>
      </p:sp>
      <p:sp>
        <p:nvSpPr>
          <p:cNvPr id="4" name="Rectangle 3">
            <a:extLst>
              <a:ext uri="{FF2B5EF4-FFF2-40B4-BE49-F238E27FC236}">
                <a16:creationId xmlns:a16="http://schemas.microsoft.com/office/drawing/2014/main" id="{BDE906D3-CE4A-43E5-9A0E-830AA7772E93}"/>
              </a:ext>
            </a:extLst>
          </p:cNvPr>
          <p:cNvSpPr/>
          <p:nvPr/>
        </p:nvSpPr>
        <p:spPr>
          <a:xfrm>
            <a:off x="1515762" y="6096170"/>
            <a:ext cx="6096000" cy="923330"/>
          </a:xfrm>
          <a:prstGeom prst="rect">
            <a:avLst/>
          </a:prstGeom>
        </p:spPr>
        <p:txBody>
          <a:bodyPr>
            <a:spAutoFit/>
          </a:bodyPr>
          <a:lstStyle/>
          <a:p>
            <a:r>
              <a:rPr lang="en-GB" dirty="0">
                <a:hlinkClick r:id="rId5"/>
              </a:rPr>
              <a:t>https://www.sunderlandinformationpoint.co.uk/kb5/sunderland/directory/advice.page?id=OWWa5bKBGOg</a:t>
            </a:r>
            <a:endParaRPr lang="en-GB" dirty="0"/>
          </a:p>
          <a:p>
            <a:endParaRPr lang="en-GB" dirty="0"/>
          </a:p>
        </p:txBody>
      </p:sp>
    </p:spTree>
    <p:extLst>
      <p:ext uri="{BB962C8B-B14F-4D97-AF65-F5344CB8AC3E}">
        <p14:creationId xmlns:p14="http://schemas.microsoft.com/office/powerpoint/2010/main" val="2762016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367C08-9239-4C1B-8F6E-E7E4F6383641}"/>
              </a:ext>
            </a:extLst>
          </p:cNvPr>
          <p:cNvSpPr>
            <a:spLocks noGrp="1"/>
          </p:cNvSpPr>
          <p:nvPr>
            <p:ph sz="half" idx="1"/>
          </p:nvPr>
        </p:nvSpPr>
        <p:spPr/>
        <p:txBody>
          <a:bodyPr/>
          <a:lstStyle/>
          <a:p>
            <a:r>
              <a:rPr lang="en-GB" dirty="0"/>
              <a:t>National Test Bed Established</a:t>
            </a:r>
          </a:p>
          <a:p>
            <a:r>
              <a:rPr lang="en-GB" dirty="0"/>
              <a:t>Discovery phase completed </a:t>
            </a:r>
          </a:p>
          <a:p>
            <a:r>
              <a:rPr lang="en-GB" dirty="0"/>
              <a:t>Implementation phase begun</a:t>
            </a:r>
          </a:p>
          <a:p>
            <a:r>
              <a:rPr lang="en-GB" dirty="0"/>
              <a:t>Establishment of Assistive Technology Prescribing Team in adult social care </a:t>
            </a:r>
          </a:p>
        </p:txBody>
      </p:sp>
      <p:grpSp>
        <p:nvGrpSpPr>
          <p:cNvPr id="5" name="Group 4">
            <a:extLst>
              <a:ext uri="{FF2B5EF4-FFF2-40B4-BE49-F238E27FC236}">
                <a16:creationId xmlns:a16="http://schemas.microsoft.com/office/drawing/2014/main" id="{DCFCF4B4-DBA2-4BEF-9296-FF937857063D}"/>
              </a:ext>
            </a:extLst>
          </p:cNvPr>
          <p:cNvGrpSpPr/>
          <p:nvPr/>
        </p:nvGrpSpPr>
        <p:grpSpPr>
          <a:xfrm>
            <a:off x="6561221" y="1066800"/>
            <a:ext cx="5422232" cy="3874168"/>
            <a:chOff x="635062" y="1873689"/>
            <a:chExt cx="7465328" cy="3668265"/>
          </a:xfrm>
        </p:grpSpPr>
        <p:pic>
          <p:nvPicPr>
            <p:cNvPr id="6" name="Picture 5">
              <a:extLst>
                <a:ext uri="{FF2B5EF4-FFF2-40B4-BE49-F238E27FC236}">
                  <a16:creationId xmlns:a16="http://schemas.microsoft.com/office/drawing/2014/main" id="{245CEEF9-BCC5-4559-9C19-37536F06DC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62" y="1873689"/>
              <a:ext cx="7465328" cy="3500616"/>
            </a:xfrm>
            <a:prstGeom prst="rect">
              <a:avLst/>
            </a:prstGeom>
          </p:spPr>
        </p:pic>
        <p:sp>
          <p:nvSpPr>
            <p:cNvPr id="7" name="Flowchart: Connector 6">
              <a:extLst>
                <a:ext uri="{FF2B5EF4-FFF2-40B4-BE49-F238E27FC236}">
                  <a16:creationId xmlns:a16="http://schemas.microsoft.com/office/drawing/2014/main" id="{B692D3D4-F269-46DD-AE3E-60B4436D32F8}"/>
                </a:ext>
              </a:extLst>
            </p:cNvPr>
            <p:cNvSpPr/>
            <p:nvPr/>
          </p:nvSpPr>
          <p:spPr>
            <a:xfrm>
              <a:off x="5216723" y="4171777"/>
              <a:ext cx="1055456" cy="696902"/>
            </a:xfrm>
            <a:prstGeom prst="flowChartConnector">
              <a:avLst/>
            </a:prstGeom>
            <a:solidFill>
              <a:schemeClr val="tx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6D88935B-BB9C-4C59-927C-302471C2AB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9528" y="4255867"/>
              <a:ext cx="829846" cy="479268"/>
            </a:xfrm>
            <a:prstGeom prst="rect">
              <a:avLst/>
            </a:prstGeom>
          </p:spPr>
        </p:pic>
        <p:sp>
          <p:nvSpPr>
            <p:cNvPr id="9" name="Flowchart: Connector 8">
              <a:extLst>
                <a:ext uri="{FF2B5EF4-FFF2-40B4-BE49-F238E27FC236}">
                  <a16:creationId xmlns:a16="http://schemas.microsoft.com/office/drawing/2014/main" id="{93CAFAA8-26A5-4AD2-B5D3-ABE9B51FE5DE}"/>
                </a:ext>
              </a:extLst>
            </p:cNvPr>
            <p:cNvSpPr/>
            <p:nvPr/>
          </p:nvSpPr>
          <p:spPr>
            <a:xfrm>
              <a:off x="5216723" y="4176703"/>
              <a:ext cx="1055456" cy="696902"/>
            </a:xfrm>
            <a:prstGeom prst="flowChartConnector">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a:extLst>
                <a:ext uri="{FF2B5EF4-FFF2-40B4-BE49-F238E27FC236}">
                  <a16:creationId xmlns:a16="http://schemas.microsoft.com/office/drawing/2014/main" id="{EE4E81E7-2EA9-424F-BBB6-9A1744B5205B}"/>
                </a:ext>
              </a:extLst>
            </p:cNvPr>
            <p:cNvGrpSpPr/>
            <p:nvPr/>
          </p:nvGrpSpPr>
          <p:grpSpPr>
            <a:xfrm>
              <a:off x="6047586" y="3274892"/>
              <a:ext cx="1068185" cy="698211"/>
              <a:chOff x="7574658" y="2556242"/>
              <a:chExt cx="796870" cy="698211"/>
            </a:xfrm>
          </p:grpSpPr>
          <p:sp>
            <p:nvSpPr>
              <p:cNvPr id="27" name="Flowchart: Connector 26">
                <a:extLst>
                  <a:ext uri="{FF2B5EF4-FFF2-40B4-BE49-F238E27FC236}">
                    <a16:creationId xmlns:a16="http://schemas.microsoft.com/office/drawing/2014/main" id="{4C5C3DB4-E804-489C-800C-FB0496F6D7E4}"/>
                  </a:ext>
                </a:extLst>
              </p:cNvPr>
              <p:cNvSpPr/>
              <p:nvPr/>
            </p:nvSpPr>
            <p:spPr>
              <a:xfrm>
                <a:off x="7574658" y="2557551"/>
                <a:ext cx="787374" cy="696902"/>
              </a:xfrm>
              <a:prstGeom prst="flowChartConnector">
                <a:avLst/>
              </a:prstGeom>
              <a:solidFill>
                <a:schemeClr val="tx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lowchart: Connector 27">
                <a:extLst>
                  <a:ext uri="{FF2B5EF4-FFF2-40B4-BE49-F238E27FC236}">
                    <a16:creationId xmlns:a16="http://schemas.microsoft.com/office/drawing/2014/main" id="{6DD6A74F-A019-4E35-8C33-68DD7046B088}"/>
                  </a:ext>
                </a:extLst>
              </p:cNvPr>
              <p:cNvSpPr/>
              <p:nvPr/>
            </p:nvSpPr>
            <p:spPr>
              <a:xfrm>
                <a:off x="7584154" y="2556242"/>
                <a:ext cx="787374" cy="696902"/>
              </a:xfrm>
              <a:prstGeom prst="flowChartConnector">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1" name="Picture 10">
              <a:extLst>
                <a:ext uri="{FF2B5EF4-FFF2-40B4-BE49-F238E27FC236}">
                  <a16:creationId xmlns:a16="http://schemas.microsoft.com/office/drawing/2014/main" id="{148B0E2B-06DD-44AF-BC8A-2B2D2CF39C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1226" y="3401322"/>
              <a:ext cx="788174" cy="436902"/>
            </a:xfrm>
            <a:prstGeom prst="rect">
              <a:avLst/>
            </a:prstGeom>
          </p:spPr>
        </p:pic>
        <p:sp>
          <p:nvSpPr>
            <p:cNvPr id="12" name="Flowchart: Connector 11">
              <a:extLst>
                <a:ext uri="{FF2B5EF4-FFF2-40B4-BE49-F238E27FC236}">
                  <a16:creationId xmlns:a16="http://schemas.microsoft.com/office/drawing/2014/main" id="{C70876AB-4D41-4908-89A2-53F72B5EF8DB}"/>
                </a:ext>
              </a:extLst>
            </p:cNvPr>
            <p:cNvSpPr/>
            <p:nvPr/>
          </p:nvSpPr>
          <p:spPr>
            <a:xfrm>
              <a:off x="2635184" y="1967518"/>
              <a:ext cx="1055456" cy="696902"/>
            </a:xfrm>
            <a:prstGeom prst="flowChartConnector">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lowchart: Connector 12">
              <a:extLst>
                <a:ext uri="{FF2B5EF4-FFF2-40B4-BE49-F238E27FC236}">
                  <a16:creationId xmlns:a16="http://schemas.microsoft.com/office/drawing/2014/main" id="{70E34A9C-65DF-49D2-BE91-F0C73A8E9B31}"/>
                </a:ext>
              </a:extLst>
            </p:cNvPr>
            <p:cNvSpPr/>
            <p:nvPr/>
          </p:nvSpPr>
          <p:spPr>
            <a:xfrm>
              <a:off x="2635185" y="1973430"/>
              <a:ext cx="1055456" cy="696902"/>
            </a:xfrm>
            <a:prstGeom prst="flowChartConnector">
              <a:avLst/>
            </a:prstGeom>
            <a:solidFill>
              <a:schemeClr val="tx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F1220CAC-206F-45D3-8258-EC4456EAE2F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2813320" y="2080236"/>
              <a:ext cx="699185" cy="469928"/>
            </a:xfrm>
            <a:prstGeom prst="rect">
              <a:avLst/>
            </a:prstGeom>
          </p:spPr>
        </p:pic>
        <p:sp>
          <p:nvSpPr>
            <p:cNvPr id="15" name="Flowchart: Connector 14">
              <a:extLst>
                <a:ext uri="{FF2B5EF4-FFF2-40B4-BE49-F238E27FC236}">
                  <a16:creationId xmlns:a16="http://schemas.microsoft.com/office/drawing/2014/main" id="{BA96D5A7-4E71-4FAC-9F2F-3A003B2765D2}"/>
                </a:ext>
              </a:extLst>
            </p:cNvPr>
            <p:cNvSpPr/>
            <p:nvPr/>
          </p:nvSpPr>
          <p:spPr>
            <a:xfrm>
              <a:off x="4875254" y="1966415"/>
              <a:ext cx="1055456" cy="696902"/>
            </a:xfrm>
            <a:prstGeom prst="flowChartConnector">
              <a:avLst/>
            </a:prstGeom>
            <a:solidFill>
              <a:schemeClr val="tx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EED03359-1A98-4525-BB3A-BD94F5FCDC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61508" y="2059336"/>
              <a:ext cx="682942" cy="511061"/>
            </a:xfrm>
            <a:prstGeom prst="rect">
              <a:avLst/>
            </a:prstGeom>
          </p:spPr>
        </p:pic>
        <p:grpSp>
          <p:nvGrpSpPr>
            <p:cNvPr id="17" name="Group 16">
              <a:extLst>
                <a:ext uri="{FF2B5EF4-FFF2-40B4-BE49-F238E27FC236}">
                  <a16:creationId xmlns:a16="http://schemas.microsoft.com/office/drawing/2014/main" id="{54E42208-7DA6-4E29-A2AD-10D9AB0FF1DA}"/>
                </a:ext>
              </a:extLst>
            </p:cNvPr>
            <p:cNvGrpSpPr/>
            <p:nvPr/>
          </p:nvGrpSpPr>
          <p:grpSpPr>
            <a:xfrm>
              <a:off x="903609" y="3401322"/>
              <a:ext cx="1055456" cy="696902"/>
              <a:chOff x="7419706" y="1621614"/>
              <a:chExt cx="787374" cy="696902"/>
            </a:xfrm>
          </p:grpSpPr>
          <p:sp>
            <p:nvSpPr>
              <p:cNvPr id="25" name="Flowchart: Connector 24">
                <a:extLst>
                  <a:ext uri="{FF2B5EF4-FFF2-40B4-BE49-F238E27FC236}">
                    <a16:creationId xmlns:a16="http://schemas.microsoft.com/office/drawing/2014/main" id="{5AAC83E9-86C6-4223-B72A-591BE0783B66}"/>
                  </a:ext>
                </a:extLst>
              </p:cNvPr>
              <p:cNvSpPr/>
              <p:nvPr/>
            </p:nvSpPr>
            <p:spPr>
              <a:xfrm>
                <a:off x="7419706" y="1621614"/>
                <a:ext cx="787374" cy="696902"/>
              </a:xfrm>
              <a:prstGeom prst="flowChartConnector">
                <a:avLst/>
              </a:prstGeom>
              <a:solidFill>
                <a:schemeClr val="tx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a:extLst>
                  <a:ext uri="{FF2B5EF4-FFF2-40B4-BE49-F238E27FC236}">
                    <a16:creationId xmlns:a16="http://schemas.microsoft.com/office/drawing/2014/main" id="{BEFB002E-FBB7-4AF2-B3B9-826F4A39C43D}"/>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7560850" y="1765628"/>
                <a:ext cx="473677" cy="408873"/>
              </a:xfrm>
              <a:prstGeom prst="rect">
                <a:avLst/>
              </a:prstGeom>
            </p:spPr>
          </p:pic>
        </p:grpSp>
        <p:sp>
          <p:nvSpPr>
            <p:cNvPr id="18" name="Flowchart: Connector 17">
              <a:extLst>
                <a:ext uri="{FF2B5EF4-FFF2-40B4-BE49-F238E27FC236}">
                  <a16:creationId xmlns:a16="http://schemas.microsoft.com/office/drawing/2014/main" id="{65967918-D6AB-4C14-8286-C1B3FA4A9828}"/>
                </a:ext>
              </a:extLst>
            </p:cNvPr>
            <p:cNvSpPr/>
            <p:nvPr/>
          </p:nvSpPr>
          <p:spPr>
            <a:xfrm>
              <a:off x="903609" y="3401322"/>
              <a:ext cx="1055456" cy="696902"/>
            </a:xfrm>
            <a:prstGeom prst="flowChartConnector">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lowchart: Connector 18">
              <a:extLst>
                <a:ext uri="{FF2B5EF4-FFF2-40B4-BE49-F238E27FC236}">
                  <a16:creationId xmlns:a16="http://schemas.microsoft.com/office/drawing/2014/main" id="{1FF996CD-76E8-4A30-B505-18F1BFE9296D}"/>
                </a:ext>
              </a:extLst>
            </p:cNvPr>
            <p:cNvSpPr/>
            <p:nvPr/>
          </p:nvSpPr>
          <p:spPr>
            <a:xfrm>
              <a:off x="3646176" y="4845052"/>
              <a:ext cx="1055456" cy="696902"/>
            </a:xfrm>
            <a:prstGeom prst="flowChartConnector">
              <a:avLst/>
            </a:prstGeom>
            <a:solidFill>
              <a:schemeClr val="tx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2AAF338-634A-4F43-AACD-1A33A1836749}"/>
                </a:ext>
              </a:extLst>
            </p:cNvPr>
            <p:cNvGrpSpPr/>
            <p:nvPr/>
          </p:nvGrpSpPr>
          <p:grpSpPr>
            <a:xfrm>
              <a:off x="3636844" y="4845052"/>
              <a:ext cx="1055456" cy="696902"/>
              <a:chOff x="8259890" y="2038287"/>
              <a:chExt cx="787374" cy="696902"/>
            </a:xfrm>
          </p:grpSpPr>
          <p:pic>
            <p:nvPicPr>
              <p:cNvPr id="23" name="Picture 3">
                <a:extLst>
                  <a:ext uri="{FF2B5EF4-FFF2-40B4-BE49-F238E27FC236}">
                    <a16:creationId xmlns:a16="http://schemas.microsoft.com/office/drawing/2014/main" id="{CF84FBBF-C2BE-47D8-B54A-7D9261F668D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51713" y="2209292"/>
                <a:ext cx="605928" cy="321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Flowchart: Connector 23">
                <a:extLst>
                  <a:ext uri="{FF2B5EF4-FFF2-40B4-BE49-F238E27FC236}">
                    <a16:creationId xmlns:a16="http://schemas.microsoft.com/office/drawing/2014/main" id="{E17CFC4B-66A4-4A3F-B4EE-AB673B54B1B2}"/>
                  </a:ext>
                </a:extLst>
              </p:cNvPr>
              <p:cNvSpPr/>
              <p:nvPr/>
            </p:nvSpPr>
            <p:spPr>
              <a:xfrm>
                <a:off x="8259890" y="2038287"/>
                <a:ext cx="787374" cy="696902"/>
              </a:xfrm>
              <a:prstGeom prst="flowChartConnector">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Flowchart: Connector 20">
              <a:extLst>
                <a:ext uri="{FF2B5EF4-FFF2-40B4-BE49-F238E27FC236}">
                  <a16:creationId xmlns:a16="http://schemas.microsoft.com/office/drawing/2014/main" id="{88C89224-5EF2-4240-AE0E-D69FC1786E0B}"/>
                </a:ext>
              </a:extLst>
            </p:cNvPr>
            <p:cNvSpPr/>
            <p:nvPr/>
          </p:nvSpPr>
          <p:spPr>
            <a:xfrm>
              <a:off x="2285592" y="4472532"/>
              <a:ext cx="1055456" cy="696902"/>
            </a:xfrm>
            <a:prstGeom prst="flowChartConnector">
              <a:avLst/>
            </a:prstGeom>
            <a:solidFill>
              <a:schemeClr val="tx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3">
              <a:extLst>
                <a:ext uri="{FF2B5EF4-FFF2-40B4-BE49-F238E27FC236}">
                  <a16:creationId xmlns:a16="http://schemas.microsoft.com/office/drawing/2014/main" id="{2D073886-F7BD-4987-B65F-F48A6003406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2340024" y="4662365"/>
              <a:ext cx="946592" cy="31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Title 1">
            <a:extLst>
              <a:ext uri="{FF2B5EF4-FFF2-40B4-BE49-F238E27FC236}">
                <a16:creationId xmlns:a16="http://schemas.microsoft.com/office/drawing/2014/main" id="{3232EFAD-EEDF-4F7B-9A62-51D7C7A3F4CC}"/>
              </a:ext>
            </a:extLst>
          </p:cNvPr>
          <p:cNvSpPr>
            <a:spLocks noGrp="1"/>
          </p:cNvSpPr>
          <p:nvPr>
            <p:ph type="title"/>
          </p:nvPr>
        </p:nvSpPr>
        <p:spPr>
          <a:xfrm>
            <a:off x="1141413" y="609600"/>
            <a:ext cx="5934508" cy="1639886"/>
          </a:xfrm>
        </p:spPr>
        <p:txBody>
          <a:bodyPr/>
          <a:lstStyle/>
          <a:p>
            <a:r>
              <a:rPr lang="en-GB" dirty="0"/>
              <a:t>What we  have done</a:t>
            </a:r>
          </a:p>
        </p:txBody>
      </p:sp>
    </p:spTree>
    <p:extLst>
      <p:ext uri="{BB962C8B-B14F-4D97-AF65-F5344CB8AC3E}">
        <p14:creationId xmlns:p14="http://schemas.microsoft.com/office/powerpoint/2010/main" val="4212555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132" name="Picture 2">
            <a:extLst>
              <a:ext uri="{FF2B5EF4-FFF2-40B4-BE49-F238E27FC236}">
                <a16:creationId xmlns:a16="http://schemas.microsoft.com/office/drawing/2014/main" id="{FD3BFD04-77D1-4FB5-A159-35084E2C61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34" name="Group 133">
            <a:extLst>
              <a:ext uri="{FF2B5EF4-FFF2-40B4-BE49-F238E27FC236}">
                <a16:creationId xmlns:a16="http://schemas.microsoft.com/office/drawing/2014/main" id="{30B85FB2-B686-4546-B01D-17A122BACA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35" name="Group 134">
              <a:extLst>
                <a:ext uri="{FF2B5EF4-FFF2-40B4-BE49-F238E27FC236}">
                  <a16:creationId xmlns:a16="http://schemas.microsoft.com/office/drawing/2014/main" id="{45CCB97F-DB3B-4939-ABF0-CEDED724964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47" name="Rectangle 5">
                <a:extLst>
                  <a:ext uri="{FF2B5EF4-FFF2-40B4-BE49-F238E27FC236}">
                    <a16:creationId xmlns:a16="http://schemas.microsoft.com/office/drawing/2014/main" id="{9DEDF1F5-B144-4E61-A93B-DF131E62CEF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48" name="Freeform 6">
                <a:extLst>
                  <a:ext uri="{FF2B5EF4-FFF2-40B4-BE49-F238E27FC236}">
                    <a16:creationId xmlns:a16="http://schemas.microsoft.com/office/drawing/2014/main" id="{AB937A00-7D28-489C-BF2D-85C9FE1330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9" name="Freeform 7">
                <a:extLst>
                  <a:ext uri="{FF2B5EF4-FFF2-40B4-BE49-F238E27FC236}">
                    <a16:creationId xmlns:a16="http://schemas.microsoft.com/office/drawing/2014/main" id="{9B6FDA50-4B9D-47D9-8807-59651FD0D3F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0" name="Freeform 8">
                <a:extLst>
                  <a:ext uri="{FF2B5EF4-FFF2-40B4-BE49-F238E27FC236}">
                    <a16:creationId xmlns:a16="http://schemas.microsoft.com/office/drawing/2014/main" id="{BFBE3212-C518-48C0-A538-22E13450EE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1" name="Freeform 9">
                <a:extLst>
                  <a:ext uri="{FF2B5EF4-FFF2-40B4-BE49-F238E27FC236}">
                    <a16:creationId xmlns:a16="http://schemas.microsoft.com/office/drawing/2014/main" id="{DB66EBCA-80AB-4133-A201-9F8134577F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2" name="Freeform 10">
                <a:extLst>
                  <a:ext uri="{FF2B5EF4-FFF2-40B4-BE49-F238E27FC236}">
                    <a16:creationId xmlns:a16="http://schemas.microsoft.com/office/drawing/2014/main" id="{BE2107C9-8602-4900-B4B4-D13611B68B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3" name="Freeform 11">
                <a:extLst>
                  <a:ext uri="{FF2B5EF4-FFF2-40B4-BE49-F238E27FC236}">
                    <a16:creationId xmlns:a16="http://schemas.microsoft.com/office/drawing/2014/main" id="{24B5E7BF-E3D5-41ED-908A-569FA6DE4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4" name="Freeform 12">
                <a:extLst>
                  <a:ext uri="{FF2B5EF4-FFF2-40B4-BE49-F238E27FC236}">
                    <a16:creationId xmlns:a16="http://schemas.microsoft.com/office/drawing/2014/main" id="{D270C773-B463-4311-BB4C-DC4C44FDAA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5" name="Freeform 13">
                <a:extLst>
                  <a:ext uri="{FF2B5EF4-FFF2-40B4-BE49-F238E27FC236}">
                    <a16:creationId xmlns:a16="http://schemas.microsoft.com/office/drawing/2014/main" id="{6BC18564-A239-4C4B-B7D5-4A3769CE3D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6" name="Freeform 14">
                <a:extLst>
                  <a:ext uri="{FF2B5EF4-FFF2-40B4-BE49-F238E27FC236}">
                    <a16:creationId xmlns:a16="http://schemas.microsoft.com/office/drawing/2014/main" id="{3D9A7A0F-04F5-4EF6-B884-50AE0610F1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7" name="Freeform 15">
                <a:extLst>
                  <a:ext uri="{FF2B5EF4-FFF2-40B4-BE49-F238E27FC236}">
                    <a16:creationId xmlns:a16="http://schemas.microsoft.com/office/drawing/2014/main" id="{7E0D4876-341D-4983-815A-4AEDD46F6F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8" name="Line 16">
                <a:extLst>
                  <a:ext uri="{FF2B5EF4-FFF2-40B4-BE49-F238E27FC236}">
                    <a16:creationId xmlns:a16="http://schemas.microsoft.com/office/drawing/2014/main" id="{5BEF60E7-344C-49D0-8748-3A3A37BD3F40}"/>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59" name="Freeform 17">
                <a:extLst>
                  <a:ext uri="{FF2B5EF4-FFF2-40B4-BE49-F238E27FC236}">
                    <a16:creationId xmlns:a16="http://schemas.microsoft.com/office/drawing/2014/main" id="{FB606D79-EB93-49B4-9387-4302CC9F3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0" name="Freeform 18">
                <a:extLst>
                  <a:ext uri="{FF2B5EF4-FFF2-40B4-BE49-F238E27FC236}">
                    <a16:creationId xmlns:a16="http://schemas.microsoft.com/office/drawing/2014/main" id="{BF49C646-5DA1-4717-B05F-99AB8E046E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1" name="Freeform 19">
                <a:extLst>
                  <a:ext uri="{FF2B5EF4-FFF2-40B4-BE49-F238E27FC236}">
                    <a16:creationId xmlns:a16="http://schemas.microsoft.com/office/drawing/2014/main" id="{ADE02A67-7AE8-4FC3-B101-230871F1D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2" name="Freeform 20">
                <a:extLst>
                  <a:ext uri="{FF2B5EF4-FFF2-40B4-BE49-F238E27FC236}">
                    <a16:creationId xmlns:a16="http://schemas.microsoft.com/office/drawing/2014/main" id="{72BAD5DE-952F-4D28-96DE-61ECA1FFE2B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3" name="Rectangle 21">
                <a:extLst>
                  <a:ext uri="{FF2B5EF4-FFF2-40B4-BE49-F238E27FC236}">
                    <a16:creationId xmlns:a16="http://schemas.microsoft.com/office/drawing/2014/main" id="{51BB8E4C-85FF-4480-A425-F9C672FCD70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64" name="Freeform 22">
                <a:extLst>
                  <a:ext uri="{FF2B5EF4-FFF2-40B4-BE49-F238E27FC236}">
                    <a16:creationId xmlns:a16="http://schemas.microsoft.com/office/drawing/2014/main" id="{3E649AA8-8534-4C24-BA83-9C0F4D9C09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5" name="Freeform 23">
                <a:extLst>
                  <a:ext uri="{FF2B5EF4-FFF2-40B4-BE49-F238E27FC236}">
                    <a16:creationId xmlns:a16="http://schemas.microsoft.com/office/drawing/2014/main" id="{3A3C2D0A-7FF6-4F97-99B9-973E5E8381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6" name="Freeform 24">
                <a:extLst>
                  <a:ext uri="{FF2B5EF4-FFF2-40B4-BE49-F238E27FC236}">
                    <a16:creationId xmlns:a16="http://schemas.microsoft.com/office/drawing/2014/main" id="{1D33A404-96DB-40D1-A361-5C09D2FF7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7" name="Freeform 25">
                <a:extLst>
                  <a:ext uri="{FF2B5EF4-FFF2-40B4-BE49-F238E27FC236}">
                    <a16:creationId xmlns:a16="http://schemas.microsoft.com/office/drawing/2014/main" id="{B67A8029-EDD8-46B3-A24F-3484B84ADA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8" name="Freeform 26">
                <a:extLst>
                  <a:ext uri="{FF2B5EF4-FFF2-40B4-BE49-F238E27FC236}">
                    <a16:creationId xmlns:a16="http://schemas.microsoft.com/office/drawing/2014/main" id="{2C111128-EAC0-4125-BEAF-48D4861BE2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9" name="Freeform 27">
                <a:extLst>
                  <a:ext uri="{FF2B5EF4-FFF2-40B4-BE49-F238E27FC236}">
                    <a16:creationId xmlns:a16="http://schemas.microsoft.com/office/drawing/2014/main" id="{90EF503E-0E60-484F-8786-498B52448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0" name="Freeform 28">
                <a:extLst>
                  <a:ext uri="{FF2B5EF4-FFF2-40B4-BE49-F238E27FC236}">
                    <a16:creationId xmlns:a16="http://schemas.microsoft.com/office/drawing/2014/main" id="{BAEB64C1-8AA2-4861-8AFD-01864EF23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1" name="Freeform 29">
                <a:extLst>
                  <a:ext uri="{FF2B5EF4-FFF2-40B4-BE49-F238E27FC236}">
                    <a16:creationId xmlns:a16="http://schemas.microsoft.com/office/drawing/2014/main" id="{7B868A5A-03B3-474C-AB72-31AB04835E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2" name="Freeform 30">
                <a:extLst>
                  <a:ext uri="{FF2B5EF4-FFF2-40B4-BE49-F238E27FC236}">
                    <a16:creationId xmlns:a16="http://schemas.microsoft.com/office/drawing/2014/main" id="{C09ACD48-1E0F-4BCB-9028-0B79C43DE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3" name="Freeform 31">
                <a:extLst>
                  <a:ext uri="{FF2B5EF4-FFF2-40B4-BE49-F238E27FC236}">
                    <a16:creationId xmlns:a16="http://schemas.microsoft.com/office/drawing/2014/main" id="{B5D4FF3D-341E-4DFE-B4CD-9916246F59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36" name="Group 135">
              <a:extLst>
                <a:ext uri="{FF2B5EF4-FFF2-40B4-BE49-F238E27FC236}">
                  <a16:creationId xmlns:a16="http://schemas.microsoft.com/office/drawing/2014/main" id="{3E7B0719-8F32-457D-83EB-E0A00622B4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37" name="Freeform 32">
                <a:extLst>
                  <a:ext uri="{FF2B5EF4-FFF2-40B4-BE49-F238E27FC236}">
                    <a16:creationId xmlns:a16="http://schemas.microsoft.com/office/drawing/2014/main" id="{E056FF60-EFE3-4685-95A1-AEDB7F5626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8" name="Freeform 33">
                <a:extLst>
                  <a:ext uri="{FF2B5EF4-FFF2-40B4-BE49-F238E27FC236}">
                    <a16:creationId xmlns:a16="http://schemas.microsoft.com/office/drawing/2014/main" id="{5E9EA8FB-5CA0-4030-853C-54B49930493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9" name="Freeform 34">
                <a:extLst>
                  <a:ext uri="{FF2B5EF4-FFF2-40B4-BE49-F238E27FC236}">
                    <a16:creationId xmlns:a16="http://schemas.microsoft.com/office/drawing/2014/main" id="{387B387A-44A6-42A0-BACA-71AC19FCA0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0" name="Freeform 35">
                <a:extLst>
                  <a:ext uri="{FF2B5EF4-FFF2-40B4-BE49-F238E27FC236}">
                    <a16:creationId xmlns:a16="http://schemas.microsoft.com/office/drawing/2014/main" id="{4424F11E-20C0-4CFE-BE79-CDE4469FED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1" name="Freeform 36">
                <a:extLst>
                  <a:ext uri="{FF2B5EF4-FFF2-40B4-BE49-F238E27FC236}">
                    <a16:creationId xmlns:a16="http://schemas.microsoft.com/office/drawing/2014/main" id="{7BEDF974-EB25-4769-BDD6-F16430FF2C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2" name="Freeform 37">
                <a:extLst>
                  <a:ext uri="{FF2B5EF4-FFF2-40B4-BE49-F238E27FC236}">
                    <a16:creationId xmlns:a16="http://schemas.microsoft.com/office/drawing/2014/main" id="{7AD36026-D842-4FF4-905B-CEA8481F5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3" name="Freeform 38">
                <a:extLst>
                  <a:ext uri="{FF2B5EF4-FFF2-40B4-BE49-F238E27FC236}">
                    <a16:creationId xmlns:a16="http://schemas.microsoft.com/office/drawing/2014/main" id="{5EBAAB58-B39B-410E-97BA-4D33B0A9C0E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4" name="Freeform 39">
                <a:extLst>
                  <a:ext uri="{FF2B5EF4-FFF2-40B4-BE49-F238E27FC236}">
                    <a16:creationId xmlns:a16="http://schemas.microsoft.com/office/drawing/2014/main" id="{57F900A9-A201-4C4D-9229-14F784AECE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5" name="Freeform 40">
                <a:extLst>
                  <a:ext uri="{FF2B5EF4-FFF2-40B4-BE49-F238E27FC236}">
                    <a16:creationId xmlns:a16="http://schemas.microsoft.com/office/drawing/2014/main" id="{EFF4B280-5D63-4917-8757-8088E70BA2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6" name="Rectangle 41">
                <a:extLst>
                  <a:ext uri="{FF2B5EF4-FFF2-40B4-BE49-F238E27FC236}">
                    <a16:creationId xmlns:a16="http://schemas.microsoft.com/office/drawing/2014/main" id="{9CD67EA3-2BB1-4AE4-AFF9-BE18B6161B6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sp>
        <p:nvSpPr>
          <p:cNvPr id="30" name="Title 1">
            <a:extLst>
              <a:ext uri="{FF2B5EF4-FFF2-40B4-BE49-F238E27FC236}">
                <a16:creationId xmlns:a16="http://schemas.microsoft.com/office/drawing/2014/main" id="{3232EFAD-EEDF-4F7B-9A62-51D7C7A3F4CC}"/>
              </a:ext>
            </a:extLst>
          </p:cNvPr>
          <p:cNvSpPr>
            <a:spLocks noGrp="1"/>
          </p:cNvSpPr>
          <p:nvPr>
            <p:ph type="title"/>
          </p:nvPr>
        </p:nvSpPr>
        <p:spPr>
          <a:xfrm>
            <a:off x="6569957" y="618518"/>
            <a:ext cx="4747088" cy="1478570"/>
          </a:xfrm>
        </p:spPr>
        <p:txBody>
          <a:bodyPr vert="horz" lIns="91440" tIns="45720" rIns="91440" bIns="45720" rtlCol="0" anchor="ctr">
            <a:normAutofit/>
          </a:bodyPr>
          <a:lstStyle/>
          <a:p>
            <a:r>
              <a:rPr lang="en-US"/>
              <a:t>Prescribing Team</a:t>
            </a:r>
          </a:p>
        </p:txBody>
      </p:sp>
      <p:sp>
        <p:nvSpPr>
          <p:cNvPr id="175" name="Round Diagonal Corner Rectangle 9">
            <a:extLst>
              <a:ext uri="{FF2B5EF4-FFF2-40B4-BE49-F238E27FC236}">
                <a16:creationId xmlns:a16="http://schemas.microsoft.com/office/drawing/2014/main" id="{A3D1FEF8-5149-4AC1-8D77-B256637FB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50" y="808057"/>
            <a:ext cx="5286376" cy="523439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A picture containing text&#10;&#10;Description generated with high confidence">
            <a:extLst>
              <a:ext uri="{FF2B5EF4-FFF2-40B4-BE49-F238E27FC236}">
                <a16:creationId xmlns:a16="http://schemas.microsoft.com/office/drawing/2014/main" id="{CB6E22A0-1E5E-4256-A135-DA7C38954242}"/>
              </a:ext>
            </a:extLst>
          </p:cNvPr>
          <p:cNvPicPr>
            <a:picLocks noChangeAspect="1"/>
          </p:cNvPicPr>
          <p:nvPr/>
        </p:nvPicPr>
        <p:blipFill>
          <a:blip r:embed="rId5"/>
          <a:stretch>
            <a:fillRect/>
          </a:stretch>
        </p:blipFill>
        <p:spPr>
          <a:xfrm>
            <a:off x="1479811" y="1147146"/>
            <a:ext cx="3913937" cy="2201590"/>
          </a:xfrm>
          <a:prstGeom prst="rect">
            <a:avLst/>
          </a:prstGeom>
          <a:solidFill>
            <a:srgbClr val="FFFFFF">
              <a:shade val="85000"/>
            </a:srgbClr>
          </a:solidFill>
        </p:spPr>
      </p:pic>
      <p:pic>
        <p:nvPicPr>
          <p:cNvPr id="35" name="Picture 34">
            <a:extLst>
              <a:ext uri="{FF2B5EF4-FFF2-40B4-BE49-F238E27FC236}">
                <a16:creationId xmlns:a16="http://schemas.microsoft.com/office/drawing/2014/main" id="{1C1097DB-5967-4DC7-93DB-7F487828B4B8}"/>
              </a:ext>
            </a:extLst>
          </p:cNvPr>
          <p:cNvPicPr>
            <a:picLocks noChangeAspect="1"/>
          </p:cNvPicPr>
          <p:nvPr/>
        </p:nvPicPr>
        <p:blipFill>
          <a:blip r:embed="rId6"/>
          <a:stretch>
            <a:fillRect/>
          </a:stretch>
        </p:blipFill>
        <p:spPr>
          <a:xfrm>
            <a:off x="1118988" y="3581124"/>
            <a:ext cx="4635583" cy="2065997"/>
          </a:xfrm>
          <a:prstGeom prst="rect">
            <a:avLst/>
          </a:prstGeom>
        </p:spPr>
      </p:pic>
      <p:sp>
        <p:nvSpPr>
          <p:cNvPr id="3" name="Content Placeholder 2">
            <a:extLst>
              <a:ext uri="{FF2B5EF4-FFF2-40B4-BE49-F238E27FC236}">
                <a16:creationId xmlns:a16="http://schemas.microsoft.com/office/drawing/2014/main" id="{F5367C08-9239-4C1B-8F6E-E7E4F6383641}"/>
              </a:ext>
            </a:extLst>
          </p:cNvPr>
          <p:cNvSpPr>
            <a:spLocks noGrp="1"/>
          </p:cNvSpPr>
          <p:nvPr>
            <p:ph sz="half" idx="1"/>
          </p:nvPr>
        </p:nvSpPr>
        <p:spPr>
          <a:xfrm>
            <a:off x="6569957" y="2249487"/>
            <a:ext cx="4747087" cy="3541714"/>
          </a:xfrm>
        </p:spPr>
        <p:txBody>
          <a:bodyPr vert="horz" lIns="91440" tIns="45720" rIns="91440" bIns="45720" rtlCol="0">
            <a:normAutofit/>
          </a:bodyPr>
          <a:lstStyle/>
          <a:p>
            <a:r>
              <a:rPr lang="en-US" dirty="0"/>
              <a:t>About the Team</a:t>
            </a:r>
          </a:p>
          <a:p>
            <a:pPr marL="0" indent="0">
              <a:buNone/>
            </a:pPr>
            <a:r>
              <a:rPr lang="en-US" dirty="0"/>
              <a:t> </a:t>
            </a:r>
          </a:p>
        </p:txBody>
      </p:sp>
    </p:spTree>
    <p:extLst>
      <p:ext uri="{BB962C8B-B14F-4D97-AF65-F5344CB8AC3E}">
        <p14:creationId xmlns:p14="http://schemas.microsoft.com/office/powerpoint/2010/main" val="539893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166" name="Picture 2">
            <a:extLst>
              <a:ext uri="{FF2B5EF4-FFF2-40B4-BE49-F238E27FC236}">
                <a16:creationId xmlns:a16="http://schemas.microsoft.com/office/drawing/2014/main" id="{174E31E4-530B-4247-962C-F46F5F66DF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1591" y="0"/>
            <a:ext cx="12192003" cy="6858001"/>
          </a:xfrm>
          <a:prstGeom prst="rect">
            <a:avLst/>
          </a:prstGeom>
          <a:noFill/>
          <a:extLst>
            <a:ext uri="{909E8E84-426E-40dd-AFC4-6F175D3DCCD1}">
              <a14:hiddenFill xmlns:a14="http://schemas.microsoft.com/office/drawing/2010/main" xmlns:a16="http://schemas.microsoft.com/office/drawing/2014/main" xmlns="">
                <a:solidFill>
                  <a:srgbClr val="FFFFFF"/>
                </a:solidFill>
              </a14:hiddenFill>
            </a:ext>
          </a:extLst>
        </p:spPr>
      </p:pic>
      <p:grpSp>
        <p:nvGrpSpPr>
          <p:cNvPr id="168" name="Group 167">
            <a:extLst>
              <a:ext uri="{FF2B5EF4-FFF2-40B4-BE49-F238E27FC236}">
                <a16:creationId xmlns:a16="http://schemas.microsoft.com/office/drawing/2014/main" id="{96FA2727-C33B-44D1-885B-76DC0424E5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053888" cy="6858001"/>
            <a:chOff x="-14288" y="0"/>
            <a:chExt cx="12053888" cy="6858001"/>
          </a:xfrm>
        </p:grpSpPr>
        <p:grpSp>
          <p:nvGrpSpPr>
            <p:cNvPr id="169" name="Group 168">
              <a:extLst>
                <a:ext uri="{FF2B5EF4-FFF2-40B4-BE49-F238E27FC236}">
                  <a16:creationId xmlns:a16="http://schemas.microsoft.com/office/drawing/2014/main" id="{4A64FD4C-29BA-46E7-AE31-AB38BB6942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81" name="Rectangle 5">
                <a:extLst>
                  <a:ext uri="{FF2B5EF4-FFF2-40B4-BE49-F238E27FC236}">
                    <a16:creationId xmlns:a16="http://schemas.microsoft.com/office/drawing/2014/main" id="{A28E5FB6-5905-4F5D-A6CE-E6222C405E5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182" name="Freeform 6">
                <a:extLst>
                  <a:ext uri="{FF2B5EF4-FFF2-40B4-BE49-F238E27FC236}">
                    <a16:creationId xmlns:a16="http://schemas.microsoft.com/office/drawing/2014/main" id="{F838FE17-378C-4BCE-80C0-FDD1CB074E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83" name="Freeform 7">
                <a:extLst>
                  <a:ext uri="{FF2B5EF4-FFF2-40B4-BE49-F238E27FC236}">
                    <a16:creationId xmlns:a16="http://schemas.microsoft.com/office/drawing/2014/main" id="{12A1474E-6A37-4F4D-A638-DD0EC0A5B5B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84" name="Freeform 8">
                <a:extLst>
                  <a:ext uri="{FF2B5EF4-FFF2-40B4-BE49-F238E27FC236}">
                    <a16:creationId xmlns:a16="http://schemas.microsoft.com/office/drawing/2014/main" id="{49EA8CC2-4D0F-4C86-9CA9-FC3792FED1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85" name="Freeform 9">
                <a:extLst>
                  <a:ext uri="{FF2B5EF4-FFF2-40B4-BE49-F238E27FC236}">
                    <a16:creationId xmlns:a16="http://schemas.microsoft.com/office/drawing/2014/main" id="{69548BD5-92E6-42BD-9719-16AA005C5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86" name="Freeform 10">
                <a:extLst>
                  <a:ext uri="{FF2B5EF4-FFF2-40B4-BE49-F238E27FC236}">
                    <a16:creationId xmlns:a16="http://schemas.microsoft.com/office/drawing/2014/main" id="{93005965-F240-4349-A563-515973BF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87" name="Freeform 11">
                <a:extLst>
                  <a:ext uri="{FF2B5EF4-FFF2-40B4-BE49-F238E27FC236}">
                    <a16:creationId xmlns:a16="http://schemas.microsoft.com/office/drawing/2014/main" id="{277A546F-05BB-4274-A6A6-9DACC27ABC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88" name="Freeform 12">
                <a:extLst>
                  <a:ext uri="{FF2B5EF4-FFF2-40B4-BE49-F238E27FC236}">
                    <a16:creationId xmlns:a16="http://schemas.microsoft.com/office/drawing/2014/main" id="{7BE7FF91-E18E-41AA-A952-07CB0C02C8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89" name="Freeform 13">
                <a:extLst>
                  <a:ext uri="{FF2B5EF4-FFF2-40B4-BE49-F238E27FC236}">
                    <a16:creationId xmlns:a16="http://schemas.microsoft.com/office/drawing/2014/main" id="{3F6A31AA-E4FB-4DD0-9AB1-BDD994CFA5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90" name="Freeform 14">
                <a:extLst>
                  <a:ext uri="{FF2B5EF4-FFF2-40B4-BE49-F238E27FC236}">
                    <a16:creationId xmlns:a16="http://schemas.microsoft.com/office/drawing/2014/main" id="{F99B8398-08D8-4C1E-8D7F-BAFB4D393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91" name="Freeform 15">
                <a:extLst>
                  <a:ext uri="{FF2B5EF4-FFF2-40B4-BE49-F238E27FC236}">
                    <a16:creationId xmlns:a16="http://schemas.microsoft.com/office/drawing/2014/main" id="{CD3984BB-CCC2-49D9-A80B-9507BE5A916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92" name="Line 16">
                <a:extLst>
                  <a:ext uri="{FF2B5EF4-FFF2-40B4-BE49-F238E27FC236}">
                    <a16:creationId xmlns:a16="http://schemas.microsoft.com/office/drawing/2014/main" id="{78FF7C07-82F5-4A64-9D71-29CBE1B79007}"/>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93" name="Freeform 17">
                <a:extLst>
                  <a:ext uri="{FF2B5EF4-FFF2-40B4-BE49-F238E27FC236}">
                    <a16:creationId xmlns:a16="http://schemas.microsoft.com/office/drawing/2014/main" id="{7F1773CA-6AE7-4723-B072-CEC5F3829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94" name="Freeform 18">
                <a:extLst>
                  <a:ext uri="{FF2B5EF4-FFF2-40B4-BE49-F238E27FC236}">
                    <a16:creationId xmlns:a16="http://schemas.microsoft.com/office/drawing/2014/main" id="{D5EC23E0-B877-4A62-B084-5407401FB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95" name="Freeform 19">
                <a:extLst>
                  <a:ext uri="{FF2B5EF4-FFF2-40B4-BE49-F238E27FC236}">
                    <a16:creationId xmlns:a16="http://schemas.microsoft.com/office/drawing/2014/main" id="{633C4B0E-E7C6-4A1A-9D3A-80C8E3C59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96" name="Freeform 20">
                <a:extLst>
                  <a:ext uri="{FF2B5EF4-FFF2-40B4-BE49-F238E27FC236}">
                    <a16:creationId xmlns:a16="http://schemas.microsoft.com/office/drawing/2014/main" id="{AB21372F-73AC-4C69-81F0-0D44D36F6E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97" name="Rectangle 21">
                <a:extLst>
                  <a:ext uri="{FF2B5EF4-FFF2-40B4-BE49-F238E27FC236}">
                    <a16:creationId xmlns:a16="http://schemas.microsoft.com/office/drawing/2014/main" id="{B5619D97-D7A8-4DFF-8AB1-F4B393C1B40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198" name="Freeform 22">
                <a:extLst>
                  <a:ext uri="{FF2B5EF4-FFF2-40B4-BE49-F238E27FC236}">
                    <a16:creationId xmlns:a16="http://schemas.microsoft.com/office/drawing/2014/main" id="{55E03CED-9618-41BB-898B-2FECEFD7B7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99" name="Freeform 23">
                <a:extLst>
                  <a:ext uri="{FF2B5EF4-FFF2-40B4-BE49-F238E27FC236}">
                    <a16:creationId xmlns:a16="http://schemas.microsoft.com/office/drawing/2014/main" id="{78F0A5C5-589E-4053-A41A-FA77210C3D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00" name="Freeform 24">
                <a:extLst>
                  <a:ext uri="{FF2B5EF4-FFF2-40B4-BE49-F238E27FC236}">
                    <a16:creationId xmlns:a16="http://schemas.microsoft.com/office/drawing/2014/main" id="{AC2718F8-15C5-4DAB-B194-AAEE8A205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01" name="Freeform 25">
                <a:extLst>
                  <a:ext uri="{FF2B5EF4-FFF2-40B4-BE49-F238E27FC236}">
                    <a16:creationId xmlns:a16="http://schemas.microsoft.com/office/drawing/2014/main" id="{23C6608B-EA21-4579-B33F-55E52AC287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02" name="Freeform 26">
                <a:extLst>
                  <a:ext uri="{FF2B5EF4-FFF2-40B4-BE49-F238E27FC236}">
                    <a16:creationId xmlns:a16="http://schemas.microsoft.com/office/drawing/2014/main" id="{4A2FEFA2-D838-4CE1-90BA-B6C2EEB54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03" name="Freeform 27">
                <a:extLst>
                  <a:ext uri="{FF2B5EF4-FFF2-40B4-BE49-F238E27FC236}">
                    <a16:creationId xmlns:a16="http://schemas.microsoft.com/office/drawing/2014/main" id="{1A39CA24-DF18-4FCC-8265-36FC72ED58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04" name="Freeform 28">
                <a:extLst>
                  <a:ext uri="{FF2B5EF4-FFF2-40B4-BE49-F238E27FC236}">
                    <a16:creationId xmlns:a16="http://schemas.microsoft.com/office/drawing/2014/main" id="{50A32DBD-9B22-49C3-A628-A98533FBF4F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05" name="Freeform 29">
                <a:extLst>
                  <a:ext uri="{FF2B5EF4-FFF2-40B4-BE49-F238E27FC236}">
                    <a16:creationId xmlns:a16="http://schemas.microsoft.com/office/drawing/2014/main" id="{A3C0B30D-BB1A-4B3D-A162-3EBE6267F21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06" name="Freeform 30">
                <a:extLst>
                  <a:ext uri="{FF2B5EF4-FFF2-40B4-BE49-F238E27FC236}">
                    <a16:creationId xmlns:a16="http://schemas.microsoft.com/office/drawing/2014/main" id="{092B125A-1548-445E-8689-07BEEC8155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07" name="Freeform 31">
                <a:extLst>
                  <a:ext uri="{FF2B5EF4-FFF2-40B4-BE49-F238E27FC236}">
                    <a16:creationId xmlns:a16="http://schemas.microsoft.com/office/drawing/2014/main" id="{D6A7D7B9-9A7E-4FD2-A1B4-1C5CFAE5498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grpSp>
        <p:grpSp>
          <p:nvGrpSpPr>
            <p:cNvPr id="170" name="Group 169">
              <a:extLst>
                <a:ext uri="{FF2B5EF4-FFF2-40B4-BE49-F238E27FC236}">
                  <a16:creationId xmlns:a16="http://schemas.microsoft.com/office/drawing/2014/main" id="{DB1B0C3F-D935-4306-B5B1-6AA63588112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71" name="Freeform 32">
                <a:extLst>
                  <a:ext uri="{FF2B5EF4-FFF2-40B4-BE49-F238E27FC236}">
                    <a16:creationId xmlns:a16="http://schemas.microsoft.com/office/drawing/2014/main" id="{75BC67F5-D485-467A-BCCB-D062EB6DD0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72" name="Freeform 33">
                <a:extLst>
                  <a:ext uri="{FF2B5EF4-FFF2-40B4-BE49-F238E27FC236}">
                    <a16:creationId xmlns:a16="http://schemas.microsoft.com/office/drawing/2014/main" id="{7FB0B620-AB12-4F0B-AD1C-A47A5FBC63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73" name="Freeform 34">
                <a:extLst>
                  <a:ext uri="{FF2B5EF4-FFF2-40B4-BE49-F238E27FC236}">
                    <a16:creationId xmlns:a16="http://schemas.microsoft.com/office/drawing/2014/main" id="{6AEFA891-E591-4F7F-9DBA-FC78E9B8F1B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74" name="Freeform 35">
                <a:extLst>
                  <a:ext uri="{FF2B5EF4-FFF2-40B4-BE49-F238E27FC236}">
                    <a16:creationId xmlns:a16="http://schemas.microsoft.com/office/drawing/2014/main" id="{78921FFF-4B57-4E33-BE94-5A8BFC95E0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75" name="Freeform 36">
                <a:extLst>
                  <a:ext uri="{FF2B5EF4-FFF2-40B4-BE49-F238E27FC236}">
                    <a16:creationId xmlns:a16="http://schemas.microsoft.com/office/drawing/2014/main" id="{0C4A1658-5AAE-4925-B106-BC0A17862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76" name="Freeform 37">
                <a:extLst>
                  <a:ext uri="{FF2B5EF4-FFF2-40B4-BE49-F238E27FC236}">
                    <a16:creationId xmlns:a16="http://schemas.microsoft.com/office/drawing/2014/main" id="{DE6DF3EB-099A-427A-A999-3BAF3BCA9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77" name="Freeform 38">
                <a:extLst>
                  <a:ext uri="{FF2B5EF4-FFF2-40B4-BE49-F238E27FC236}">
                    <a16:creationId xmlns:a16="http://schemas.microsoft.com/office/drawing/2014/main" id="{CC595EFE-4690-4B81-83B1-F863B951B0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78" name="Freeform 39">
                <a:extLst>
                  <a:ext uri="{FF2B5EF4-FFF2-40B4-BE49-F238E27FC236}">
                    <a16:creationId xmlns:a16="http://schemas.microsoft.com/office/drawing/2014/main" id="{400FAC39-AEAC-4B54-9694-29D537C203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79" name="Freeform 40">
                <a:extLst>
                  <a:ext uri="{FF2B5EF4-FFF2-40B4-BE49-F238E27FC236}">
                    <a16:creationId xmlns:a16="http://schemas.microsoft.com/office/drawing/2014/main" id="{C61298B0-056E-4D83-B168-1C054A17A0C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80" name="Rectangle 41">
                <a:extLst>
                  <a:ext uri="{FF2B5EF4-FFF2-40B4-BE49-F238E27FC236}">
                    <a16:creationId xmlns:a16="http://schemas.microsoft.com/office/drawing/2014/main" id="{9F9E69A2-F9B0-40C2-BDC8-143835426BE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grpSp>
      </p:grpSp>
      <p:sp>
        <p:nvSpPr>
          <p:cNvPr id="29" name="Title 1">
            <a:extLst>
              <a:ext uri="{FF2B5EF4-FFF2-40B4-BE49-F238E27FC236}">
                <a16:creationId xmlns:a16="http://schemas.microsoft.com/office/drawing/2014/main" id="{EAE9079D-DC84-4F06-9518-1A7656168DF0}"/>
              </a:ext>
            </a:extLst>
          </p:cNvPr>
          <p:cNvSpPr>
            <a:spLocks noGrp="1"/>
          </p:cNvSpPr>
          <p:nvPr>
            <p:ph type="title"/>
          </p:nvPr>
        </p:nvSpPr>
        <p:spPr>
          <a:xfrm>
            <a:off x="1141413" y="618518"/>
            <a:ext cx="9905998" cy="1478570"/>
          </a:xfrm>
        </p:spPr>
        <p:txBody>
          <a:bodyPr vert="horz" lIns="91440" tIns="45720" rIns="91440" bIns="45720" rtlCol="0" anchor="ctr">
            <a:normAutofit/>
          </a:bodyPr>
          <a:lstStyle/>
          <a:p>
            <a:r>
              <a:rPr lang="en-US" dirty="0"/>
              <a:t>What we are doing</a:t>
            </a:r>
          </a:p>
        </p:txBody>
      </p:sp>
      <p:graphicFrame>
        <p:nvGraphicFramePr>
          <p:cNvPr id="161" name="Content Placeholder 2">
            <a:extLst>
              <a:ext uri="{FF2B5EF4-FFF2-40B4-BE49-F238E27FC236}">
                <a16:creationId xmlns:a16="http://schemas.microsoft.com/office/drawing/2014/main" id="{15B656E1-9D39-4064-A2F8-0D8B6ACE2E6C}"/>
              </a:ext>
            </a:extLst>
          </p:cNvPr>
          <p:cNvGraphicFramePr>
            <a:graphicFrameLocks noGrp="1"/>
          </p:cNvGraphicFramePr>
          <p:nvPr>
            <p:ph sz="half" idx="1"/>
            <p:extLst>
              <p:ext uri="{D42A27DB-BD31-4B8C-83A1-F6EECF244321}">
                <p14:modId xmlns:p14="http://schemas.microsoft.com/office/powerpoint/2010/main" val="1409023750"/>
              </p:ext>
            </p:extLst>
          </p:nvPr>
        </p:nvGraphicFramePr>
        <p:xfrm>
          <a:off x="1141413" y="2418820"/>
          <a:ext cx="9906000" cy="314272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5252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132" name="Picture 2">
            <a:extLst>
              <a:ext uri="{FF2B5EF4-FFF2-40B4-BE49-F238E27FC236}">
                <a16:creationId xmlns:a16="http://schemas.microsoft.com/office/drawing/2014/main" id="{FD3BFD04-77D1-4FB5-A159-35084E2C61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34" name="Group 133">
            <a:extLst>
              <a:ext uri="{FF2B5EF4-FFF2-40B4-BE49-F238E27FC236}">
                <a16:creationId xmlns:a16="http://schemas.microsoft.com/office/drawing/2014/main" id="{30B85FB2-B686-4546-B01D-17A122BACA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35" name="Group 134">
              <a:extLst>
                <a:ext uri="{FF2B5EF4-FFF2-40B4-BE49-F238E27FC236}">
                  <a16:creationId xmlns:a16="http://schemas.microsoft.com/office/drawing/2014/main" id="{45CCB97F-DB3B-4939-ABF0-CEDED724964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47" name="Rectangle 5">
                <a:extLst>
                  <a:ext uri="{FF2B5EF4-FFF2-40B4-BE49-F238E27FC236}">
                    <a16:creationId xmlns:a16="http://schemas.microsoft.com/office/drawing/2014/main" id="{9DEDF1F5-B144-4E61-A93B-DF131E62CEF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48" name="Freeform 6">
                <a:extLst>
                  <a:ext uri="{FF2B5EF4-FFF2-40B4-BE49-F238E27FC236}">
                    <a16:creationId xmlns:a16="http://schemas.microsoft.com/office/drawing/2014/main" id="{AB937A00-7D28-489C-BF2D-85C9FE1330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9" name="Freeform 7">
                <a:extLst>
                  <a:ext uri="{FF2B5EF4-FFF2-40B4-BE49-F238E27FC236}">
                    <a16:creationId xmlns:a16="http://schemas.microsoft.com/office/drawing/2014/main" id="{9B6FDA50-4B9D-47D9-8807-59651FD0D3F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0" name="Freeform 8">
                <a:extLst>
                  <a:ext uri="{FF2B5EF4-FFF2-40B4-BE49-F238E27FC236}">
                    <a16:creationId xmlns:a16="http://schemas.microsoft.com/office/drawing/2014/main" id="{BFBE3212-C518-48C0-A538-22E13450EE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1" name="Freeform 9">
                <a:extLst>
                  <a:ext uri="{FF2B5EF4-FFF2-40B4-BE49-F238E27FC236}">
                    <a16:creationId xmlns:a16="http://schemas.microsoft.com/office/drawing/2014/main" id="{DB66EBCA-80AB-4133-A201-9F8134577F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2" name="Freeform 10">
                <a:extLst>
                  <a:ext uri="{FF2B5EF4-FFF2-40B4-BE49-F238E27FC236}">
                    <a16:creationId xmlns:a16="http://schemas.microsoft.com/office/drawing/2014/main" id="{BE2107C9-8602-4900-B4B4-D13611B68B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3" name="Freeform 11">
                <a:extLst>
                  <a:ext uri="{FF2B5EF4-FFF2-40B4-BE49-F238E27FC236}">
                    <a16:creationId xmlns:a16="http://schemas.microsoft.com/office/drawing/2014/main" id="{24B5E7BF-E3D5-41ED-908A-569FA6DE4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4" name="Freeform 12">
                <a:extLst>
                  <a:ext uri="{FF2B5EF4-FFF2-40B4-BE49-F238E27FC236}">
                    <a16:creationId xmlns:a16="http://schemas.microsoft.com/office/drawing/2014/main" id="{D270C773-B463-4311-BB4C-DC4C44FDAA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5" name="Freeform 13">
                <a:extLst>
                  <a:ext uri="{FF2B5EF4-FFF2-40B4-BE49-F238E27FC236}">
                    <a16:creationId xmlns:a16="http://schemas.microsoft.com/office/drawing/2014/main" id="{6BC18564-A239-4C4B-B7D5-4A3769CE3D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6" name="Freeform 14">
                <a:extLst>
                  <a:ext uri="{FF2B5EF4-FFF2-40B4-BE49-F238E27FC236}">
                    <a16:creationId xmlns:a16="http://schemas.microsoft.com/office/drawing/2014/main" id="{3D9A7A0F-04F5-4EF6-B884-50AE0610F1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7" name="Freeform 15">
                <a:extLst>
                  <a:ext uri="{FF2B5EF4-FFF2-40B4-BE49-F238E27FC236}">
                    <a16:creationId xmlns:a16="http://schemas.microsoft.com/office/drawing/2014/main" id="{7E0D4876-341D-4983-815A-4AEDD46F6F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8" name="Line 16">
                <a:extLst>
                  <a:ext uri="{FF2B5EF4-FFF2-40B4-BE49-F238E27FC236}">
                    <a16:creationId xmlns:a16="http://schemas.microsoft.com/office/drawing/2014/main" id="{5BEF60E7-344C-49D0-8748-3A3A37BD3F40}"/>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59" name="Freeform 17">
                <a:extLst>
                  <a:ext uri="{FF2B5EF4-FFF2-40B4-BE49-F238E27FC236}">
                    <a16:creationId xmlns:a16="http://schemas.microsoft.com/office/drawing/2014/main" id="{FB606D79-EB93-49B4-9387-4302CC9F3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0" name="Freeform 18">
                <a:extLst>
                  <a:ext uri="{FF2B5EF4-FFF2-40B4-BE49-F238E27FC236}">
                    <a16:creationId xmlns:a16="http://schemas.microsoft.com/office/drawing/2014/main" id="{BF49C646-5DA1-4717-B05F-99AB8E046E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1" name="Freeform 19">
                <a:extLst>
                  <a:ext uri="{FF2B5EF4-FFF2-40B4-BE49-F238E27FC236}">
                    <a16:creationId xmlns:a16="http://schemas.microsoft.com/office/drawing/2014/main" id="{ADE02A67-7AE8-4FC3-B101-230871F1D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2" name="Freeform 20">
                <a:extLst>
                  <a:ext uri="{FF2B5EF4-FFF2-40B4-BE49-F238E27FC236}">
                    <a16:creationId xmlns:a16="http://schemas.microsoft.com/office/drawing/2014/main" id="{72BAD5DE-952F-4D28-96DE-61ECA1FFE2B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3" name="Rectangle 21">
                <a:extLst>
                  <a:ext uri="{FF2B5EF4-FFF2-40B4-BE49-F238E27FC236}">
                    <a16:creationId xmlns:a16="http://schemas.microsoft.com/office/drawing/2014/main" id="{51BB8E4C-85FF-4480-A425-F9C672FCD70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64" name="Freeform 22">
                <a:extLst>
                  <a:ext uri="{FF2B5EF4-FFF2-40B4-BE49-F238E27FC236}">
                    <a16:creationId xmlns:a16="http://schemas.microsoft.com/office/drawing/2014/main" id="{3E649AA8-8534-4C24-BA83-9C0F4D9C09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5" name="Freeform 23">
                <a:extLst>
                  <a:ext uri="{FF2B5EF4-FFF2-40B4-BE49-F238E27FC236}">
                    <a16:creationId xmlns:a16="http://schemas.microsoft.com/office/drawing/2014/main" id="{3A3C2D0A-7FF6-4F97-99B9-973E5E8381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6" name="Freeform 24">
                <a:extLst>
                  <a:ext uri="{FF2B5EF4-FFF2-40B4-BE49-F238E27FC236}">
                    <a16:creationId xmlns:a16="http://schemas.microsoft.com/office/drawing/2014/main" id="{1D33A404-96DB-40D1-A361-5C09D2FF7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7" name="Freeform 25">
                <a:extLst>
                  <a:ext uri="{FF2B5EF4-FFF2-40B4-BE49-F238E27FC236}">
                    <a16:creationId xmlns:a16="http://schemas.microsoft.com/office/drawing/2014/main" id="{B67A8029-EDD8-46B3-A24F-3484B84ADA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8" name="Freeform 26">
                <a:extLst>
                  <a:ext uri="{FF2B5EF4-FFF2-40B4-BE49-F238E27FC236}">
                    <a16:creationId xmlns:a16="http://schemas.microsoft.com/office/drawing/2014/main" id="{2C111128-EAC0-4125-BEAF-48D4861BE2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9" name="Freeform 27">
                <a:extLst>
                  <a:ext uri="{FF2B5EF4-FFF2-40B4-BE49-F238E27FC236}">
                    <a16:creationId xmlns:a16="http://schemas.microsoft.com/office/drawing/2014/main" id="{90EF503E-0E60-484F-8786-498B52448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0" name="Freeform 28">
                <a:extLst>
                  <a:ext uri="{FF2B5EF4-FFF2-40B4-BE49-F238E27FC236}">
                    <a16:creationId xmlns:a16="http://schemas.microsoft.com/office/drawing/2014/main" id="{BAEB64C1-8AA2-4861-8AFD-01864EF23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1" name="Freeform 29">
                <a:extLst>
                  <a:ext uri="{FF2B5EF4-FFF2-40B4-BE49-F238E27FC236}">
                    <a16:creationId xmlns:a16="http://schemas.microsoft.com/office/drawing/2014/main" id="{7B868A5A-03B3-474C-AB72-31AB04835E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2" name="Freeform 30">
                <a:extLst>
                  <a:ext uri="{FF2B5EF4-FFF2-40B4-BE49-F238E27FC236}">
                    <a16:creationId xmlns:a16="http://schemas.microsoft.com/office/drawing/2014/main" id="{C09ACD48-1E0F-4BCB-9028-0B79C43DE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3" name="Freeform 31">
                <a:extLst>
                  <a:ext uri="{FF2B5EF4-FFF2-40B4-BE49-F238E27FC236}">
                    <a16:creationId xmlns:a16="http://schemas.microsoft.com/office/drawing/2014/main" id="{B5D4FF3D-341E-4DFE-B4CD-9916246F59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36" name="Group 135">
              <a:extLst>
                <a:ext uri="{FF2B5EF4-FFF2-40B4-BE49-F238E27FC236}">
                  <a16:creationId xmlns:a16="http://schemas.microsoft.com/office/drawing/2014/main" id="{3E7B0719-8F32-457D-83EB-E0A00622B4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37" name="Freeform 32">
                <a:extLst>
                  <a:ext uri="{FF2B5EF4-FFF2-40B4-BE49-F238E27FC236}">
                    <a16:creationId xmlns:a16="http://schemas.microsoft.com/office/drawing/2014/main" id="{E056FF60-EFE3-4685-95A1-AEDB7F5626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8" name="Freeform 33">
                <a:extLst>
                  <a:ext uri="{FF2B5EF4-FFF2-40B4-BE49-F238E27FC236}">
                    <a16:creationId xmlns:a16="http://schemas.microsoft.com/office/drawing/2014/main" id="{5E9EA8FB-5CA0-4030-853C-54B49930493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9" name="Freeform 34">
                <a:extLst>
                  <a:ext uri="{FF2B5EF4-FFF2-40B4-BE49-F238E27FC236}">
                    <a16:creationId xmlns:a16="http://schemas.microsoft.com/office/drawing/2014/main" id="{387B387A-44A6-42A0-BACA-71AC19FCA0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0" name="Freeform 35">
                <a:extLst>
                  <a:ext uri="{FF2B5EF4-FFF2-40B4-BE49-F238E27FC236}">
                    <a16:creationId xmlns:a16="http://schemas.microsoft.com/office/drawing/2014/main" id="{4424F11E-20C0-4CFE-BE79-CDE4469FED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1" name="Freeform 36">
                <a:extLst>
                  <a:ext uri="{FF2B5EF4-FFF2-40B4-BE49-F238E27FC236}">
                    <a16:creationId xmlns:a16="http://schemas.microsoft.com/office/drawing/2014/main" id="{7BEDF974-EB25-4769-BDD6-F16430FF2C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2" name="Freeform 37">
                <a:extLst>
                  <a:ext uri="{FF2B5EF4-FFF2-40B4-BE49-F238E27FC236}">
                    <a16:creationId xmlns:a16="http://schemas.microsoft.com/office/drawing/2014/main" id="{7AD36026-D842-4FF4-905B-CEA8481F5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3" name="Freeform 38">
                <a:extLst>
                  <a:ext uri="{FF2B5EF4-FFF2-40B4-BE49-F238E27FC236}">
                    <a16:creationId xmlns:a16="http://schemas.microsoft.com/office/drawing/2014/main" id="{5EBAAB58-B39B-410E-97BA-4D33B0A9C0E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4" name="Freeform 39">
                <a:extLst>
                  <a:ext uri="{FF2B5EF4-FFF2-40B4-BE49-F238E27FC236}">
                    <a16:creationId xmlns:a16="http://schemas.microsoft.com/office/drawing/2014/main" id="{57F900A9-A201-4C4D-9229-14F784AECE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5" name="Freeform 40">
                <a:extLst>
                  <a:ext uri="{FF2B5EF4-FFF2-40B4-BE49-F238E27FC236}">
                    <a16:creationId xmlns:a16="http://schemas.microsoft.com/office/drawing/2014/main" id="{EFF4B280-5D63-4917-8757-8088E70BA2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6" name="Rectangle 41">
                <a:extLst>
                  <a:ext uri="{FF2B5EF4-FFF2-40B4-BE49-F238E27FC236}">
                    <a16:creationId xmlns:a16="http://schemas.microsoft.com/office/drawing/2014/main" id="{9CD67EA3-2BB1-4AE4-AFF9-BE18B6161B6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sp>
        <p:nvSpPr>
          <p:cNvPr id="30" name="Title 1">
            <a:extLst>
              <a:ext uri="{FF2B5EF4-FFF2-40B4-BE49-F238E27FC236}">
                <a16:creationId xmlns:a16="http://schemas.microsoft.com/office/drawing/2014/main" id="{3232EFAD-EEDF-4F7B-9A62-51D7C7A3F4CC}"/>
              </a:ext>
            </a:extLst>
          </p:cNvPr>
          <p:cNvSpPr>
            <a:spLocks noGrp="1"/>
          </p:cNvSpPr>
          <p:nvPr>
            <p:ph type="title"/>
          </p:nvPr>
        </p:nvSpPr>
        <p:spPr>
          <a:xfrm>
            <a:off x="6569957" y="618518"/>
            <a:ext cx="4747088" cy="1478570"/>
          </a:xfrm>
        </p:spPr>
        <p:txBody>
          <a:bodyPr vert="horz" lIns="91440" tIns="45720" rIns="91440" bIns="45720" rtlCol="0" anchor="ctr">
            <a:normAutofit/>
          </a:bodyPr>
          <a:lstStyle/>
          <a:p>
            <a:r>
              <a:rPr lang="en-US" dirty="0"/>
              <a:t>Case Studies </a:t>
            </a:r>
          </a:p>
        </p:txBody>
      </p:sp>
      <p:sp>
        <p:nvSpPr>
          <p:cNvPr id="175" name="Round Diagonal Corner Rectangle 9">
            <a:extLst>
              <a:ext uri="{FF2B5EF4-FFF2-40B4-BE49-F238E27FC236}">
                <a16:creationId xmlns:a16="http://schemas.microsoft.com/office/drawing/2014/main" id="{A3D1FEF8-5149-4AC1-8D77-B256637FB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50" y="808057"/>
            <a:ext cx="5286376" cy="523439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CB6E22A0-1E5E-4256-A135-DA7C38954242}"/>
              </a:ext>
            </a:extLst>
          </p:cNvPr>
          <p:cNvPicPr>
            <a:picLocks noChangeAspect="1"/>
          </p:cNvPicPr>
          <p:nvPr/>
        </p:nvPicPr>
        <p:blipFill>
          <a:blip r:embed="rId5"/>
          <a:stretch>
            <a:fillRect/>
          </a:stretch>
        </p:blipFill>
        <p:spPr>
          <a:xfrm>
            <a:off x="1949219" y="1147146"/>
            <a:ext cx="2975121" cy="2201590"/>
          </a:xfrm>
          <a:prstGeom prst="rect">
            <a:avLst/>
          </a:prstGeom>
          <a:solidFill>
            <a:srgbClr val="FFFFFF">
              <a:shade val="85000"/>
            </a:srgbClr>
          </a:solidFill>
        </p:spPr>
      </p:pic>
      <p:pic>
        <p:nvPicPr>
          <p:cNvPr id="35" name="Picture 34">
            <a:extLst>
              <a:ext uri="{FF2B5EF4-FFF2-40B4-BE49-F238E27FC236}">
                <a16:creationId xmlns:a16="http://schemas.microsoft.com/office/drawing/2014/main" id="{1C1097DB-5967-4DC7-93DB-7F487828B4B8}"/>
              </a:ext>
            </a:extLst>
          </p:cNvPr>
          <p:cNvPicPr>
            <a:picLocks noChangeAspect="1"/>
          </p:cNvPicPr>
          <p:nvPr/>
        </p:nvPicPr>
        <p:blipFill>
          <a:blip r:embed="rId6"/>
          <a:stretch>
            <a:fillRect/>
          </a:stretch>
        </p:blipFill>
        <p:spPr>
          <a:xfrm>
            <a:off x="1592139" y="3581124"/>
            <a:ext cx="3689280" cy="2065997"/>
          </a:xfrm>
          <a:prstGeom prst="rect">
            <a:avLst/>
          </a:prstGeom>
        </p:spPr>
      </p:pic>
      <p:sp>
        <p:nvSpPr>
          <p:cNvPr id="3" name="Content Placeholder 2">
            <a:extLst>
              <a:ext uri="{FF2B5EF4-FFF2-40B4-BE49-F238E27FC236}">
                <a16:creationId xmlns:a16="http://schemas.microsoft.com/office/drawing/2014/main" id="{F5367C08-9239-4C1B-8F6E-E7E4F6383641}"/>
              </a:ext>
            </a:extLst>
          </p:cNvPr>
          <p:cNvSpPr>
            <a:spLocks noGrp="1"/>
          </p:cNvSpPr>
          <p:nvPr>
            <p:ph sz="half" idx="1"/>
          </p:nvPr>
        </p:nvSpPr>
        <p:spPr>
          <a:xfrm>
            <a:off x="6569957" y="2249487"/>
            <a:ext cx="4747087" cy="3541714"/>
          </a:xfrm>
        </p:spPr>
        <p:txBody>
          <a:bodyPr vert="horz" lIns="91440" tIns="45720" rIns="91440" bIns="45720" rtlCol="0">
            <a:normAutofit/>
          </a:bodyPr>
          <a:lstStyle/>
          <a:p>
            <a:pPr marL="0" indent="0">
              <a:buNone/>
            </a:pPr>
            <a:endParaRPr lang="en-US" dirty="0"/>
          </a:p>
          <a:p>
            <a:pPr marL="0" indent="0">
              <a:buNone/>
            </a:pPr>
            <a:r>
              <a:rPr lang="en-US" dirty="0"/>
              <a:t> </a:t>
            </a:r>
          </a:p>
        </p:txBody>
      </p:sp>
    </p:spTree>
    <p:extLst>
      <p:ext uri="{BB962C8B-B14F-4D97-AF65-F5344CB8AC3E}">
        <p14:creationId xmlns:p14="http://schemas.microsoft.com/office/powerpoint/2010/main" val="1464551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72" name="Picture 2">
            <a:extLst>
              <a:ext uri="{FF2B5EF4-FFF2-40B4-BE49-F238E27FC236}">
                <a16:creationId xmlns:a16="http://schemas.microsoft.com/office/drawing/2014/main" id="{19AFBE53-1417-406B-8083-DBE0DA72F29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74" name="Group 73">
            <a:extLst>
              <a:ext uri="{FF2B5EF4-FFF2-40B4-BE49-F238E27FC236}">
                <a16:creationId xmlns:a16="http://schemas.microsoft.com/office/drawing/2014/main" id="{FB9EE4F0-B261-4AB0-BEE3-AA9DD198F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75" name="Rectangle 5">
              <a:extLst>
                <a:ext uri="{FF2B5EF4-FFF2-40B4-BE49-F238E27FC236}">
                  <a16:creationId xmlns:a16="http://schemas.microsoft.com/office/drawing/2014/main" id="{2E326B6E-9130-4E5B-8C29-0412BDFD525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76" name="Freeform 6">
              <a:extLst>
                <a:ext uri="{FF2B5EF4-FFF2-40B4-BE49-F238E27FC236}">
                  <a16:creationId xmlns:a16="http://schemas.microsoft.com/office/drawing/2014/main" id="{D15BBE67-0A7A-4318-94C9-9EDC68E9E4C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7" name="Freeform 7">
              <a:extLst>
                <a:ext uri="{FF2B5EF4-FFF2-40B4-BE49-F238E27FC236}">
                  <a16:creationId xmlns:a16="http://schemas.microsoft.com/office/drawing/2014/main" id="{6C189044-A310-4008-ABE3-A833238AA1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8" name="Rectangle 8">
              <a:extLst>
                <a:ext uri="{FF2B5EF4-FFF2-40B4-BE49-F238E27FC236}">
                  <a16:creationId xmlns:a16="http://schemas.microsoft.com/office/drawing/2014/main" id="{714E393D-E3AB-4084-8580-2EC4D75B0BC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79" name="Freeform 9">
              <a:extLst>
                <a:ext uri="{FF2B5EF4-FFF2-40B4-BE49-F238E27FC236}">
                  <a16:creationId xmlns:a16="http://schemas.microsoft.com/office/drawing/2014/main" id="{5407A34B-6BDC-4CC4-9D15-2E71F3DB40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0" name="Freeform 10">
              <a:extLst>
                <a:ext uri="{FF2B5EF4-FFF2-40B4-BE49-F238E27FC236}">
                  <a16:creationId xmlns:a16="http://schemas.microsoft.com/office/drawing/2014/main" id="{5E952981-3D27-403A-9B35-14226166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1" name="Freeform 11">
              <a:extLst>
                <a:ext uri="{FF2B5EF4-FFF2-40B4-BE49-F238E27FC236}">
                  <a16:creationId xmlns:a16="http://schemas.microsoft.com/office/drawing/2014/main" id="{339D7F6E-841D-4697-A877-0F25113BA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2" name="Freeform 12">
              <a:extLst>
                <a:ext uri="{FF2B5EF4-FFF2-40B4-BE49-F238E27FC236}">
                  <a16:creationId xmlns:a16="http://schemas.microsoft.com/office/drawing/2014/main" id="{226F9E1B-2970-4504-8E6C-1A42D05FC21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3" name="Freeform 13">
              <a:extLst>
                <a:ext uri="{FF2B5EF4-FFF2-40B4-BE49-F238E27FC236}">
                  <a16:creationId xmlns:a16="http://schemas.microsoft.com/office/drawing/2014/main" id="{6F11A9CB-BE43-4423-987B-B43046D146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4" name="Freeform 14">
              <a:extLst>
                <a:ext uri="{FF2B5EF4-FFF2-40B4-BE49-F238E27FC236}">
                  <a16:creationId xmlns:a16="http://schemas.microsoft.com/office/drawing/2014/main" id="{F21925AB-CEC6-4210-929C-5BAB1C9579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5" name="Freeform 15">
              <a:extLst>
                <a:ext uri="{FF2B5EF4-FFF2-40B4-BE49-F238E27FC236}">
                  <a16:creationId xmlns:a16="http://schemas.microsoft.com/office/drawing/2014/main" id="{9B4BB7F4-36A3-49C5-A85E-660BF09014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6" name="Freeform 16">
              <a:extLst>
                <a:ext uri="{FF2B5EF4-FFF2-40B4-BE49-F238E27FC236}">
                  <a16:creationId xmlns:a16="http://schemas.microsoft.com/office/drawing/2014/main" id="{89A82E2C-666C-4E88-B3A9-C95B5AE94D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7" name="Freeform 17">
              <a:extLst>
                <a:ext uri="{FF2B5EF4-FFF2-40B4-BE49-F238E27FC236}">
                  <a16:creationId xmlns:a16="http://schemas.microsoft.com/office/drawing/2014/main" id="{1363187E-6516-4018-A78B-CE0F7F232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8" name="Freeform 18">
              <a:extLst>
                <a:ext uri="{FF2B5EF4-FFF2-40B4-BE49-F238E27FC236}">
                  <a16:creationId xmlns:a16="http://schemas.microsoft.com/office/drawing/2014/main" id="{3FF62829-5C7E-4110-A186-F4E8655E29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9" name="Freeform 19">
              <a:extLst>
                <a:ext uri="{FF2B5EF4-FFF2-40B4-BE49-F238E27FC236}">
                  <a16:creationId xmlns:a16="http://schemas.microsoft.com/office/drawing/2014/main" id="{87E9C9B7-0C7F-44A7-B610-5B095C4425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0" name="Freeform 20">
              <a:extLst>
                <a:ext uri="{FF2B5EF4-FFF2-40B4-BE49-F238E27FC236}">
                  <a16:creationId xmlns:a16="http://schemas.microsoft.com/office/drawing/2014/main" id="{3037E5EC-D21D-4C3F-B081-B46C3B47CF6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1" name="Freeform 21">
              <a:extLst>
                <a:ext uri="{FF2B5EF4-FFF2-40B4-BE49-F238E27FC236}">
                  <a16:creationId xmlns:a16="http://schemas.microsoft.com/office/drawing/2014/main" id="{EAE8AAB2-DE35-4AED-8C9C-0718A33A84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2" name="Freeform 22">
              <a:extLst>
                <a:ext uri="{FF2B5EF4-FFF2-40B4-BE49-F238E27FC236}">
                  <a16:creationId xmlns:a16="http://schemas.microsoft.com/office/drawing/2014/main" id="{062ACCDA-6A76-4812-BA3A-F3C6E14438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3" name="Freeform 23">
              <a:extLst>
                <a:ext uri="{FF2B5EF4-FFF2-40B4-BE49-F238E27FC236}">
                  <a16:creationId xmlns:a16="http://schemas.microsoft.com/office/drawing/2014/main" id="{38825C85-74E0-4664-95AC-682625B9916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4" name="Freeform 24">
              <a:extLst>
                <a:ext uri="{FF2B5EF4-FFF2-40B4-BE49-F238E27FC236}">
                  <a16:creationId xmlns:a16="http://schemas.microsoft.com/office/drawing/2014/main" id="{D87E8B0A-2B1D-48E5-8107-F2855CFFD27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5" name="Freeform 25">
              <a:extLst>
                <a:ext uri="{FF2B5EF4-FFF2-40B4-BE49-F238E27FC236}">
                  <a16:creationId xmlns:a16="http://schemas.microsoft.com/office/drawing/2014/main" id="{E46FC211-5F4B-478B-8761-A65D21166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6" name="Freeform 26">
              <a:extLst>
                <a:ext uri="{FF2B5EF4-FFF2-40B4-BE49-F238E27FC236}">
                  <a16:creationId xmlns:a16="http://schemas.microsoft.com/office/drawing/2014/main" id="{43C493A4-4703-4917-A281-F15E323F14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7" name="Freeform 27">
              <a:extLst>
                <a:ext uri="{FF2B5EF4-FFF2-40B4-BE49-F238E27FC236}">
                  <a16:creationId xmlns:a16="http://schemas.microsoft.com/office/drawing/2014/main" id="{4B369EDA-1458-423B-839F-4FB0EE920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8" name="Freeform 28">
              <a:extLst>
                <a:ext uri="{FF2B5EF4-FFF2-40B4-BE49-F238E27FC236}">
                  <a16:creationId xmlns:a16="http://schemas.microsoft.com/office/drawing/2014/main" id="{DB5E8117-FFBB-49D5-87C6-24D8E06CE3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9" name="Freeform 29">
              <a:extLst>
                <a:ext uri="{FF2B5EF4-FFF2-40B4-BE49-F238E27FC236}">
                  <a16:creationId xmlns:a16="http://schemas.microsoft.com/office/drawing/2014/main" id="{04D5DC4A-7C40-4236-B475-FA6AA43694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0" name="Freeform 30">
              <a:extLst>
                <a:ext uri="{FF2B5EF4-FFF2-40B4-BE49-F238E27FC236}">
                  <a16:creationId xmlns:a16="http://schemas.microsoft.com/office/drawing/2014/main" id="{76858373-C51B-4201-80F4-8033167041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1" name="Freeform 31">
              <a:extLst>
                <a:ext uri="{FF2B5EF4-FFF2-40B4-BE49-F238E27FC236}">
                  <a16:creationId xmlns:a16="http://schemas.microsoft.com/office/drawing/2014/main" id="{D159A53F-DA7E-4CD5-AA84-55B3AC5EE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2" name="Freeform 32">
              <a:extLst>
                <a:ext uri="{FF2B5EF4-FFF2-40B4-BE49-F238E27FC236}">
                  <a16:creationId xmlns:a16="http://schemas.microsoft.com/office/drawing/2014/main" id="{E4B70A8B-09AC-45AA-952C-242D7E14746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3" name="Rectangle 33">
              <a:extLst>
                <a:ext uri="{FF2B5EF4-FFF2-40B4-BE49-F238E27FC236}">
                  <a16:creationId xmlns:a16="http://schemas.microsoft.com/office/drawing/2014/main" id="{63C8CAD6-F5BE-4961-AC48-2A34FA4E778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04" name="Freeform 34">
              <a:extLst>
                <a:ext uri="{FF2B5EF4-FFF2-40B4-BE49-F238E27FC236}">
                  <a16:creationId xmlns:a16="http://schemas.microsoft.com/office/drawing/2014/main" id="{AEBA7DBD-C171-47A7-9249-562A06AC2B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5" name="Freeform 35">
              <a:extLst>
                <a:ext uri="{FF2B5EF4-FFF2-40B4-BE49-F238E27FC236}">
                  <a16:creationId xmlns:a16="http://schemas.microsoft.com/office/drawing/2014/main" id="{80F934E3-6775-4A9E-8666-7D050E4287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6" name="Freeform 36">
              <a:extLst>
                <a:ext uri="{FF2B5EF4-FFF2-40B4-BE49-F238E27FC236}">
                  <a16:creationId xmlns:a16="http://schemas.microsoft.com/office/drawing/2014/main" id="{F7E8F3A1-E3AE-4A22-82FE-71C4C163A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7" name="Freeform 37">
              <a:extLst>
                <a:ext uri="{FF2B5EF4-FFF2-40B4-BE49-F238E27FC236}">
                  <a16:creationId xmlns:a16="http://schemas.microsoft.com/office/drawing/2014/main" id="{27DFF928-27F3-44A1-9468-219DD390B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8" name="Freeform 38">
              <a:extLst>
                <a:ext uri="{FF2B5EF4-FFF2-40B4-BE49-F238E27FC236}">
                  <a16:creationId xmlns:a16="http://schemas.microsoft.com/office/drawing/2014/main" id="{47C61A3E-9A0A-4547-9B8A-DD8CD6D47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9" name="Freeform 39">
              <a:extLst>
                <a:ext uri="{FF2B5EF4-FFF2-40B4-BE49-F238E27FC236}">
                  <a16:creationId xmlns:a16="http://schemas.microsoft.com/office/drawing/2014/main" id="{FC684095-4805-413B-A9EB-63A2417B53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0" name="Freeform 40">
              <a:extLst>
                <a:ext uri="{FF2B5EF4-FFF2-40B4-BE49-F238E27FC236}">
                  <a16:creationId xmlns:a16="http://schemas.microsoft.com/office/drawing/2014/main" id="{AF830B5E-DCF9-4CBD-8746-C5219013D8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1" name="Freeform 41">
              <a:extLst>
                <a:ext uri="{FF2B5EF4-FFF2-40B4-BE49-F238E27FC236}">
                  <a16:creationId xmlns:a16="http://schemas.microsoft.com/office/drawing/2014/main" id="{FE6882C0-1C73-4E53-A884-3202385D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2" name="Freeform 42">
              <a:extLst>
                <a:ext uri="{FF2B5EF4-FFF2-40B4-BE49-F238E27FC236}">
                  <a16:creationId xmlns:a16="http://schemas.microsoft.com/office/drawing/2014/main" id="{9611015E-699B-4BA5-A162-8BABC91454C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3" name="Freeform 43">
              <a:extLst>
                <a:ext uri="{FF2B5EF4-FFF2-40B4-BE49-F238E27FC236}">
                  <a16:creationId xmlns:a16="http://schemas.microsoft.com/office/drawing/2014/main" id="{8C6A611F-CBE4-46B7-96F6-803B2D2607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4" name="Freeform 44">
              <a:extLst>
                <a:ext uri="{FF2B5EF4-FFF2-40B4-BE49-F238E27FC236}">
                  <a16:creationId xmlns:a16="http://schemas.microsoft.com/office/drawing/2014/main" id="{FDCF0D71-6D32-4B72-B7E1-678BA980A8C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5" name="Rectangle 45">
              <a:extLst>
                <a:ext uri="{FF2B5EF4-FFF2-40B4-BE49-F238E27FC236}">
                  <a16:creationId xmlns:a16="http://schemas.microsoft.com/office/drawing/2014/main" id="{FE6E605A-8ECF-47E5-ABDD-B4874FF18F1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16" name="Freeform 46">
              <a:extLst>
                <a:ext uri="{FF2B5EF4-FFF2-40B4-BE49-F238E27FC236}">
                  <a16:creationId xmlns:a16="http://schemas.microsoft.com/office/drawing/2014/main" id="{1329BFCB-3C83-438B-8C18-20576CA6B3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7" name="Freeform 47">
              <a:extLst>
                <a:ext uri="{FF2B5EF4-FFF2-40B4-BE49-F238E27FC236}">
                  <a16:creationId xmlns:a16="http://schemas.microsoft.com/office/drawing/2014/main" id="{9E013566-6E0D-4B88-9731-0BBACA1408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8" name="Freeform 48">
              <a:extLst>
                <a:ext uri="{FF2B5EF4-FFF2-40B4-BE49-F238E27FC236}">
                  <a16:creationId xmlns:a16="http://schemas.microsoft.com/office/drawing/2014/main" id="{1668707D-D4E8-40EC-94C2-F83C6E2226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9" name="Freeform 49">
              <a:extLst>
                <a:ext uri="{FF2B5EF4-FFF2-40B4-BE49-F238E27FC236}">
                  <a16:creationId xmlns:a16="http://schemas.microsoft.com/office/drawing/2014/main" id="{0CE0CBC9-140F-475C-93C6-446BDBB76C7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0" name="Freeform 50">
              <a:extLst>
                <a:ext uri="{FF2B5EF4-FFF2-40B4-BE49-F238E27FC236}">
                  <a16:creationId xmlns:a16="http://schemas.microsoft.com/office/drawing/2014/main" id="{0ED9FFD9-3111-4C21-8013-063D0A89F3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1" name="Freeform 51">
              <a:extLst>
                <a:ext uri="{FF2B5EF4-FFF2-40B4-BE49-F238E27FC236}">
                  <a16:creationId xmlns:a16="http://schemas.microsoft.com/office/drawing/2014/main" id="{C75E760C-E1DB-475D-905D-FC3F430FE3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2" name="Freeform 52">
              <a:extLst>
                <a:ext uri="{FF2B5EF4-FFF2-40B4-BE49-F238E27FC236}">
                  <a16:creationId xmlns:a16="http://schemas.microsoft.com/office/drawing/2014/main" id="{1F4DF02E-1FC7-48AB-8CDA-940C8A500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3" name="Freeform 53">
              <a:extLst>
                <a:ext uri="{FF2B5EF4-FFF2-40B4-BE49-F238E27FC236}">
                  <a16:creationId xmlns:a16="http://schemas.microsoft.com/office/drawing/2014/main" id="{193ABE5A-1C12-4B38-8078-51A0BAB3C00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4" name="Freeform 54">
              <a:extLst>
                <a:ext uri="{FF2B5EF4-FFF2-40B4-BE49-F238E27FC236}">
                  <a16:creationId xmlns:a16="http://schemas.microsoft.com/office/drawing/2014/main" id="{3A57AD1C-4CC5-4E62-A352-D3B142B9DF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5" name="Freeform 55">
              <a:extLst>
                <a:ext uri="{FF2B5EF4-FFF2-40B4-BE49-F238E27FC236}">
                  <a16:creationId xmlns:a16="http://schemas.microsoft.com/office/drawing/2014/main" id="{646D40AD-4384-42ED-B1A0-A47C165C6D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6" name="Freeform 56">
              <a:extLst>
                <a:ext uri="{FF2B5EF4-FFF2-40B4-BE49-F238E27FC236}">
                  <a16:creationId xmlns:a16="http://schemas.microsoft.com/office/drawing/2014/main" id="{0786C2FA-21FD-4F48-9E96-C5D8E6159E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7" name="Freeform 57">
              <a:extLst>
                <a:ext uri="{FF2B5EF4-FFF2-40B4-BE49-F238E27FC236}">
                  <a16:creationId xmlns:a16="http://schemas.microsoft.com/office/drawing/2014/main" id="{AFE6F50A-21B5-4B98-9C3B-B89FFC6FB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8" name="Freeform 58">
              <a:extLst>
                <a:ext uri="{FF2B5EF4-FFF2-40B4-BE49-F238E27FC236}">
                  <a16:creationId xmlns:a16="http://schemas.microsoft.com/office/drawing/2014/main" id="{2454210A-9717-44AF-9D76-0426534C357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30" name="Group 129">
            <a:extLst>
              <a:ext uri="{FF2B5EF4-FFF2-40B4-BE49-F238E27FC236}">
                <a16:creationId xmlns:a16="http://schemas.microsoft.com/office/drawing/2014/main" id="{9BDDFBA3-23D9-4786-A45F-FEF742B186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31" name="Rectangle 130">
              <a:extLst>
                <a:ext uri="{FF2B5EF4-FFF2-40B4-BE49-F238E27FC236}">
                  <a16:creationId xmlns:a16="http://schemas.microsoft.com/office/drawing/2014/main" id="{E0EBE532-C04A-4AC8-95E7-D3F087710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2" name="Picture 2">
              <a:extLst>
                <a:ext uri="{FF2B5EF4-FFF2-40B4-BE49-F238E27FC236}">
                  <a16:creationId xmlns:a16="http://schemas.microsoft.com/office/drawing/2014/main" id="{8E8960D2-8CD9-4255-8961-CF012431BCD0}"/>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4">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sp>
        <p:nvSpPr>
          <p:cNvPr id="3" name="Title 1">
            <a:extLst>
              <a:ext uri="{FF2B5EF4-FFF2-40B4-BE49-F238E27FC236}">
                <a16:creationId xmlns:a16="http://schemas.microsoft.com/office/drawing/2014/main" id="{641FA417-A093-4E3B-859A-5D495688F7B9}"/>
              </a:ext>
            </a:extLst>
          </p:cNvPr>
          <p:cNvSpPr txBox="1">
            <a:spLocks/>
          </p:cNvSpPr>
          <p:nvPr/>
        </p:nvSpPr>
        <p:spPr>
          <a:xfrm>
            <a:off x="1404936" y="5344297"/>
            <a:ext cx="8830733" cy="9360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spcAft>
                <a:spcPts val="600"/>
              </a:spcAft>
            </a:pPr>
            <a:r>
              <a:rPr lang="en-US" sz="4100" dirty="0"/>
              <a:t>Sunderland Connected City core</a:t>
            </a:r>
          </a:p>
        </p:txBody>
      </p:sp>
      <p:grpSp>
        <p:nvGrpSpPr>
          <p:cNvPr id="134" name="Group 133">
            <a:extLst>
              <a:ext uri="{FF2B5EF4-FFF2-40B4-BE49-F238E27FC236}">
                <a16:creationId xmlns:a16="http://schemas.microsoft.com/office/drawing/2014/main" id="{E9675C45-73A7-4834-9423-2EE97A18570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35" name="Rectangle 5">
              <a:extLst>
                <a:ext uri="{FF2B5EF4-FFF2-40B4-BE49-F238E27FC236}">
                  <a16:creationId xmlns:a16="http://schemas.microsoft.com/office/drawing/2014/main" id="{207C9B8E-4F4B-4841-ADF8-C31607C767A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36" name="Freeform 6">
              <a:extLst>
                <a:ext uri="{FF2B5EF4-FFF2-40B4-BE49-F238E27FC236}">
                  <a16:creationId xmlns:a16="http://schemas.microsoft.com/office/drawing/2014/main" id="{084107C0-AD02-471D-A83A-D129291161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7" name="Freeform 7">
              <a:extLst>
                <a:ext uri="{FF2B5EF4-FFF2-40B4-BE49-F238E27FC236}">
                  <a16:creationId xmlns:a16="http://schemas.microsoft.com/office/drawing/2014/main" id="{DA67B059-27BB-49A7-928B-645AE2D0D7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8" name="Freeform 8">
              <a:extLst>
                <a:ext uri="{FF2B5EF4-FFF2-40B4-BE49-F238E27FC236}">
                  <a16:creationId xmlns:a16="http://schemas.microsoft.com/office/drawing/2014/main" id="{4D70128D-20C2-438B-A871-616B06009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9" name="Freeform 9">
              <a:extLst>
                <a:ext uri="{FF2B5EF4-FFF2-40B4-BE49-F238E27FC236}">
                  <a16:creationId xmlns:a16="http://schemas.microsoft.com/office/drawing/2014/main" id="{7C89D520-D035-41DA-BD94-190816946D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0" name="Freeform 10">
              <a:extLst>
                <a:ext uri="{FF2B5EF4-FFF2-40B4-BE49-F238E27FC236}">
                  <a16:creationId xmlns:a16="http://schemas.microsoft.com/office/drawing/2014/main" id="{DD53D072-5E34-4AB0-B662-D3FA3726DB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1" name="Freeform 11">
              <a:extLst>
                <a:ext uri="{FF2B5EF4-FFF2-40B4-BE49-F238E27FC236}">
                  <a16:creationId xmlns:a16="http://schemas.microsoft.com/office/drawing/2014/main" id="{FC115059-574C-49F1-97F0-B8DE874046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2" name="Freeform 12">
              <a:extLst>
                <a:ext uri="{FF2B5EF4-FFF2-40B4-BE49-F238E27FC236}">
                  <a16:creationId xmlns:a16="http://schemas.microsoft.com/office/drawing/2014/main" id="{F00F579F-7DFB-4624-ADFC-5B2B5CF5E6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3" name="Freeform 13">
              <a:extLst>
                <a:ext uri="{FF2B5EF4-FFF2-40B4-BE49-F238E27FC236}">
                  <a16:creationId xmlns:a16="http://schemas.microsoft.com/office/drawing/2014/main" id="{7FE158CB-F85C-4816-A06F-1AE44B023AC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4" name="Freeform 14">
              <a:extLst>
                <a:ext uri="{FF2B5EF4-FFF2-40B4-BE49-F238E27FC236}">
                  <a16:creationId xmlns:a16="http://schemas.microsoft.com/office/drawing/2014/main" id="{ED325173-4A70-4642-9098-524842C84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5" name="Freeform 15">
              <a:extLst>
                <a:ext uri="{FF2B5EF4-FFF2-40B4-BE49-F238E27FC236}">
                  <a16:creationId xmlns:a16="http://schemas.microsoft.com/office/drawing/2014/main" id="{C9CED7C6-F32F-4C1F-A13C-F72A7695DD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6" name="Line 16">
              <a:extLst>
                <a:ext uri="{FF2B5EF4-FFF2-40B4-BE49-F238E27FC236}">
                  <a16:creationId xmlns:a16="http://schemas.microsoft.com/office/drawing/2014/main" id="{03639F49-0921-4D6B-87A4-43C367AB1C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47" name="Freeform 17">
              <a:extLst>
                <a:ext uri="{FF2B5EF4-FFF2-40B4-BE49-F238E27FC236}">
                  <a16:creationId xmlns:a16="http://schemas.microsoft.com/office/drawing/2014/main" id="{C3CDC29B-0CCD-47C4-A157-9C25C686E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8" name="Freeform 18">
              <a:extLst>
                <a:ext uri="{FF2B5EF4-FFF2-40B4-BE49-F238E27FC236}">
                  <a16:creationId xmlns:a16="http://schemas.microsoft.com/office/drawing/2014/main" id="{7BE181EF-6653-44C9-94F3-BC64FE8F33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9" name="Freeform 19">
              <a:extLst>
                <a:ext uri="{FF2B5EF4-FFF2-40B4-BE49-F238E27FC236}">
                  <a16:creationId xmlns:a16="http://schemas.microsoft.com/office/drawing/2014/main" id="{7603555B-5379-4D37-BB54-8E2C35BCE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0" name="Freeform 20">
              <a:extLst>
                <a:ext uri="{FF2B5EF4-FFF2-40B4-BE49-F238E27FC236}">
                  <a16:creationId xmlns:a16="http://schemas.microsoft.com/office/drawing/2014/main" id="{5B88FFEA-466C-4DB6-B1F6-5980F10319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1" name="Rectangle 21">
              <a:extLst>
                <a:ext uri="{FF2B5EF4-FFF2-40B4-BE49-F238E27FC236}">
                  <a16:creationId xmlns:a16="http://schemas.microsoft.com/office/drawing/2014/main" id="{C02A931B-1FD3-4CCD-8D81-B6452BEA8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52" name="Freeform 22">
              <a:extLst>
                <a:ext uri="{FF2B5EF4-FFF2-40B4-BE49-F238E27FC236}">
                  <a16:creationId xmlns:a16="http://schemas.microsoft.com/office/drawing/2014/main" id="{049D793A-2AA3-4AC9-BC5A-D381A5B0C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3" name="Freeform 23">
              <a:extLst>
                <a:ext uri="{FF2B5EF4-FFF2-40B4-BE49-F238E27FC236}">
                  <a16:creationId xmlns:a16="http://schemas.microsoft.com/office/drawing/2014/main" id="{459D268E-9780-4EA5-8E44-B710759706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4" name="Freeform 24">
              <a:extLst>
                <a:ext uri="{FF2B5EF4-FFF2-40B4-BE49-F238E27FC236}">
                  <a16:creationId xmlns:a16="http://schemas.microsoft.com/office/drawing/2014/main" id="{45BAA3E4-0524-498E-A16E-15774E3418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5" name="Freeform 25">
              <a:extLst>
                <a:ext uri="{FF2B5EF4-FFF2-40B4-BE49-F238E27FC236}">
                  <a16:creationId xmlns:a16="http://schemas.microsoft.com/office/drawing/2014/main" id="{9C006FC5-1FC3-4E9F-B5E3-C9A1501DAC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6" name="Freeform 26">
              <a:extLst>
                <a:ext uri="{FF2B5EF4-FFF2-40B4-BE49-F238E27FC236}">
                  <a16:creationId xmlns:a16="http://schemas.microsoft.com/office/drawing/2014/main" id="{72528D10-570D-4859-8CB0-5C0B224670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7" name="Freeform 27">
              <a:extLst>
                <a:ext uri="{FF2B5EF4-FFF2-40B4-BE49-F238E27FC236}">
                  <a16:creationId xmlns:a16="http://schemas.microsoft.com/office/drawing/2014/main" id="{BD6A4290-BD69-43C3-9AC0-A11327E585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8" name="Freeform 28">
              <a:extLst>
                <a:ext uri="{FF2B5EF4-FFF2-40B4-BE49-F238E27FC236}">
                  <a16:creationId xmlns:a16="http://schemas.microsoft.com/office/drawing/2014/main" id="{6C61166D-7091-4951-87CD-7C026282FD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9" name="Freeform 29">
              <a:extLst>
                <a:ext uri="{FF2B5EF4-FFF2-40B4-BE49-F238E27FC236}">
                  <a16:creationId xmlns:a16="http://schemas.microsoft.com/office/drawing/2014/main" id="{C536AE6E-86BB-458C-8AC0-85528874A2F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0" name="Freeform 30">
              <a:extLst>
                <a:ext uri="{FF2B5EF4-FFF2-40B4-BE49-F238E27FC236}">
                  <a16:creationId xmlns:a16="http://schemas.microsoft.com/office/drawing/2014/main" id="{71758BB9-E800-43CF-BBEF-5790E536EC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1" name="Freeform 31">
              <a:extLst>
                <a:ext uri="{FF2B5EF4-FFF2-40B4-BE49-F238E27FC236}">
                  <a16:creationId xmlns:a16="http://schemas.microsoft.com/office/drawing/2014/main" id="{68702DDE-7D53-4CB8-8892-B967D41D69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pic>
        <p:nvPicPr>
          <p:cNvPr id="67" name="Picture 66" descr="A picture containing screenshot&#10;&#10;Description generated with very high confidence">
            <a:extLst>
              <a:ext uri="{FF2B5EF4-FFF2-40B4-BE49-F238E27FC236}">
                <a16:creationId xmlns:a16="http://schemas.microsoft.com/office/drawing/2014/main" id="{D73B7D11-8332-4C6D-BDD8-01593D88F942}"/>
              </a:ext>
            </a:extLst>
          </p:cNvPr>
          <p:cNvPicPr>
            <a:picLocks noChangeAspect="1"/>
          </p:cNvPicPr>
          <p:nvPr/>
        </p:nvPicPr>
        <p:blipFill rotWithShape="1">
          <a:blip r:embed="rId5"/>
          <a:srcRect t="12593" r="-4" b="5260"/>
          <a:stretch/>
        </p:blipFill>
        <p:spPr>
          <a:xfrm>
            <a:off x="696913" y="627064"/>
            <a:ext cx="4874998" cy="4340996"/>
          </a:xfrm>
          <a:custGeom>
            <a:avLst/>
            <a:gdLst>
              <a:gd name="connsiteX0" fmla="*/ 160369 w 4874998"/>
              <a:gd name="connsiteY0" fmla="*/ 0 h 3299778"/>
              <a:gd name="connsiteX1" fmla="*/ 4874998 w 4874998"/>
              <a:gd name="connsiteY1" fmla="*/ 0 h 3299778"/>
              <a:gd name="connsiteX2" fmla="*/ 4874998 w 4874998"/>
              <a:gd name="connsiteY2" fmla="*/ 3299778 h 3299778"/>
              <a:gd name="connsiteX3" fmla="*/ 0 w 4874998"/>
              <a:gd name="connsiteY3" fmla="*/ 3299778 h 3299778"/>
              <a:gd name="connsiteX4" fmla="*/ 0 w 4874998"/>
              <a:gd name="connsiteY4" fmla="*/ 160369 h 3299778"/>
              <a:gd name="connsiteX5" fmla="*/ 160369 w 4874998"/>
              <a:gd name="connsiteY5" fmla="*/ 0 h 3299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4998" h="3299778">
                <a:moveTo>
                  <a:pt x="160369" y="0"/>
                </a:moveTo>
                <a:lnTo>
                  <a:pt x="4874998" y="0"/>
                </a:lnTo>
                <a:lnTo>
                  <a:pt x="4874998" y="3299778"/>
                </a:lnTo>
                <a:lnTo>
                  <a:pt x="0" y="3299778"/>
                </a:lnTo>
                <a:lnTo>
                  <a:pt x="0" y="160369"/>
                </a:lnTo>
                <a:cubicBezTo>
                  <a:pt x="0" y="71800"/>
                  <a:pt x="71800" y="0"/>
                  <a:pt x="160369" y="0"/>
                </a:cubicBez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pic>
        <p:nvPicPr>
          <p:cNvPr id="2" name="Picture 1">
            <a:extLst>
              <a:ext uri="{FF2B5EF4-FFF2-40B4-BE49-F238E27FC236}">
                <a16:creationId xmlns:a16="http://schemas.microsoft.com/office/drawing/2014/main" id="{653CCB2E-6A94-4DBD-B1F4-BE44123E6F8E}"/>
              </a:ext>
            </a:extLst>
          </p:cNvPr>
          <p:cNvPicPr>
            <a:picLocks noChangeAspect="1"/>
          </p:cNvPicPr>
          <p:nvPr/>
        </p:nvPicPr>
        <p:blipFill>
          <a:blip r:embed="rId6"/>
          <a:stretch>
            <a:fillRect/>
          </a:stretch>
        </p:blipFill>
        <p:spPr>
          <a:xfrm>
            <a:off x="6180137" y="636588"/>
            <a:ext cx="4873629" cy="4405311"/>
          </a:xfrm>
          <a:custGeom>
            <a:avLst/>
            <a:gdLst>
              <a:gd name="connsiteX0" fmla="*/ 0 w 4873629"/>
              <a:gd name="connsiteY0" fmla="*/ 0 h 3299778"/>
              <a:gd name="connsiteX1" fmla="*/ 4873629 w 4873629"/>
              <a:gd name="connsiteY1" fmla="*/ 0 h 3299778"/>
              <a:gd name="connsiteX2" fmla="*/ 4873629 w 4873629"/>
              <a:gd name="connsiteY2" fmla="*/ 3139409 h 3299778"/>
              <a:gd name="connsiteX3" fmla="*/ 4713260 w 4873629"/>
              <a:gd name="connsiteY3" fmla="*/ 3299778 h 3299778"/>
              <a:gd name="connsiteX4" fmla="*/ 0 w 4873629"/>
              <a:gd name="connsiteY4" fmla="*/ 3299778 h 329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3629" h="3299778">
                <a:moveTo>
                  <a:pt x="0" y="0"/>
                </a:moveTo>
                <a:lnTo>
                  <a:pt x="4873629" y="0"/>
                </a:lnTo>
                <a:lnTo>
                  <a:pt x="4873629" y="3139409"/>
                </a:lnTo>
                <a:cubicBezTo>
                  <a:pt x="4873629" y="3227978"/>
                  <a:pt x="4801829" y="3299778"/>
                  <a:pt x="4713260" y="3299778"/>
                </a:cubicBezTo>
                <a:lnTo>
                  <a:pt x="0" y="3299778"/>
                </a:ln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163" name="Group 162">
            <a:extLst>
              <a:ext uri="{FF2B5EF4-FFF2-40B4-BE49-F238E27FC236}">
                <a16:creationId xmlns:a16="http://schemas.microsoft.com/office/drawing/2014/main" id="{8F00361E-57C8-492B-B4F0-1439E15D94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64" name="Freeform 32">
              <a:extLst>
                <a:ext uri="{FF2B5EF4-FFF2-40B4-BE49-F238E27FC236}">
                  <a16:creationId xmlns:a16="http://schemas.microsoft.com/office/drawing/2014/main" id="{918FAC72-C1C2-4BCA-A9B7-91FEC1D40D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5" name="Freeform 33">
              <a:extLst>
                <a:ext uri="{FF2B5EF4-FFF2-40B4-BE49-F238E27FC236}">
                  <a16:creationId xmlns:a16="http://schemas.microsoft.com/office/drawing/2014/main" id="{AF6834BB-BEBD-43E1-A091-D397D79E36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6" name="Freeform 34">
              <a:extLst>
                <a:ext uri="{FF2B5EF4-FFF2-40B4-BE49-F238E27FC236}">
                  <a16:creationId xmlns:a16="http://schemas.microsoft.com/office/drawing/2014/main" id="{5A74981B-5244-4C94-BE11-E3C229E967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7" name="Freeform 35">
              <a:extLst>
                <a:ext uri="{FF2B5EF4-FFF2-40B4-BE49-F238E27FC236}">
                  <a16:creationId xmlns:a16="http://schemas.microsoft.com/office/drawing/2014/main" id="{A4FF71BD-1909-4329-9C4A-4F3C1C29D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8" name="Freeform 36">
              <a:extLst>
                <a:ext uri="{FF2B5EF4-FFF2-40B4-BE49-F238E27FC236}">
                  <a16:creationId xmlns:a16="http://schemas.microsoft.com/office/drawing/2014/main" id="{27C4F474-C974-48D0-9650-D5821076700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9" name="Freeform 37">
              <a:extLst>
                <a:ext uri="{FF2B5EF4-FFF2-40B4-BE49-F238E27FC236}">
                  <a16:creationId xmlns:a16="http://schemas.microsoft.com/office/drawing/2014/main" id="{DD927905-4A6B-4B9B-9C58-613024E82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0" name="Freeform 38">
              <a:extLst>
                <a:ext uri="{FF2B5EF4-FFF2-40B4-BE49-F238E27FC236}">
                  <a16:creationId xmlns:a16="http://schemas.microsoft.com/office/drawing/2014/main" id="{A92124AC-A10B-4279-A47D-702D60E671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1" name="Freeform 39">
              <a:extLst>
                <a:ext uri="{FF2B5EF4-FFF2-40B4-BE49-F238E27FC236}">
                  <a16:creationId xmlns:a16="http://schemas.microsoft.com/office/drawing/2014/main" id="{F2967113-59A4-4563-8C14-5126736D0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2" name="Freeform 40">
              <a:extLst>
                <a:ext uri="{FF2B5EF4-FFF2-40B4-BE49-F238E27FC236}">
                  <a16:creationId xmlns:a16="http://schemas.microsoft.com/office/drawing/2014/main" id="{7899F191-DDFF-4C04-AC96-F7E78AFF5E0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3" name="Rectangle 41">
              <a:extLst>
                <a:ext uri="{FF2B5EF4-FFF2-40B4-BE49-F238E27FC236}">
                  <a16:creationId xmlns:a16="http://schemas.microsoft.com/office/drawing/2014/main" id="{12D113B0-FE62-49B3-9068-DED4ADEB57A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sp>
        <p:nvSpPr>
          <p:cNvPr id="4" name="Rectangle 3">
            <a:extLst>
              <a:ext uri="{FF2B5EF4-FFF2-40B4-BE49-F238E27FC236}">
                <a16:creationId xmlns:a16="http://schemas.microsoft.com/office/drawing/2014/main" id="{3C4139BF-E58F-41F3-871B-8918EECF7B4B}"/>
              </a:ext>
            </a:extLst>
          </p:cNvPr>
          <p:cNvSpPr/>
          <p:nvPr/>
        </p:nvSpPr>
        <p:spPr>
          <a:xfrm>
            <a:off x="2185988" y="6370880"/>
            <a:ext cx="4239815" cy="723275"/>
          </a:xfrm>
          <a:prstGeom prst="rect">
            <a:avLst/>
          </a:prstGeom>
        </p:spPr>
        <p:txBody>
          <a:bodyPr wrap="none">
            <a:spAutoFit/>
          </a:bodyPr>
          <a:lstStyle/>
          <a:p>
            <a:pPr>
              <a:spcAft>
                <a:spcPts val="600"/>
              </a:spcAft>
            </a:pPr>
            <a:r>
              <a:rPr lang="en-GB" dirty="0">
                <a:hlinkClick r:id="rId7"/>
              </a:rPr>
              <a:t>https://www.sunderlandconnectedcity.co.uk/</a:t>
            </a:r>
            <a:endParaRPr lang="en-GB"/>
          </a:p>
          <a:p>
            <a:pPr>
              <a:spcAft>
                <a:spcPts val="600"/>
              </a:spcAft>
            </a:pPr>
            <a:endParaRPr lang="en-GB"/>
          </a:p>
        </p:txBody>
      </p:sp>
    </p:spTree>
    <p:extLst>
      <p:ext uri="{BB962C8B-B14F-4D97-AF65-F5344CB8AC3E}">
        <p14:creationId xmlns:p14="http://schemas.microsoft.com/office/powerpoint/2010/main" val="14568845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TotalTime>
  <Words>3154</Words>
  <Application>Microsoft Office PowerPoint</Application>
  <PresentationFormat>Widescreen</PresentationFormat>
  <Paragraphs>230</Paragraphs>
  <Slides>11</Slides>
  <Notes>11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Trebuchet MS</vt:lpstr>
      <vt:lpstr>Tw Cen MT</vt:lpstr>
      <vt:lpstr>Circuit</vt:lpstr>
      <vt:lpstr>Sunderland Assistive Technology to Support Adult Health &amp; Social Care Delivery</vt:lpstr>
      <vt:lpstr>The internet of things</vt:lpstr>
      <vt:lpstr>The Answer = yes</vt:lpstr>
      <vt:lpstr>What we  have done</vt:lpstr>
      <vt:lpstr>What we  have done</vt:lpstr>
      <vt:lpstr>Prescribing Team</vt:lpstr>
      <vt:lpstr>What we are doing</vt:lpstr>
      <vt:lpstr>Case Studies </vt:lpstr>
      <vt:lpstr>PowerPoint Presentation</vt:lpstr>
      <vt:lpstr>What are the future plans</vt:lpstr>
      <vt:lpstr>Questions &amp;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Sunderland Assistive Technology to Support Adult Health &amp; Social Care Delivery</dc:title>
  <dc:creator>Dave Young</dc:creator>
  <cp:lastModifiedBy>Dave Young</cp:lastModifiedBy>
  <cp:revision>34</cp:revision>
  <dcterms:created xsi:type="dcterms:W3CDTF">2019-06-03T11:50:42Z</dcterms:created>
  <dcterms:modified xsi:type="dcterms:W3CDTF">2019-06-14T13:30:54Z</dcterms:modified>
</cp:coreProperties>
</file>