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1" r:id="rId4"/>
    <p:sldId id="260" r:id="rId5"/>
    <p:sldId id="259" r:id="rId6"/>
    <p:sldId id="258" r:id="rId7"/>
    <p:sldId id="264" r:id="rId8"/>
    <p:sldId id="263" r:id="rId9"/>
    <p:sldId id="268" r:id="rId10"/>
    <p:sldId id="269" r:id="rId11"/>
    <p:sldId id="265" r:id="rId12"/>
    <p:sldId id="266" r:id="rId1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639E26E1-B0AB-4A83-85E4-F2AE875E6DFE}" type="datetimeFigureOut">
              <a:rPr lang="en-GB" smtClean="0"/>
              <a:t>06/06/2019</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B8ECEA5B-DDB0-4EC8-A86C-6EA6D22981CE}" type="slidenum">
              <a:rPr lang="en-GB" smtClean="0"/>
              <a:t>‹#›</a:t>
            </a:fld>
            <a:endParaRPr lang="en-GB"/>
          </a:p>
        </p:txBody>
      </p:sp>
    </p:spTree>
    <p:extLst>
      <p:ext uri="{BB962C8B-B14F-4D97-AF65-F5344CB8AC3E}">
        <p14:creationId xmlns:p14="http://schemas.microsoft.com/office/powerpoint/2010/main" val="25186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ECEA5B-DDB0-4EC8-A86C-6EA6D22981CE}" type="slidenum">
              <a:rPr lang="en-GB" smtClean="0"/>
              <a:t>1</a:t>
            </a:fld>
            <a:endParaRPr lang="en-GB"/>
          </a:p>
        </p:txBody>
      </p:sp>
    </p:spTree>
    <p:extLst>
      <p:ext uri="{BB962C8B-B14F-4D97-AF65-F5344CB8AC3E}">
        <p14:creationId xmlns:p14="http://schemas.microsoft.com/office/powerpoint/2010/main" val="104332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important to recognise this when considering sites as even when an applicant believes that the needs case is very strong, in the context of a green belt proposal that is not enough to provide certainty of success. A perfect demonstration of this was a similar case put forward to justify another Green Belt development for the same client in Runnymede where the decision was issued post West </a:t>
            </a:r>
            <a:r>
              <a:rPr lang="en-GB" sz="1200" kern="1200" dirty="0" err="1">
                <a:solidFill>
                  <a:schemeClr val="tx1"/>
                </a:solidFill>
                <a:effectLst/>
                <a:latin typeface="+mn-lt"/>
                <a:ea typeface="+mn-ea"/>
                <a:cs typeface="+mn-cs"/>
              </a:rPr>
              <a:t>Malling</a:t>
            </a:r>
            <a:r>
              <a:rPr lang="en-GB" sz="1200" kern="1200" dirty="0">
                <a:solidFill>
                  <a:schemeClr val="tx1"/>
                </a:solidFill>
                <a:effectLst/>
                <a:latin typeface="+mn-lt"/>
                <a:ea typeface="+mn-ea"/>
                <a:cs typeface="+mn-cs"/>
              </a:rPr>
              <a:t>. In that appeal, despite running similar overall arguments over need, the Inspector concluded:</a:t>
            </a:r>
          </a:p>
          <a:p>
            <a:r>
              <a:rPr lang="en-GB" sz="1200" kern="1200" dirty="0">
                <a:solidFill>
                  <a:schemeClr val="tx1"/>
                </a:solidFill>
                <a:effectLst/>
                <a:latin typeface="+mn-lt"/>
                <a:ea typeface="+mn-ea"/>
                <a:cs typeface="+mn-cs"/>
              </a:rPr>
              <a:t>33. It is not necessary for me to reach a conclusion on the need and supply of this type of housing because even if I were to accept the appellant’s position on these matters, together with the other considerations in favour of development identified, these would attract no more than significant weight cumulatively. This would not be sufficient to outweigh the GB harm alone, let alone the cumulative harm that I have identified…</a:t>
            </a:r>
          </a:p>
          <a:p>
            <a:r>
              <a:rPr lang="en-GB" sz="1200" kern="1200" dirty="0">
                <a:solidFill>
                  <a:schemeClr val="tx1"/>
                </a:solidFill>
                <a:effectLst/>
                <a:latin typeface="+mn-lt"/>
                <a:ea typeface="+mn-ea"/>
                <a:cs typeface="+mn-cs"/>
              </a:rPr>
              <a:t>38. I have concluded that the development would harm the GB and this harm attracts </a:t>
            </a:r>
            <a:r>
              <a:rPr lang="en-GB" sz="1200" b="1" kern="1200" dirty="0">
                <a:solidFill>
                  <a:schemeClr val="tx1"/>
                </a:solidFill>
                <a:effectLst/>
                <a:latin typeface="+mn-lt"/>
                <a:ea typeface="+mn-ea"/>
                <a:cs typeface="+mn-cs"/>
              </a:rPr>
              <a:t>substantial weight</a:t>
            </a:r>
            <a:r>
              <a:rPr lang="en-GB" sz="1200" kern="1200" dirty="0">
                <a:solidFill>
                  <a:schemeClr val="tx1"/>
                </a:solidFill>
                <a:effectLst/>
                <a:latin typeface="+mn-lt"/>
                <a:ea typeface="+mn-ea"/>
                <a:cs typeface="+mn-cs"/>
              </a:rPr>
              <a:t>. In addition, I have attached </a:t>
            </a:r>
            <a:r>
              <a:rPr lang="en-GB" sz="1200" b="1" kern="1200" dirty="0">
                <a:solidFill>
                  <a:schemeClr val="tx1"/>
                </a:solidFill>
                <a:effectLst/>
                <a:latin typeface="+mn-lt"/>
                <a:ea typeface="+mn-ea"/>
                <a:cs typeface="+mn-cs"/>
              </a:rPr>
              <a:t>significant weight</a:t>
            </a:r>
            <a:r>
              <a:rPr lang="en-GB" sz="1200" kern="1200" dirty="0">
                <a:solidFill>
                  <a:schemeClr val="tx1"/>
                </a:solidFill>
                <a:effectLst/>
                <a:latin typeface="+mn-lt"/>
                <a:ea typeface="+mn-ea"/>
                <a:cs typeface="+mn-cs"/>
              </a:rPr>
              <a:t> to the harm that would result to the character and appearance of the area. I have had regard to the considerations in favour of the development which I have attached </a:t>
            </a:r>
            <a:r>
              <a:rPr lang="en-GB" sz="1200" b="1" kern="1200" dirty="0">
                <a:solidFill>
                  <a:schemeClr val="tx1"/>
                </a:solidFill>
                <a:effectLst/>
                <a:latin typeface="+mn-lt"/>
                <a:ea typeface="+mn-ea"/>
                <a:cs typeface="+mn-cs"/>
              </a:rPr>
              <a:t>significant weight</a:t>
            </a:r>
            <a:r>
              <a:rPr lang="en-GB" sz="1200" kern="1200" dirty="0">
                <a:solidFill>
                  <a:schemeClr val="tx1"/>
                </a:solidFill>
                <a:effectLst/>
                <a:latin typeface="+mn-lt"/>
                <a:ea typeface="+mn-ea"/>
                <a:cs typeface="+mn-cs"/>
              </a:rPr>
              <a:t> but these are not sufficient, even cumulatively, to outweigh the harm. Consequently, the very special circumstances necessary to justify the proposed development have not been demonstrated. [Ref: APP/Q3630/W/18/3195463]</a:t>
            </a:r>
          </a:p>
          <a:p>
            <a:r>
              <a:rPr lang="en-GB" sz="1200" kern="1200" dirty="0">
                <a:solidFill>
                  <a:schemeClr val="tx1"/>
                </a:solidFill>
                <a:effectLst/>
                <a:latin typeface="+mn-lt"/>
                <a:ea typeface="+mn-ea"/>
                <a:cs typeface="+mn-cs"/>
              </a:rPr>
              <a:t>This is a perfect example of similar weight being given to wider benefits of such specialist schemes but the degree of harm differing. It is also worth noting that the approach to determining need in the two appeals differed despite in both cases the council’s moving towards new local plans. In the West </a:t>
            </a:r>
            <a:r>
              <a:rPr lang="en-GB" sz="1200" kern="1200" dirty="0" err="1">
                <a:solidFill>
                  <a:schemeClr val="tx1"/>
                </a:solidFill>
                <a:effectLst/>
                <a:latin typeface="+mn-lt"/>
                <a:ea typeface="+mn-ea"/>
                <a:cs typeface="+mn-cs"/>
              </a:rPr>
              <a:t>Malling</a:t>
            </a:r>
            <a:r>
              <a:rPr lang="en-GB" sz="1200" kern="1200" dirty="0">
                <a:solidFill>
                  <a:schemeClr val="tx1"/>
                </a:solidFill>
                <a:effectLst/>
                <a:latin typeface="+mn-lt"/>
                <a:ea typeface="+mn-ea"/>
                <a:cs typeface="+mn-cs"/>
              </a:rPr>
              <a:t> scenario the Inspector accepted that the emerging plan failed to properly plan for the needs of older people and therefore felt able to make a judgement on the matter for himself, whereas in Runnymede despite significant objections to the council’s proposed approach of identifying the level of need and planning for delivery the Inspector felt unable to make a judgement for himself at the appeal. If nothing else it justifies the need to fully engage at local plan level for applicants, whilst for council’s it shows the need to consider properly what the likely need is for such specialist housing and how to plan to deliver it (although I would advocate not adopting the approach of Runnymede as a means of doing this).</a:t>
            </a:r>
          </a:p>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10</a:t>
            </a:fld>
            <a:endParaRPr lang="en-GB"/>
          </a:p>
        </p:txBody>
      </p:sp>
    </p:spTree>
    <p:extLst>
      <p:ext uri="{BB962C8B-B14F-4D97-AF65-F5344CB8AC3E}">
        <p14:creationId xmlns:p14="http://schemas.microsoft.com/office/powerpoint/2010/main" val="153408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11</a:t>
            </a:fld>
            <a:endParaRPr lang="en-GB"/>
          </a:p>
        </p:txBody>
      </p:sp>
    </p:spTree>
    <p:extLst>
      <p:ext uri="{BB962C8B-B14F-4D97-AF65-F5344CB8AC3E}">
        <p14:creationId xmlns:p14="http://schemas.microsoft.com/office/powerpoint/2010/main" val="348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12</a:t>
            </a:fld>
            <a:endParaRPr lang="en-GB"/>
          </a:p>
        </p:txBody>
      </p:sp>
    </p:spTree>
    <p:extLst>
      <p:ext uri="{BB962C8B-B14F-4D97-AF65-F5344CB8AC3E}">
        <p14:creationId xmlns:p14="http://schemas.microsoft.com/office/powerpoint/2010/main" val="326516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2</a:t>
            </a:fld>
            <a:endParaRPr lang="en-GB"/>
          </a:p>
        </p:txBody>
      </p:sp>
    </p:spTree>
    <p:extLst>
      <p:ext uri="{BB962C8B-B14F-4D97-AF65-F5344CB8AC3E}">
        <p14:creationId xmlns:p14="http://schemas.microsoft.com/office/powerpoint/2010/main" val="17741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3</a:t>
            </a:fld>
            <a:endParaRPr lang="en-GB"/>
          </a:p>
        </p:txBody>
      </p:sp>
    </p:spTree>
    <p:extLst>
      <p:ext uri="{BB962C8B-B14F-4D97-AF65-F5344CB8AC3E}">
        <p14:creationId xmlns:p14="http://schemas.microsoft.com/office/powerpoint/2010/main" val="33102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4</a:t>
            </a:fld>
            <a:endParaRPr lang="en-GB"/>
          </a:p>
        </p:txBody>
      </p:sp>
    </p:spTree>
    <p:extLst>
      <p:ext uri="{BB962C8B-B14F-4D97-AF65-F5344CB8AC3E}">
        <p14:creationId xmlns:p14="http://schemas.microsoft.com/office/powerpoint/2010/main" val="288297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5</a:t>
            </a:fld>
            <a:endParaRPr lang="en-GB"/>
          </a:p>
        </p:txBody>
      </p:sp>
    </p:spTree>
    <p:extLst>
      <p:ext uri="{BB962C8B-B14F-4D97-AF65-F5344CB8AC3E}">
        <p14:creationId xmlns:p14="http://schemas.microsoft.com/office/powerpoint/2010/main" val="367186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6</a:t>
            </a:fld>
            <a:endParaRPr lang="en-GB"/>
          </a:p>
        </p:txBody>
      </p:sp>
    </p:spTree>
    <p:extLst>
      <p:ext uri="{BB962C8B-B14F-4D97-AF65-F5344CB8AC3E}">
        <p14:creationId xmlns:p14="http://schemas.microsoft.com/office/powerpoint/2010/main" val="301920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7</a:t>
            </a:fld>
            <a:endParaRPr lang="en-GB"/>
          </a:p>
        </p:txBody>
      </p:sp>
    </p:spTree>
    <p:extLst>
      <p:ext uri="{BB962C8B-B14F-4D97-AF65-F5344CB8AC3E}">
        <p14:creationId xmlns:p14="http://schemas.microsoft.com/office/powerpoint/2010/main" val="100189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8</a:t>
            </a:fld>
            <a:endParaRPr lang="en-GB"/>
          </a:p>
        </p:txBody>
      </p:sp>
    </p:spTree>
    <p:extLst>
      <p:ext uri="{BB962C8B-B14F-4D97-AF65-F5344CB8AC3E}">
        <p14:creationId xmlns:p14="http://schemas.microsoft.com/office/powerpoint/2010/main" val="299728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all too easy to get bogged down with these schemes with the matter of ‘need’ as we all secretly love being able to make a numbers case. It is accepted at all levels of government that we are an ageing society and that the growth rate of the older population is much greater than that of any other existing age cohort now and for the next 20 years. If I take one example of this, within South Oxfordshire the council’s own evidence base to support its emerging local plan suggests that the overwhelming majority of the household growth over the plan period is within the over 65s age cohort. However, the needs argument is only part of the case that is required to justify a development.</a:t>
            </a:r>
          </a:p>
          <a:p>
            <a:r>
              <a:rPr lang="en-GB" sz="1200" kern="1200" dirty="0">
                <a:solidFill>
                  <a:schemeClr val="tx1"/>
                </a:solidFill>
                <a:effectLst/>
                <a:latin typeface="+mn-lt"/>
                <a:ea typeface="+mn-ea"/>
                <a:cs typeface="+mn-cs"/>
              </a:rPr>
              <a:t>The perfect recent example of this would be the appeal decision from December 2018 for an extra care proposal within Tonbridge and </a:t>
            </a:r>
            <a:r>
              <a:rPr lang="en-GB" sz="1200" kern="1200" dirty="0" err="1">
                <a:solidFill>
                  <a:schemeClr val="tx1"/>
                </a:solidFill>
                <a:effectLst/>
                <a:latin typeface="+mn-lt"/>
                <a:ea typeface="+mn-ea"/>
                <a:cs typeface="+mn-cs"/>
              </a:rPr>
              <a:t>Malling</a:t>
            </a:r>
            <a:r>
              <a:rPr lang="en-GB" sz="1200" kern="1200" dirty="0">
                <a:solidFill>
                  <a:schemeClr val="tx1"/>
                </a:solidFill>
                <a:effectLst/>
                <a:latin typeface="+mn-lt"/>
                <a:ea typeface="+mn-ea"/>
                <a:cs typeface="+mn-cs"/>
              </a:rPr>
              <a:t> district (an appeal that I was involved with as the lead planning consultant). This was a site within the Green Belt and refused locally for a series of reasons. As part of the evidence we provided a detailed needs case to justify the development in pure numbers, however alongside that we also set out a detailed case to demonstrate that such developments are capable of delivering considerable benefits through the freeing up of housing as well as social and well-being benefits for older people who would move into the development. These were all factors that weighed together amounted to the required Very Special Circumstances that justified the development. </a:t>
            </a:r>
          </a:p>
          <a:p>
            <a:r>
              <a:rPr lang="en-GB" sz="1200" kern="1200" dirty="0">
                <a:solidFill>
                  <a:schemeClr val="tx1"/>
                </a:solidFill>
                <a:effectLst/>
                <a:latin typeface="+mn-lt"/>
                <a:ea typeface="+mn-ea"/>
                <a:cs typeface="+mn-cs"/>
              </a:rPr>
              <a:t>Contrary to much of what was alluded to in subsequent write-ups of the appeal decision, the Inspector was very mindful of the WMS that set out need alone is unlikely to amount to very special circumstances, indeed he addressed it clearly within his decision stating:</a:t>
            </a:r>
          </a:p>
          <a:p>
            <a:r>
              <a:rPr lang="en-GB" sz="1200" kern="1200" dirty="0">
                <a:solidFill>
                  <a:schemeClr val="tx1"/>
                </a:solidFill>
                <a:effectLst/>
                <a:latin typeface="+mn-lt"/>
                <a:ea typeface="+mn-ea"/>
                <a:cs typeface="+mn-cs"/>
              </a:rPr>
              <a:t>25. I conclude that the overall shortfall in housing supply is one significant factor to be weighed in the balance but is unlikely on its own to clearly outweigh the harm to the Green Belt.</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8ECEA5B-DDB0-4EC8-A86C-6EA6D22981CE}" type="slidenum">
              <a:rPr lang="en-GB" smtClean="0"/>
              <a:t>9</a:t>
            </a:fld>
            <a:endParaRPr lang="en-GB"/>
          </a:p>
        </p:txBody>
      </p:sp>
    </p:spTree>
    <p:extLst>
      <p:ext uri="{BB962C8B-B14F-4D97-AF65-F5344CB8AC3E}">
        <p14:creationId xmlns:p14="http://schemas.microsoft.com/office/powerpoint/2010/main" val="211837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7F826-6688-4578-8D3F-AF4DFFFE1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324A331-A9BD-4C4B-9A92-5E3758296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647EC82-7A7D-4DB4-8A9E-DA559A1551AA}"/>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5" name="Footer Placeholder 4">
            <a:extLst>
              <a:ext uri="{FF2B5EF4-FFF2-40B4-BE49-F238E27FC236}">
                <a16:creationId xmlns:a16="http://schemas.microsoft.com/office/drawing/2014/main" xmlns="" id="{5CCB2713-4792-4061-8EB9-0A4D45B44A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FDFB438-6325-4E96-9F90-DB7760DFFFB7}"/>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137451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09A7A-575D-4A9D-8725-51308AD3A8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900DCFD-B231-497B-B565-3EDA4F4F5C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387F6BE-93BA-4C57-B892-B6C3620F92A6}"/>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5" name="Footer Placeholder 4">
            <a:extLst>
              <a:ext uri="{FF2B5EF4-FFF2-40B4-BE49-F238E27FC236}">
                <a16:creationId xmlns:a16="http://schemas.microsoft.com/office/drawing/2014/main" xmlns="" id="{15F6B9C5-6358-4C49-9EDE-F4D750F751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00ABEF-6000-4BFB-BCE9-AC94A98A9EBD}"/>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346587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536FD77-55BC-4BF7-A6FE-D5DE695548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9C862D0-7A25-4889-87A7-66DFBF039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FA24731-A42A-4E87-93BA-377AE42892FC}"/>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5" name="Footer Placeholder 4">
            <a:extLst>
              <a:ext uri="{FF2B5EF4-FFF2-40B4-BE49-F238E27FC236}">
                <a16:creationId xmlns:a16="http://schemas.microsoft.com/office/drawing/2014/main" xmlns="" id="{1CFD11FB-351F-467B-AC0C-AF14AD4F1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E12DE26-EAE8-463B-AA9A-683E91C9BFC3}"/>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77089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27B7A-99C6-4D6A-88C2-C1339FB880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15193A6-E53E-4ABA-97C4-744296E3D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008EBC-6730-45C0-8359-BA098E097790}"/>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5" name="Footer Placeholder 4">
            <a:extLst>
              <a:ext uri="{FF2B5EF4-FFF2-40B4-BE49-F238E27FC236}">
                <a16:creationId xmlns:a16="http://schemas.microsoft.com/office/drawing/2014/main" xmlns="" id="{E72201F9-F330-4726-8B47-6879F3DE1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71F8ED-B4B6-4423-8DA1-85D7B4938593}"/>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253881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AC3A2-A91D-48CB-A1C5-DDD6F4292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1AAA910-385F-4617-A114-5769E9737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FC5627-28D5-421A-837A-BC189DD05AAA}"/>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5" name="Footer Placeholder 4">
            <a:extLst>
              <a:ext uri="{FF2B5EF4-FFF2-40B4-BE49-F238E27FC236}">
                <a16:creationId xmlns:a16="http://schemas.microsoft.com/office/drawing/2014/main" xmlns="" id="{73C6F751-CE09-46A6-B065-C4F763ACF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C792822-8FDD-432C-8DD2-09167A99DC94}"/>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154099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E556D-B916-4A5E-83B2-40990911C4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C84E9F7-C6B9-4F40-AEF9-1615C8666A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957CC7C-2F10-4312-A234-F9D2B91F30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0672BE3-434B-4AD7-ADB2-AF9E8B3EAC9F}"/>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6" name="Footer Placeholder 5">
            <a:extLst>
              <a:ext uri="{FF2B5EF4-FFF2-40B4-BE49-F238E27FC236}">
                <a16:creationId xmlns:a16="http://schemas.microsoft.com/office/drawing/2014/main" xmlns="" id="{5D9C5D6B-A223-421A-B543-905208375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856F9F0-2D2E-4E04-9E69-327D84BD42BA}"/>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316616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48778-3C34-47A5-A320-09F3EEABC0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EEB650B-04A2-4F73-976F-28882D979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5E10244-9503-442D-8AD2-219B143E29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E4D6A72-C7EB-4FB6-96A0-DA6002E3D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CBD1620-4B21-454F-999C-A57CB77940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95AFB1E-A911-48EC-9893-CB3649985851}"/>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8" name="Footer Placeholder 7">
            <a:extLst>
              <a:ext uri="{FF2B5EF4-FFF2-40B4-BE49-F238E27FC236}">
                <a16:creationId xmlns:a16="http://schemas.microsoft.com/office/drawing/2014/main" xmlns="" id="{C565D69A-EA5C-4CEC-BCCF-EDFBFF9244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E09B70E-0BD5-4117-88A4-B9DB76CE578B}"/>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151089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3E0EB-95FA-41DA-B0FB-BFEFA2CC59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04D3941A-773B-4B31-A01F-E5476137D95C}"/>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4" name="Footer Placeholder 3">
            <a:extLst>
              <a:ext uri="{FF2B5EF4-FFF2-40B4-BE49-F238E27FC236}">
                <a16:creationId xmlns:a16="http://schemas.microsoft.com/office/drawing/2014/main" xmlns="" id="{52FA0A32-8C18-4C97-BFC3-C2EE1073FE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F5E9E46-31CD-4252-B834-34B8BFE7A284}"/>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8457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F4BF0A-0834-4F87-B749-EB05D71D16DC}"/>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3" name="Footer Placeholder 2">
            <a:extLst>
              <a:ext uri="{FF2B5EF4-FFF2-40B4-BE49-F238E27FC236}">
                <a16:creationId xmlns:a16="http://schemas.microsoft.com/office/drawing/2014/main" xmlns="" id="{CCE500A1-B848-4BC9-B6E3-878109681C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EC22555-A827-4C66-8564-E5B5796560A3}"/>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41561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F4696-1F50-4686-BBB7-E4288867A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EBA98ED-D71B-4C13-9CD8-2E1C3D1A1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43A08EA-8C96-4C87-A34F-8BA218C2E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84A42D-0D66-4320-9A2D-8811C45C1729}"/>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6" name="Footer Placeholder 5">
            <a:extLst>
              <a:ext uri="{FF2B5EF4-FFF2-40B4-BE49-F238E27FC236}">
                <a16:creationId xmlns:a16="http://schemas.microsoft.com/office/drawing/2014/main" xmlns="" id="{E24A2AF9-B6AB-48E1-8E7D-5FFBBA824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5D75666-B672-4C43-8206-643037FD7111}"/>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164135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400E6-684C-4058-B715-33F9C44F6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7118112-7903-4B9E-945A-B0BBBEAB7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61D9DB7-B73B-4F3F-B936-E6B959A91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861859-29DB-4B1C-904B-35D2B8B630D2}"/>
              </a:ext>
            </a:extLst>
          </p:cNvPr>
          <p:cNvSpPr>
            <a:spLocks noGrp="1"/>
          </p:cNvSpPr>
          <p:nvPr>
            <p:ph type="dt" sz="half" idx="10"/>
          </p:nvPr>
        </p:nvSpPr>
        <p:spPr/>
        <p:txBody>
          <a:bodyPr/>
          <a:lstStyle/>
          <a:p>
            <a:fld id="{B49E7417-A976-4206-91E7-64D48012404A}" type="datetimeFigureOut">
              <a:rPr lang="en-GB" smtClean="0"/>
              <a:t>06/06/2019</a:t>
            </a:fld>
            <a:endParaRPr lang="en-GB"/>
          </a:p>
        </p:txBody>
      </p:sp>
      <p:sp>
        <p:nvSpPr>
          <p:cNvPr id="6" name="Footer Placeholder 5">
            <a:extLst>
              <a:ext uri="{FF2B5EF4-FFF2-40B4-BE49-F238E27FC236}">
                <a16:creationId xmlns:a16="http://schemas.microsoft.com/office/drawing/2014/main" xmlns="" id="{AB5ADCCB-44D3-40D4-831E-77CD775446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EA42ACA-39BC-4900-9C27-ED18094A4B5F}"/>
              </a:ext>
            </a:extLst>
          </p:cNvPr>
          <p:cNvSpPr>
            <a:spLocks noGrp="1"/>
          </p:cNvSpPr>
          <p:nvPr>
            <p:ph type="sldNum" sz="quarter" idx="12"/>
          </p:nvPr>
        </p:nvSpPr>
        <p:spPr/>
        <p:txBody>
          <a:bodyPr/>
          <a:lstStyle/>
          <a:p>
            <a:fld id="{0258EA23-33E2-4E0F-BBBA-D77FF29989B5}" type="slidenum">
              <a:rPr lang="en-GB" smtClean="0"/>
              <a:t>‹#›</a:t>
            </a:fld>
            <a:endParaRPr lang="en-GB"/>
          </a:p>
        </p:txBody>
      </p:sp>
    </p:spTree>
    <p:extLst>
      <p:ext uri="{BB962C8B-B14F-4D97-AF65-F5344CB8AC3E}">
        <p14:creationId xmlns:p14="http://schemas.microsoft.com/office/powerpoint/2010/main" val="214443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74479B1-433C-4117-899C-BB8C66472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CACC958-0E37-4A69-8D0C-354CFB07A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FC2E7D-B666-4E8C-B363-E2C04F3A0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E7417-A976-4206-91E7-64D48012404A}" type="datetimeFigureOut">
              <a:rPr lang="en-GB" smtClean="0"/>
              <a:t>06/06/2019</a:t>
            </a:fld>
            <a:endParaRPr lang="en-GB"/>
          </a:p>
        </p:txBody>
      </p:sp>
      <p:sp>
        <p:nvSpPr>
          <p:cNvPr id="5" name="Footer Placeholder 4">
            <a:extLst>
              <a:ext uri="{FF2B5EF4-FFF2-40B4-BE49-F238E27FC236}">
                <a16:creationId xmlns:a16="http://schemas.microsoft.com/office/drawing/2014/main" xmlns="" id="{8F1C2EE5-5C1D-45B3-A833-868128FB4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62F19E9-ED31-4BCA-98EC-F0074AA28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8EA23-33E2-4E0F-BBBA-D77FF29989B5}" type="slidenum">
              <a:rPr lang="en-GB" smtClean="0"/>
              <a:t>‹#›</a:t>
            </a:fld>
            <a:endParaRPr lang="en-GB"/>
          </a:p>
        </p:txBody>
      </p:sp>
    </p:spTree>
    <p:extLst>
      <p:ext uri="{BB962C8B-B14F-4D97-AF65-F5344CB8AC3E}">
        <p14:creationId xmlns:p14="http://schemas.microsoft.com/office/powerpoint/2010/main" val="40299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flickr.com/photos/ell-r-brown/5129445038"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hepositivepear.wordpress.com/2012/04/10/keep-calm-stay-positive/" TargetMode="External"/><Relationship Id="rId5" Type="http://schemas.openxmlformats.org/officeDocument/2006/relationships/image" Target="../media/image10.jpeg"/><Relationship Id="rId4" Type="http://schemas.openxmlformats.org/officeDocument/2006/relationships/hyperlink" Target="http://karamellens.wordpress.com/2009/08/17/trooper-entry-log-orbiting-the-moons-of-despai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webteacher.ws/2011/12/13/want-to-land-that-design-job-top-3-three-things-that-get-you-hired-after-the-intervi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thebluediamondgallery.com/tablet-dictionary/c/consultation.html"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E39128E-8F39-46D9-A5A1-4A9EF6D280F9}"/>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a:solidFill>
                  <a:srgbClr val="FFFFFF"/>
                </a:solidFill>
                <a:latin typeface="+mj-lt"/>
                <a:ea typeface="+mj-ea"/>
                <a:cs typeface="+mj-cs"/>
              </a:rPr>
              <a:t>Housing LIN eastern region</a:t>
            </a:r>
            <a:br>
              <a:rPr lang="en-US" sz="4400" kern="1200">
                <a:solidFill>
                  <a:srgbClr val="FFFFFF"/>
                </a:solidFill>
                <a:latin typeface="+mj-lt"/>
                <a:ea typeface="+mj-ea"/>
                <a:cs typeface="+mj-cs"/>
              </a:rPr>
            </a:br>
            <a:r>
              <a:rPr lang="en-US" sz="4400" kern="1200">
                <a:solidFill>
                  <a:srgbClr val="FFFFFF"/>
                </a:solidFill>
                <a:latin typeface="+mj-lt"/>
                <a:ea typeface="+mj-ea"/>
                <a:cs typeface="+mj-cs"/>
              </a:rPr>
              <a:t>11 June 2019</a:t>
            </a:r>
          </a:p>
        </p:txBody>
      </p:sp>
      <p:sp>
        <p:nvSpPr>
          <p:cNvPr id="3" name="Subtitle 2">
            <a:extLst>
              <a:ext uri="{FF2B5EF4-FFF2-40B4-BE49-F238E27FC236}">
                <a16:creationId xmlns:a16="http://schemas.microsoft.com/office/drawing/2014/main" xmlns="" id="{9531CEE6-7A1D-4460-9154-B2E73F871E0F}"/>
              </a:ext>
            </a:extLst>
          </p:cNvPr>
          <p:cNvSpPr>
            <a:spLocks noGrp="1"/>
          </p:cNvSpPr>
          <p:nvPr>
            <p:ph type="subTitle" idx="1"/>
          </p:nvPr>
        </p:nvSpPr>
        <p:spPr>
          <a:xfrm>
            <a:off x="6096000" y="2210239"/>
            <a:ext cx="5306084" cy="2603500"/>
          </a:xfrm>
        </p:spPr>
        <p:txBody>
          <a:bodyPr vert="horz" lIns="91440" tIns="45720" rIns="91440" bIns="45720" rtlCol="0" anchor="ctr">
            <a:normAutofit/>
          </a:bodyPr>
          <a:lstStyle/>
          <a:p>
            <a:pPr algn="l"/>
            <a:r>
              <a:rPr lang="en-US" sz="2800" dirty="0">
                <a:solidFill>
                  <a:srgbClr val="002060"/>
                </a:solidFill>
              </a:rPr>
              <a:t>Key steps to successful planning applications</a:t>
            </a:r>
          </a:p>
          <a:p>
            <a:pPr algn="l"/>
            <a:r>
              <a:rPr lang="en-US" sz="2800" dirty="0">
                <a:solidFill>
                  <a:srgbClr val="002060"/>
                </a:solidFill>
              </a:rPr>
              <a:t>by</a:t>
            </a:r>
          </a:p>
          <a:p>
            <a:pPr algn="l"/>
            <a:r>
              <a:rPr lang="en-US" sz="2800" dirty="0">
                <a:solidFill>
                  <a:srgbClr val="002060"/>
                </a:solidFill>
              </a:rPr>
              <a:t>Iain Warner</a:t>
            </a:r>
          </a:p>
          <a:p>
            <a:pPr algn="l"/>
            <a:r>
              <a:rPr lang="en-US" sz="2800" dirty="0">
                <a:solidFill>
                  <a:srgbClr val="002060"/>
                </a:solidFill>
              </a:rPr>
              <a:t>Director, Tetlow King Planning</a:t>
            </a:r>
          </a:p>
        </p:txBody>
      </p:sp>
    </p:spTree>
    <p:extLst>
      <p:ext uri="{BB962C8B-B14F-4D97-AF65-F5344CB8AC3E}">
        <p14:creationId xmlns:p14="http://schemas.microsoft.com/office/powerpoint/2010/main" val="25700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00E9D103-BA30-4204-A39F-B27ECF09F77B}"/>
              </a:ext>
            </a:extLst>
          </p:cNvPr>
          <p:cNvSpPr>
            <a:spLocks noGrp="1"/>
          </p:cNvSpPr>
          <p:nvPr>
            <p:ph idx="1"/>
          </p:nvPr>
        </p:nvSpPr>
        <p:spPr>
          <a:xfrm>
            <a:off x="772826" y="2753936"/>
            <a:ext cx="10619074" cy="2973764"/>
          </a:xfrm>
        </p:spPr>
        <p:txBody>
          <a:bodyPr>
            <a:noAutofit/>
          </a:bodyPr>
          <a:lstStyle/>
          <a:p>
            <a:pPr marL="444500" indent="-444500">
              <a:buNone/>
            </a:pPr>
            <a:r>
              <a:rPr lang="en-GB" sz="1800" dirty="0">
                <a:solidFill>
                  <a:srgbClr val="000000"/>
                </a:solidFill>
                <a:latin typeface="Arial" panose="020B0604020202020204" pitchFamily="34" charset="0"/>
                <a:cs typeface="Arial" panose="020B0604020202020204" pitchFamily="34" charset="0"/>
              </a:rPr>
              <a:t>33.	It is not necessary for me to reach a conclusion on the need and supply of this type of housing because even if I were to accept the appellant’s position on these matters, together with the other considerations in favour of development identified, these would attract no more than significant weight cumulatively. This would not be sufficient to outweigh the GB harm alone, let alone the cumulative harm that I have identified…</a:t>
            </a:r>
          </a:p>
          <a:p>
            <a:pPr marL="444500" indent="-444500">
              <a:buAutoNum type="arabicPeriod" startAt="38"/>
            </a:pPr>
            <a:r>
              <a:rPr lang="en-GB" sz="1800" dirty="0">
                <a:solidFill>
                  <a:srgbClr val="000000"/>
                </a:solidFill>
                <a:latin typeface="Arial" panose="020B0604020202020204" pitchFamily="34" charset="0"/>
                <a:cs typeface="Arial" panose="020B0604020202020204" pitchFamily="34" charset="0"/>
              </a:rPr>
              <a:t>I have concluded that the development would harm the GB and this harm attracts </a:t>
            </a:r>
            <a:r>
              <a:rPr lang="en-GB" sz="1800" b="1" dirty="0">
                <a:solidFill>
                  <a:srgbClr val="000000"/>
                </a:solidFill>
                <a:latin typeface="Arial" panose="020B0604020202020204" pitchFamily="34" charset="0"/>
                <a:cs typeface="Arial" panose="020B0604020202020204" pitchFamily="34" charset="0"/>
              </a:rPr>
              <a:t>substantial weight</a:t>
            </a:r>
            <a:r>
              <a:rPr lang="en-GB" sz="1800" dirty="0">
                <a:solidFill>
                  <a:srgbClr val="000000"/>
                </a:solidFill>
                <a:latin typeface="Arial" panose="020B0604020202020204" pitchFamily="34" charset="0"/>
                <a:cs typeface="Arial" panose="020B0604020202020204" pitchFamily="34" charset="0"/>
              </a:rPr>
              <a:t>. In addition, I have attached </a:t>
            </a:r>
            <a:r>
              <a:rPr lang="en-GB" sz="1800" b="1" dirty="0">
                <a:solidFill>
                  <a:srgbClr val="000000"/>
                </a:solidFill>
                <a:latin typeface="Arial" panose="020B0604020202020204" pitchFamily="34" charset="0"/>
                <a:cs typeface="Arial" panose="020B0604020202020204" pitchFamily="34" charset="0"/>
              </a:rPr>
              <a:t>significant weight</a:t>
            </a:r>
            <a:r>
              <a:rPr lang="en-GB" sz="1800" dirty="0">
                <a:solidFill>
                  <a:srgbClr val="000000"/>
                </a:solidFill>
                <a:latin typeface="Arial" panose="020B0604020202020204" pitchFamily="34" charset="0"/>
                <a:cs typeface="Arial" panose="020B0604020202020204" pitchFamily="34" charset="0"/>
              </a:rPr>
              <a:t> to the harm that would result to the character and appearance of the area. I have had regard to the considerations in favour of the development which I have attached </a:t>
            </a:r>
            <a:r>
              <a:rPr lang="en-GB" sz="1800" b="1" dirty="0">
                <a:solidFill>
                  <a:srgbClr val="000000"/>
                </a:solidFill>
                <a:latin typeface="Arial" panose="020B0604020202020204" pitchFamily="34" charset="0"/>
                <a:cs typeface="Arial" panose="020B0604020202020204" pitchFamily="34" charset="0"/>
              </a:rPr>
              <a:t>significant weight</a:t>
            </a:r>
            <a:r>
              <a:rPr lang="en-GB" sz="1800" dirty="0">
                <a:solidFill>
                  <a:srgbClr val="000000"/>
                </a:solidFill>
                <a:latin typeface="Arial" panose="020B0604020202020204" pitchFamily="34" charset="0"/>
                <a:cs typeface="Arial" panose="020B0604020202020204" pitchFamily="34" charset="0"/>
              </a:rPr>
              <a:t> but these are not sufficient, even cumulatively, to outweigh the harm. Consequently, the very special circumstances necessary to justify the proposed development have not been demonstrated. </a:t>
            </a:r>
          </a:p>
          <a:p>
            <a:pPr marL="444500" indent="-444500">
              <a:buNone/>
            </a:pPr>
            <a:r>
              <a:rPr lang="en-GB" sz="1800" dirty="0">
                <a:solidFill>
                  <a:schemeClr val="accent5">
                    <a:lumMod val="75000"/>
                  </a:schemeClr>
                </a:solidFill>
                <a:latin typeface="Arial" panose="020B0604020202020204" pitchFamily="34" charset="0"/>
                <a:cs typeface="Arial" panose="020B0604020202020204" pitchFamily="34" charset="0"/>
              </a:rPr>
              <a:t>	[Ref: APP/Q3630/W/18/3195463]</a:t>
            </a:r>
          </a:p>
        </p:txBody>
      </p:sp>
      <p:pic>
        <p:nvPicPr>
          <p:cNvPr id="4" name="Picture 3">
            <a:extLst>
              <a:ext uri="{FF2B5EF4-FFF2-40B4-BE49-F238E27FC236}">
                <a16:creationId xmlns:a16="http://schemas.microsoft.com/office/drawing/2014/main" xmlns="" id="{5C09097D-BE4C-4240-8747-29C525522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
        <p:nvSpPr>
          <p:cNvPr id="2" name="TextBox 1">
            <a:extLst>
              <a:ext uri="{FF2B5EF4-FFF2-40B4-BE49-F238E27FC236}">
                <a16:creationId xmlns:a16="http://schemas.microsoft.com/office/drawing/2014/main" xmlns="" id="{1D8D12B0-307F-485E-B407-04D3A4FE09DA}"/>
              </a:ext>
            </a:extLst>
          </p:cNvPr>
          <p:cNvSpPr txBox="1"/>
          <p:nvPr/>
        </p:nvSpPr>
        <p:spPr>
          <a:xfrm>
            <a:off x="1333500" y="1257300"/>
            <a:ext cx="9769662" cy="461665"/>
          </a:xfrm>
          <a:prstGeom prst="rect">
            <a:avLst/>
          </a:prstGeom>
          <a:noFill/>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Virginia Water – extra care proposal in the Green Belt (February 2019)</a:t>
            </a:r>
          </a:p>
        </p:txBody>
      </p:sp>
    </p:spTree>
    <p:extLst>
      <p:ext uri="{BB962C8B-B14F-4D97-AF65-F5344CB8AC3E}">
        <p14:creationId xmlns:p14="http://schemas.microsoft.com/office/powerpoint/2010/main" val="29112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42EE696-5763-41B7-A9B6-83DC59BE257A}"/>
              </a:ext>
            </a:extLst>
          </p:cNvPr>
          <p:cNvSpPr>
            <a:spLocks noGrp="1"/>
          </p:cNvSpPr>
          <p:nvPr>
            <p:ph type="title"/>
          </p:nvPr>
        </p:nvSpPr>
        <p:spPr>
          <a:xfrm>
            <a:off x="6577126" y="515103"/>
            <a:ext cx="4977976" cy="1454051"/>
          </a:xfrm>
        </p:spPr>
        <p:txBody>
          <a:bodyPr>
            <a:normAutofit/>
          </a:bodyPr>
          <a:lstStyle/>
          <a:p>
            <a:pPr algn="r"/>
            <a:r>
              <a:rPr lang="en-GB" sz="4000" dirty="0">
                <a:solidFill>
                  <a:srgbClr val="002060"/>
                </a:solidFill>
                <a:latin typeface="Arial" panose="020B0604020202020204" pitchFamily="34" charset="0"/>
                <a:cs typeface="Arial" panose="020B0604020202020204" pitchFamily="34" charset="0"/>
              </a:rPr>
              <a:t>Delivery</a:t>
            </a:r>
          </a:p>
        </p:txBody>
      </p:sp>
      <p:sp>
        <p:nvSpPr>
          <p:cNvPr id="15"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ign on the side of a fence&#10;&#10;Description automatically generated">
            <a:extLst>
              <a:ext uri="{FF2B5EF4-FFF2-40B4-BE49-F238E27FC236}">
                <a16:creationId xmlns:a16="http://schemas.microsoft.com/office/drawing/2014/main" xmlns="" id="{3FF9DC65-E7D0-4B0D-B165-6DEAFDD60BF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29349" y="2065913"/>
            <a:ext cx="3661831" cy="2746373"/>
          </a:xfrm>
          <a:prstGeom prst="rect">
            <a:avLst/>
          </a:prstGeom>
        </p:spPr>
      </p:pic>
      <p:sp>
        <p:nvSpPr>
          <p:cNvPr id="3" name="Content Placeholder 2">
            <a:extLst>
              <a:ext uri="{FF2B5EF4-FFF2-40B4-BE49-F238E27FC236}">
                <a16:creationId xmlns:a16="http://schemas.microsoft.com/office/drawing/2014/main" xmlns="" id="{53787A9D-7571-4464-B6D6-6C430CF66BAB}"/>
              </a:ext>
            </a:extLst>
          </p:cNvPr>
          <p:cNvSpPr>
            <a:spLocks noGrp="1"/>
          </p:cNvSpPr>
          <p:nvPr>
            <p:ph idx="1"/>
          </p:nvPr>
        </p:nvSpPr>
        <p:spPr>
          <a:xfrm>
            <a:off x="6090574" y="2065914"/>
            <a:ext cx="4977578" cy="3995058"/>
          </a:xfrm>
        </p:spPr>
        <p:txBody>
          <a:bodyPr anchor="ctr">
            <a:normAutofit/>
          </a:bodyPr>
          <a:lstStyle/>
          <a:p>
            <a:pPr marL="0" indent="0">
              <a:spcAft>
                <a:spcPts val="600"/>
              </a:spcAft>
              <a:buNone/>
            </a:pPr>
            <a:r>
              <a:rPr lang="en-GB" dirty="0">
                <a:solidFill>
                  <a:srgbClr val="000000"/>
                </a:solidFill>
                <a:latin typeface="Arial" panose="020B0604020202020204" pitchFamily="34" charset="0"/>
                <a:cs typeface="Arial" panose="020B0604020202020204" pitchFamily="34" charset="0"/>
              </a:rPr>
              <a:t>Compliance</a:t>
            </a:r>
          </a:p>
          <a:p>
            <a:pPr marL="444500" lvl="1" indent="-317500">
              <a:spcAft>
                <a:spcPts val="600"/>
              </a:spcAft>
            </a:pPr>
            <a:r>
              <a:rPr lang="en-GB" sz="2800" dirty="0">
                <a:solidFill>
                  <a:srgbClr val="000000"/>
                </a:solidFill>
                <a:latin typeface="Arial" panose="020B0604020202020204" pitchFamily="34" charset="0"/>
                <a:cs typeface="Arial" panose="020B0604020202020204" pitchFamily="34" charset="0"/>
              </a:rPr>
              <a:t>Conditions</a:t>
            </a:r>
          </a:p>
          <a:p>
            <a:pPr marL="444500" lvl="1" indent="-317500">
              <a:spcAft>
                <a:spcPts val="600"/>
              </a:spcAft>
            </a:pPr>
            <a:r>
              <a:rPr lang="en-GB" sz="2800" dirty="0">
                <a:solidFill>
                  <a:srgbClr val="000000"/>
                </a:solidFill>
                <a:latin typeface="Arial" panose="020B0604020202020204" pitchFamily="34" charset="0"/>
                <a:cs typeface="Arial" panose="020B0604020202020204" pitchFamily="34" charset="0"/>
              </a:rPr>
              <a:t>s106</a:t>
            </a:r>
          </a:p>
          <a:p>
            <a:pPr marL="0" indent="0">
              <a:spcAft>
                <a:spcPts val="600"/>
              </a:spcAft>
              <a:buNone/>
            </a:pPr>
            <a:r>
              <a:rPr lang="en-GB" dirty="0">
                <a:solidFill>
                  <a:srgbClr val="000000"/>
                </a:solidFill>
                <a:latin typeface="Arial" panose="020B0604020202020204" pitchFamily="34" charset="0"/>
                <a:cs typeface="Arial" panose="020B0604020202020204" pitchFamily="34" charset="0"/>
              </a:rPr>
              <a:t>Site visits</a:t>
            </a:r>
          </a:p>
          <a:p>
            <a:pPr marL="444500" lvl="1" indent="-355600">
              <a:spcAft>
                <a:spcPts val="600"/>
              </a:spcAft>
            </a:pPr>
            <a:r>
              <a:rPr lang="en-GB" sz="2800" dirty="0">
                <a:solidFill>
                  <a:srgbClr val="000000"/>
                </a:solidFill>
                <a:latin typeface="Arial" panose="020B0604020202020204" pitchFamily="34" charset="0"/>
                <a:cs typeface="Arial" panose="020B0604020202020204" pitchFamily="34" charset="0"/>
              </a:rPr>
              <a:t>During construction</a:t>
            </a:r>
          </a:p>
          <a:p>
            <a:pPr marL="444500" lvl="1" indent="-355600">
              <a:spcAft>
                <a:spcPts val="600"/>
              </a:spcAft>
            </a:pPr>
            <a:r>
              <a:rPr lang="en-GB" sz="2800" dirty="0">
                <a:solidFill>
                  <a:srgbClr val="000000"/>
                </a:solidFill>
                <a:latin typeface="Arial" panose="020B0604020202020204" pitchFamily="34" charset="0"/>
                <a:cs typeface="Arial" panose="020B0604020202020204" pitchFamily="34" charset="0"/>
              </a:rPr>
              <a:t>Post completion</a:t>
            </a:r>
          </a:p>
          <a:p>
            <a:pPr marL="444500" lvl="1" indent="-355600">
              <a:spcAft>
                <a:spcPts val="600"/>
              </a:spcAft>
            </a:pPr>
            <a:r>
              <a:rPr lang="en-GB" sz="2800" dirty="0">
                <a:solidFill>
                  <a:srgbClr val="000000"/>
                </a:solidFill>
                <a:latin typeface="Arial" panose="020B0604020202020204" pitchFamily="34" charset="0"/>
                <a:cs typeface="Arial" panose="020B0604020202020204" pitchFamily="34" charset="0"/>
              </a:rPr>
              <a:t>Why?</a:t>
            </a:r>
            <a:endParaRPr lang="en-GB" sz="20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D539095D-569E-4BB6-A17B-50B2063A61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11244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F2F60-206D-4F69-9734-B2A0AE7AB4AC}"/>
              </a:ext>
            </a:extLst>
          </p:cNvPr>
          <p:cNvSpPr>
            <a:spLocks noGrp="1"/>
          </p:cNvSpPr>
          <p:nvPr>
            <p:ph type="title"/>
          </p:nvPr>
        </p:nvSpPr>
        <p:spPr>
          <a:xfrm>
            <a:off x="990600" y="365125"/>
            <a:ext cx="10363200" cy="1325563"/>
          </a:xfrm>
        </p:spPr>
        <p:txBody>
          <a:bodyPr/>
          <a:lstStyle/>
          <a:p>
            <a:r>
              <a:rPr lang="en-GB" b="1" dirty="0">
                <a:solidFill>
                  <a:srgbClr val="002060"/>
                </a:solidFill>
                <a:latin typeface="Arial" panose="020B0604020202020204" pitchFamily="34" charset="0"/>
                <a:cs typeface="Arial" panose="020B0604020202020204" pitchFamily="34" charset="0"/>
              </a:rPr>
              <a:t>Conclusion</a:t>
            </a:r>
          </a:p>
        </p:txBody>
      </p:sp>
      <p:pic>
        <p:nvPicPr>
          <p:cNvPr id="5" name="Content Placeholder 4" descr="A close up of a person&#10;&#10;Description automatically generated">
            <a:extLst>
              <a:ext uri="{FF2B5EF4-FFF2-40B4-BE49-F238E27FC236}">
                <a16:creationId xmlns:a16="http://schemas.microsoft.com/office/drawing/2014/main" xmlns="" id="{76F5ACA6-E6E9-4588-B976-5D943728CA1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90600" y="1690688"/>
            <a:ext cx="4302561" cy="3231206"/>
          </a:xfrm>
        </p:spPr>
      </p:pic>
      <p:sp>
        <p:nvSpPr>
          <p:cNvPr id="8" name="Content Placeholder 2">
            <a:extLst>
              <a:ext uri="{FF2B5EF4-FFF2-40B4-BE49-F238E27FC236}">
                <a16:creationId xmlns:a16="http://schemas.microsoft.com/office/drawing/2014/main" xmlns="" id="{F923D6F1-8496-43AC-8DA8-F4184D86464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None/>
            </a:pPr>
            <a:endParaRPr lang="en-GB" dirty="0"/>
          </a:p>
        </p:txBody>
      </p:sp>
      <p:pic>
        <p:nvPicPr>
          <p:cNvPr id="10" name="Picture 9" descr="A close up of a sign&#10;&#10;Description automatically generated">
            <a:extLst>
              <a:ext uri="{FF2B5EF4-FFF2-40B4-BE49-F238E27FC236}">
                <a16:creationId xmlns:a16="http://schemas.microsoft.com/office/drawing/2014/main" xmlns="" id="{A38C33D1-F918-4DCE-A71C-1E8B8B1E8D7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670800" y="1690639"/>
            <a:ext cx="3231255" cy="3231255"/>
          </a:xfrm>
          <a:prstGeom prst="rect">
            <a:avLst/>
          </a:prstGeom>
        </p:spPr>
      </p:pic>
      <p:sp>
        <p:nvSpPr>
          <p:cNvPr id="12" name="Content Placeholder 2">
            <a:extLst>
              <a:ext uri="{FF2B5EF4-FFF2-40B4-BE49-F238E27FC236}">
                <a16:creationId xmlns:a16="http://schemas.microsoft.com/office/drawing/2014/main" xmlns="" id="{8899E078-9B85-4A46-B882-4112380D1A1D}"/>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r>
              <a:rPr lang="en-GB" dirty="0"/>
              <a:t>					       vs</a:t>
            </a:r>
          </a:p>
        </p:txBody>
      </p:sp>
      <p:pic>
        <p:nvPicPr>
          <p:cNvPr id="13" name="Picture 12">
            <a:extLst>
              <a:ext uri="{FF2B5EF4-FFF2-40B4-BE49-F238E27FC236}">
                <a16:creationId xmlns:a16="http://schemas.microsoft.com/office/drawing/2014/main" xmlns="" id="{FFBE6EC1-1DC7-40BC-97A7-B4043089F4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428671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earing a suit and tie&#10;&#10;Description automatically generated">
            <a:extLst>
              <a:ext uri="{FF2B5EF4-FFF2-40B4-BE49-F238E27FC236}">
                <a16:creationId xmlns:a16="http://schemas.microsoft.com/office/drawing/2014/main" xmlns="" id="{29A3AA30-4545-49DC-A638-41C8E341319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34911" y="551364"/>
            <a:ext cx="4467377" cy="5956502"/>
          </a:xfrm>
        </p:spPr>
      </p:pic>
      <p:pic>
        <p:nvPicPr>
          <p:cNvPr id="8" name="Picture 7">
            <a:extLst>
              <a:ext uri="{FF2B5EF4-FFF2-40B4-BE49-F238E27FC236}">
                <a16:creationId xmlns:a16="http://schemas.microsoft.com/office/drawing/2014/main" xmlns="" id="{D1871523-073C-433F-B812-75649BBDDB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315621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70790-42DB-4F82-8D9E-C70B9A3C7378}"/>
              </a:ext>
            </a:extLst>
          </p:cNvPr>
          <p:cNvSpPr>
            <a:spLocks noGrp="1"/>
          </p:cNvSpPr>
          <p:nvPr>
            <p:ph type="title"/>
          </p:nvPr>
        </p:nvSpPr>
        <p:spPr/>
        <p:txBody>
          <a:bodyPr/>
          <a:lstStyle/>
          <a:p>
            <a:pPr algn="r"/>
            <a:r>
              <a:rPr lang="en-GB" b="1" dirty="0">
                <a:solidFill>
                  <a:schemeClr val="accent1"/>
                </a:solidFill>
                <a:latin typeface="Arial" panose="020B0604020202020204" pitchFamily="34" charset="0"/>
                <a:cs typeface="Arial" panose="020B0604020202020204" pitchFamily="34" charset="0"/>
              </a:rPr>
              <a:t>Seven P’s of Planning</a:t>
            </a:r>
          </a:p>
        </p:txBody>
      </p:sp>
      <p:sp>
        <p:nvSpPr>
          <p:cNvPr id="3" name="Content Placeholder 2">
            <a:extLst>
              <a:ext uri="{FF2B5EF4-FFF2-40B4-BE49-F238E27FC236}">
                <a16:creationId xmlns:a16="http://schemas.microsoft.com/office/drawing/2014/main" xmlns="" id="{F16E2C71-045C-4E42-B466-1C1E2FE2DE4D}"/>
              </a:ext>
            </a:extLst>
          </p:cNvPr>
          <p:cNvSpPr>
            <a:spLocks noGrp="1"/>
          </p:cNvSpPr>
          <p:nvPr>
            <p:ph idx="1"/>
          </p:nvPr>
        </p:nvSpPr>
        <p:spPr>
          <a:xfrm>
            <a:off x="838200" y="1825625"/>
            <a:ext cx="10515600" cy="4351338"/>
          </a:xfrm>
        </p:spPr>
        <p:txBody>
          <a:bodyPr/>
          <a:lstStyle/>
          <a:p>
            <a:pPr marL="0" indent="0">
              <a:spcBef>
                <a:spcPts val="3000"/>
              </a:spcBef>
              <a:buNone/>
            </a:pPr>
            <a:r>
              <a:rPr lang="en-GB" dirty="0">
                <a:latin typeface="Arial" panose="020B0604020202020204" pitchFamily="34" charset="0"/>
                <a:cs typeface="Arial" panose="020B0604020202020204" pitchFamily="34" charset="0"/>
              </a:rPr>
              <a:t>				</a:t>
            </a:r>
          </a:p>
          <a:p>
            <a:pPr marL="0" indent="0">
              <a:spcBef>
                <a:spcPts val="1800"/>
              </a:spcBef>
              <a:buNone/>
            </a:pPr>
            <a:r>
              <a:rPr lang="en-GB" sz="2400" dirty="0">
                <a:latin typeface="Arial" panose="020B0604020202020204" pitchFamily="34" charset="0"/>
                <a:cs typeface="Arial" panose="020B0604020202020204" pitchFamily="34" charset="0"/>
              </a:rPr>
              <a:t>				roper</a:t>
            </a:r>
          </a:p>
          <a:p>
            <a:pPr marL="0" indent="0">
              <a:buNone/>
            </a:pP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lanning</a:t>
            </a:r>
            <a:r>
              <a:rPr lang="en-GB" sz="2400" dirty="0">
                <a:latin typeface="Arial" panose="020B0604020202020204" pitchFamily="34" charset="0"/>
                <a:cs typeface="Arial" panose="020B0604020202020204" pitchFamily="34" charset="0"/>
              </a:rPr>
              <a:t> and</a:t>
            </a:r>
          </a:p>
          <a:p>
            <a:pPr marL="0" indent="0">
              <a:buNone/>
            </a:pPr>
            <a:r>
              <a:rPr lang="en-GB" sz="2400" dirty="0">
                <a:latin typeface="Arial" panose="020B0604020202020204" pitchFamily="34" charset="0"/>
                <a:cs typeface="Arial" panose="020B0604020202020204" pitchFamily="34" charset="0"/>
              </a:rPr>
              <a:t>				reparation</a:t>
            </a:r>
          </a:p>
          <a:p>
            <a:pPr marL="0" indent="0">
              <a:buNone/>
            </a:pP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revents</a:t>
            </a: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articularly</a:t>
            </a: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oor</a:t>
            </a: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erformance</a:t>
            </a:r>
            <a:endParaRPr lang="en-GB"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6A5A85C2-46DF-4BB9-80DB-9093573ACAA6}"/>
              </a:ext>
            </a:extLst>
          </p:cNvPr>
          <p:cNvSpPr txBox="1">
            <a:spLocks/>
          </p:cNvSpPr>
          <p:nvPr/>
        </p:nvSpPr>
        <p:spPr>
          <a:xfrm>
            <a:off x="1212708" y="2337099"/>
            <a:ext cx="3393159" cy="33283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0" b="1" dirty="0">
                <a:solidFill>
                  <a:schemeClr val="accent1"/>
                </a:solidFill>
                <a:latin typeface="Arial" panose="020B0604020202020204" pitchFamily="34" charset="0"/>
                <a:cs typeface="Arial" panose="020B0604020202020204" pitchFamily="34" charset="0"/>
              </a:rPr>
              <a:t>P</a:t>
            </a:r>
          </a:p>
        </p:txBody>
      </p:sp>
      <p:pic>
        <p:nvPicPr>
          <p:cNvPr id="5" name="Picture 4">
            <a:extLst>
              <a:ext uri="{FF2B5EF4-FFF2-40B4-BE49-F238E27FC236}">
                <a16:creationId xmlns:a16="http://schemas.microsoft.com/office/drawing/2014/main" xmlns="" id="{EB8C44BA-1DD9-4EF8-905E-7E9772A26B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119229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89306E9-19D2-4CCF-AA69-D5AF0FE1F5B7}"/>
              </a:ext>
            </a:extLst>
          </p:cNvPr>
          <p:cNvSpPr>
            <a:spLocks noGrp="1"/>
          </p:cNvSpPr>
          <p:nvPr>
            <p:ph type="title"/>
          </p:nvPr>
        </p:nvSpPr>
        <p:spPr>
          <a:xfrm>
            <a:off x="1179226" y="826680"/>
            <a:ext cx="9833548" cy="1325563"/>
          </a:xfrm>
        </p:spPr>
        <p:txBody>
          <a:bodyPr>
            <a:normAutofit/>
          </a:bodyPr>
          <a:lstStyle/>
          <a:p>
            <a:r>
              <a:rPr lang="en-GB" sz="3200" dirty="0">
                <a:solidFill>
                  <a:srgbClr val="FFFFFF"/>
                </a:solidFill>
                <a:latin typeface="Arial" panose="020B0604020202020204" pitchFamily="34" charset="0"/>
                <a:cs typeface="Arial" panose="020B0604020202020204" pitchFamily="34" charset="0"/>
              </a:rPr>
              <a:t>Plan Making – Stages of Preparation</a:t>
            </a:r>
          </a:p>
        </p:txBody>
      </p:sp>
      <p:sp>
        <p:nvSpPr>
          <p:cNvPr id="3" name="Content Placeholder 2">
            <a:extLst>
              <a:ext uri="{FF2B5EF4-FFF2-40B4-BE49-F238E27FC236}">
                <a16:creationId xmlns:a16="http://schemas.microsoft.com/office/drawing/2014/main" xmlns="" id="{79719933-E5B0-48A6-8118-657AE4C030E3}"/>
              </a:ext>
            </a:extLst>
          </p:cNvPr>
          <p:cNvSpPr>
            <a:spLocks noGrp="1"/>
          </p:cNvSpPr>
          <p:nvPr>
            <p:ph idx="1"/>
          </p:nvPr>
        </p:nvSpPr>
        <p:spPr>
          <a:xfrm>
            <a:off x="660400" y="2641600"/>
            <a:ext cx="10845800" cy="3516132"/>
          </a:xfrm>
        </p:spPr>
        <p:txBody>
          <a:bodyPr>
            <a:noAutofit/>
          </a:bodyPr>
          <a:lstStyle/>
          <a:p>
            <a:pPr marL="0" indent="0">
              <a:buNone/>
            </a:pPr>
            <a:endParaRPr lang="en-GB" sz="2600" dirty="0">
              <a:solidFill>
                <a:srgbClr val="000000"/>
              </a:solidFill>
              <a:latin typeface="Arial" panose="020B0604020202020204" pitchFamily="34" charset="0"/>
              <a:cs typeface="Arial" panose="020B0604020202020204" pitchFamily="34" charset="0"/>
            </a:endParaRPr>
          </a:p>
          <a:p>
            <a:pPr marL="622300" lvl="1" indent="-444500">
              <a:spcAft>
                <a:spcPts val="600"/>
              </a:spcAft>
            </a:pPr>
            <a:r>
              <a:rPr lang="en-GB" sz="2600" dirty="0">
                <a:solidFill>
                  <a:srgbClr val="000000"/>
                </a:solidFill>
                <a:latin typeface="Arial" panose="020B0604020202020204" pitchFamily="34" charset="0"/>
                <a:cs typeface="Arial" panose="020B0604020202020204" pitchFamily="34" charset="0"/>
              </a:rPr>
              <a:t>Evidence gathering (including Call for Sites, etc)</a:t>
            </a:r>
          </a:p>
          <a:p>
            <a:pPr marL="622300" lvl="1" indent="-444500">
              <a:spcAft>
                <a:spcPts val="600"/>
              </a:spcAft>
            </a:pPr>
            <a:r>
              <a:rPr lang="en-GB" sz="2600" dirty="0">
                <a:solidFill>
                  <a:srgbClr val="000000"/>
                </a:solidFill>
                <a:latin typeface="Arial" panose="020B0604020202020204" pitchFamily="34" charset="0"/>
                <a:cs typeface="Arial" panose="020B0604020202020204" pitchFamily="34" charset="0"/>
              </a:rPr>
              <a:t>Issues and Options</a:t>
            </a:r>
          </a:p>
          <a:p>
            <a:pPr marL="622300" lvl="1" indent="-444500">
              <a:spcAft>
                <a:spcPts val="600"/>
              </a:spcAft>
            </a:pPr>
            <a:r>
              <a:rPr lang="en-GB" sz="2600" dirty="0">
                <a:solidFill>
                  <a:srgbClr val="000000"/>
                </a:solidFill>
                <a:latin typeface="Arial" panose="020B0604020202020204" pitchFamily="34" charset="0"/>
                <a:cs typeface="Arial" panose="020B0604020202020204" pitchFamily="34" charset="0"/>
              </a:rPr>
              <a:t>Preferred Options (Regulation 18 stage)</a:t>
            </a:r>
          </a:p>
          <a:p>
            <a:pPr marL="622300" lvl="1" indent="-444500">
              <a:spcAft>
                <a:spcPts val="600"/>
              </a:spcAft>
            </a:pPr>
            <a:r>
              <a:rPr lang="en-GB" sz="2600" dirty="0">
                <a:solidFill>
                  <a:srgbClr val="000000"/>
                </a:solidFill>
                <a:latin typeface="Arial" panose="020B0604020202020204" pitchFamily="34" charset="0"/>
                <a:cs typeface="Arial" panose="020B0604020202020204" pitchFamily="34" charset="0"/>
              </a:rPr>
              <a:t>Pre-submission Consultation (Regulation 19 stage)</a:t>
            </a:r>
          </a:p>
          <a:p>
            <a:pPr marL="622300" lvl="1" indent="-444500">
              <a:spcAft>
                <a:spcPts val="600"/>
              </a:spcAft>
            </a:pPr>
            <a:r>
              <a:rPr lang="en-GB" sz="2600" dirty="0">
                <a:solidFill>
                  <a:srgbClr val="000000"/>
                </a:solidFill>
                <a:latin typeface="Arial" panose="020B0604020202020204" pitchFamily="34" charset="0"/>
                <a:cs typeface="Arial" panose="020B0604020202020204" pitchFamily="34" charset="0"/>
              </a:rPr>
              <a:t>Matter statements</a:t>
            </a:r>
          </a:p>
          <a:p>
            <a:pPr marL="622300" lvl="1" indent="-444500">
              <a:spcAft>
                <a:spcPts val="600"/>
              </a:spcAft>
            </a:pPr>
            <a:r>
              <a:rPr lang="en-GB" sz="2600" dirty="0">
                <a:solidFill>
                  <a:srgbClr val="000000"/>
                </a:solidFill>
                <a:latin typeface="Arial" panose="020B0604020202020204" pitchFamily="34" charset="0"/>
                <a:cs typeface="Arial" panose="020B0604020202020204" pitchFamily="34" charset="0"/>
              </a:rPr>
              <a:t>Examination in public</a:t>
            </a:r>
          </a:p>
        </p:txBody>
      </p:sp>
      <p:pic>
        <p:nvPicPr>
          <p:cNvPr id="4" name="Picture 3">
            <a:extLst>
              <a:ext uri="{FF2B5EF4-FFF2-40B4-BE49-F238E27FC236}">
                <a16:creationId xmlns:a16="http://schemas.microsoft.com/office/drawing/2014/main" xmlns="" id="{861AF2BE-80C4-48CD-93EA-35006B9CD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12457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BD1F438-45DF-4A1B-8213-F131AA0A7F81}"/>
              </a:ext>
            </a:extLst>
          </p:cNvPr>
          <p:cNvSpPr>
            <a:spLocks noGrp="1"/>
          </p:cNvSpPr>
          <p:nvPr>
            <p:ph type="title"/>
          </p:nvPr>
        </p:nvSpPr>
        <p:spPr>
          <a:xfrm>
            <a:off x="1179226" y="826680"/>
            <a:ext cx="9833548" cy="1325563"/>
          </a:xfrm>
        </p:spPr>
        <p:txBody>
          <a:bodyPr>
            <a:normAutofit/>
          </a:bodyPr>
          <a:lstStyle/>
          <a:p>
            <a:r>
              <a:rPr lang="en-GB" sz="3200" dirty="0">
                <a:solidFill>
                  <a:srgbClr val="FFFFFF"/>
                </a:solidFill>
                <a:latin typeface="Arial" panose="020B0604020202020204" pitchFamily="34" charset="0"/>
                <a:cs typeface="Arial" panose="020B0604020202020204" pitchFamily="34" charset="0"/>
              </a:rPr>
              <a:t>Policy Examples – SHMA Supporting Evidence</a:t>
            </a:r>
          </a:p>
        </p:txBody>
      </p:sp>
      <p:sp>
        <p:nvSpPr>
          <p:cNvPr id="3" name="Content Placeholder 2">
            <a:extLst>
              <a:ext uri="{FF2B5EF4-FFF2-40B4-BE49-F238E27FC236}">
                <a16:creationId xmlns:a16="http://schemas.microsoft.com/office/drawing/2014/main" xmlns="" id="{42C673AC-3B61-420C-A079-3EA7501F1095}"/>
              </a:ext>
            </a:extLst>
          </p:cNvPr>
          <p:cNvSpPr>
            <a:spLocks noGrp="1"/>
          </p:cNvSpPr>
          <p:nvPr>
            <p:ph idx="1"/>
          </p:nvPr>
        </p:nvSpPr>
        <p:spPr>
          <a:xfrm>
            <a:off x="749300" y="2978922"/>
            <a:ext cx="10680700" cy="3282177"/>
          </a:xfrm>
        </p:spPr>
        <p:txBody>
          <a:bodyPr>
            <a:normAutofit/>
          </a:bodyPr>
          <a:lstStyle/>
          <a:p>
            <a:pPr marL="723900" indent="-723900">
              <a:spcBef>
                <a:spcPts val="1800"/>
              </a:spcBef>
              <a:spcAft>
                <a:spcPts val="1200"/>
              </a:spcAft>
              <a:buNone/>
            </a:pPr>
            <a:r>
              <a:rPr lang="en-GB" sz="2200" dirty="0">
                <a:solidFill>
                  <a:srgbClr val="000000"/>
                </a:solidFill>
                <a:latin typeface="Arial" panose="020B0604020202020204" pitchFamily="34" charset="0"/>
                <a:cs typeface="Arial" panose="020B0604020202020204" pitchFamily="34" charset="0"/>
              </a:rPr>
              <a:t>6.5	The Objectively Assessed Need projections supplied by Edge Analytics indicate that the population aged 65 or over is going to increase dramatically over the plan period from 134,682 in 2015 to </a:t>
            </a:r>
            <a:r>
              <a:rPr lang="en-GB" sz="2200" b="1" dirty="0">
                <a:solidFill>
                  <a:srgbClr val="002060"/>
                </a:solidFill>
                <a:latin typeface="Arial" panose="020B0604020202020204" pitchFamily="34" charset="0"/>
                <a:cs typeface="Arial" panose="020B0604020202020204" pitchFamily="34" charset="0"/>
              </a:rPr>
              <a:t>205,906 in 2037, a rise of 52.9%</a:t>
            </a:r>
          </a:p>
          <a:p>
            <a:pPr marL="723900" indent="-723900">
              <a:buNone/>
            </a:pPr>
            <a:r>
              <a:rPr lang="en-GB" sz="2200" dirty="0">
                <a:solidFill>
                  <a:srgbClr val="000000"/>
                </a:solidFill>
                <a:latin typeface="Arial" panose="020B0604020202020204" pitchFamily="34" charset="0"/>
                <a:cs typeface="Arial" panose="020B0604020202020204" pitchFamily="34" charset="0"/>
              </a:rPr>
              <a:t>6.11	If it is presumed that </a:t>
            </a:r>
            <a:r>
              <a:rPr lang="en-GB" sz="2200" u="sng" dirty="0">
                <a:solidFill>
                  <a:srgbClr val="000000"/>
                </a:solidFill>
                <a:latin typeface="Arial" panose="020B0604020202020204" pitchFamily="34" charset="0"/>
                <a:cs typeface="Arial" panose="020B0604020202020204" pitchFamily="34" charset="0"/>
              </a:rPr>
              <a:t>occupation patterns remain at current levels </a:t>
            </a:r>
            <a:r>
              <a:rPr lang="en-GB" sz="2200" dirty="0">
                <a:solidFill>
                  <a:srgbClr val="000000"/>
                </a:solidFill>
                <a:latin typeface="Arial" panose="020B0604020202020204" pitchFamily="34" charset="0"/>
                <a:cs typeface="Arial" panose="020B0604020202020204" pitchFamily="34" charset="0"/>
              </a:rPr>
              <a:t>then there is a </a:t>
            </a:r>
            <a:r>
              <a:rPr lang="en-GB" sz="2200" dirty="0">
                <a:solidFill>
                  <a:srgbClr val="002060"/>
                </a:solidFill>
                <a:latin typeface="Arial" panose="020B0604020202020204" pitchFamily="34" charset="0"/>
                <a:cs typeface="Arial" panose="020B0604020202020204" pitchFamily="34" charset="0"/>
              </a:rPr>
              <a:t>requirement for 7,746 additional specialist units of which 7,157 should be sheltered housing and 319 extra care housing</a:t>
            </a:r>
            <a:r>
              <a:rPr lang="en-GB" sz="2200" dirty="0">
                <a:solidFill>
                  <a:srgbClr val="000000"/>
                </a:solidFill>
                <a:latin typeface="Arial" panose="020B0604020202020204" pitchFamily="34" charset="0"/>
                <a:cs typeface="Arial" panose="020B0604020202020204" pitchFamily="34" charset="0"/>
              </a:rPr>
              <a:t>. </a:t>
            </a:r>
          </a:p>
          <a:p>
            <a:pPr marL="723900" indent="-723900">
              <a:buNone/>
            </a:pPr>
            <a:r>
              <a:rPr lang="en-GB" sz="2200" dirty="0">
                <a:solidFill>
                  <a:srgbClr val="000000"/>
                </a:solidFill>
                <a:latin typeface="Arial" panose="020B0604020202020204" pitchFamily="34" charset="0"/>
                <a:cs typeface="Arial" panose="020B0604020202020204" pitchFamily="34" charset="0"/>
              </a:rPr>
              <a:t>	The requirement for 7,746 additional specialist units for older people represents 10.4% of the total Objectively Assessed Need for the period 2014 to 2037</a:t>
            </a:r>
            <a:endParaRPr lang="en-GB" sz="22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E99146CD-CAAF-43F7-B49F-B31790821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321716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88816058-6E1E-41E0-A888-16EC9C1C816B}"/>
              </a:ext>
            </a:extLst>
          </p:cNvPr>
          <p:cNvSpPr>
            <a:spLocks noGrp="1"/>
          </p:cNvSpPr>
          <p:nvPr>
            <p:ph idx="1"/>
          </p:nvPr>
        </p:nvSpPr>
        <p:spPr>
          <a:xfrm>
            <a:off x="787400" y="2665036"/>
            <a:ext cx="10591800" cy="3786564"/>
          </a:xfrm>
        </p:spPr>
        <p:txBody>
          <a:bodyPr>
            <a:normAutofit fontScale="92500"/>
          </a:bodyPr>
          <a:lstStyle/>
          <a:p>
            <a:r>
              <a:rPr lang="en-GB" sz="1600" dirty="0">
                <a:solidFill>
                  <a:srgbClr val="000000"/>
                </a:solidFill>
                <a:latin typeface="Arial" panose="020B0604020202020204" pitchFamily="34" charset="0"/>
                <a:cs typeface="Arial" panose="020B0604020202020204" pitchFamily="34" charset="0"/>
              </a:rPr>
              <a:t>To meet the care needs of our future generations and generate growth in the care, independent and assisted living sector in line with the Economic Development Strategy, the Council will support the construction of high quality care homes and extra-care housing in sustainable locations. The Council will also work with the NHS, Essex County Council, care providers, educational establishments and businesses to promote technological advancements in the provision of care, improvements in training and qualifications for care professionals and support growth in the ‘supply chain’ industries related to care and assisted living.</a:t>
            </a:r>
          </a:p>
          <a:p>
            <a:r>
              <a:rPr lang="en-GB" sz="1600" dirty="0">
                <a:solidFill>
                  <a:srgbClr val="000000"/>
                </a:solidFill>
                <a:latin typeface="Arial" panose="020B0604020202020204" pitchFamily="34" charset="0"/>
                <a:cs typeface="Arial" panose="020B0604020202020204" pitchFamily="34" charset="0"/>
              </a:rPr>
              <a:t>The Council will </a:t>
            </a:r>
            <a:r>
              <a:rPr lang="en-GB" sz="1600" u="sng" dirty="0">
                <a:solidFill>
                  <a:srgbClr val="000000"/>
                </a:solidFill>
                <a:latin typeface="Arial" panose="020B0604020202020204" pitchFamily="34" charset="0"/>
                <a:cs typeface="Arial" panose="020B0604020202020204" pitchFamily="34" charset="0"/>
              </a:rPr>
              <a:t>support</a:t>
            </a:r>
            <a:r>
              <a:rPr lang="en-GB" sz="1600" dirty="0">
                <a:solidFill>
                  <a:srgbClr val="000000"/>
                </a:solidFill>
                <a:latin typeface="Arial" panose="020B0604020202020204" pitchFamily="34" charset="0"/>
                <a:cs typeface="Arial" panose="020B0604020202020204" pitchFamily="34" charset="0"/>
              </a:rPr>
              <a:t> the provision of care homes and extra care housing </a:t>
            </a:r>
            <a:r>
              <a:rPr lang="en-GB" sz="1600" u="sng" dirty="0">
                <a:solidFill>
                  <a:srgbClr val="000000"/>
                </a:solidFill>
                <a:latin typeface="Arial" panose="020B0604020202020204" pitchFamily="34" charset="0"/>
                <a:cs typeface="Arial" panose="020B0604020202020204" pitchFamily="34" charset="0"/>
              </a:rPr>
              <a:t>within settlement development boundaries</a:t>
            </a:r>
            <a:r>
              <a:rPr lang="en-GB" sz="1600" dirty="0">
                <a:solidFill>
                  <a:srgbClr val="000000"/>
                </a:solidFill>
                <a:latin typeface="Arial" panose="020B0604020202020204" pitchFamily="34" charset="0"/>
                <a:cs typeface="Arial" panose="020B0604020202020204" pitchFamily="34" charset="0"/>
              </a:rPr>
              <a:t> and, in particular, within the mix of accommodation for the residential and mixed-use developments across the District.</a:t>
            </a:r>
          </a:p>
          <a:p>
            <a:r>
              <a:rPr lang="en-GB" sz="1600" dirty="0">
                <a:solidFill>
                  <a:srgbClr val="000000"/>
                </a:solidFill>
                <a:latin typeface="Arial" panose="020B0604020202020204" pitchFamily="34" charset="0"/>
                <a:cs typeface="Arial" panose="020B0604020202020204" pitchFamily="34" charset="0"/>
              </a:rPr>
              <a:t>The Council will also consider, on their merits, proposals for the development of new (including change of use to) </a:t>
            </a:r>
            <a:r>
              <a:rPr lang="en-GB" sz="1600" u="sng" dirty="0">
                <a:solidFill>
                  <a:srgbClr val="000000"/>
                </a:solidFill>
                <a:latin typeface="Arial" panose="020B0604020202020204" pitchFamily="34" charset="0"/>
                <a:cs typeface="Arial" panose="020B0604020202020204" pitchFamily="34" charset="0"/>
              </a:rPr>
              <a:t>care homes</a:t>
            </a:r>
            <a:r>
              <a:rPr lang="en-GB" sz="1600" dirty="0">
                <a:solidFill>
                  <a:srgbClr val="000000"/>
                </a:solidFill>
                <a:latin typeface="Arial" panose="020B0604020202020204" pitchFamily="34" charset="0"/>
                <a:cs typeface="Arial" panose="020B0604020202020204" pitchFamily="34" charset="0"/>
              </a:rPr>
              <a:t> (Use Class C2) </a:t>
            </a:r>
            <a:r>
              <a:rPr lang="en-GB" sz="1600" u="sng" dirty="0">
                <a:solidFill>
                  <a:srgbClr val="000000"/>
                </a:solidFill>
                <a:latin typeface="Arial" panose="020B0604020202020204" pitchFamily="34" charset="0"/>
                <a:cs typeface="Arial" panose="020B0604020202020204" pitchFamily="34" charset="0"/>
              </a:rPr>
              <a:t>on land outside of settlement development boundaries</a:t>
            </a:r>
            <a:r>
              <a:rPr lang="en-GB" sz="1600" dirty="0">
                <a:solidFill>
                  <a:srgbClr val="000000"/>
                </a:solidFill>
                <a:latin typeface="Arial" panose="020B0604020202020204" pitchFamily="34" charset="0"/>
                <a:cs typeface="Arial" panose="020B0604020202020204" pitchFamily="34" charset="0"/>
              </a:rPr>
              <a:t> where they will still support a sustainable pattern of growth in the District. Such developments must either:</a:t>
            </a:r>
          </a:p>
          <a:p>
            <a:pPr marL="914400" lvl="1" indent="-457200">
              <a:buFont typeface="+mj-lt"/>
              <a:buAutoNum type="alphaLcParenR"/>
            </a:pPr>
            <a:r>
              <a:rPr lang="en-GB" sz="1600" dirty="0">
                <a:solidFill>
                  <a:srgbClr val="000000"/>
                </a:solidFill>
                <a:latin typeface="Arial" panose="020B0604020202020204" pitchFamily="34" charset="0"/>
                <a:cs typeface="Arial" panose="020B0604020202020204" pitchFamily="34" charset="0"/>
              </a:rPr>
              <a:t>be located on a site safely accessible on foot within 800 metres of the edge of the settlement development boundary of one of the District’s ‘strategic urban settlements’, ‘smaller urban settlements’ or ‘strategic rural service centres’; or</a:t>
            </a:r>
          </a:p>
          <a:p>
            <a:pPr marL="914400" lvl="1" indent="-457200">
              <a:buFont typeface="+mj-lt"/>
              <a:buAutoNum type="alphaLcParenR"/>
            </a:pPr>
            <a:r>
              <a:rPr lang="en-GB" sz="1600" dirty="0">
                <a:solidFill>
                  <a:srgbClr val="000000"/>
                </a:solidFill>
                <a:latin typeface="Arial" panose="020B0604020202020204" pitchFamily="34" charset="0"/>
                <a:cs typeface="Arial" panose="020B0604020202020204" pitchFamily="34" charset="0"/>
              </a:rPr>
              <a:t>be located on a site safely accessible on foot within 400 metres of the edge of the settlement development boundary of one of the District’s ‘rural service centres’.</a:t>
            </a:r>
          </a:p>
        </p:txBody>
      </p:sp>
      <p:pic>
        <p:nvPicPr>
          <p:cNvPr id="4" name="Picture 3">
            <a:extLst>
              <a:ext uri="{FF2B5EF4-FFF2-40B4-BE49-F238E27FC236}">
                <a16:creationId xmlns:a16="http://schemas.microsoft.com/office/drawing/2014/main" xmlns="" id="{E12CF861-E93B-4A24-87EF-058FBCEF7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
        <p:nvSpPr>
          <p:cNvPr id="2" name="TextBox 1">
            <a:extLst>
              <a:ext uri="{FF2B5EF4-FFF2-40B4-BE49-F238E27FC236}">
                <a16:creationId xmlns:a16="http://schemas.microsoft.com/office/drawing/2014/main" xmlns="" id="{62D6E120-B6E8-45FA-83BB-BF226389E0C9}"/>
              </a:ext>
            </a:extLst>
          </p:cNvPr>
          <p:cNvSpPr txBox="1"/>
          <p:nvPr/>
        </p:nvSpPr>
        <p:spPr>
          <a:xfrm>
            <a:off x="1123294" y="1231900"/>
            <a:ext cx="9216386"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Policy LP 10 Care, Independent Assisted Living</a:t>
            </a:r>
          </a:p>
        </p:txBody>
      </p:sp>
    </p:spTree>
    <p:extLst>
      <p:ext uri="{BB962C8B-B14F-4D97-AF65-F5344CB8AC3E}">
        <p14:creationId xmlns:p14="http://schemas.microsoft.com/office/powerpoint/2010/main" val="62042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A7340B2-DAB0-49F7-A717-EB18112EEC38}"/>
              </a:ext>
            </a:extLst>
          </p:cNvPr>
          <p:cNvSpPr>
            <a:spLocks noGrp="1"/>
          </p:cNvSpPr>
          <p:nvPr>
            <p:ph type="title"/>
          </p:nvPr>
        </p:nvSpPr>
        <p:spPr>
          <a:xfrm>
            <a:off x="6577126" y="570088"/>
            <a:ext cx="4977976" cy="1454051"/>
          </a:xfrm>
        </p:spPr>
        <p:txBody>
          <a:bodyPr>
            <a:normAutofit/>
          </a:bodyPr>
          <a:lstStyle/>
          <a:p>
            <a:pPr algn="r"/>
            <a:r>
              <a:rPr lang="en-GB" sz="4000" dirty="0">
                <a:solidFill>
                  <a:srgbClr val="002060"/>
                </a:solidFill>
                <a:latin typeface="Arial" panose="020B0604020202020204" pitchFamily="34" charset="0"/>
                <a:cs typeface="Arial" panose="020B0604020202020204" pitchFamily="34" charset="0"/>
              </a:rPr>
              <a:t>Community Consultation</a:t>
            </a:r>
          </a:p>
        </p:txBody>
      </p:sp>
      <p:sp>
        <p:nvSpPr>
          <p:cNvPr id="1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 up of a piece of paper&#10;&#10;Description automatically generated">
            <a:extLst>
              <a:ext uri="{FF2B5EF4-FFF2-40B4-BE49-F238E27FC236}">
                <a16:creationId xmlns:a16="http://schemas.microsoft.com/office/drawing/2014/main" xmlns="" id="{1C43E79D-5EB7-46D8-BD59-0E041BC3CBE7}"/>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30531" r="569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xmlns="" id="{9281D818-9584-4E63-A686-FA976EFDA03D}"/>
              </a:ext>
            </a:extLst>
          </p:cNvPr>
          <p:cNvSpPr>
            <a:spLocks noGrp="1"/>
          </p:cNvSpPr>
          <p:nvPr>
            <p:ph idx="1"/>
          </p:nvPr>
        </p:nvSpPr>
        <p:spPr>
          <a:xfrm>
            <a:off x="6090574" y="2120900"/>
            <a:ext cx="4977578" cy="3940071"/>
          </a:xfrm>
        </p:spPr>
        <p:txBody>
          <a:bodyPr anchor="ctr">
            <a:noAutofit/>
          </a:bodyPr>
          <a:lstStyle/>
          <a:p>
            <a:pPr marL="0" indent="0">
              <a:spcAft>
                <a:spcPts val="600"/>
              </a:spcAft>
              <a:buNone/>
            </a:pPr>
            <a:r>
              <a:rPr lang="en-GB" sz="2400" dirty="0">
                <a:solidFill>
                  <a:srgbClr val="000000"/>
                </a:solidFill>
                <a:latin typeface="Arial" panose="020B0604020202020204" pitchFamily="34" charset="0"/>
                <a:cs typeface="Arial" panose="020B0604020202020204" pitchFamily="34" charset="0"/>
              </a:rPr>
              <a:t>Who do we mean?</a:t>
            </a:r>
          </a:p>
          <a:p>
            <a:pPr marL="444500" lvl="1" indent="-355600"/>
            <a:r>
              <a:rPr lang="en-GB" dirty="0">
                <a:solidFill>
                  <a:srgbClr val="000000"/>
                </a:solidFill>
                <a:latin typeface="Arial" panose="020B0604020202020204" pitchFamily="34" charset="0"/>
                <a:cs typeface="Arial" panose="020B0604020202020204" pitchFamily="34" charset="0"/>
              </a:rPr>
              <a:t>Local planning authority</a:t>
            </a:r>
          </a:p>
          <a:p>
            <a:pPr marL="444500" lvl="1" indent="-355600"/>
            <a:r>
              <a:rPr lang="en-GB" dirty="0">
                <a:solidFill>
                  <a:srgbClr val="000000"/>
                </a:solidFill>
                <a:latin typeface="Arial" panose="020B0604020202020204" pitchFamily="34" charset="0"/>
                <a:cs typeface="Arial" panose="020B0604020202020204" pitchFamily="34" charset="0"/>
              </a:rPr>
              <a:t>Local interest groups</a:t>
            </a:r>
          </a:p>
          <a:p>
            <a:pPr marL="444500" lvl="1" indent="-355600"/>
            <a:r>
              <a:rPr lang="en-GB" dirty="0">
                <a:solidFill>
                  <a:srgbClr val="000000"/>
                </a:solidFill>
                <a:latin typeface="Arial" panose="020B0604020202020204" pitchFamily="34" charset="0"/>
                <a:cs typeface="Arial" panose="020B0604020202020204" pitchFamily="34" charset="0"/>
              </a:rPr>
              <a:t>Local residents / residents association</a:t>
            </a:r>
          </a:p>
          <a:p>
            <a:pPr marL="457200" lvl="1" indent="0">
              <a:buNone/>
            </a:pPr>
            <a:endParaRPr lang="en-GB" dirty="0">
              <a:solidFill>
                <a:srgbClr val="000000"/>
              </a:solidFill>
              <a:latin typeface="Arial" panose="020B0604020202020204" pitchFamily="34" charset="0"/>
              <a:cs typeface="Arial" panose="020B0604020202020204" pitchFamily="34" charset="0"/>
            </a:endParaRPr>
          </a:p>
          <a:p>
            <a:pPr marL="0" indent="0">
              <a:spcAft>
                <a:spcPts val="600"/>
              </a:spcAft>
              <a:buNone/>
            </a:pPr>
            <a:r>
              <a:rPr lang="en-GB" sz="2400" dirty="0">
                <a:solidFill>
                  <a:srgbClr val="000000"/>
                </a:solidFill>
                <a:latin typeface="Arial" panose="020B0604020202020204" pitchFamily="34" charset="0"/>
                <a:cs typeface="Arial" panose="020B0604020202020204" pitchFamily="34" charset="0"/>
              </a:rPr>
              <a:t>Who else?</a:t>
            </a:r>
          </a:p>
          <a:p>
            <a:pPr marL="444500" lvl="1" indent="-355600"/>
            <a:r>
              <a:rPr lang="en-GB" dirty="0">
                <a:solidFill>
                  <a:srgbClr val="000000"/>
                </a:solidFill>
                <a:latin typeface="Arial" panose="020B0604020202020204" pitchFamily="34" charset="0"/>
                <a:cs typeface="Arial" panose="020B0604020202020204" pitchFamily="34" charset="0"/>
              </a:rPr>
              <a:t>Adult Social Care</a:t>
            </a:r>
          </a:p>
          <a:p>
            <a:pPr marL="444500" lvl="1" indent="-355600"/>
            <a:r>
              <a:rPr lang="en-GB" dirty="0">
                <a:solidFill>
                  <a:srgbClr val="000000"/>
                </a:solidFill>
                <a:latin typeface="Arial" panose="020B0604020202020204" pitchFamily="34" charset="0"/>
                <a:cs typeface="Arial" panose="020B0604020202020204" pitchFamily="34" charset="0"/>
              </a:rPr>
              <a:t>Clinical Commissioning Group</a:t>
            </a:r>
          </a:p>
        </p:txBody>
      </p:sp>
      <p:pic>
        <p:nvPicPr>
          <p:cNvPr id="4" name="Picture 3">
            <a:extLst>
              <a:ext uri="{FF2B5EF4-FFF2-40B4-BE49-F238E27FC236}">
                <a16:creationId xmlns:a16="http://schemas.microsoft.com/office/drawing/2014/main" xmlns="" id="{9AC2D09D-EDDA-42B4-A128-D240C95A39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11235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barn(inVertical)">
                                      <p:cBhvr>
                                        <p:cTn id="9" dur="500"/>
                                        <p:tgtEl>
                                          <p:spTgt spid="3">
                                            <p:txEl>
                                              <p:pRg st="1" end="1"/>
                                            </p:txEl>
                                          </p:spTgt>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6" presetClass="entr" presetSubtype="21"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B8DC96D-8EE7-4EBA-ADE7-C285AFB0ADDB}"/>
              </a:ext>
            </a:extLst>
          </p:cNvPr>
          <p:cNvSpPr>
            <a:spLocks noGrp="1"/>
          </p:cNvSpPr>
          <p:nvPr>
            <p:ph type="title"/>
          </p:nvPr>
        </p:nvSpPr>
        <p:spPr>
          <a:xfrm>
            <a:off x="6414450" y="690423"/>
            <a:ext cx="4977976" cy="1454051"/>
          </a:xfrm>
        </p:spPr>
        <p:txBody>
          <a:bodyPr>
            <a:normAutofit/>
          </a:bodyPr>
          <a:lstStyle/>
          <a:p>
            <a:pPr algn="r"/>
            <a:r>
              <a:rPr lang="en-GB" sz="4000" dirty="0">
                <a:solidFill>
                  <a:srgbClr val="002060"/>
                </a:solidFill>
                <a:latin typeface="Arial" panose="020B0604020202020204" pitchFamily="34" charset="0"/>
                <a:cs typeface="Arial" panose="020B0604020202020204" pitchFamily="34" charset="0"/>
              </a:rPr>
              <a:t>Planning Applications</a:t>
            </a:r>
          </a:p>
        </p:txBody>
      </p:sp>
      <p:sp>
        <p:nvSpPr>
          <p:cNvPr id="7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clipart planning drawings">
            <a:extLst>
              <a:ext uri="{FF2B5EF4-FFF2-40B4-BE49-F238E27FC236}">
                <a16:creationId xmlns:a16="http://schemas.microsoft.com/office/drawing/2014/main" xmlns="" id="{4930FDA5-D399-4FA6-9BB5-9F1B1A4B8DA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309" r="35157"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37EC6133-96B6-4BA1-A782-B07ECE7FD790}"/>
              </a:ext>
            </a:extLst>
          </p:cNvPr>
          <p:cNvSpPr>
            <a:spLocks noGrp="1"/>
          </p:cNvSpPr>
          <p:nvPr>
            <p:ph idx="1"/>
          </p:nvPr>
        </p:nvSpPr>
        <p:spPr>
          <a:xfrm>
            <a:off x="6090574" y="2257006"/>
            <a:ext cx="5301852" cy="3803965"/>
          </a:xfrm>
        </p:spPr>
        <p:txBody>
          <a:bodyPr anchor="ctr">
            <a:normAutofit/>
          </a:bodyPr>
          <a:lstStyle/>
          <a:p>
            <a:pPr marL="355600" indent="-355600">
              <a:spcAft>
                <a:spcPts val="600"/>
              </a:spcAft>
            </a:pPr>
            <a:r>
              <a:rPr lang="en-GB" sz="2400" dirty="0">
                <a:solidFill>
                  <a:srgbClr val="000000"/>
                </a:solidFill>
                <a:latin typeface="Arial" panose="020B0604020202020204" pitchFamily="34" charset="0"/>
                <a:cs typeface="Arial" panose="020B0604020202020204" pitchFamily="34" charset="0"/>
              </a:rPr>
              <a:t>Technical Jargon or Laymen terms</a:t>
            </a:r>
          </a:p>
          <a:p>
            <a:pPr marL="355600" indent="-355600">
              <a:spcAft>
                <a:spcPts val="600"/>
              </a:spcAft>
            </a:pPr>
            <a:r>
              <a:rPr lang="en-GB" sz="2400" dirty="0">
                <a:solidFill>
                  <a:srgbClr val="000000"/>
                </a:solidFill>
                <a:latin typeface="Arial" panose="020B0604020202020204" pitchFamily="34" charset="0"/>
                <a:cs typeface="Arial" panose="020B0604020202020204" pitchFamily="34" charset="0"/>
              </a:rPr>
              <a:t>Teaching or Preaching</a:t>
            </a:r>
          </a:p>
          <a:p>
            <a:pPr marL="355600" indent="-355600">
              <a:spcAft>
                <a:spcPts val="600"/>
              </a:spcAft>
            </a:pPr>
            <a:r>
              <a:rPr lang="en-GB" sz="2400" dirty="0">
                <a:solidFill>
                  <a:srgbClr val="000000"/>
                </a:solidFill>
                <a:latin typeface="Arial" panose="020B0604020202020204" pitchFamily="34" charset="0"/>
                <a:cs typeface="Arial" panose="020B0604020202020204" pitchFamily="34" charset="0"/>
              </a:rPr>
              <a:t>Evidenced based approach </a:t>
            </a:r>
          </a:p>
          <a:p>
            <a:pPr marL="355600" indent="-355600">
              <a:spcAft>
                <a:spcPts val="600"/>
              </a:spcAft>
            </a:pPr>
            <a:r>
              <a:rPr lang="en-GB" sz="2400" dirty="0">
                <a:solidFill>
                  <a:srgbClr val="000000"/>
                </a:solidFill>
                <a:latin typeface="Arial" panose="020B0604020202020204" pitchFamily="34" charset="0"/>
                <a:cs typeface="Arial" panose="020B0604020202020204" pitchFamily="34" charset="0"/>
              </a:rPr>
              <a:t>Needs vs Benefits</a:t>
            </a:r>
          </a:p>
          <a:p>
            <a:pPr marL="355600" indent="-355600">
              <a:spcAft>
                <a:spcPts val="600"/>
              </a:spcAft>
            </a:pPr>
            <a:r>
              <a:rPr lang="en-GB" sz="2400" dirty="0">
                <a:solidFill>
                  <a:srgbClr val="000000"/>
                </a:solidFill>
                <a:latin typeface="Arial" panose="020B0604020202020204" pitchFamily="34" charset="0"/>
                <a:cs typeface="Arial" panose="020B0604020202020204" pitchFamily="34" charset="0"/>
              </a:rPr>
              <a:t>Balancing arguments</a:t>
            </a:r>
          </a:p>
        </p:txBody>
      </p:sp>
      <p:pic>
        <p:nvPicPr>
          <p:cNvPr id="4" name="Picture 3">
            <a:extLst>
              <a:ext uri="{FF2B5EF4-FFF2-40B4-BE49-F238E27FC236}">
                <a16:creationId xmlns:a16="http://schemas.microsoft.com/office/drawing/2014/main" xmlns="" id="{2F886068-6CD9-4D6E-84CB-2BF1784D6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35910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972BFCD-6980-4394-B66E-6393710B0D1E}"/>
              </a:ext>
            </a:extLst>
          </p:cNvPr>
          <p:cNvSpPr>
            <a:spLocks noGrp="1"/>
          </p:cNvSpPr>
          <p:nvPr>
            <p:ph type="title"/>
          </p:nvPr>
        </p:nvSpPr>
        <p:spPr>
          <a:xfrm>
            <a:off x="1179226" y="826681"/>
            <a:ext cx="9717374" cy="1243420"/>
          </a:xfrm>
        </p:spPr>
        <p:txBody>
          <a:bodyPr>
            <a:normAutofit fontScale="90000"/>
          </a:bodyPr>
          <a:lstStyle/>
          <a:p>
            <a:r>
              <a:rPr lang="en-GB" sz="3200" dirty="0">
                <a:solidFill>
                  <a:srgbClr val="FFFFFF"/>
                </a:solidFill>
                <a:latin typeface="Arial" panose="020B0604020202020204" pitchFamily="34" charset="0"/>
                <a:cs typeface="Arial" panose="020B0604020202020204" pitchFamily="34" charset="0"/>
              </a:rPr>
              <a:t>Needs vs Benefits: West </a:t>
            </a:r>
            <a:r>
              <a:rPr lang="en-GB" sz="3200" dirty="0" err="1">
                <a:solidFill>
                  <a:srgbClr val="FFFFFF"/>
                </a:solidFill>
                <a:latin typeface="Arial" panose="020B0604020202020204" pitchFamily="34" charset="0"/>
                <a:cs typeface="Arial" panose="020B0604020202020204" pitchFamily="34" charset="0"/>
              </a:rPr>
              <a:t>Malling</a:t>
            </a:r>
            <a:r>
              <a:rPr lang="en-GB" sz="3200" dirty="0">
                <a:solidFill>
                  <a:srgbClr val="FFFFFF"/>
                </a:solidFill>
                <a:latin typeface="Arial" panose="020B0604020202020204" pitchFamily="34" charset="0"/>
                <a:cs typeface="Arial" panose="020B0604020202020204" pitchFamily="34" charset="0"/>
              </a:rPr>
              <a:t> Appeal </a:t>
            </a:r>
            <a:br>
              <a:rPr lang="en-GB" sz="3200" dirty="0">
                <a:solidFill>
                  <a:srgbClr val="FFFFFF"/>
                </a:solidFill>
                <a:latin typeface="Arial" panose="020B0604020202020204" pitchFamily="34" charset="0"/>
                <a:cs typeface="Arial" panose="020B0604020202020204" pitchFamily="34" charset="0"/>
              </a:rPr>
            </a:br>
            <a:r>
              <a:rPr lang="en-GB" sz="3200" dirty="0">
                <a:solidFill>
                  <a:srgbClr val="FFFFFF"/>
                </a:solidFill>
                <a:latin typeface="Arial" panose="020B0604020202020204" pitchFamily="34" charset="0"/>
                <a:cs typeface="Arial" panose="020B0604020202020204" pitchFamily="34" charset="0"/>
              </a:rPr>
              <a:t>Extra Care Proposal in the Green Belt (December 2018)</a:t>
            </a:r>
          </a:p>
        </p:txBody>
      </p:sp>
      <p:sp>
        <p:nvSpPr>
          <p:cNvPr id="3" name="Content Placeholder 2">
            <a:extLst>
              <a:ext uri="{FF2B5EF4-FFF2-40B4-BE49-F238E27FC236}">
                <a16:creationId xmlns:a16="http://schemas.microsoft.com/office/drawing/2014/main" xmlns="" id="{75C3D242-2755-4CCC-B1B0-29E1E393BB7F}"/>
              </a:ext>
            </a:extLst>
          </p:cNvPr>
          <p:cNvSpPr>
            <a:spLocks noGrp="1"/>
          </p:cNvSpPr>
          <p:nvPr>
            <p:ph idx="1"/>
          </p:nvPr>
        </p:nvSpPr>
        <p:spPr>
          <a:xfrm>
            <a:off x="571500" y="2628900"/>
            <a:ext cx="10947400" cy="3619500"/>
          </a:xfrm>
        </p:spPr>
        <p:txBody>
          <a:bodyPr>
            <a:noAutofit/>
          </a:bodyPr>
          <a:lstStyle/>
          <a:p>
            <a:pPr marL="0" indent="0">
              <a:buNone/>
            </a:pPr>
            <a:r>
              <a:rPr lang="en-GB" sz="1600" dirty="0">
                <a:solidFill>
                  <a:srgbClr val="000000"/>
                </a:solidFill>
                <a:latin typeface="Arial" panose="020B0604020202020204" pitchFamily="34" charset="0"/>
                <a:cs typeface="Arial" panose="020B0604020202020204" pitchFamily="34" charset="0"/>
              </a:rPr>
              <a:t>63… </a:t>
            </a:r>
            <a:r>
              <a:rPr lang="en-GB" sz="1600" b="1" dirty="0">
                <a:solidFill>
                  <a:srgbClr val="000000"/>
                </a:solidFill>
                <a:latin typeface="Arial" panose="020B0604020202020204" pitchFamily="34" charset="0"/>
                <a:cs typeface="Arial" panose="020B0604020202020204" pitchFamily="34" charset="0"/>
              </a:rPr>
              <a:t>Substantial weight</a:t>
            </a:r>
            <a:r>
              <a:rPr lang="en-GB" sz="1600" dirty="0">
                <a:solidFill>
                  <a:srgbClr val="000000"/>
                </a:solidFill>
                <a:latin typeface="Arial" panose="020B0604020202020204" pitchFamily="34" charset="0"/>
                <a:cs typeface="Arial" panose="020B0604020202020204" pitchFamily="34" charset="0"/>
              </a:rPr>
              <a:t> is accorded to the overall harm to the Green Belt albeit that the harm to openness and encroachment is mitigated by the site’s visual containment and limited public visibility. Nevertheless there are a number of other considerations to weigh against that harm.</a:t>
            </a:r>
          </a:p>
          <a:p>
            <a:pPr marL="0" indent="0">
              <a:buNone/>
            </a:pPr>
            <a:r>
              <a:rPr lang="en-GB" sz="1600" dirty="0">
                <a:solidFill>
                  <a:srgbClr val="000000"/>
                </a:solidFill>
                <a:latin typeface="Arial" panose="020B0604020202020204" pitchFamily="34" charset="0"/>
                <a:cs typeface="Arial" panose="020B0604020202020204" pitchFamily="34" charset="0"/>
              </a:rPr>
              <a:t>64. I accord </a:t>
            </a:r>
            <a:r>
              <a:rPr lang="en-GB" sz="1600" b="1" dirty="0">
                <a:solidFill>
                  <a:srgbClr val="000000"/>
                </a:solidFill>
                <a:latin typeface="Arial" panose="020B0604020202020204" pitchFamily="34" charset="0"/>
                <a:cs typeface="Arial" panose="020B0604020202020204" pitchFamily="34" charset="0"/>
              </a:rPr>
              <a:t>significant weight</a:t>
            </a:r>
            <a:r>
              <a:rPr lang="en-GB" sz="1600" dirty="0">
                <a:solidFill>
                  <a:srgbClr val="000000"/>
                </a:solidFill>
                <a:latin typeface="Arial" panose="020B0604020202020204" pitchFamily="34" charset="0"/>
                <a:cs typeface="Arial" panose="020B0604020202020204" pitchFamily="34" charset="0"/>
              </a:rPr>
              <a:t> to the contribution that the development would make to general housing supply given the lack of a 5 year housing supply in the Borough, including through the likely consequential release on to the market of family housing as older residents move to the proposed development.</a:t>
            </a:r>
          </a:p>
          <a:p>
            <a:pPr marL="0" indent="0">
              <a:buNone/>
            </a:pPr>
            <a:r>
              <a:rPr lang="en-GB" sz="1600" dirty="0">
                <a:solidFill>
                  <a:srgbClr val="000000"/>
                </a:solidFill>
                <a:latin typeface="Arial" panose="020B0604020202020204" pitchFamily="34" charset="0"/>
                <a:cs typeface="Arial" panose="020B0604020202020204" pitchFamily="34" charset="0"/>
              </a:rPr>
              <a:t>65. I accord </a:t>
            </a:r>
            <a:r>
              <a:rPr lang="en-GB" sz="1600" b="1" dirty="0">
                <a:solidFill>
                  <a:srgbClr val="000000"/>
                </a:solidFill>
                <a:latin typeface="Arial" panose="020B0604020202020204" pitchFamily="34" charset="0"/>
                <a:cs typeface="Arial" panose="020B0604020202020204" pitchFamily="34" charset="0"/>
              </a:rPr>
              <a:t>substantial weight</a:t>
            </a:r>
            <a:r>
              <a:rPr lang="en-GB" sz="1600" dirty="0">
                <a:solidFill>
                  <a:srgbClr val="000000"/>
                </a:solidFill>
                <a:latin typeface="Arial" panose="020B0604020202020204" pitchFamily="34" charset="0"/>
                <a:cs typeface="Arial" panose="020B0604020202020204" pitchFamily="34" charset="0"/>
              </a:rPr>
              <a:t> to the contribution that the development would make towards the need for specialist extra care housing for sale to older people which was not accurately estimated in the SHMA and for which the current and emerging development plan does not make adequate provision.</a:t>
            </a:r>
          </a:p>
          <a:p>
            <a:pPr marL="0" indent="0">
              <a:buNone/>
            </a:pPr>
            <a:r>
              <a:rPr lang="en-GB" sz="1600" dirty="0">
                <a:solidFill>
                  <a:srgbClr val="000000"/>
                </a:solidFill>
                <a:latin typeface="Arial" panose="020B0604020202020204" pitchFamily="34" charset="0"/>
                <a:cs typeface="Arial" panose="020B0604020202020204" pitchFamily="34" charset="0"/>
              </a:rPr>
              <a:t>66. I accord </a:t>
            </a:r>
            <a:r>
              <a:rPr lang="en-GB" sz="1600" b="1" dirty="0">
                <a:solidFill>
                  <a:srgbClr val="000000"/>
                </a:solidFill>
                <a:latin typeface="Arial" panose="020B0604020202020204" pitchFamily="34" charset="0"/>
                <a:cs typeface="Arial" panose="020B0604020202020204" pitchFamily="34" charset="0"/>
              </a:rPr>
              <a:t>significant weight</a:t>
            </a:r>
            <a:r>
              <a:rPr lang="en-GB" sz="1600" dirty="0">
                <a:solidFill>
                  <a:srgbClr val="000000"/>
                </a:solidFill>
                <a:latin typeface="Arial" panose="020B0604020202020204" pitchFamily="34" charset="0"/>
                <a:cs typeface="Arial" panose="020B0604020202020204" pitchFamily="34" charset="0"/>
              </a:rPr>
              <a:t> to the health and well-being benefits for the future occupiers of the development…</a:t>
            </a:r>
          </a:p>
          <a:p>
            <a:pPr marL="0" indent="0">
              <a:buNone/>
            </a:pPr>
            <a:r>
              <a:rPr lang="en-GB" sz="1600" dirty="0">
                <a:solidFill>
                  <a:srgbClr val="000000"/>
                </a:solidFill>
                <a:latin typeface="Arial" panose="020B0604020202020204" pitchFamily="34" charset="0"/>
                <a:cs typeface="Arial" panose="020B0604020202020204" pitchFamily="34" charset="0"/>
              </a:rPr>
              <a:t>68. My overall conclusion is that these other considerations cumulatively clearly outweigh the harm to the Green Belt and as such qualify as very special circumstances. As the demonstration of very special circumstances accords with national policy the proposed development does accord with CS Policy CP3 and the other identified conflicts with the development plan are outweighed by other material considerations. The appeal should therefore be allowed. </a:t>
            </a:r>
          </a:p>
          <a:p>
            <a:pPr marL="0" indent="0">
              <a:buNone/>
            </a:pPr>
            <a:r>
              <a:rPr lang="en-GB" sz="1600" dirty="0">
                <a:solidFill>
                  <a:schemeClr val="accent5">
                    <a:lumMod val="75000"/>
                  </a:schemeClr>
                </a:solidFill>
                <a:latin typeface="Arial" panose="020B0604020202020204" pitchFamily="34" charset="0"/>
                <a:cs typeface="Arial" panose="020B0604020202020204" pitchFamily="34" charset="0"/>
              </a:rPr>
              <a:t>[Ref: APP/H2265/W/18/3202040]</a:t>
            </a:r>
          </a:p>
          <a:p>
            <a:endParaRPr lang="en-GB" sz="1200" dirty="0">
              <a:solidFill>
                <a:srgbClr val="000000"/>
              </a:solidFill>
            </a:endParaRPr>
          </a:p>
        </p:txBody>
      </p:sp>
      <p:pic>
        <p:nvPicPr>
          <p:cNvPr id="4" name="Picture 3">
            <a:extLst>
              <a:ext uri="{FF2B5EF4-FFF2-40B4-BE49-F238E27FC236}">
                <a16:creationId xmlns:a16="http://schemas.microsoft.com/office/drawing/2014/main" xmlns="" id="{AE801BC9-75D3-4EE0-AA78-9753CD5BE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680" y="6157732"/>
            <a:ext cx="1852320" cy="700268"/>
          </a:xfrm>
          <a:prstGeom prst="rect">
            <a:avLst/>
          </a:prstGeom>
        </p:spPr>
      </p:pic>
    </p:spTree>
    <p:extLst>
      <p:ext uri="{BB962C8B-B14F-4D97-AF65-F5344CB8AC3E}">
        <p14:creationId xmlns:p14="http://schemas.microsoft.com/office/powerpoint/2010/main" val="25330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1490</Words>
  <Application>Microsoft Office PowerPoint</Application>
  <PresentationFormat>Widescreen</PresentationFormat>
  <Paragraphs>91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Housing LIN eastern region 11 June 2019</vt:lpstr>
      <vt:lpstr>PowerPoint Presentation</vt:lpstr>
      <vt:lpstr>Seven P’s of Planning</vt:lpstr>
      <vt:lpstr>Plan Making – Stages of Preparation</vt:lpstr>
      <vt:lpstr>Policy Examples – SHMA Supporting Evidence</vt:lpstr>
      <vt:lpstr>PowerPoint Presentation</vt:lpstr>
      <vt:lpstr>Community Consultation</vt:lpstr>
      <vt:lpstr>Planning Applications</vt:lpstr>
      <vt:lpstr>Needs vs Benefits: West Malling Appeal  Extra Care Proposal in the Green Belt (December 2018)</vt:lpstr>
      <vt:lpstr>PowerPoint Presentation</vt:lpstr>
      <vt:lpstr>Delivery</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LIN eastern region 11 June 2019</dc:title>
  <dc:creator>Meghan Rossiter</dc:creator>
  <cp:lastModifiedBy>User</cp:lastModifiedBy>
  <cp:revision>3</cp:revision>
  <dcterms:created xsi:type="dcterms:W3CDTF">2019-06-03T16:30:46Z</dcterms:created>
  <dcterms:modified xsi:type="dcterms:W3CDTF">2019-06-06T06:53:35Z</dcterms:modified>
</cp:coreProperties>
</file>