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7" r:id="rId3"/>
    <p:sldId id="276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77" r:id="rId13"/>
    <p:sldId id="266" r:id="rId14"/>
    <p:sldId id="258" r:id="rId15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zelecka, Dorota" initials="SD" lastIdx="1" clrIdx="0">
    <p:extLst>
      <p:ext uri="{19B8F6BF-5375-455C-9EA6-DF929625EA0E}">
        <p15:presenceInfo xmlns:p15="http://schemas.microsoft.com/office/powerpoint/2012/main" userId="S-1-5-21-2643469532-2671065350-201696732-70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FB8"/>
    <a:srgbClr val="01225A"/>
    <a:srgbClr val="6D8FB8"/>
    <a:srgbClr val="01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69F6-CB80-4848-B942-411E78E46FDB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88F4-0850-408F-B79D-D4C5DA14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9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E8E970-FDB8-40B5-8499-02E3262A1462}" type="datetimeFigureOut">
              <a:rPr lang="en-US"/>
              <a:pPr>
                <a:defRPr/>
              </a:pPr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CA64FB-7AE6-4DAF-8D63-614E34261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1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F6EE1-6DCB-462B-BC2F-C1F3A1535C2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330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2"/>
            <a:ext cx="77724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31" y="3803570"/>
            <a:ext cx="77724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E5AC85-B77B-4750-961F-8E36706A55A4}" type="datetimeFigureOut">
              <a:rPr lang="en-US"/>
              <a:pPr>
                <a:defRPr/>
              </a:pPr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6C3BF7-5797-48E4-A5A6-DEB22493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00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9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34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84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calibri bold 36pt blue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0"/>
            <a:endParaRPr lang="en-GB" altLang="en-US" smtClean="0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5"/>
            <a:ext cx="91503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25413" y="1709738"/>
            <a:ext cx="7772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sz="3600" dirty="0"/>
              <a:t>Demonstrating the Health and Social Care Benefits of Housing with </a:t>
            </a:r>
            <a:r>
              <a:rPr lang="en-GB" sz="3600" dirty="0" smtClean="0"/>
              <a:t>Care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sz="1800" b="0" dirty="0" smtClean="0">
              <a:solidFill>
                <a:srgbClr val="01225A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en-US" sz="3600" dirty="0">
              <a:solidFill>
                <a:srgbClr val="01225A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413" y="2232025"/>
            <a:ext cx="7772400" cy="5603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648FB8"/>
                </a:solidFill>
              </a:rPr>
              <a:t>Dorota Strzelecka – Commissioner - Market Development Lead</a:t>
            </a:r>
            <a:endParaRPr lang="en-US" sz="1900" dirty="0">
              <a:solidFill>
                <a:srgbClr val="648FB8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3200" dirty="0">
              <a:solidFill>
                <a:srgbClr val="648FB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2635"/>
            <a:ext cx="2990244" cy="2061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7" y="2962635"/>
            <a:ext cx="2600005" cy="2061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16" y="2962635"/>
            <a:ext cx="3124384" cy="2081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Limited evidence available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Cost b</a:t>
            </a:r>
            <a:r>
              <a:rPr lang="en-GB" dirty="0" smtClean="0"/>
              <a:t>enefits identified for </a:t>
            </a:r>
            <a:r>
              <a:rPr lang="en-GB" dirty="0" smtClean="0"/>
              <a:t>all impact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Robust </a:t>
            </a:r>
            <a:r>
              <a:rPr lang="en-GB" dirty="0"/>
              <a:t>assumptions used </a:t>
            </a:r>
            <a:endParaRPr lang="en-GB" dirty="0" smtClean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 research points to improved quality of life and satisfaction for residents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Evidence of savings in addition to benefits to ASC </a:t>
            </a:r>
          </a:p>
        </p:txBody>
      </p:sp>
    </p:spTree>
    <p:extLst>
      <p:ext uri="{BB962C8B-B14F-4D97-AF65-F5344CB8AC3E}">
        <p14:creationId xmlns:p14="http://schemas.microsoft.com/office/powerpoint/2010/main" val="20885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7050" y="88846"/>
            <a:ext cx="8220893" cy="6005392"/>
            <a:chOff x="1580274" y="149806"/>
            <a:chExt cx="6305664" cy="6005392"/>
          </a:xfrm>
        </p:grpSpPr>
        <p:sp>
          <p:nvSpPr>
            <p:cNvPr id="9" name="Rounded Rectangle 8"/>
            <p:cNvSpPr/>
            <p:nvPr/>
          </p:nvSpPr>
          <p:spPr>
            <a:xfrm>
              <a:off x="1580274" y="149806"/>
              <a:ext cx="3072675" cy="188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GP surgeries: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46% usage reduction after a year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£144.78 pp/per year</a:t>
              </a:r>
              <a:endParaRPr lang="en-GB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807369" y="149806"/>
              <a:ext cx="3078569" cy="188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Community nursing: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Increase in proportion of residents visited (32% vs 73%)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Mean </a:t>
              </a:r>
              <a:r>
                <a:rPr lang="en-GB" sz="1600" kern="1200" dirty="0" smtClean="0"/>
                <a:t>number </a:t>
              </a:r>
              <a:r>
                <a:rPr lang="en-GB" sz="1600" kern="1200" dirty="0" smtClean="0"/>
                <a:t>decreased from 12 to 6 visits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£326.55 pp/per year</a:t>
              </a:r>
              <a:endParaRPr lang="en-GB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80275" y="2251692"/>
              <a:ext cx="3050744" cy="18674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Non-elective Hospital </a:t>
              </a:r>
              <a:r>
                <a:rPr lang="en-GB" sz="1600" kern="1200" dirty="0" smtClean="0"/>
                <a:t>Admissions: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More appropriate </a:t>
              </a:r>
              <a:r>
                <a:rPr lang="en-GB" sz="1600" kern="1200" dirty="0" smtClean="0"/>
                <a:t>care, shorter time in hospital </a:t>
              </a:r>
              <a:endParaRPr lang="en-GB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£624.11 pp/per year</a:t>
              </a:r>
              <a:endParaRPr lang="en-GB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55418" y="2251693"/>
              <a:ext cx="3030520" cy="18674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Length of hospital stay and discharges: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Reduction for unplanned stays from median 5-7 days to 1-2 days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£465.30 pp/per year</a:t>
              </a:r>
              <a:endParaRPr lang="en-GB" sz="1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80275" y="4333039"/>
              <a:ext cx="3050744" cy="18221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Ambulance call-outs: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Mostly related to improved falls management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1.5 to 2.8 x reduction in falls  </a:t>
              </a:r>
              <a:endParaRPr lang="en-GB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£380 pp/per year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626959" y="4272079"/>
            <a:ext cx="3950984" cy="182215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chemeClr val="tx1"/>
                </a:solidFill>
              </a:rPr>
              <a:t>TOTAL </a:t>
            </a:r>
            <a:r>
              <a:rPr lang="en-GB" sz="1600" b="1" kern="1200" dirty="0" smtClean="0">
                <a:solidFill>
                  <a:schemeClr val="tx1"/>
                </a:solidFill>
              </a:rPr>
              <a:t>COST-BENEFIT TO HEALTH</a:t>
            </a:r>
            <a:endParaRPr lang="en-GB" sz="16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>
                <a:solidFill>
                  <a:schemeClr val="tx1"/>
                </a:solidFill>
              </a:rPr>
              <a:t>£1,976.74 pp/per year</a:t>
            </a:r>
            <a:endParaRPr lang="en-GB" sz="1600" b="1" kern="1200" dirty="0" smtClean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20976043">
            <a:off x="4685430" y="4246671"/>
            <a:ext cx="4001313" cy="1706049"/>
          </a:xfrm>
          <a:prstGeom prst="ellipse">
            <a:avLst/>
          </a:prstGeom>
          <a:noFill/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it mean for Southampton?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Strategy to deliver 450 units over the next ten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Health savings: £2,000 pp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Social care savings: £6,000 pp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Total: £8,000 pp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Strategic system benefit: up to £3,600,000 per year 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Other benefits – regeneration of areas, downsizing, improved individual and community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578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Publication due very shortly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One </a:t>
            </a:r>
            <a:r>
              <a:rPr lang="en-GB" dirty="0" smtClean="0"/>
              <a:t>City Approach to </a:t>
            </a:r>
            <a:r>
              <a:rPr lang="en-GB" dirty="0" err="1" smtClean="0"/>
              <a:t>HwC</a:t>
            </a:r>
            <a:r>
              <a:rPr lang="en-GB" dirty="0" smtClean="0"/>
              <a:t> – development and service delivery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Long term communications strategy to engage with health and VCSs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Community </a:t>
            </a:r>
            <a:r>
              <a:rPr lang="en-GB" dirty="0" smtClean="0"/>
              <a:t>Hubs and colocation of services (</a:t>
            </a:r>
            <a:r>
              <a:rPr lang="en-GB" dirty="0" smtClean="0"/>
              <a:t>e.g. libraries)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Highlighted need </a:t>
            </a:r>
            <a:r>
              <a:rPr lang="en-GB" dirty="0" smtClean="0"/>
              <a:t>for longitudinal research into </a:t>
            </a:r>
            <a:r>
              <a:rPr lang="en-GB" dirty="0" err="1" smtClean="0"/>
              <a:t>HwC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Broader public debate </a:t>
            </a:r>
            <a:r>
              <a:rPr lang="en-GB" dirty="0" smtClean="0"/>
              <a:t>about options for later life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6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253163"/>
          </a:xfrm>
          <a:prstGeom prst="rect">
            <a:avLst/>
          </a:prstGeom>
          <a:solidFill>
            <a:srgbClr val="0122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625" y="3500438"/>
            <a:ext cx="7772400" cy="56038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648FB8"/>
                </a:solidFill>
              </a:rPr>
              <a:t>Dorota.Strzelecka@southampton.gov.uk</a:t>
            </a:r>
            <a:endParaRPr lang="en-US" sz="1400" dirty="0">
              <a:solidFill>
                <a:srgbClr val="648FB8"/>
              </a:solidFill>
            </a:endParaRP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47625" y="239236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3600" dirty="0" smtClean="0">
                <a:solidFill>
                  <a:schemeClr val="bg1"/>
                </a:solidFill>
              </a:rPr>
              <a:t>Any questions/ thoughts?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11482"/>
            <a:ext cx="3490370" cy="906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72" y="2410801"/>
            <a:ext cx="2392713" cy="1595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today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Need </a:t>
            </a:r>
            <a:r>
              <a:rPr lang="en-GB" dirty="0" smtClean="0"/>
              <a:t>to better understand the impacts on </a:t>
            </a:r>
            <a:r>
              <a:rPr lang="en-GB" dirty="0" err="1" smtClean="0"/>
              <a:t>HwC</a:t>
            </a:r>
            <a:r>
              <a:rPr lang="en-GB" dirty="0" smtClean="0"/>
              <a:t> on the health </a:t>
            </a:r>
            <a:r>
              <a:rPr lang="en-GB" dirty="0" smtClean="0"/>
              <a:t>system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Joint-working with Housing LIN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Findings </a:t>
            </a:r>
            <a:r>
              <a:rPr lang="en-GB" dirty="0" smtClean="0"/>
              <a:t>of the report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0" y="3682595"/>
            <a:ext cx="2944304" cy="19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0331" cy="43005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Stress on independence, and person-centred approaches to care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Community-based support and building community 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Further integration of services – health/ social care/ VCSs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Place-based commissioning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Housing with Care seen as one of the fundamentals of social care going forward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960" y="465830"/>
            <a:ext cx="2805120" cy="3709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63" y="1735819"/>
            <a:ext cx="2655760" cy="37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response to national policy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540034" cy="43005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Holistic view of the person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Broader understanding of health - </a:t>
            </a:r>
            <a:r>
              <a:rPr lang="en-GB" dirty="0" smtClean="0"/>
              <a:t>seen in the context of wellbeing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Significant focus on deprivation and health inequalities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Focus on </a:t>
            </a:r>
            <a:r>
              <a:rPr lang="en-GB" dirty="0" smtClean="0"/>
              <a:t>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</a:t>
            </a:r>
            <a:r>
              <a:rPr lang="en-GB" dirty="0" smtClean="0"/>
              <a:t>egeneration </a:t>
            </a:r>
            <a:r>
              <a:rPr lang="en-GB" dirty="0" smtClean="0"/>
              <a:t>and re-development to promote </a:t>
            </a:r>
            <a:r>
              <a:rPr lang="en-GB" dirty="0" smtClean="0"/>
              <a:t>growth and community development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55" y="1297349"/>
            <a:ext cx="4210819" cy="4711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3887" y="6008914"/>
            <a:ext cx="41801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https://www.pwc.com/us/en/industries/health-services/case-for-intervening-upstream.html</a:t>
            </a:r>
          </a:p>
        </p:txBody>
      </p:sp>
    </p:spTree>
    <p:extLst>
      <p:ext uri="{BB962C8B-B14F-4D97-AF65-F5344CB8AC3E}">
        <p14:creationId xmlns:p14="http://schemas.microsoft.com/office/powerpoint/2010/main" val="3987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 to local </a:t>
            </a:r>
            <a:r>
              <a:rPr lang="en-GB" dirty="0" smtClean="0"/>
              <a:t>need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54</a:t>
            </a:r>
            <a:r>
              <a:rPr lang="en-GB" baseline="30000" dirty="0"/>
              <a:t>th</a:t>
            </a:r>
            <a:r>
              <a:rPr lang="en-GB" dirty="0"/>
              <a:t> most deprived city in England (out of 326 LAs)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Significant health inequalities within the 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35</a:t>
            </a:r>
            <a:r>
              <a:rPr lang="en-GB" baseline="30000" dirty="0" smtClean="0"/>
              <a:t>th</a:t>
            </a:r>
            <a:r>
              <a:rPr lang="en-GB" dirty="0" smtClean="0"/>
              <a:t> out </a:t>
            </a:r>
            <a:r>
              <a:rPr lang="en-GB" dirty="0"/>
              <a:t>of 201 CCGs in terms of inequalities in the rates of emergency admissions for some urgent care sensitive conditions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46% </a:t>
            </a:r>
            <a:r>
              <a:rPr lang="en-GB" dirty="0" smtClean="0"/>
              <a:t>of city </a:t>
            </a:r>
            <a:r>
              <a:rPr lang="en-GB" dirty="0"/>
              <a:t>residents with at least one LTC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DToC</a:t>
            </a:r>
            <a:r>
              <a:rPr lang="en-GB" dirty="0"/>
              <a:t> – benchmarking with other areas suggest improvement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Ageing </a:t>
            </a:r>
            <a:r>
              <a:rPr lang="en-GB" dirty="0"/>
              <a:t>population – to increase by 12% by 2023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5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0"/>
            <a:ext cx="8752114" cy="61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with Care as enabler for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2206"/>
            <a:ext cx="8338457" cy="22729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Alternative to residential 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Improved social/care outcomes for residents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Developing Community Hubs to support area </a:t>
            </a:r>
            <a:r>
              <a:rPr lang="en-GB" dirty="0" smtClean="0"/>
              <a:t>engagement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Links with health – appropriate assessment and ongoing care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Part </a:t>
            </a:r>
            <a:r>
              <a:rPr lang="en-GB" dirty="0"/>
              <a:t>of place-shaping </a:t>
            </a:r>
            <a:r>
              <a:rPr lang="en-GB" dirty="0" smtClean="0"/>
              <a:t>strategies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46217" y="1576252"/>
            <a:ext cx="5155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‘Home First is as much a system </a:t>
            </a:r>
            <a:r>
              <a:rPr lang="en-GB" i="1" dirty="0" smtClean="0"/>
              <a:t>mind-set </a:t>
            </a:r>
            <a:r>
              <a:rPr lang="en-GB" i="1" dirty="0"/>
              <a:t>as a service. It means always prioritising and, if at all possible, trying to get someone back to their usual place of residence before considering other options, because </a:t>
            </a:r>
          </a:p>
          <a:p>
            <a:pPr algn="ctr"/>
            <a:r>
              <a:rPr lang="en-GB" sz="2400" i="1" dirty="0"/>
              <a:t>home is best</a:t>
            </a:r>
            <a:r>
              <a:rPr lang="en-GB" i="1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87973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New scheme to open in 2020 – vision for holistic care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GP services – opportunities for </a:t>
            </a:r>
            <a:r>
              <a:rPr lang="en-GB" sz="2000" b="1" dirty="0" smtClean="0">
                <a:solidFill>
                  <a:schemeClr val="tx1"/>
                </a:solidFill>
              </a:rPr>
              <a:t>improved collaboration</a:t>
            </a:r>
            <a:endParaRPr lang="en-GB" sz="2000" b="1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Community Nursing – to support higher needs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Promoting </a:t>
            </a:r>
            <a:r>
              <a:rPr lang="en-GB" sz="2000" b="1" dirty="0" smtClean="0">
                <a:solidFill>
                  <a:schemeClr val="tx1"/>
                </a:solidFill>
              </a:rPr>
              <a:t>the </a:t>
            </a:r>
            <a:r>
              <a:rPr lang="en-GB" sz="2000" b="1" dirty="0">
                <a:solidFill>
                  <a:schemeClr val="tx1"/>
                </a:solidFill>
              </a:rPr>
              <a:t>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Opportunities for joint developments with NHS partners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Land optimisation project</a:t>
            </a:r>
            <a:endParaRPr lang="en-GB" sz="2000" b="1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Financial and benefit 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Ultimately – planning and policy development to improve outcomes and customers’ experience of 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9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research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Literature review of available materials and data used to estimate system wide benefits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Impacts on the following service areas: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GP services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Community nursing </a:t>
            </a:r>
            <a:r>
              <a:rPr lang="en-GB" sz="2000" b="1" dirty="0">
                <a:solidFill>
                  <a:schemeClr val="tx1"/>
                </a:solidFill>
              </a:rPr>
              <a:t>services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Non-elective admissions to hospital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Length of stay and discharges from hospital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Ambulance call outs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Financial cost-benefits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Investment potential and return in the context of SCC’s </a:t>
            </a:r>
            <a:r>
              <a:rPr lang="en-GB" dirty="0" err="1" smtClean="0"/>
              <a:t>HwC</a:t>
            </a:r>
            <a:r>
              <a:rPr lang="en-GB" dirty="0" smtClean="0"/>
              <a:t> growth strategy </a:t>
            </a:r>
          </a:p>
          <a:p>
            <a:pPr lvl="1" indent="0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666</Words>
  <Application>Microsoft Office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About today </vt:lpstr>
      <vt:lpstr>National Context</vt:lpstr>
      <vt:lpstr>Local response to national policy</vt:lpstr>
      <vt:lpstr>Response to local need</vt:lpstr>
      <vt:lpstr>PowerPoint Presentation</vt:lpstr>
      <vt:lpstr>Housing with Care as enabler for change</vt:lpstr>
      <vt:lpstr>Additional Considerations</vt:lpstr>
      <vt:lpstr>About the research</vt:lpstr>
      <vt:lpstr>Findings</vt:lpstr>
      <vt:lpstr>PowerPoint Presentation</vt:lpstr>
      <vt:lpstr>What does it mean for Southampton? </vt:lpstr>
      <vt:lpstr>What’s next?</vt:lpstr>
      <vt:lpstr>PowerPoint Presentation</vt:lpstr>
    </vt:vector>
  </TitlesOfParts>
  <Company>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in Calibri bold</dc:title>
  <dc:creator>Dan</dc:creator>
  <cp:lastModifiedBy>Strzelecka, Dorota</cp:lastModifiedBy>
  <cp:revision>94</cp:revision>
  <cp:lastPrinted>2019-06-25T15:19:50Z</cp:lastPrinted>
  <dcterms:created xsi:type="dcterms:W3CDTF">2014-08-15T14:28:23Z</dcterms:created>
  <dcterms:modified xsi:type="dcterms:W3CDTF">2019-06-25T16:01:31Z</dcterms:modified>
</cp:coreProperties>
</file>