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OUR  HOUSING MARKET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Owner -Occupied</c:v>
                </c:pt>
                <c:pt idx="1">
                  <c:v>Private rented</c:v>
                </c:pt>
                <c:pt idx="2">
                  <c:v>Social/Affordable Rent</c:v>
                </c:pt>
                <c:pt idx="3">
                  <c:v>Shared Ownership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0.2</c:v>
                </c:pt>
                <c:pt idx="2">
                  <c:v>0.09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 Black" panose="020B0A04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507D-C248-4761-9684-A2497C4A929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6E5BF-D8CA-428B-B547-F9C0B0CDB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3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1F4A8-E87B-402E-A8A7-7350342A8054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EB105-E78C-4B0E-A88C-79C1E020A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330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Walton-on-The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Naze</a:t>
            </a:r>
            <a:r>
              <a:rPr lang="en-GB" baseline="0" dirty="0" smtClean="0"/>
              <a:t> Beach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B105-E78C-4B0E-A88C-79C1E020A6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9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Bungalow in </a:t>
            </a:r>
            <a:r>
              <a:rPr lang="en-GB" dirty="0" err="1" smtClean="0"/>
              <a:t>Jaywick</a:t>
            </a:r>
            <a:r>
              <a:rPr lang="en-GB" dirty="0" smtClean="0"/>
              <a:t> Sands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B105-E78C-4B0E-A88C-79C1E020A6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8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70% owner-occupied</a:t>
            </a:r>
          </a:p>
          <a:p>
            <a:r>
              <a:rPr lang="en-GB" dirty="0" smtClean="0"/>
              <a:t>20%</a:t>
            </a:r>
            <a:r>
              <a:rPr lang="en-GB" baseline="0" dirty="0" smtClean="0"/>
              <a:t> private rented</a:t>
            </a:r>
          </a:p>
          <a:p>
            <a:r>
              <a:rPr lang="en-GB" baseline="0" dirty="0" smtClean="0"/>
              <a:t> 9% social/affordable rent</a:t>
            </a:r>
          </a:p>
          <a:p>
            <a:r>
              <a:rPr lang="en-GB" baseline="0" dirty="0" smtClean="0"/>
              <a:t> 1% shared ownership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B105-E78C-4B0E-A88C-79C1E020A6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Eagle Avenue, Walton-on-the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Naze</a:t>
            </a:r>
            <a:r>
              <a:rPr lang="en-GB" baseline="0" dirty="0" smtClean="0"/>
              <a:t>, constructed c.1921</a:t>
            </a:r>
          </a:p>
          <a:p>
            <a:r>
              <a:rPr lang="en-GB" baseline="0" dirty="0" err="1" smtClean="0"/>
              <a:t>Spendells</a:t>
            </a:r>
            <a:r>
              <a:rPr lang="en-GB" baseline="0" dirty="0" smtClean="0"/>
              <a:t> House, Sheltered Housing Scheme, decommissioned in 2018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B105-E78C-4B0E-A88C-79C1E020A6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2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Site</a:t>
            </a:r>
            <a:r>
              <a:rPr lang="en-GB" baseline="0" dirty="0" smtClean="0"/>
              <a:t> of new 10 new council homes, </a:t>
            </a:r>
            <a:r>
              <a:rPr lang="en-GB" baseline="0" dirty="0" err="1" smtClean="0"/>
              <a:t>Jaywick</a:t>
            </a:r>
            <a:r>
              <a:rPr lang="en-GB" baseline="0" dirty="0" smtClean="0"/>
              <a:t> Sands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B105-E78C-4B0E-A88C-79C1E020A6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7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0" dirty="0" smtClean="0"/>
              <a:t> bed bungalow to be delivered to the council in Summer 2019</a:t>
            </a:r>
          </a:p>
          <a:p>
            <a:r>
              <a:rPr lang="en-GB" baseline="0" dirty="0" smtClean="0"/>
              <a:t>Local rough sleeper from Walton-on-the-</a:t>
            </a:r>
            <a:r>
              <a:rPr lang="en-GB" baseline="0" dirty="0" err="1" smtClean="0"/>
              <a:t>Naze</a:t>
            </a:r>
            <a:r>
              <a:rPr lang="en-GB" baseline="0" dirty="0" smtClean="0"/>
              <a:t> housed by </a:t>
            </a:r>
            <a:r>
              <a:rPr lang="en-GB" baseline="0" dirty="0" err="1" smtClean="0"/>
              <a:t>Tendring</a:t>
            </a:r>
            <a:r>
              <a:rPr lang="en-GB" baseline="0" dirty="0" smtClean="0"/>
              <a:t> District Council in May 2019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B105-E78C-4B0E-A88C-79C1E020A6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8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House</a:t>
            </a:r>
            <a:r>
              <a:rPr lang="en-GB" baseline="0" dirty="0" smtClean="0"/>
              <a:t> </a:t>
            </a:r>
            <a:r>
              <a:rPr lang="en-GB" baseline="0" smtClean="0"/>
              <a:t>in Berkeley </a:t>
            </a:r>
            <a:r>
              <a:rPr lang="en-GB" baseline="0" dirty="0" smtClean="0"/>
              <a:t>Road, Clacton-on-Sea, compulsory purchased and adapted to create a 5 bedroom home for a family of 7 with a 3 disabled children.</a:t>
            </a:r>
          </a:p>
          <a:p>
            <a:r>
              <a:rPr lang="en-GB" baseline="0" dirty="0" smtClean="0"/>
              <a:t>Residents in sheltered housing celebrate the Queen’s 90</a:t>
            </a:r>
            <a:r>
              <a:rPr lang="en-GB" baseline="30000" dirty="0" smtClean="0"/>
              <a:t>th</a:t>
            </a:r>
            <a:r>
              <a:rPr lang="en-GB" baseline="0" dirty="0" smtClean="0"/>
              <a:t> birthday at a tea dance in 2015.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B105-E78C-4B0E-A88C-79C1E020A6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6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5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13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9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9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46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1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4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70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10BA-9F9C-42FA-8F45-DECDF3990C65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F057-85AC-486E-BD26-C6B405E69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8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154" y="-11449"/>
            <a:ext cx="7772400" cy="2835747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 Black" panose="020B0A04020102020204" pitchFamily="34" charset="0"/>
              </a:rPr>
              <a:t>DEVELOPING A NEW HOUSING STRATEGY FOR TENDRING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fontScale="70000" lnSpcReduction="20000"/>
          </a:bodyPr>
          <a:lstStyle/>
          <a:p>
            <a:endParaRPr lang="en-GB" sz="1800" dirty="0" smtClean="0"/>
          </a:p>
          <a:p>
            <a:r>
              <a:rPr lang="en-GB" sz="2400" dirty="0" smtClean="0">
                <a:latin typeface="Arial Black" panose="020B0A04020102020204" pitchFamily="34" charset="0"/>
              </a:rPr>
              <a:t>PETER RUSSELL</a:t>
            </a:r>
          </a:p>
          <a:p>
            <a:r>
              <a:rPr lang="en-GB" sz="2400" dirty="0" smtClean="0">
                <a:latin typeface="Arial Black" panose="020B0A04020102020204" pitchFamily="34" charset="0"/>
              </a:rPr>
              <a:t>EXECUTIVE PROJECTS MANAGER</a:t>
            </a:r>
          </a:p>
          <a:p>
            <a:r>
              <a:rPr lang="en-GB" sz="2400" dirty="0" smtClean="0">
                <a:latin typeface="Arial Black" panose="020B0A04020102020204" pitchFamily="34" charset="0"/>
              </a:rPr>
              <a:t>TENDRING DISTRICT COUNCIL</a:t>
            </a:r>
            <a:r>
              <a:rPr lang="en-GB" sz="2400" b="1" dirty="0" smtClean="0"/>
              <a:t>	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471954" cy="22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Arial Black" panose="020B0A04020102020204" pitchFamily="34" charset="0"/>
              </a:rPr>
              <a:t>OUR CHALLENGES</a:t>
            </a:r>
            <a:endParaRPr lang="en-GB" sz="18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DEPRIVATION</a:t>
            </a:r>
          </a:p>
          <a:p>
            <a:r>
              <a:rPr lang="en-GB" dirty="0" smtClean="0"/>
              <a:t>AGEING POPULATION</a:t>
            </a:r>
          </a:p>
          <a:p>
            <a:r>
              <a:rPr lang="en-GB" dirty="0" smtClean="0"/>
              <a:t>HEALTH INEQUALITIES</a:t>
            </a:r>
          </a:p>
          <a:p>
            <a:r>
              <a:rPr lang="en-GB" dirty="0" smtClean="0"/>
              <a:t>LOW EDUCATIONAL ATTAINMENT</a:t>
            </a:r>
          </a:p>
          <a:p>
            <a:r>
              <a:rPr lang="en-GB" dirty="0" smtClean="0"/>
              <a:t>LOW EARNINGS</a:t>
            </a:r>
          </a:p>
          <a:p>
            <a:r>
              <a:rPr lang="en-GB" dirty="0" smtClean="0"/>
              <a:t>HOMELESSNESS</a:t>
            </a:r>
          </a:p>
          <a:p>
            <a:r>
              <a:rPr lang="en-GB" dirty="0" smtClean="0"/>
              <a:t>INCREASING DEMAND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3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Arial Black" panose="020B0A04020102020204" pitchFamily="34" charset="0"/>
              </a:rPr>
              <a:t>OUR HOUSING MARKET</a:t>
            </a:r>
            <a:endParaRPr lang="en-GB" sz="1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9455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5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Arial Black" panose="020B0A04020102020204" pitchFamily="34" charset="0"/>
              </a:rPr>
              <a:t>TENDRING DC AS A LANDLORD</a:t>
            </a:r>
            <a:endParaRPr lang="en-GB" sz="1800" dirty="0">
              <a:latin typeface="Arial Black" panose="020B0A040201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2119"/>
            <a:ext cx="4040188" cy="3036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262 SHELTERED HOMES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3130 HOMES</a:t>
            </a:r>
          </a:p>
        </p:txBody>
      </p:sp>
    </p:spTree>
    <p:extLst>
      <p:ext uri="{BB962C8B-B14F-4D97-AF65-F5344CB8AC3E}">
        <p14:creationId xmlns:p14="http://schemas.microsoft.com/office/powerpoint/2010/main" val="27453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Arial Black" panose="020B0A04020102020204" pitchFamily="34" charset="0"/>
              </a:rPr>
              <a:t>BUILDING NEW HOMES</a:t>
            </a:r>
            <a:endParaRPr lang="en-GB" sz="18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680"/>
            <a:ext cx="4320480" cy="56166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800" dirty="0" smtClean="0">
              <a:latin typeface="Arial Black" panose="020B0A04020102020204" pitchFamily="34" charset="0"/>
            </a:endParaRPr>
          </a:p>
          <a:p>
            <a:r>
              <a:rPr lang="en-GB" sz="1800" dirty="0" smtClean="0">
                <a:latin typeface="Arial Black" panose="020B0A04020102020204" pitchFamily="34" charset="0"/>
              </a:rPr>
              <a:t>10 NEW HOMES IN JAYWICK SANDS</a:t>
            </a:r>
          </a:p>
          <a:p>
            <a:endParaRPr lang="en-GB" sz="1800" dirty="0">
              <a:latin typeface="Arial Black" panose="020B0A04020102020204" pitchFamily="34" charset="0"/>
            </a:endParaRPr>
          </a:p>
          <a:p>
            <a:r>
              <a:rPr lang="en-GB" sz="1800" dirty="0" smtClean="0">
                <a:latin typeface="Arial Black" panose="020B0A04020102020204" pitchFamily="34" charset="0"/>
              </a:rPr>
              <a:t>27 HECTARES OF LAND PURCHASED</a:t>
            </a:r>
          </a:p>
          <a:p>
            <a:endParaRPr lang="en-GB" sz="1800" dirty="0">
              <a:latin typeface="Arial Black" panose="020B0A04020102020204" pitchFamily="34" charset="0"/>
            </a:endParaRPr>
          </a:p>
          <a:p>
            <a:r>
              <a:rPr lang="en-GB" sz="1800" dirty="0" smtClean="0">
                <a:latin typeface="Arial Black" panose="020B0A04020102020204" pitchFamily="34" charset="0"/>
              </a:rPr>
              <a:t>180 COUNCIL HOMES COMMITTED BY 2024</a:t>
            </a:r>
          </a:p>
          <a:p>
            <a:endParaRPr lang="en-GB" sz="1800" dirty="0" smtClean="0">
              <a:latin typeface="Arial Black" panose="020B0A04020102020204" pitchFamily="34" charset="0"/>
            </a:endParaRPr>
          </a:p>
          <a:p>
            <a:r>
              <a:rPr lang="en-GB" sz="1800" dirty="0" smtClean="0">
                <a:latin typeface="Arial Black" panose="020B0A04020102020204" pitchFamily="34" charset="0"/>
              </a:rPr>
              <a:t>CABINET BACKING FOR 200 MORE</a:t>
            </a:r>
            <a:endParaRPr lang="en-GB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Arial Black" panose="020B0A04020102020204" pitchFamily="34" charset="0"/>
              </a:rPr>
              <a:t>OUR FUTURE AIMS:</a:t>
            </a:r>
            <a:endParaRPr lang="en-GB" sz="18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15" y="1412776"/>
            <a:ext cx="5111750" cy="21602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559" y="1628800"/>
            <a:ext cx="3008313" cy="46910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sz="1800" dirty="0" smtClean="0">
              <a:latin typeface="Arial Black" panose="020B0A04020102020204" pitchFamily="34" charset="0"/>
            </a:endParaRPr>
          </a:p>
          <a:p>
            <a:r>
              <a:rPr lang="en-GB" sz="1800" dirty="0" smtClean="0">
                <a:latin typeface="Arial Black" panose="020B0A04020102020204" pitchFamily="34" charset="0"/>
              </a:rPr>
              <a:t>DELIVER HOMES TO MEET THE NEEDS OF LOCAL PEOPLE</a:t>
            </a:r>
          </a:p>
          <a:p>
            <a:endParaRPr lang="en-GB" sz="1800" dirty="0">
              <a:latin typeface="Arial Black" panose="020B0A04020102020204" pitchFamily="34" charset="0"/>
            </a:endParaRPr>
          </a:p>
          <a:p>
            <a:endParaRPr lang="en-GB" sz="1800" dirty="0" smtClean="0">
              <a:latin typeface="Arial Black" panose="020B0A04020102020204" pitchFamily="34" charset="0"/>
            </a:endParaRPr>
          </a:p>
          <a:p>
            <a:endParaRPr lang="en-GB" sz="1800" dirty="0">
              <a:latin typeface="Arial Black" panose="020B0A04020102020204" pitchFamily="34" charset="0"/>
            </a:endParaRPr>
          </a:p>
          <a:p>
            <a:endParaRPr lang="en-GB" sz="1800" dirty="0" smtClean="0">
              <a:latin typeface="Arial Black" panose="020B0A04020102020204" pitchFamily="34" charset="0"/>
            </a:endParaRPr>
          </a:p>
          <a:p>
            <a:r>
              <a:rPr lang="en-GB" sz="1800" dirty="0" smtClean="0">
                <a:latin typeface="Arial Black" panose="020B0A04020102020204" pitchFamily="34" charset="0"/>
              </a:rPr>
              <a:t>REDUCE AND PREVENT HOMELESSNESS &amp; ROUGH SLEEPING</a:t>
            </a:r>
          </a:p>
          <a:p>
            <a:endParaRPr lang="en-GB" sz="1800" dirty="0">
              <a:latin typeface="Arial Black" panose="020B0A04020102020204" pitchFamily="34" charset="0"/>
            </a:endParaRPr>
          </a:p>
          <a:p>
            <a:endParaRPr lang="en-GB" sz="18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3096"/>
            <a:ext cx="50405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Arial Black" panose="020B0A04020102020204" pitchFamily="34" charset="0"/>
              </a:rPr>
              <a:t>OUR FUTURE AIMS:</a:t>
            </a:r>
            <a:endParaRPr lang="en-GB" sz="18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5111750" cy="27223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800" dirty="0" smtClean="0">
              <a:latin typeface="Arial Black" panose="020B0A04020102020204" pitchFamily="34" charset="0"/>
            </a:endParaRPr>
          </a:p>
          <a:p>
            <a:endParaRPr lang="en-GB" sz="1800" dirty="0" smtClean="0">
              <a:latin typeface="Arial Black" panose="020B0A04020102020204" pitchFamily="34" charset="0"/>
            </a:endParaRPr>
          </a:p>
          <a:p>
            <a:r>
              <a:rPr lang="en-GB" sz="1800" dirty="0" smtClean="0">
                <a:latin typeface="Arial Black" panose="020B0A04020102020204" pitchFamily="34" charset="0"/>
              </a:rPr>
              <a:t>MAKE THE BEST USE OF AND IMPROVE EXISTING HOUSING</a:t>
            </a:r>
          </a:p>
          <a:p>
            <a:endParaRPr lang="en-GB" sz="1800" dirty="0">
              <a:latin typeface="Arial Black" panose="020B0A04020102020204" pitchFamily="34" charset="0"/>
            </a:endParaRPr>
          </a:p>
          <a:p>
            <a:endParaRPr lang="en-GB" sz="1800" dirty="0" smtClean="0">
              <a:latin typeface="Arial Black" panose="020B0A04020102020204" pitchFamily="34" charset="0"/>
            </a:endParaRPr>
          </a:p>
          <a:p>
            <a:endParaRPr lang="en-GB" sz="1800" dirty="0" smtClean="0">
              <a:latin typeface="Arial Black" panose="020B0A04020102020204" pitchFamily="34" charset="0"/>
            </a:endParaRPr>
          </a:p>
          <a:p>
            <a:endParaRPr lang="en-GB" sz="1800" dirty="0" smtClean="0">
              <a:latin typeface="Arial Black" panose="020B0A04020102020204" pitchFamily="34" charset="0"/>
            </a:endParaRPr>
          </a:p>
          <a:p>
            <a:r>
              <a:rPr lang="en-GB" sz="1800" dirty="0" smtClean="0">
                <a:latin typeface="Arial Black" panose="020B0A04020102020204" pitchFamily="34" charset="0"/>
              </a:rPr>
              <a:t>SUPPORT RESIDENTS IN THEIR HOMES &amp; COMMUNITIES</a:t>
            </a:r>
            <a:endParaRPr lang="en-GB" sz="1800" dirty="0">
              <a:latin typeface="Arial Black" panose="020B0A04020102020204" pitchFamily="34" charset="0"/>
            </a:endParaRPr>
          </a:p>
          <a:p>
            <a:endParaRPr lang="en-GB" sz="18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33" y="4005064"/>
            <a:ext cx="523163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b36a2e8-5d2d-4312-96da-671669d2c888" origin="defaultValue">
  <element uid="id_classification_nonbusiness" value=""/>
</sisl>
</file>

<file path=customXml/itemProps1.xml><?xml version="1.0" encoding="utf-8"?>
<ds:datastoreItem xmlns:ds="http://schemas.openxmlformats.org/officeDocument/2006/customXml" ds:itemID="{9643E4C1-F17B-4885-82B3-3DACD7FBB1D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236</Words>
  <Application>Microsoft Office PowerPoint</Application>
  <PresentationFormat>On-screen Show (4:3)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DEVELOPING A NEW HOUSING STRATEGY FOR TENDRING</vt:lpstr>
      <vt:lpstr>OUR CHALLENGES</vt:lpstr>
      <vt:lpstr>OUR HOUSING MARKET</vt:lpstr>
      <vt:lpstr>TENDRING DC AS A LANDLORD</vt:lpstr>
      <vt:lpstr>BUILDING NEW HOMES</vt:lpstr>
      <vt:lpstr>OUR FUTURE AIMS:</vt:lpstr>
      <vt:lpstr>OUR FUTURE AIMS:</vt:lpstr>
    </vt:vector>
  </TitlesOfParts>
  <Company>Tendring District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NEW HOUSING STRATEGY FOR TENDRING</dc:title>
  <dc:creator>a</dc:creator>
  <cp:lastModifiedBy>User</cp:lastModifiedBy>
  <cp:revision>14</cp:revision>
  <dcterms:created xsi:type="dcterms:W3CDTF">2019-06-05T06:52:45Z</dcterms:created>
  <dcterms:modified xsi:type="dcterms:W3CDTF">2019-06-06T06:36:48Z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a71a9977-6228-4a7f-b418-a91d6dab2f1b</vt:lpwstr>
  </property>
  <property fmtid="{D5CDD505-2E9C-101B-9397-08002B2CF9AE}" pid="3" name="bjDocumentLabelXML">
    <vt:lpwstr>&lt;?xml version="1.0" encoding="us-ascii"?&gt;&lt;sisl xmlns:xsi="http://www.w3.org/2001/XMLSchema-instance" xmlns:xsd="http://www.w3.org/2001/XMLSchema" sislVersion="0" policy="1b36a2e8-5d2d-4312-96da-671669d2c888" origin="defaultValue" xmlns="http://www.boldonj</vt:lpwstr>
  </property>
  <property fmtid="{D5CDD505-2E9C-101B-9397-08002B2CF9AE}" pid="4" name="bjDocumentLabelXML-0">
    <vt:lpwstr>ames.com/2008/01/sie/internal/label"&gt;&lt;element uid="id_classification_nonbusiness" value="" /&gt;&lt;/sisl&gt;</vt:lpwstr>
  </property>
  <property fmtid="{D5CDD505-2E9C-101B-9397-08002B2CF9AE}" pid="5" name="bjDocumentSecurityLabel">
    <vt:lpwstr>OFFICIAL</vt:lpwstr>
  </property>
  <property fmtid="{D5CDD505-2E9C-101B-9397-08002B2CF9AE}" pid="6" name="bjSaver">
    <vt:lpwstr>quAfD4I9RbqhVhiP8MBWDPLZCmyrPFzd</vt:lpwstr>
  </property>
</Properties>
</file>