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2" r:id="rId6"/>
    <p:sldMasterId id="2147483685" r:id="rId7"/>
  </p:sldMasterIdLst>
  <p:notesMasterIdLst>
    <p:notesMasterId r:id="rId19"/>
  </p:notesMasterIdLst>
  <p:sldIdLst>
    <p:sldId id="273" r:id="rId8"/>
    <p:sldId id="274" r:id="rId9"/>
    <p:sldId id="257" r:id="rId10"/>
    <p:sldId id="276" r:id="rId11"/>
    <p:sldId id="293" r:id="rId12"/>
    <p:sldId id="292" r:id="rId13"/>
    <p:sldId id="283" r:id="rId14"/>
    <p:sldId id="290" r:id="rId15"/>
    <p:sldId id="291" r:id="rId16"/>
    <p:sldId id="285"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B53E20-315E-483D-987F-922D1B9738EE}">
          <p14:sldIdLst>
            <p14:sldId id="273"/>
            <p14:sldId id="274"/>
            <p14:sldId id="257"/>
            <p14:sldId id="276"/>
            <p14:sldId id="293"/>
            <p14:sldId id="292"/>
            <p14:sldId id="283"/>
            <p14:sldId id="290"/>
            <p14:sldId id="291"/>
            <p14:sldId id="285"/>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mut-Smith, Helen (YHN)" initials="SH(" lastIdx="3" clrIdx="0">
    <p:extLst>
      <p:ext uri="{19B8F6BF-5375-455C-9EA6-DF929625EA0E}">
        <p15:presenceInfo xmlns:p15="http://schemas.microsoft.com/office/powerpoint/2012/main" userId="S-1-5-21-2172693860-2623494825-879174703-43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1095" autoAdjust="0"/>
  </p:normalViewPr>
  <p:slideViewPr>
    <p:cSldViewPr>
      <p:cViewPr varScale="1">
        <p:scale>
          <a:sx n="114" d="100"/>
          <a:sy n="114" d="100"/>
        </p:scale>
        <p:origin x="85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EC28C-9EDD-404F-B7EB-379AA502EF1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DE9255-B849-4B8D-B391-53BDA727B9EA}">
      <dgm:prSet/>
      <dgm:spPr>
        <a:solidFill>
          <a:schemeClr val="bg1"/>
        </a:solidFill>
      </dgm:spPr>
      <dgm:t>
        <a:bodyPr/>
        <a:lstStyle/>
        <a:p>
          <a:r>
            <a:rPr lang="en-GB" dirty="0">
              <a:solidFill>
                <a:schemeClr val="accent3">
                  <a:lumMod val="75000"/>
                </a:schemeClr>
              </a:solidFill>
            </a:rPr>
            <a:t>YHN formed in 2004 as an ALMO and is contracted by NCC to deliver housing functions to its 26,000 homes.  We also deliver housing services for other landlords.  </a:t>
          </a:r>
          <a:endParaRPr lang="en-US" dirty="0">
            <a:solidFill>
              <a:schemeClr val="accent3">
                <a:lumMod val="75000"/>
              </a:schemeClr>
            </a:solidFill>
          </a:endParaRPr>
        </a:p>
      </dgm:t>
    </dgm:pt>
    <dgm:pt modelId="{B6F44041-F5B3-4CB3-93B3-FBDAE1EDC1EA}" type="parTrans" cxnId="{89ED0C31-33BC-4677-8D26-3AC8B3388AA4}">
      <dgm:prSet/>
      <dgm:spPr/>
      <dgm:t>
        <a:bodyPr/>
        <a:lstStyle/>
        <a:p>
          <a:endParaRPr lang="en-US"/>
        </a:p>
      </dgm:t>
    </dgm:pt>
    <dgm:pt modelId="{F98D8F97-8947-4A24-99DD-897B6CDBF8A8}" type="sibTrans" cxnId="{89ED0C31-33BC-4677-8D26-3AC8B3388AA4}">
      <dgm:prSet/>
      <dgm:spPr/>
      <dgm:t>
        <a:bodyPr/>
        <a:lstStyle/>
        <a:p>
          <a:endParaRPr lang="en-US"/>
        </a:p>
      </dgm:t>
    </dgm:pt>
    <dgm:pt modelId="{CA8C9BB3-22AF-41AE-9B2A-89F882D70861}">
      <dgm:prSet/>
      <dgm:spPr>
        <a:solidFill>
          <a:schemeClr val="bg1"/>
        </a:solidFill>
      </dgm:spPr>
      <dgm:t>
        <a:bodyPr/>
        <a:lstStyle/>
        <a:p>
          <a:r>
            <a:rPr lang="en-GB" dirty="0">
              <a:solidFill>
                <a:schemeClr val="accent3">
                  <a:lumMod val="50000"/>
                </a:schemeClr>
              </a:solidFill>
            </a:rPr>
            <a:t>YHN has two subsidiaries; a commercial company, Abri,  owns NFS and QBOT and a charitable company, </a:t>
          </a:r>
          <a:r>
            <a:rPr lang="en-GB" dirty="0" err="1">
              <a:solidFill>
                <a:schemeClr val="accent3">
                  <a:lumMod val="50000"/>
                </a:schemeClr>
              </a:solidFill>
            </a:rPr>
            <a:t>Asfaleia</a:t>
          </a:r>
          <a:r>
            <a:rPr lang="en-GB" dirty="0">
              <a:solidFill>
                <a:schemeClr val="accent3">
                  <a:lumMod val="50000"/>
                </a:schemeClr>
              </a:solidFill>
            </a:rPr>
            <a:t>, delivers support services.</a:t>
          </a:r>
          <a:endParaRPr lang="en-US" dirty="0">
            <a:solidFill>
              <a:schemeClr val="accent3">
                <a:lumMod val="50000"/>
              </a:schemeClr>
            </a:solidFill>
          </a:endParaRPr>
        </a:p>
      </dgm:t>
    </dgm:pt>
    <dgm:pt modelId="{40C83A8E-1DA7-4B24-963A-D7B5D246ACFE}" type="parTrans" cxnId="{C058BB1F-9555-4100-A4E0-71CDFF7AB20A}">
      <dgm:prSet/>
      <dgm:spPr/>
      <dgm:t>
        <a:bodyPr/>
        <a:lstStyle/>
        <a:p>
          <a:endParaRPr lang="en-US"/>
        </a:p>
      </dgm:t>
    </dgm:pt>
    <dgm:pt modelId="{618A68D1-7CC3-414F-A414-4ABACAE68707}" type="sibTrans" cxnId="{C058BB1F-9555-4100-A4E0-71CDFF7AB20A}">
      <dgm:prSet/>
      <dgm:spPr/>
      <dgm:t>
        <a:bodyPr/>
        <a:lstStyle/>
        <a:p>
          <a:endParaRPr lang="en-US"/>
        </a:p>
      </dgm:t>
    </dgm:pt>
    <dgm:pt modelId="{9450BB45-6AB3-4D71-A680-E42C0D10AE92}">
      <dgm:prSet/>
      <dgm:spPr>
        <a:solidFill>
          <a:schemeClr val="bg1"/>
        </a:solidFill>
      </dgm:spPr>
      <dgm:t>
        <a:bodyPr/>
        <a:lstStyle/>
        <a:p>
          <a:r>
            <a:rPr lang="en-GB" dirty="0">
              <a:solidFill>
                <a:schemeClr val="accent3">
                  <a:lumMod val="75000"/>
                </a:schemeClr>
              </a:solidFill>
            </a:rPr>
            <a:t>YHN are on a journey of transformation, we have restructured the workforce and transformed our vision, purpose, values and strategic objectives.</a:t>
          </a:r>
          <a:endParaRPr lang="en-US" dirty="0">
            <a:solidFill>
              <a:schemeClr val="accent3">
                <a:lumMod val="75000"/>
              </a:schemeClr>
            </a:solidFill>
          </a:endParaRPr>
        </a:p>
      </dgm:t>
    </dgm:pt>
    <dgm:pt modelId="{12E6DA26-C4F8-48D3-A4CF-5D7DACF40001}" type="parTrans" cxnId="{F6529C49-80DE-448D-AAD4-C7BBD576901A}">
      <dgm:prSet/>
      <dgm:spPr/>
      <dgm:t>
        <a:bodyPr/>
        <a:lstStyle/>
        <a:p>
          <a:endParaRPr lang="en-US"/>
        </a:p>
      </dgm:t>
    </dgm:pt>
    <dgm:pt modelId="{E269A0CC-EE21-4DF7-968F-A5DAB38931AB}" type="sibTrans" cxnId="{F6529C49-80DE-448D-AAD4-C7BBD576901A}">
      <dgm:prSet/>
      <dgm:spPr/>
      <dgm:t>
        <a:bodyPr/>
        <a:lstStyle/>
        <a:p>
          <a:endParaRPr lang="en-US"/>
        </a:p>
      </dgm:t>
    </dgm:pt>
    <dgm:pt modelId="{380C0492-D36C-4DB7-BFE0-3181F06277CE}">
      <dgm:prSet/>
      <dgm:spPr>
        <a:solidFill>
          <a:schemeClr val="bg1"/>
        </a:solidFill>
      </dgm:spPr>
      <dgm:t>
        <a:bodyPr/>
        <a:lstStyle/>
        <a:p>
          <a:r>
            <a:rPr lang="en-GB" dirty="0">
              <a:solidFill>
                <a:schemeClr val="accent3">
                  <a:lumMod val="50000"/>
                </a:schemeClr>
              </a:solidFill>
            </a:rPr>
            <a:t>YHN’s three Business Strategy identifies the strategic projects that will bring our vision into action. Developing and implementing our Housing Plus Vision is one of the strategic projects</a:t>
          </a:r>
          <a:r>
            <a:rPr lang="en-GB" dirty="0"/>
            <a:t>.  </a:t>
          </a:r>
          <a:endParaRPr lang="en-US" dirty="0"/>
        </a:p>
      </dgm:t>
    </dgm:pt>
    <dgm:pt modelId="{93972413-3D7D-491D-8DBC-8F407D1CE332}" type="parTrans" cxnId="{7710CD1A-D218-44CB-A5F1-47EE74E38C8C}">
      <dgm:prSet/>
      <dgm:spPr/>
      <dgm:t>
        <a:bodyPr/>
        <a:lstStyle/>
        <a:p>
          <a:endParaRPr lang="en-US"/>
        </a:p>
      </dgm:t>
    </dgm:pt>
    <dgm:pt modelId="{B0053F77-2F39-4EA1-81C4-4E0E47B626E0}" type="sibTrans" cxnId="{7710CD1A-D218-44CB-A5F1-47EE74E38C8C}">
      <dgm:prSet/>
      <dgm:spPr/>
      <dgm:t>
        <a:bodyPr/>
        <a:lstStyle/>
        <a:p>
          <a:endParaRPr lang="en-US"/>
        </a:p>
      </dgm:t>
    </dgm:pt>
    <dgm:pt modelId="{5A27D5D0-0CB9-4D81-87E0-7822B2AE00AD}" type="pres">
      <dgm:prSet presAssocID="{D43EC28C-9EDD-404F-B7EB-379AA502EF14}" presName="vert0" presStyleCnt="0">
        <dgm:presLayoutVars>
          <dgm:dir/>
          <dgm:animOne val="branch"/>
          <dgm:animLvl val="lvl"/>
        </dgm:presLayoutVars>
      </dgm:prSet>
      <dgm:spPr/>
    </dgm:pt>
    <dgm:pt modelId="{EB505034-4E35-4890-A7F7-3730BF0BBB7E}" type="pres">
      <dgm:prSet presAssocID="{A3DE9255-B849-4B8D-B391-53BDA727B9EA}" presName="thickLine" presStyleLbl="alignNode1" presStyleIdx="0" presStyleCnt="4"/>
      <dgm:spPr/>
    </dgm:pt>
    <dgm:pt modelId="{5F53EF8A-0534-4E24-9707-41360478576F}" type="pres">
      <dgm:prSet presAssocID="{A3DE9255-B849-4B8D-B391-53BDA727B9EA}" presName="horz1" presStyleCnt="0"/>
      <dgm:spPr/>
    </dgm:pt>
    <dgm:pt modelId="{6AA3E9C4-7773-49C7-B5E9-D0A228BCC274}" type="pres">
      <dgm:prSet presAssocID="{A3DE9255-B849-4B8D-B391-53BDA727B9EA}" presName="tx1" presStyleLbl="revTx" presStyleIdx="0" presStyleCnt="4"/>
      <dgm:spPr/>
    </dgm:pt>
    <dgm:pt modelId="{66BA0C91-1162-4353-A7A1-21BBD0B94881}" type="pres">
      <dgm:prSet presAssocID="{A3DE9255-B849-4B8D-B391-53BDA727B9EA}" presName="vert1" presStyleCnt="0"/>
      <dgm:spPr/>
    </dgm:pt>
    <dgm:pt modelId="{338E2DCD-FBD8-4150-AE5B-0C5DDDB9A28C}" type="pres">
      <dgm:prSet presAssocID="{CA8C9BB3-22AF-41AE-9B2A-89F882D70861}" presName="thickLine" presStyleLbl="alignNode1" presStyleIdx="1" presStyleCnt="4"/>
      <dgm:spPr/>
    </dgm:pt>
    <dgm:pt modelId="{9AA931FA-8BEB-4288-A2D6-0187ED6B4A96}" type="pres">
      <dgm:prSet presAssocID="{CA8C9BB3-22AF-41AE-9B2A-89F882D70861}" presName="horz1" presStyleCnt="0"/>
      <dgm:spPr/>
    </dgm:pt>
    <dgm:pt modelId="{CCB95D49-9FFE-4893-A5DE-4663E3D9F661}" type="pres">
      <dgm:prSet presAssocID="{CA8C9BB3-22AF-41AE-9B2A-89F882D70861}" presName="tx1" presStyleLbl="revTx" presStyleIdx="1" presStyleCnt="4"/>
      <dgm:spPr/>
    </dgm:pt>
    <dgm:pt modelId="{B62BD197-900C-4863-B99F-086F25913D5C}" type="pres">
      <dgm:prSet presAssocID="{CA8C9BB3-22AF-41AE-9B2A-89F882D70861}" presName="vert1" presStyleCnt="0"/>
      <dgm:spPr/>
    </dgm:pt>
    <dgm:pt modelId="{3D7C0770-9647-4CD7-9544-D62405DB5C0D}" type="pres">
      <dgm:prSet presAssocID="{9450BB45-6AB3-4D71-A680-E42C0D10AE92}" presName="thickLine" presStyleLbl="alignNode1" presStyleIdx="2" presStyleCnt="4"/>
      <dgm:spPr/>
    </dgm:pt>
    <dgm:pt modelId="{8CE2D7A4-2385-41DF-93E5-0A69C2B0AADD}" type="pres">
      <dgm:prSet presAssocID="{9450BB45-6AB3-4D71-A680-E42C0D10AE92}" presName="horz1" presStyleCnt="0"/>
      <dgm:spPr/>
    </dgm:pt>
    <dgm:pt modelId="{A344854C-9614-44E1-A2F7-96E1123876BB}" type="pres">
      <dgm:prSet presAssocID="{9450BB45-6AB3-4D71-A680-E42C0D10AE92}" presName="tx1" presStyleLbl="revTx" presStyleIdx="2" presStyleCnt="4"/>
      <dgm:spPr/>
    </dgm:pt>
    <dgm:pt modelId="{E05B4FB4-0CCF-4CF4-AD6A-26BA66165AD9}" type="pres">
      <dgm:prSet presAssocID="{9450BB45-6AB3-4D71-A680-E42C0D10AE92}" presName="vert1" presStyleCnt="0"/>
      <dgm:spPr/>
    </dgm:pt>
    <dgm:pt modelId="{2BCDF764-D7A6-46FA-BEB8-35550DB65263}" type="pres">
      <dgm:prSet presAssocID="{380C0492-D36C-4DB7-BFE0-3181F06277CE}" presName="thickLine" presStyleLbl="alignNode1" presStyleIdx="3" presStyleCnt="4"/>
      <dgm:spPr/>
    </dgm:pt>
    <dgm:pt modelId="{45296083-CB56-4990-BEA4-EF4B5724209A}" type="pres">
      <dgm:prSet presAssocID="{380C0492-D36C-4DB7-BFE0-3181F06277CE}" presName="horz1" presStyleCnt="0"/>
      <dgm:spPr/>
    </dgm:pt>
    <dgm:pt modelId="{CBFE011C-3E71-4FB7-B266-752A0C6FEECB}" type="pres">
      <dgm:prSet presAssocID="{380C0492-D36C-4DB7-BFE0-3181F06277CE}" presName="tx1" presStyleLbl="revTx" presStyleIdx="3" presStyleCnt="4"/>
      <dgm:spPr/>
    </dgm:pt>
    <dgm:pt modelId="{3E492E13-224B-47A1-AE0F-6C7CD38D0597}" type="pres">
      <dgm:prSet presAssocID="{380C0492-D36C-4DB7-BFE0-3181F06277CE}" presName="vert1" presStyleCnt="0"/>
      <dgm:spPr/>
    </dgm:pt>
  </dgm:ptLst>
  <dgm:cxnLst>
    <dgm:cxn modelId="{7710CD1A-D218-44CB-A5F1-47EE74E38C8C}" srcId="{D43EC28C-9EDD-404F-B7EB-379AA502EF14}" destId="{380C0492-D36C-4DB7-BFE0-3181F06277CE}" srcOrd="3" destOrd="0" parTransId="{93972413-3D7D-491D-8DBC-8F407D1CE332}" sibTransId="{B0053F77-2F39-4EA1-81C4-4E0E47B626E0}"/>
    <dgm:cxn modelId="{C058BB1F-9555-4100-A4E0-71CDFF7AB20A}" srcId="{D43EC28C-9EDD-404F-B7EB-379AA502EF14}" destId="{CA8C9BB3-22AF-41AE-9B2A-89F882D70861}" srcOrd="1" destOrd="0" parTransId="{40C83A8E-1DA7-4B24-963A-D7B5D246ACFE}" sibTransId="{618A68D1-7CC3-414F-A414-4ABACAE68707}"/>
    <dgm:cxn modelId="{89ED0C31-33BC-4677-8D26-3AC8B3388AA4}" srcId="{D43EC28C-9EDD-404F-B7EB-379AA502EF14}" destId="{A3DE9255-B849-4B8D-B391-53BDA727B9EA}" srcOrd="0" destOrd="0" parTransId="{B6F44041-F5B3-4CB3-93B3-FBDAE1EDC1EA}" sibTransId="{F98D8F97-8947-4A24-99DD-897B6CDBF8A8}"/>
    <dgm:cxn modelId="{610AB335-73CD-484F-BB5A-84D4816F0B49}" type="presOf" srcId="{CA8C9BB3-22AF-41AE-9B2A-89F882D70861}" destId="{CCB95D49-9FFE-4893-A5DE-4663E3D9F661}" srcOrd="0" destOrd="0" presId="urn:microsoft.com/office/officeart/2008/layout/LinedList"/>
    <dgm:cxn modelId="{F851A75F-7350-4546-96FA-E83081EDD6F0}" type="presOf" srcId="{380C0492-D36C-4DB7-BFE0-3181F06277CE}" destId="{CBFE011C-3E71-4FB7-B266-752A0C6FEECB}" srcOrd="0" destOrd="0" presId="urn:microsoft.com/office/officeart/2008/layout/LinedList"/>
    <dgm:cxn modelId="{F6529C49-80DE-448D-AAD4-C7BBD576901A}" srcId="{D43EC28C-9EDD-404F-B7EB-379AA502EF14}" destId="{9450BB45-6AB3-4D71-A680-E42C0D10AE92}" srcOrd="2" destOrd="0" parTransId="{12E6DA26-C4F8-48D3-A4CF-5D7DACF40001}" sibTransId="{E269A0CC-EE21-4DF7-968F-A5DAB38931AB}"/>
    <dgm:cxn modelId="{7AC69171-0B44-4B2E-8E8F-FAAF29D0B9D6}" type="presOf" srcId="{A3DE9255-B849-4B8D-B391-53BDA727B9EA}" destId="{6AA3E9C4-7773-49C7-B5E9-D0A228BCC274}" srcOrd="0" destOrd="0" presId="urn:microsoft.com/office/officeart/2008/layout/LinedList"/>
    <dgm:cxn modelId="{75251692-ECD7-4486-AA39-4AB785C43060}" type="presOf" srcId="{D43EC28C-9EDD-404F-B7EB-379AA502EF14}" destId="{5A27D5D0-0CB9-4D81-87E0-7822B2AE00AD}" srcOrd="0" destOrd="0" presId="urn:microsoft.com/office/officeart/2008/layout/LinedList"/>
    <dgm:cxn modelId="{66E374EE-FD05-4B44-A619-D718DBB5561A}" type="presOf" srcId="{9450BB45-6AB3-4D71-A680-E42C0D10AE92}" destId="{A344854C-9614-44E1-A2F7-96E1123876BB}" srcOrd="0" destOrd="0" presId="urn:microsoft.com/office/officeart/2008/layout/LinedList"/>
    <dgm:cxn modelId="{F9915DF1-D973-455F-B046-E27043DEAAA0}" type="presParOf" srcId="{5A27D5D0-0CB9-4D81-87E0-7822B2AE00AD}" destId="{EB505034-4E35-4890-A7F7-3730BF0BBB7E}" srcOrd="0" destOrd="0" presId="urn:microsoft.com/office/officeart/2008/layout/LinedList"/>
    <dgm:cxn modelId="{58C04A3A-BF51-463A-86E3-CF1022D07567}" type="presParOf" srcId="{5A27D5D0-0CB9-4D81-87E0-7822B2AE00AD}" destId="{5F53EF8A-0534-4E24-9707-41360478576F}" srcOrd="1" destOrd="0" presId="urn:microsoft.com/office/officeart/2008/layout/LinedList"/>
    <dgm:cxn modelId="{8CB34351-07C2-4558-A662-D1407ED28911}" type="presParOf" srcId="{5F53EF8A-0534-4E24-9707-41360478576F}" destId="{6AA3E9C4-7773-49C7-B5E9-D0A228BCC274}" srcOrd="0" destOrd="0" presId="urn:microsoft.com/office/officeart/2008/layout/LinedList"/>
    <dgm:cxn modelId="{8F16DBDE-09BF-48DB-AD32-F2B859474411}" type="presParOf" srcId="{5F53EF8A-0534-4E24-9707-41360478576F}" destId="{66BA0C91-1162-4353-A7A1-21BBD0B94881}" srcOrd="1" destOrd="0" presId="urn:microsoft.com/office/officeart/2008/layout/LinedList"/>
    <dgm:cxn modelId="{9F9F3141-C797-4266-B018-60B413E430D5}" type="presParOf" srcId="{5A27D5D0-0CB9-4D81-87E0-7822B2AE00AD}" destId="{338E2DCD-FBD8-4150-AE5B-0C5DDDB9A28C}" srcOrd="2" destOrd="0" presId="urn:microsoft.com/office/officeart/2008/layout/LinedList"/>
    <dgm:cxn modelId="{CC2608D8-9A6B-487C-AB00-448660ABCE96}" type="presParOf" srcId="{5A27D5D0-0CB9-4D81-87E0-7822B2AE00AD}" destId="{9AA931FA-8BEB-4288-A2D6-0187ED6B4A96}" srcOrd="3" destOrd="0" presId="urn:microsoft.com/office/officeart/2008/layout/LinedList"/>
    <dgm:cxn modelId="{0A5D13B0-937B-4D4F-9CA4-4D1F6C688A73}" type="presParOf" srcId="{9AA931FA-8BEB-4288-A2D6-0187ED6B4A96}" destId="{CCB95D49-9FFE-4893-A5DE-4663E3D9F661}" srcOrd="0" destOrd="0" presId="urn:microsoft.com/office/officeart/2008/layout/LinedList"/>
    <dgm:cxn modelId="{817358C1-D6EA-41A9-808F-F4A6861D103D}" type="presParOf" srcId="{9AA931FA-8BEB-4288-A2D6-0187ED6B4A96}" destId="{B62BD197-900C-4863-B99F-086F25913D5C}" srcOrd="1" destOrd="0" presId="urn:microsoft.com/office/officeart/2008/layout/LinedList"/>
    <dgm:cxn modelId="{C63DA39B-C575-4DFD-98E3-20D814FF9FAE}" type="presParOf" srcId="{5A27D5D0-0CB9-4D81-87E0-7822B2AE00AD}" destId="{3D7C0770-9647-4CD7-9544-D62405DB5C0D}" srcOrd="4" destOrd="0" presId="urn:microsoft.com/office/officeart/2008/layout/LinedList"/>
    <dgm:cxn modelId="{B0D70862-C8BB-42E6-9DC9-E627573B490B}" type="presParOf" srcId="{5A27D5D0-0CB9-4D81-87E0-7822B2AE00AD}" destId="{8CE2D7A4-2385-41DF-93E5-0A69C2B0AADD}" srcOrd="5" destOrd="0" presId="urn:microsoft.com/office/officeart/2008/layout/LinedList"/>
    <dgm:cxn modelId="{6FDBFC54-5C90-4625-8218-22DAB5F2E747}" type="presParOf" srcId="{8CE2D7A4-2385-41DF-93E5-0A69C2B0AADD}" destId="{A344854C-9614-44E1-A2F7-96E1123876BB}" srcOrd="0" destOrd="0" presId="urn:microsoft.com/office/officeart/2008/layout/LinedList"/>
    <dgm:cxn modelId="{E802C1E8-ADEB-4E5A-B55B-79B07EE6EF32}" type="presParOf" srcId="{8CE2D7A4-2385-41DF-93E5-0A69C2B0AADD}" destId="{E05B4FB4-0CCF-4CF4-AD6A-26BA66165AD9}" srcOrd="1" destOrd="0" presId="urn:microsoft.com/office/officeart/2008/layout/LinedList"/>
    <dgm:cxn modelId="{CF846695-C052-49A6-BEC1-EDBD7CF3BD51}" type="presParOf" srcId="{5A27D5D0-0CB9-4D81-87E0-7822B2AE00AD}" destId="{2BCDF764-D7A6-46FA-BEB8-35550DB65263}" srcOrd="6" destOrd="0" presId="urn:microsoft.com/office/officeart/2008/layout/LinedList"/>
    <dgm:cxn modelId="{513757E5-8F62-4C26-8FD1-4221F10A2E9A}" type="presParOf" srcId="{5A27D5D0-0CB9-4D81-87E0-7822B2AE00AD}" destId="{45296083-CB56-4990-BEA4-EF4B5724209A}" srcOrd="7" destOrd="0" presId="urn:microsoft.com/office/officeart/2008/layout/LinedList"/>
    <dgm:cxn modelId="{666D7E2D-87B8-424F-8474-628316F6BA54}" type="presParOf" srcId="{45296083-CB56-4990-BEA4-EF4B5724209A}" destId="{CBFE011C-3E71-4FB7-B266-752A0C6FEECB}" srcOrd="0" destOrd="0" presId="urn:microsoft.com/office/officeart/2008/layout/LinedList"/>
    <dgm:cxn modelId="{E1D1DA20-80E8-43AC-85D5-415E554FC641}" type="presParOf" srcId="{45296083-CB56-4990-BEA4-EF4B5724209A}" destId="{3E492E13-224B-47A1-AE0F-6C7CD38D0597}" srcOrd="1" destOrd="0" presId="urn:microsoft.com/office/officeart/2008/layout/LinedList"/>
  </dgm:cxnLst>
  <dgm:bg>
    <a:gradFill>
      <a:gsLst>
        <a:gs pos="0">
          <a:schemeClr val="accent4">
            <a:lumMod val="20000"/>
            <a:lumOff val="80000"/>
          </a:schemeClr>
        </a:gs>
        <a:gs pos="37000">
          <a:schemeClr val="accent1">
            <a:lumMod val="45000"/>
            <a:lumOff val="55000"/>
          </a:schemeClr>
        </a:gs>
        <a:gs pos="46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05034-4E35-4890-A7F7-3730BF0BBB7E}">
      <dsp:nvSpPr>
        <dsp:cNvPr id="0" name=""/>
        <dsp:cNvSpPr/>
      </dsp:nvSpPr>
      <dsp:spPr>
        <a:xfrm>
          <a:off x="0" y="0"/>
          <a:ext cx="81198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3E9C4-7773-49C7-B5E9-D0A228BCC274}">
      <dsp:nvSpPr>
        <dsp:cNvPr id="0" name=""/>
        <dsp:cNvSpPr/>
      </dsp:nvSpPr>
      <dsp:spPr>
        <a:xfrm>
          <a:off x="0" y="0"/>
          <a:ext cx="8119814" cy="111612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accent3">
                  <a:lumMod val="75000"/>
                </a:schemeClr>
              </a:solidFill>
            </a:rPr>
            <a:t>YHN formed in 2004 as an ALMO and is contracted by NCC to deliver housing functions to its 26,000 homes.  We also deliver housing services for other landlords.  </a:t>
          </a:r>
          <a:endParaRPr lang="en-US" sz="2200" kern="1200" dirty="0">
            <a:solidFill>
              <a:schemeClr val="accent3">
                <a:lumMod val="75000"/>
              </a:schemeClr>
            </a:solidFill>
          </a:endParaRPr>
        </a:p>
      </dsp:txBody>
      <dsp:txXfrm>
        <a:off x="0" y="0"/>
        <a:ext cx="8119814" cy="1116123"/>
      </dsp:txXfrm>
    </dsp:sp>
    <dsp:sp modelId="{338E2DCD-FBD8-4150-AE5B-0C5DDDB9A28C}">
      <dsp:nvSpPr>
        <dsp:cNvPr id="0" name=""/>
        <dsp:cNvSpPr/>
      </dsp:nvSpPr>
      <dsp:spPr>
        <a:xfrm>
          <a:off x="0" y="1116123"/>
          <a:ext cx="8119814"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95D49-9FFE-4893-A5DE-4663E3D9F661}">
      <dsp:nvSpPr>
        <dsp:cNvPr id="0" name=""/>
        <dsp:cNvSpPr/>
      </dsp:nvSpPr>
      <dsp:spPr>
        <a:xfrm>
          <a:off x="0" y="1116123"/>
          <a:ext cx="8119814" cy="111612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accent3">
                  <a:lumMod val="50000"/>
                </a:schemeClr>
              </a:solidFill>
            </a:rPr>
            <a:t>YHN has two subsidiaries; a commercial company, Abri,  owns NFS and QBOT and a charitable company, </a:t>
          </a:r>
          <a:r>
            <a:rPr lang="en-GB" sz="2200" kern="1200" dirty="0" err="1">
              <a:solidFill>
                <a:schemeClr val="accent3">
                  <a:lumMod val="50000"/>
                </a:schemeClr>
              </a:solidFill>
            </a:rPr>
            <a:t>Asfaleia</a:t>
          </a:r>
          <a:r>
            <a:rPr lang="en-GB" sz="2200" kern="1200" dirty="0">
              <a:solidFill>
                <a:schemeClr val="accent3">
                  <a:lumMod val="50000"/>
                </a:schemeClr>
              </a:solidFill>
            </a:rPr>
            <a:t>, delivers support services.</a:t>
          </a:r>
          <a:endParaRPr lang="en-US" sz="2200" kern="1200" dirty="0">
            <a:solidFill>
              <a:schemeClr val="accent3">
                <a:lumMod val="50000"/>
              </a:schemeClr>
            </a:solidFill>
          </a:endParaRPr>
        </a:p>
      </dsp:txBody>
      <dsp:txXfrm>
        <a:off x="0" y="1116123"/>
        <a:ext cx="8119814" cy="1116123"/>
      </dsp:txXfrm>
    </dsp:sp>
    <dsp:sp modelId="{3D7C0770-9647-4CD7-9544-D62405DB5C0D}">
      <dsp:nvSpPr>
        <dsp:cNvPr id="0" name=""/>
        <dsp:cNvSpPr/>
      </dsp:nvSpPr>
      <dsp:spPr>
        <a:xfrm>
          <a:off x="0" y="2232247"/>
          <a:ext cx="8119814"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4854C-9614-44E1-A2F7-96E1123876BB}">
      <dsp:nvSpPr>
        <dsp:cNvPr id="0" name=""/>
        <dsp:cNvSpPr/>
      </dsp:nvSpPr>
      <dsp:spPr>
        <a:xfrm>
          <a:off x="0" y="2232247"/>
          <a:ext cx="8119814" cy="111612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accent3">
                  <a:lumMod val="75000"/>
                </a:schemeClr>
              </a:solidFill>
            </a:rPr>
            <a:t>YHN are on a journey of transformation, we have restructured the workforce and transformed our vision, purpose, values and strategic objectives.</a:t>
          </a:r>
          <a:endParaRPr lang="en-US" sz="2200" kern="1200" dirty="0">
            <a:solidFill>
              <a:schemeClr val="accent3">
                <a:lumMod val="75000"/>
              </a:schemeClr>
            </a:solidFill>
          </a:endParaRPr>
        </a:p>
      </dsp:txBody>
      <dsp:txXfrm>
        <a:off x="0" y="2232247"/>
        <a:ext cx="8119814" cy="1116123"/>
      </dsp:txXfrm>
    </dsp:sp>
    <dsp:sp modelId="{2BCDF764-D7A6-46FA-BEB8-35550DB65263}">
      <dsp:nvSpPr>
        <dsp:cNvPr id="0" name=""/>
        <dsp:cNvSpPr/>
      </dsp:nvSpPr>
      <dsp:spPr>
        <a:xfrm>
          <a:off x="0" y="3348371"/>
          <a:ext cx="8119814"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FE011C-3E71-4FB7-B266-752A0C6FEECB}">
      <dsp:nvSpPr>
        <dsp:cNvPr id="0" name=""/>
        <dsp:cNvSpPr/>
      </dsp:nvSpPr>
      <dsp:spPr>
        <a:xfrm>
          <a:off x="0" y="3348371"/>
          <a:ext cx="8119814" cy="111612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accent3">
                  <a:lumMod val="50000"/>
                </a:schemeClr>
              </a:solidFill>
            </a:rPr>
            <a:t>YHN’s three Business Strategy identifies the strategic projects that will bring our vision into action. Developing and implementing our Housing Plus Vision is one of the strategic projects</a:t>
          </a:r>
          <a:r>
            <a:rPr lang="en-GB" sz="2200" kern="1200" dirty="0"/>
            <a:t>.  </a:t>
          </a:r>
          <a:endParaRPr lang="en-US" sz="2200" kern="1200" dirty="0"/>
        </a:p>
      </dsp:txBody>
      <dsp:txXfrm>
        <a:off x="0" y="3348371"/>
        <a:ext cx="8119814" cy="11161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DEA89-3632-4C8D-8FCB-D168456DB766}" type="datetimeFigureOut">
              <a:rPr lang="en-GB" smtClean="0"/>
              <a:t>14/06/2019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47D81-8761-4831-84A1-CCB32530161E}" type="slidenum">
              <a:rPr lang="en-GB" smtClean="0"/>
              <a:t>‹#›</a:t>
            </a:fld>
            <a:endParaRPr lang="en-GB"/>
          </a:p>
        </p:txBody>
      </p:sp>
    </p:spTree>
    <p:extLst>
      <p:ext uri="{BB962C8B-B14F-4D97-AF65-F5344CB8AC3E}">
        <p14:creationId xmlns:p14="http://schemas.microsoft.com/office/powerpoint/2010/main" val="18915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247D81-8761-4831-84A1-CCB32530161E}" type="slidenum">
              <a:rPr lang="en-GB" smtClean="0"/>
              <a:t>1</a:t>
            </a:fld>
            <a:endParaRPr lang="en-GB"/>
          </a:p>
        </p:txBody>
      </p:sp>
    </p:spTree>
    <p:extLst>
      <p:ext uri="{BB962C8B-B14F-4D97-AF65-F5344CB8AC3E}">
        <p14:creationId xmlns:p14="http://schemas.microsoft.com/office/powerpoint/2010/main" val="188686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0F7887-EA90-4F4D-BF2F-44EB09E4E1EF}"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15DAD-127A-4EF4-9153-501CDFA6F367}" type="slidenum">
              <a:rPr lang="en-GB" smtClean="0"/>
              <a:t>‹#›</a:t>
            </a:fld>
            <a:endParaRPr lang="en-GB"/>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44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3601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99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00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235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703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73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2AC0-7AFE-4BC9-8438-B60A622CE0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23BDBD3-03DD-4440-AFE3-94C80092D8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620141-163F-4FEE-B642-99E4E4FAA2C3}"/>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5" name="Footer Placeholder 4">
            <a:extLst>
              <a:ext uri="{FF2B5EF4-FFF2-40B4-BE49-F238E27FC236}">
                <a16:creationId xmlns:a16="http://schemas.microsoft.com/office/drawing/2014/main" id="{0B64B909-F7C9-4077-8BDB-60EA1FED7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719432-5DC1-4329-935D-72237823F72B}"/>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3584704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A442-27E0-4D46-BA87-45BDF59A4A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1EF5F-CAAB-48CC-9445-B70AD83CDD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2C491D-BC99-4E26-8200-3B302C385C6A}"/>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5" name="Footer Placeholder 4">
            <a:extLst>
              <a:ext uri="{FF2B5EF4-FFF2-40B4-BE49-F238E27FC236}">
                <a16:creationId xmlns:a16="http://schemas.microsoft.com/office/drawing/2014/main" id="{1DC7AAF7-38A7-4754-A9DE-2B5F68AD51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F20E7B-84F3-4E65-96E4-238E1DC9108E}"/>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1035003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8C3B-78E1-4CE5-8DF4-231AD051E1A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1C0CEE-0C3C-49EF-B5A5-6B4A651A21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FF6E64-D420-4555-B823-5E64AA13DD81}"/>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5" name="Footer Placeholder 4">
            <a:extLst>
              <a:ext uri="{FF2B5EF4-FFF2-40B4-BE49-F238E27FC236}">
                <a16:creationId xmlns:a16="http://schemas.microsoft.com/office/drawing/2014/main" id="{D49E7297-8F82-4AE6-82B6-EA3A1F936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4FED8-980F-4B16-B07B-D417AF7B961D}"/>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66312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26D6-87CA-4A79-849D-938D8AED8B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A7F4E3-3FC1-4036-9047-4B84170CA1B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08E43-044C-4794-BA3D-65A0E3AD970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23026F-C680-4B76-BDD2-BC2FD68E4961}"/>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6" name="Footer Placeholder 5">
            <a:extLst>
              <a:ext uri="{FF2B5EF4-FFF2-40B4-BE49-F238E27FC236}">
                <a16:creationId xmlns:a16="http://schemas.microsoft.com/office/drawing/2014/main" id="{8BC50E66-113B-44A6-9C19-E00B00E5C4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B0748-519C-4B87-8BBA-01745BACF091}"/>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352993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0F7887-EA90-4F4D-BF2F-44EB09E4E1EF}"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15DAD-127A-4EF4-9153-501CDFA6F367}" type="slidenum">
              <a:rPr lang="en-GB" smtClean="0"/>
              <a:t>‹#›</a:t>
            </a:fld>
            <a:endParaRPr lang="en-GB"/>
          </a:p>
        </p:txBody>
      </p:sp>
      <p:pic>
        <p:nvPicPr>
          <p:cNvPr id="8" name="Content Placeholder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87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C5B1-9E2D-4CF4-8F6E-A637D6104C4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A3EDBA-6454-4147-A333-08ABFE3A7B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B501F4E-AA2E-454C-A2FB-897B87C64C2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ED4FA7-5744-4B94-9018-EA464A7ED3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1480868-21E2-4CD7-9A45-4A81E4A149E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A74102-0D80-46FE-963D-1C7971347E2C}"/>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8" name="Footer Placeholder 7">
            <a:extLst>
              <a:ext uri="{FF2B5EF4-FFF2-40B4-BE49-F238E27FC236}">
                <a16:creationId xmlns:a16="http://schemas.microsoft.com/office/drawing/2014/main" id="{E2296333-B26D-4EA1-ACD5-061F381585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3FE1C5-A712-45D0-992E-FFC51EB9D45B}"/>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586389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DD07-122F-4097-95C0-A2D15CE04E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EA2118-4246-4742-BBC2-C28217F4ED61}"/>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4" name="Footer Placeholder 3">
            <a:extLst>
              <a:ext uri="{FF2B5EF4-FFF2-40B4-BE49-F238E27FC236}">
                <a16:creationId xmlns:a16="http://schemas.microsoft.com/office/drawing/2014/main" id="{174213CD-C672-494F-AD5C-AC2E710BCF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00D48-65C5-47D9-BBEF-4ABBF9972010}"/>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348989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998B9-4522-492D-8525-AACA4B356D6A}"/>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3" name="Footer Placeholder 2">
            <a:extLst>
              <a:ext uri="{FF2B5EF4-FFF2-40B4-BE49-F238E27FC236}">
                <a16:creationId xmlns:a16="http://schemas.microsoft.com/office/drawing/2014/main" id="{7DE728A4-F8A5-4D98-9A84-1A60C3362D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B65717-C024-446E-9D85-551ABF56048D}"/>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206432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1E15-EA86-42BB-AE7F-42ED0AA1CC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A8C43F-62F8-43D4-B990-1B51079376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F5CC42-E5E5-40D6-BF17-48126CD941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9EAFA8-174A-4CEB-9A58-EB5BF5B3DAD9}"/>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6" name="Footer Placeholder 5">
            <a:extLst>
              <a:ext uri="{FF2B5EF4-FFF2-40B4-BE49-F238E27FC236}">
                <a16:creationId xmlns:a16="http://schemas.microsoft.com/office/drawing/2014/main" id="{C9430353-DDE8-4541-9D4F-621ECDBE5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C4DC8B-B958-4495-8FFE-199E71478C33}"/>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1232893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59BE-C317-4B3C-A5C1-68CA513947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AF883B-44E1-4AAF-81B3-95E14B84DC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089F713-D935-4B7B-AA30-FC855F7F02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188433B-0A4F-49EE-A14D-8ACB149E373F}"/>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6" name="Footer Placeholder 5">
            <a:extLst>
              <a:ext uri="{FF2B5EF4-FFF2-40B4-BE49-F238E27FC236}">
                <a16:creationId xmlns:a16="http://schemas.microsoft.com/office/drawing/2014/main" id="{88EFAEA5-C443-4EC3-A031-A8C1618AF3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798E11-C97B-48BB-9DC7-D1FF8C3D1E84}"/>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139061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ABB9-640C-49B3-81FE-64FFFF2573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99E666-7284-4706-9B16-BA1191C8EC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3B26AC-8081-4CBC-AA05-009CF381737A}"/>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5" name="Footer Placeholder 4">
            <a:extLst>
              <a:ext uri="{FF2B5EF4-FFF2-40B4-BE49-F238E27FC236}">
                <a16:creationId xmlns:a16="http://schemas.microsoft.com/office/drawing/2014/main" id="{46E1E757-C99B-4CB5-B92E-998D48ED4D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44462D-610A-481A-80E7-19B7E33BE15C}"/>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241003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6FDE46-23C9-4234-828A-DC256A24AAD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FCD543-B44A-4B37-9E56-F93E40A17E4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95D91-82A3-4D5E-8155-0CE40BF7E774}"/>
              </a:ext>
            </a:extLst>
          </p:cNvPr>
          <p:cNvSpPr>
            <a:spLocks noGrp="1"/>
          </p:cNvSpPr>
          <p:nvPr>
            <p:ph type="dt" sz="half" idx="10"/>
          </p:nvPr>
        </p:nvSpPr>
        <p:spPr/>
        <p:txBody>
          <a:bodyPr/>
          <a:lstStyle/>
          <a:p>
            <a:fld id="{5E83DD1D-98B7-444B-AADE-7ACF52FB24BD}" type="datetimeFigureOut">
              <a:rPr lang="en-GB" smtClean="0"/>
              <a:t>14/06/2019</a:t>
            </a:fld>
            <a:endParaRPr lang="en-GB"/>
          </a:p>
        </p:txBody>
      </p:sp>
      <p:sp>
        <p:nvSpPr>
          <p:cNvPr id="5" name="Footer Placeholder 4">
            <a:extLst>
              <a:ext uri="{FF2B5EF4-FFF2-40B4-BE49-F238E27FC236}">
                <a16:creationId xmlns:a16="http://schemas.microsoft.com/office/drawing/2014/main" id="{8750C2C2-806A-4102-ABE1-B4CB5E9987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28D1AE-4063-43D6-98FA-F159CF31C038}"/>
              </a:ext>
            </a:extLst>
          </p:cNvPr>
          <p:cNvSpPr>
            <a:spLocks noGrp="1"/>
          </p:cNvSpPr>
          <p:nvPr>
            <p:ph type="sldNum" sz="quarter" idx="12"/>
          </p:nvPr>
        </p:nvSpPr>
        <p:spPr/>
        <p:txBody>
          <a:bodyPr/>
          <a:lstStyle/>
          <a:p>
            <a:fld id="{486627DB-522A-4B05-9EFF-880268D0777C}" type="slidenum">
              <a:rPr lang="en-GB" smtClean="0"/>
              <a:t>‹#›</a:t>
            </a:fld>
            <a:endParaRPr lang="en-GB"/>
          </a:p>
        </p:txBody>
      </p:sp>
    </p:spTree>
    <p:extLst>
      <p:ext uri="{BB962C8B-B14F-4D97-AF65-F5344CB8AC3E}">
        <p14:creationId xmlns:p14="http://schemas.microsoft.com/office/powerpoint/2010/main" val="131044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F7887-EA90-4F4D-BF2F-44EB09E4E1EF}" type="datetimeFigureOut">
              <a:rPr lang="en-GB" smtClean="0"/>
              <a:t>14/06/2019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015DAD-127A-4EF4-9153-501CDFA6F367}" type="slidenum">
              <a:rPr lang="en-GB" smtClean="0"/>
              <a:t>‹#›</a:t>
            </a:fld>
            <a:endParaRPr lang="en-GB"/>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37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0F7887-EA90-4F4D-BF2F-44EB09E4E1EF}" type="datetimeFigureOut">
              <a:rPr lang="en-GB" smtClean="0"/>
              <a:t>14/06/2019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015DAD-127A-4EF4-9153-501CDFA6F367}" type="slidenum">
              <a:rPr lang="en-GB" smtClean="0"/>
              <a:t>‹#›</a:t>
            </a:fld>
            <a:endParaRPr lang="en-GB"/>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86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1C5416-3484-415B-A42F-6AD6B8B64F93}"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C8F91-7DCC-4B14-A5A4-ECACA5363F92}" type="slidenum">
              <a:rPr lang="en-GB" smtClean="0"/>
              <a:t>‹#›</a:t>
            </a:fld>
            <a:endParaRPr lang="en-GB"/>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7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2050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79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430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87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2169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F7887-EA90-4F4D-BF2F-44EB09E4E1EF}" type="datetimeFigureOut">
              <a:rPr lang="en-GB" smtClean="0"/>
              <a:t>14/06/2019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5DAD-127A-4EF4-9153-501CDFA6F367}" type="slidenum">
              <a:rPr lang="en-GB" smtClean="0"/>
              <a:t>‹#›</a:t>
            </a:fld>
            <a:endParaRPr lang="en-GB"/>
          </a:p>
        </p:txBody>
      </p:sp>
      <p:pic>
        <p:nvPicPr>
          <p:cNvPr id="7" name="Content Placeholder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82749" y="116632"/>
            <a:ext cx="1028700" cy="352425"/>
          </a:xfrm>
          <a:prstGeom prst="rect">
            <a:avLst/>
          </a:prstGeom>
        </p:spPr>
      </p:pic>
    </p:spTree>
    <p:extLst>
      <p:ext uri="{BB962C8B-B14F-4D97-AF65-F5344CB8AC3E}">
        <p14:creationId xmlns:p14="http://schemas.microsoft.com/office/powerpoint/2010/main" val="54116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8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C5416-3484-415B-A42F-6AD6B8B64F93}" type="datetimeFigureOut">
              <a:rPr lang="en-GB" smtClean="0"/>
              <a:t>14/06/2019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C8F91-7DCC-4B14-A5A4-ECACA5363F92}" type="slidenum">
              <a:rPr lang="en-GB" smtClean="0"/>
              <a:t>‹#›</a:t>
            </a:fld>
            <a:endParaRPr lang="en-GB"/>
          </a:p>
        </p:txBody>
      </p:sp>
      <p:pic>
        <p:nvPicPr>
          <p:cNvPr id="9" name="Content Placeholder 5"/>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4928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299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6A98-BB03-4E99-A6BD-BE529F1B6F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550A56-476E-4B3D-B242-E100A78DCC7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99A740-F121-4FAA-A8D8-7C1AAA9E98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83DD1D-98B7-444B-AADE-7ACF52FB24BD}" type="datetimeFigureOut">
              <a:rPr lang="en-GB" smtClean="0"/>
              <a:t>14/06/2019</a:t>
            </a:fld>
            <a:endParaRPr lang="en-GB"/>
          </a:p>
        </p:txBody>
      </p:sp>
      <p:sp>
        <p:nvSpPr>
          <p:cNvPr id="5" name="Footer Placeholder 4">
            <a:extLst>
              <a:ext uri="{FF2B5EF4-FFF2-40B4-BE49-F238E27FC236}">
                <a16:creationId xmlns:a16="http://schemas.microsoft.com/office/drawing/2014/main" id="{8AFC8743-58E2-4465-8FF7-5D27E0559B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FA618C-DF19-475E-AF02-AC19F99E7C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6627DB-522A-4B05-9EFF-880268D0777C}" type="slidenum">
              <a:rPr lang="en-GB" smtClean="0"/>
              <a:t>‹#›</a:t>
            </a:fld>
            <a:endParaRPr lang="en-GB"/>
          </a:p>
        </p:txBody>
      </p:sp>
    </p:spTree>
    <p:extLst>
      <p:ext uri="{BB962C8B-B14F-4D97-AF65-F5344CB8AC3E}">
        <p14:creationId xmlns:p14="http://schemas.microsoft.com/office/powerpoint/2010/main" val="14335837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helen.sammut-smith@yhn.org.uk" TargetMode="External"/><Relationship Id="rId2" Type="http://schemas.openxmlformats.org/officeDocument/2006/relationships/hyperlink" Target="mailto:helen.neal@yhn.org.uk" TargetMode="External"/><Relationship Id="rId1" Type="http://schemas.openxmlformats.org/officeDocument/2006/relationships/slideLayout" Target="../slideLayouts/slideLayout2.xml"/><Relationship Id="rId5" Type="http://schemas.openxmlformats.org/officeDocument/2006/relationships/hyperlink" Target="http://www.ostara.org.uk/" TargetMode="External"/><Relationship Id="rId4" Type="http://schemas.openxmlformats.org/officeDocument/2006/relationships/hyperlink" Target="http://www.yhn.org.uk/"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122363"/>
            <a:ext cx="6858000" cy="2387600"/>
          </a:xfrm>
          <a:solidFill>
            <a:schemeClr val="bg1"/>
          </a:solidFill>
        </p:spPr>
        <p:txBody>
          <a:bodyPr>
            <a:normAutofit/>
          </a:bodyPr>
          <a:lstStyle/>
          <a:p>
            <a:r>
              <a:rPr lang="en-GB" dirty="0">
                <a:solidFill>
                  <a:schemeClr val="accent4">
                    <a:lumMod val="75000"/>
                  </a:schemeClr>
                </a:solidFill>
              </a:rPr>
              <a:t>Helen Neal </a:t>
            </a:r>
            <a:br>
              <a:rPr lang="en-GB" dirty="0">
                <a:solidFill>
                  <a:schemeClr val="accent4">
                    <a:lumMod val="75000"/>
                  </a:schemeClr>
                </a:solidFill>
              </a:rPr>
            </a:br>
            <a:r>
              <a:rPr lang="en-GB" dirty="0">
                <a:solidFill>
                  <a:schemeClr val="accent4">
                    <a:lumMod val="75000"/>
                  </a:schemeClr>
                </a:solidFill>
              </a:rPr>
              <a:t>Your Homes Newcastle</a:t>
            </a:r>
            <a:br>
              <a:rPr lang="en-GB" dirty="0"/>
            </a:br>
            <a:endParaRPr lang="en-GB" dirty="0"/>
          </a:p>
        </p:txBody>
      </p:sp>
      <p:sp>
        <p:nvSpPr>
          <p:cNvPr id="5" name="Subtitle 4"/>
          <p:cNvSpPr>
            <a:spLocks noGrp="1"/>
          </p:cNvSpPr>
          <p:nvPr>
            <p:ph type="subTitle" idx="1"/>
          </p:nvPr>
        </p:nvSpPr>
        <p:spPr>
          <a:xfrm>
            <a:off x="1143000" y="3645024"/>
            <a:ext cx="6858000" cy="1440669"/>
          </a:xfrm>
        </p:spPr>
        <p:txBody>
          <a:bodyPr>
            <a:normAutofit/>
          </a:bodyPr>
          <a:lstStyle/>
          <a:p>
            <a:r>
              <a:rPr lang="en-GB" sz="3600" dirty="0">
                <a:solidFill>
                  <a:schemeClr val="accent3">
                    <a:lumMod val="50000"/>
                  </a:schemeClr>
                </a:solidFill>
              </a:rPr>
              <a:t>YHN and our Housing Plus Vision …….</a:t>
            </a:r>
          </a:p>
        </p:txBody>
      </p:sp>
    </p:spTree>
    <p:extLst>
      <p:ext uri="{BB962C8B-B14F-4D97-AF65-F5344CB8AC3E}">
        <p14:creationId xmlns:p14="http://schemas.microsoft.com/office/powerpoint/2010/main" val="429154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 name="Straight Arrow Connector 6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Content Placeholder 15">
            <a:extLst>
              <a:ext uri="{FF2B5EF4-FFF2-40B4-BE49-F238E27FC236}">
                <a16:creationId xmlns:a16="http://schemas.microsoft.com/office/drawing/2014/main" id="{3506100E-4E40-4AB2-BA49-C5F5F7E73525}"/>
              </a:ext>
            </a:extLst>
          </p:cNvPr>
          <p:cNvSpPr>
            <a:spLocks noGrp="1"/>
          </p:cNvSpPr>
          <p:nvPr>
            <p:ph idx="1"/>
          </p:nvPr>
        </p:nvSpPr>
        <p:spPr>
          <a:xfrm>
            <a:off x="35496" y="2454226"/>
            <a:ext cx="4824536" cy="4403774"/>
          </a:xfrm>
        </p:spPr>
        <p:txBody>
          <a:bodyPr>
            <a:normAutofit/>
          </a:bodyPr>
          <a:lstStyle/>
          <a:p>
            <a:r>
              <a:rPr lang="en-US" sz="1700" dirty="0"/>
              <a:t>Long standing partnership with Newcastle Gateshead CCG since September 2018</a:t>
            </a:r>
          </a:p>
          <a:p>
            <a:r>
              <a:rPr lang="en-US" sz="1700" dirty="0"/>
              <a:t>YHN respond to 999 calls from uninjured fallers across Newcastle</a:t>
            </a:r>
          </a:p>
          <a:p>
            <a:r>
              <a:rPr lang="en-US" sz="1700" dirty="0"/>
              <a:t>Aims:</a:t>
            </a:r>
          </a:p>
          <a:p>
            <a:pPr lvl="1"/>
            <a:r>
              <a:rPr lang="en-US" sz="1700" dirty="0"/>
              <a:t>Reduce pressures on NEAS</a:t>
            </a:r>
          </a:p>
          <a:p>
            <a:pPr lvl="1"/>
            <a:r>
              <a:rPr lang="en-US" sz="1700" dirty="0"/>
              <a:t>Improve patient experience- reduce wait time (can be 4-8 hours for uninjured fallers), knock on implications of ‘long lie’)</a:t>
            </a:r>
          </a:p>
          <a:p>
            <a:r>
              <a:rPr lang="en-US" sz="1700" dirty="0"/>
              <a:t>Outcomes:</a:t>
            </a:r>
          </a:p>
          <a:p>
            <a:pPr lvl="1"/>
            <a:r>
              <a:rPr lang="en-US" sz="1700" dirty="0"/>
              <a:t>Wait time reduced to an average of 22 mins</a:t>
            </a:r>
          </a:p>
          <a:p>
            <a:pPr lvl="1"/>
            <a:r>
              <a:rPr lang="en-US" sz="1700" dirty="0"/>
              <a:t>Added value; reassurance, follow up visit, contact with next of kin</a:t>
            </a:r>
          </a:p>
          <a:p>
            <a:pPr lvl="1"/>
            <a:r>
              <a:rPr lang="en-US" sz="1700" dirty="0"/>
              <a:t>Reduction in hospital admissions</a:t>
            </a:r>
          </a:p>
          <a:p>
            <a:pPr lvl="1"/>
            <a:r>
              <a:rPr lang="en-US" sz="1700" dirty="0"/>
              <a:t>Referral to existing Falls Pathway</a:t>
            </a:r>
          </a:p>
          <a:p>
            <a:pPr lvl="1"/>
            <a:endParaRPr lang="en-US" sz="1300" dirty="0">
              <a:highlight>
                <a:srgbClr val="FFFF00"/>
              </a:highlight>
            </a:endParaRPr>
          </a:p>
          <a:p>
            <a:endParaRPr lang="en-US" sz="1600" dirty="0">
              <a:highlight>
                <a:srgbClr val="FFFF00"/>
              </a:highlight>
            </a:endParaRPr>
          </a:p>
        </p:txBody>
      </p:sp>
      <p:pic>
        <p:nvPicPr>
          <p:cNvPr id="56" name="Picture 1">
            <a:extLst>
              <a:ext uri="{FF2B5EF4-FFF2-40B4-BE49-F238E27FC236}">
                <a16:creationId xmlns:a16="http://schemas.microsoft.com/office/drawing/2014/main" id="{AB1D2F21-5657-4EC8-8922-8AA506D8DCB8}"/>
              </a:ext>
            </a:extLst>
          </p:cNvPr>
          <p:cNvPicPr>
            <a:picLocks noChangeAspect="1"/>
          </p:cNvPicPr>
          <p:nvPr/>
        </p:nvPicPr>
        <p:blipFill rotWithShape="1">
          <a:blip r:embed="rId2"/>
          <a:srcRect l="27545" r="26198"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98D7C4E7-427D-4FA0-B5D9-64F5BD8B52B6}"/>
              </a:ext>
            </a:extLst>
          </p:cNvPr>
          <p:cNvSpPr txBox="1"/>
          <p:nvPr/>
        </p:nvSpPr>
        <p:spPr>
          <a:xfrm>
            <a:off x="683568" y="116632"/>
            <a:ext cx="3096344" cy="2062103"/>
          </a:xfrm>
          <a:prstGeom prst="rect">
            <a:avLst/>
          </a:prstGeom>
          <a:noFill/>
        </p:spPr>
        <p:txBody>
          <a:bodyPr wrap="square" rtlCol="0">
            <a:spAutoFit/>
          </a:bodyPr>
          <a:lstStyle/>
          <a:p>
            <a:r>
              <a:rPr lang="en-GB" sz="3200" dirty="0"/>
              <a:t>North East Ambulance Service and YHN Pilot…. </a:t>
            </a:r>
          </a:p>
        </p:txBody>
      </p:sp>
    </p:spTree>
    <p:extLst>
      <p:ext uri="{BB962C8B-B14F-4D97-AF65-F5344CB8AC3E}">
        <p14:creationId xmlns:p14="http://schemas.microsoft.com/office/powerpoint/2010/main" val="284217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B784-530E-4D25-9443-28BC4C326984}"/>
              </a:ext>
            </a:extLst>
          </p:cNvPr>
          <p:cNvSpPr>
            <a:spLocks noGrp="1"/>
          </p:cNvSpPr>
          <p:nvPr>
            <p:ph type="title"/>
          </p:nvPr>
        </p:nvSpPr>
        <p:spPr/>
        <p:txBody>
          <a:bodyPr/>
          <a:lstStyle/>
          <a:p>
            <a:r>
              <a:rPr lang="en-GB" dirty="0"/>
              <a:t>For further information </a:t>
            </a:r>
          </a:p>
        </p:txBody>
      </p:sp>
      <p:sp>
        <p:nvSpPr>
          <p:cNvPr id="3" name="Content Placeholder 2">
            <a:extLst>
              <a:ext uri="{FF2B5EF4-FFF2-40B4-BE49-F238E27FC236}">
                <a16:creationId xmlns:a16="http://schemas.microsoft.com/office/drawing/2014/main" id="{6DA4D6AC-BCBA-4806-AF1F-781BE9B7E049}"/>
              </a:ext>
            </a:extLst>
          </p:cNvPr>
          <p:cNvSpPr>
            <a:spLocks noGrp="1"/>
          </p:cNvSpPr>
          <p:nvPr>
            <p:ph idx="1"/>
          </p:nvPr>
        </p:nvSpPr>
        <p:spPr/>
        <p:txBody>
          <a:bodyPr/>
          <a:lstStyle/>
          <a:p>
            <a:r>
              <a:rPr lang="en-GB" dirty="0"/>
              <a:t>Helen Neal Assistant Director Supported Services – </a:t>
            </a:r>
            <a:r>
              <a:rPr lang="en-GB" dirty="0">
                <a:hlinkClick r:id="rId2"/>
              </a:rPr>
              <a:t>helen.neal@yhn.org.uk</a:t>
            </a:r>
            <a:endParaRPr lang="en-GB" dirty="0"/>
          </a:p>
          <a:p>
            <a:r>
              <a:rPr lang="en-GB" dirty="0"/>
              <a:t>Helen Sammut-Smith Senior Manager Housing Plus – </a:t>
            </a:r>
            <a:r>
              <a:rPr lang="en-GB" dirty="0">
                <a:hlinkClick r:id="rId3"/>
              </a:rPr>
              <a:t>helen.sammut-smith@yhn.org.uk</a:t>
            </a:r>
            <a:r>
              <a:rPr lang="en-GB" dirty="0"/>
              <a:t> </a:t>
            </a:r>
          </a:p>
          <a:p>
            <a:endParaRPr lang="en-GB" dirty="0"/>
          </a:p>
          <a:p>
            <a:r>
              <a:rPr lang="en-GB" dirty="0"/>
              <a:t>Website- </a:t>
            </a:r>
            <a:r>
              <a:rPr lang="en-GB" dirty="0">
                <a:hlinkClick r:id="rId4"/>
              </a:rPr>
              <a:t>www.yhn.org.uk</a:t>
            </a:r>
            <a:endParaRPr lang="en-GB" dirty="0"/>
          </a:p>
          <a:p>
            <a:r>
              <a:rPr lang="en-GB" dirty="0"/>
              <a:t>Website- </a:t>
            </a:r>
            <a:r>
              <a:rPr lang="en-GB" dirty="0">
                <a:hlinkClick r:id="rId5"/>
              </a:rPr>
              <a:t>www.ostara.org.uk</a:t>
            </a:r>
            <a:r>
              <a:rPr lang="en-GB" dirty="0"/>
              <a:t> </a:t>
            </a:r>
          </a:p>
        </p:txBody>
      </p:sp>
    </p:spTree>
    <p:extLst>
      <p:ext uri="{BB962C8B-B14F-4D97-AF65-F5344CB8AC3E}">
        <p14:creationId xmlns:p14="http://schemas.microsoft.com/office/powerpoint/2010/main" val="351238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DCFF-C6AE-450C-B998-4B48D17C6D40}"/>
              </a:ext>
            </a:extLst>
          </p:cNvPr>
          <p:cNvSpPr>
            <a:spLocks noGrp="1"/>
          </p:cNvSpPr>
          <p:nvPr>
            <p:ph type="title"/>
          </p:nvPr>
        </p:nvSpPr>
        <p:spPr>
          <a:xfrm>
            <a:off x="628650" y="188641"/>
            <a:ext cx="7886700" cy="1296144"/>
          </a:xfrm>
        </p:spPr>
        <p:txBody>
          <a:bodyPr vert="horz" lIns="91440" tIns="45720" rIns="91440" bIns="45720" rtlCol="0">
            <a:normAutofit/>
          </a:bodyPr>
          <a:lstStyle/>
          <a:p>
            <a:r>
              <a:rPr lang="en-US" dirty="0">
                <a:solidFill>
                  <a:schemeClr val="accent4">
                    <a:lumMod val="75000"/>
                  </a:schemeClr>
                </a:solidFill>
              </a:rPr>
              <a:t>YHN… who we are ……..</a:t>
            </a:r>
          </a:p>
        </p:txBody>
      </p:sp>
      <p:graphicFrame>
        <p:nvGraphicFramePr>
          <p:cNvPr id="5" name="Content Placeholder 2">
            <a:extLst>
              <a:ext uri="{FF2B5EF4-FFF2-40B4-BE49-F238E27FC236}">
                <a16:creationId xmlns:a16="http://schemas.microsoft.com/office/drawing/2014/main" id="{723F6921-F681-4777-9351-F1DCEC0DCAFB}"/>
              </a:ext>
            </a:extLst>
          </p:cNvPr>
          <p:cNvGraphicFramePr>
            <a:graphicFrameLocks noGrp="1"/>
          </p:cNvGraphicFramePr>
          <p:nvPr>
            <p:ph idx="1"/>
            <p:extLst>
              <p:ext uri="{D42A27DB-BD31-4B8C-83A1-F6EECF244321}">
                <p14:modId xmlns:p14="http://schemas.microsoft.com/office/powerpoint/2010/main" val="594119638"/>
              </p:ext>
            </p:extLst>
          </p:nvPr>
        </p:nvGraphicFramePr>
        <p:xfrm>
          <a:off x="628650" y="1484785"/>
          <a:ext cx="8119814"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17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DE6E-FC39-444C-A5B6-3CBE74A9329B}"/>
              </a:ext>
            </a:extLst>
          </p:cNvPr>
          <p:cNvSpPr>
            <a:spLocks noGrp="1"/>
          </p:cNvSpPr>
          <p:nvPr>
            <p:ph type="title"/>
          </p:nvPr>
        </p:nvSpPr>
        <p:spPr>
          <a:xfrm>
            <a:off x="628650" y="365126"/>
            <a:ext cx="7886700" cy="1119658"/>
          </a:xfrm>
        </p:spPr>
        <p:txBody>
          <a:bodyPr/>
          <a:lstStyle/>
          <a:p>
            <a:r>
              <a:rPr lang="en-GB" dirty="0"/>
              <a:t>YHN’s vision, purpose, values and strategic objectives……</a:t>
            </a:r>
          </a:p>
        </p:txBody>
      </p:sp>
      <p:pic>
        <p:nvPicPr>
          <p:cNvPr id="5" name="Content Placeholder 4">
            <a:extLst>
              <a:ext uri="{FF2B5EF4-FFF2-40B4-BE49-F238E27FC236}">
                <a16:creationId xmlns:a16="http://schemas.microsoft.com/office/drawing/2014/main" id="{78B241F8-D6D7-4806-BC57-DBFBFA8290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40768"/>
            <a:ext cx="8820472" cy="5517232"/>
          </a:xfrm>
          <a:prstGeom prst="rect">
            <a:avLst/>
          </a:prstGeom>
        </p:spPr>
      </p:pic>
    </p:spTree>
    <p:extLst>
      <p:ext uri="{BB962C8B-B14F-4D97-AF65-F5344CB8AC3E}">
        <p14:creationId xmlns:p14="http://schemas.microsoft.com/office/powerpoint/2010/main" val="207570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1AC3-64F4-4A8E-A852-E6531014FFEB}"/>
              </a:ext>
            </a:extLst>
          </p:cNvPr>
          <p:cNvSpPr>
            <a:spLocks noGrp="1"/>
          </p:cNvSpPr>
          <p:nvPr>
            <p:ph type="title"/>
          </p:nvPr>
        </p:nvSpPr>
        <p:spPr>
          <a:xfrm>
            <a:off x="840699" y="332656"/>
            <a:ext cx="5605629" cy="720080"/>
          </a:xfrm>
        </p:spPr>
        <p:txBody>
          <a:bodyPr>
            <a:normAutofit/>
          </a:bodyPr>
          <a:lstStyle/>
          <a:p>
            <a:pPr>
              <a:lnSpc>
                <a:spcPct val="90000"/>
              </a:lnSpc>
            </a:pPr>
            <a:r>
              <a:rPr lang="en-GB" sz="3000" dirty="0"/>
              <a:t>YHN Support Services structure…. </a:t>
            </a:r>
          </a:p>
        </p:txBody>
      </p:sp>
      <p:sp>
        <p:nvSpPr>
          <p:cNvPr id="3" name="Content Placeholder 2">
            <a:extLst>
              <a:ext uri="{FF2B5EF4-FFF2-40B4-BE49-F238E27FC236}">
                <a16:creationId xmlns:a16="http://schemas.microsoft.com/office/drawing/2014/main" id="{0D47A2A6-FCF4-410F-A271-8A9F9465CABA}"/>
              </a:ext>
            </a:extLst>
          </p:cNvPr>
          <p:cNvSpPr>
            <a:spLocks noGrp="1"/>
          </p:cNvSpPr>
          <p:nvPr>
            <p:ph idx="1"/>
          </p:nvPr>
        </p:nvSpPr>
        <p:spPr>
          <a:xfrm>
            <a:off x="251520" y="1052736"/>
            <a:ext cx="6043218" cy="4896544"/>
          </a:xfrm>
        </p:spPr>
        <p:txBody>
          <a:bodyPr anchor="ctr">
            <a:noAutofit/>
          </a:bodyPr>
          <a:lstStyle/>
          <a:p>
            <a:pPr>
              <a:lnSpc>
                <a:spcPct val="90000"/>
              </a:lnSpc>
            </a:pPr>
            <a:r>
              <a:rPr lang="en-GB" sz="1950" dirty="0"/>
              <a:t>YHN deliver a full range of support services, directly employing over 140 support staff in Newcastle.</a:t>
            </a:r>
          </a:p>
          <a:p>
            <a:pPr marL="0" indent="0">
              <a:lnSpc>
                <a:spcPct val="90000"/>
              </a:lnSpc>
              <a:buNone/>
            </a:pPr>
            <a:endParaRPr lang="en-GB" sz="1950" dirty="0"/>
          </a:p>
          <a:p>
            <a:pPr>
              <a:lnSpc>
                <a:spcPct val="90000"/>
              </a:lnSpc>
            </a:pPr>
            <a:r>
              <a:rPr lang="en-GB" sz="1950" dirty="0"/>
              <a:t>Short term interventions by our Support and Progression team help people access housing, achieve independent living and prevent homelessness. Last year we supported 3200 customers, generated £6.5 million income for them and helped YHN achieve tenancy sustainment of 8.5% of turnover.</a:t>
            </a:r>
          </a:p>
          <a:p>
            <a:pPr marL="0" indent="0">
              <a:lnSpc>
                <a:spcPct val="90000"/>
              </a:lnSpc>
              <a:buNone/>
            </a:pPr>
            <a:endParaRPr lang="en-GB" sz="1950" dirty="0"/>
          </a:p>
          <a:p>
            <a:pPr>
              <a:lnSpc>
                <a:spcPct val="90000"/>
              </a:lnSpc>
            </a:pPr>
            <a:r>
              <a:rPr lang="en-GB" sz="1950" dirty="0"/>
              <a:t>Long term interventions by our Housing Plus team support our customers to maintain their independence and live fulfilling lives.  Last year we supported over 4000 Customers.</a:t>
            </a:r>
          </a:p>
          <a:p>
            <a:pPr>
              <a:lnSpc>
                <a:spcPct val="90000"/>
              </a:lnSpc>
            </a:pPr>
            <a:r>
              <a:rPr lang="en-GB" sz="1950" dirty="0"/>
              <a:t>UK Housing Award - Best Supported Housing 2019.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9F8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FC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D3FFE2D2-BD2A-452B-8EF7-28503B58D377}"/>
              </a:ext>
            </a:extLst>
          </p:cNvPr>
          <p:cNvPicPr>
            <a:picLocks noChangeAspect="1"/>
          </p:cNvPicPr>
          <p:nvPr/>
        </p:nvPicPr>
        <p:blipFill>
          <a:blip r:embed="rId2"/>
          <a:stretch>
            <a:fillRect/>
          </a:stretch>
        </p:blipFill>
        <p:spPr>
          <a:xfrm>
            <a:off x="6852426" y="2865141"/>
            <a:ext cx="688532" cy="1143455"/>
          </a:xfrm>
          <a:prstGeom prst="rect">
            <a:avLst/>
          </a:prstGeom>
        </p:spPr>
      </p:pic>
    </p:spTree>
    <p:extLst>
      <p:ext uri="{BB962C8B-B14F-4D97-AF65-F5344CB8AC3E}">
        <p14:creationId xmlns:p14="http://schemas.microsoft.com/office/powerpoint/2010/main" val="123764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1A21-62C5-4AE4-9E89-B51AB5EC06F0}"/>
              </a:ext>
            </a:extLst>
          </p:cNvPr>
          <p:cNvSpPr>
            <a:spLocks noGrp="1"/>
          </p:cNvSpPr>
          <p:nvPr>
            <p:ph type="title"/>
          </p:nvPr>
        </p:nvSpPr>
        <p:spPr>
          <a:xfrm>
            <a:off x="486696" y="629266"/>
            <a:ext cx="3845274" cy="1676603"/>
          </a:xfrm>
        </p:spPr>
        <p:txBody>
          <a:bodyPr>
            <a:normAutofit/>
          </a:bodyPr>
          <a:lstStyle/>
          <a:p>
            <a:r>
              <a:rPr lang="en-GB" dirty="0"/>
              <a:t>YHN current housing and services for older people….</a:t>
            </a:r>
          </a:p>
        </p:txBody>
      </p:sp>
      <p:pic>
        <p:nvPicPr>
          <p:cNvPr id="5" name="Content Placeholder 4">
            <a:extLst>
              <a:ext uri="{FF2B5EF4-FFF2-40B4-BE49-F238E27FC236}">
                <a16:creationId xmlns:a16="http://schemas.microsoft.com/office/drawing/2014/main" id="{95EE0277-D58C-449B-8A8B-55A334A89BB4}"/>
              </a:ext>
            </a:extLst>
          </p:cNvPr>
          <p:cNvPicPr>
            <a:picLocks noGrp="1" noChangeAspect="1"/>
          </p:cNvPicPr>
          <p:nvPr>
            <p:ph idx="1"/>
          </p:nvPr>
        </p:nvPicPr>
        <p:blipFill>
          <a:blip r:embed="rId2"/>
          <a:stretch>
            <a:fillRect/>
          </a:stretch>
        </p:blipFill>
        <p:spPr>
          <a:xfrm>
            <a:off x="107504" y="2564905"/>
            <a:ext cx="4608512" cy="3663830"/>
          </a:xfrm>
          <a:prstGeom prst="rect">
            <a:avLst/>
          </a:prstGeom>
        </p:spPr>
      </p:pic>
      <p:pic>
        <p:nvPicPr>
          <p:cNvPr id="7" name="Content Placeholder 3">
            <a:extLst>
              <a:ext uri="{FF2B5EF4-FFF2-40B4-BE49-F238E27FC236}">
                <a16:creationId xmlns:a16="http://schemas.microsoft.com/office/drawing/2014/main" id="{AD95F19A-531B-4D31-ADBB-C2D705690AC0}"/>
              </a:ext>
            </a:extLst>
          </p:cNvPr>
          <p:cNvPicPr>
            <a:picLocks noChangeAspect="1"/>
          </p:cNvPicPr>
          <p:nvPr/>
        </p:nvPicPr>
        <p:blipFill rotWithShape="1">
          <a:blip r:embed="rId3"/>
          <a:srcRect l="14588" r="35368"/>
          <a:stretch/>
        </p:blipFill>
        <p:spPr>
          <a:xfrm>
            <a:off x="4567959" y="10"/>
            <a:ext cx="4576040" cy="6857990"/>
          </a:xfrm>
          <a:prstGeom prst="rect">
            <a:avLst/>
          </a:prstGeom>
          <a:effectLst/>
        </p:spPr>
      </p:pic>
    </p:spTree>
    <p:extLst>
      <p:ext uri="{BB962C8B-B14F-4D97-AF65-F5344CB8AC3E}">
        <p14:creationId xmlns:p14="http://schemas.microsoft.com/office/powerpoint/2010/main" val="347234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3134-E40F-4BA2-9E48-F05235C6FAEE}"/>
              </a:ext>
            </a:extLst>
          </p:cNvPr>
          <p:cNvSpPr>
            <a:spLocks noGrp="1"/>
          </p:cNvSpPr>
          <p:nvPr>
            <p:ph type="title"/>
          </p:nvPr>
        </p:nvSpPr>
        <p:spPr>
          <a:xfrm>
            <a:off x="491490" y="404664"/>
            <a:ext cx="3840085" cy="1872207"/>
          </a:xfrm>
        </p:spPr>
        <p:txBody>
          <a:bodyPr>
            <a:normAutofit fontScale="90000"/>
          </a:bodyPr>
          <a:lstStyle/>
          <a:p>
            <a:r>
              <a:rPr lang="en-GB" dirty="0"/>
              <a:t>Ostara …. YHN’s mobile response and support service in Newcastle.</a:t>
            </a:r>
          </a:p>
        </p:txBody>
      </p:sp>
      <p:sp>
        <p:nvSpPr>
          <p:cNvPr id="9" name="Content Placeholder 8">
            <a:extLst>
              <a:ext uri="{FF2B5EF4-FFF2-40B4-BE49-F238E27FC236}">
                <a16:creationId xmlns:a16="http://schemas.microsoft.com/office/drawing/2014/main" id="{CC6C6E94-3E46-4583-B986-85A7B20A7E28}"/>
              </a:ext>
            </a:extLst>
          </p:cNvPr>
          <p:cNvSpPr>
            <a:spLocks noGrp="1"/>
          </p:cNvSpPr>
          <p:nvPr>
            <p:ph idx="1"/>
          </p:nvPr>
        </p:nvSpPr>
        <p:spPr>
          <a:xfrm>
            <a:off x="251520" y="2276871"/>
            <a:ext cx="4320480" cy="4392489"/>
          </a:xfrm>
        </p:spPr>
        <p:txBody>
          <a:bodyPr>
            <a:normAutofit/>
          </a:bodyPr>
          <a:lstStyle/>
          <a:p>
            <a:r>
              <a:rPr lang="en-US" sz="2000" dirty="0"/>
              <a:t>In house 24/7 call handling and monitoring. </a:t>
            </a:r>
          </a:p>
          <a:p>
            <a:r>
              <a:rPr lang="en-US" sz="2000" dirty="0"/>
              <a:t>24/7 Mobile response team.</a:t>
            </a:r>
          </a:p>
          <a:p>
            <a:r>
              <a:rPr lang="en-US" sz="2000" dirty="0"/>
              <a:t>Dedicated Ostara assessors to assess customers needs and recommend products.</a:t>
            </a:r>
          </a:p>
          <a:p>
            <a:r>
              <a:rPr lang="en-US" sz="2000" dirty="0"/>
              <a:t>Skilled staff able to install equipment.</a:t>
            </a:r>
          </a:p>
          <a:p>
            <a:r>
              <a:rPr lang="en-US" sz="2000" dirty="0"/>
              <a:t>2 different levels of priced service tailored to customers preferences.</a:t>
            </a:r>
          </a:p>
          <a:p>
            <a:r>
              <a:rPr lang="en-US" sz="2000" dirty="0"/>
              <a:t>Individual service offers to businesses and other landlords.  </a:t>
            </a:r>
          </a:p>
          <a:p>
            <a:r>
              <a:rPr lang="en-US" sz="2000" dirty="0"/>
              <a:t>High performing service accredited by TSA</a:t>
            </a:r>
          </a:p>
        </p:txBody>
      </p:sp>
      <p:pic>
        <p:nvPicPr>
          <p:cNvPr id="7" name="Content Placeholder 3">
            <a:extLst>
              <a:ext uri="{FF2B5EF4-FFF2-40B4-BE49-F238E27FC236}">
                <a16:creationId xmlns:a16="http://schemas.microsoft.com/office/drawing/2014/main" id="{71372F1E-55C3-45C4-B38C-7650B91AAD1E}"/>
              </a:ext>
            </a:extLst>
          </p:cNvPr>
          <p:cNvPicPr>
            <a:picLocks noChangeAspect="1"/>
          </p:cNvPicPr>
          <p:nvPr/>
        </p:nvPicPr>
        <p:blipFill rotWithShape="1">
          <a:blip r:embed="rId2"/>
          <a:srcRect r="-2" b="5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6784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DE6E-FC39-444C-A5B6-3CBE74A9329B}"/>
              </a:ext>
            </a:extLst>
          </p:cNvPr>
          <p:cNvSpPr>
            <a:spLocks noGrp="1"/>
          </p:cNvSpPr>
          <p:nvPr>
            <p:ph type="title"/>
          </p:nvPr>
        </p:nvSpPr>
        <p:spPr>
          <a:xfrm>
            <a:off x="486696" y="629266"/>
            <a:ext cx="2738601" cy="1676603"/>
          </a:xfrm>
        </p:spPr>
        <p:txBody>
          <a:bodyPr>
            <a:normAutofit/>
          </a:bodyPr>
          <a:lstStyle/>
          <a:p>
            <a:r>
              <a:rPr lang="en-GB" dirty="0"/>
              <a:t>Housing Plus Vision…..</a:t>
            </a:r>
          </a:p>
        </p:txBody>
      </p:sp>
      <p:sp>
        <p:nvSpPr>
          <p:cNvPr id="11" name="Content Placeholder 10">
            <a:extLst>
              <a:ext uri="{FF2B5EF4-FFF2-40B4-BE49-F238E27FC236}">
                <a16:creationId xmlns:a16="http://schemas.microsoft.com/office/drawing/2014/main" id="{B3A361FB-0587-4AE4-99F7-5A8C3AF22DF8}"/>
              </a:ext>
            </a:extLst>
          </p:cNvPr>
          <p:cNvSpPr>
            <a:spLocks noGrp="1"/>
          </p:cNvSpPr>
          <p:nvPr>
            <p:ph idx="1"/>
          </p:nvPr>
        </p:nvSpPr>
        <p:spPr>
          <a:xfrm>
            <a:off x="486698" y="2438400"/>
            <a:ext cx="2738599" cy="3785419"/>
          </a:xfrm>
        </p:spPr>
        <p:txBody>
          <a:bodyPr>
            <a:normAutofit lnSpcReduction="10000"/>
          </a:bodyPr>
          <a:lstStyle/>
          <a:p>
            <a:pPr marL="0" lvl="0" indent="0" defTabSz="914400">
              <a:lnSpc>
                <a:spcPct val="100000"/>
              </a:lnSpc>
              <a:spcBef>
                <a:spcPct val="20000"/>
              </a:spcBef>
              <a:buNone/>
            </a:pPr>
            <a:r>
              <a:rPr lang="en-GB" dirty="0">
                <a:solidFill>
                  <a:prstClr val="black"/>
                </a:solidFill>
                <a:latin typeface="Calibri" panose="020F0502020204030204" pitchFamily="34" charset="0"/>
                <a:ea typeface="Calibri" panose="020F0502020204030204" pitchFamily="34" charset="0"/>
              </a:rPr>
              <a:t>YHN intends to revolutionise how it provides services which supports successful living for older people. The Housing Plus vision is the strategy which details our approach and reflects our purpose to make living easier. </a:t>
            </a:r>
          </a:p>
          <a:p>
            <a:pPr marL="0" indent="0">
              <a:buNone/>
            </a:pPr>
            <a:endParaRPr lang="en-US" sz="1600" dirty="0"/>
          </a:p>
        </p:txBody>
      </p:sp>
      <p:pic>
        <p:nvPicPr>
          <p:cNvPr id="9" name="Content Placeholder 5">
            <a:extLst>
              <a:ext uri="{FF2B5EF4-FFF2-40B4-BE49-F238E27FC236}">
                <a16:creationId xmlns:a16="http://schemas.microsoft.com/office/drawing/2014/main" id="{BC5E037C-0181-4CFF-BD82-A710A9446831}"/>
              </a:ext>
            </a:extLst>
          </p:cNvPr>
          <p:cNvPicPr>
            <a:picLocks noChangeAspect="1"/>
          </p:cNvPicPr>
          <p:nvPr/>
        </p:nvPicPr>
        <p:blipFill rotWithShape="1">
          <a:blip r:embed="rId2"/>
          <a:srcRect l="15535" r="20451" b="2"/>
          <a:stretch/>
        </p:blipFill>
        <p:spPr>
          <a:xfrm>
            <a:off x="3635896" y="10"/>
            <a:ext cx="5508104" cy="6857990"/>
          </a:xfrm>
          <a:prstGeom prst="rect">
            <a:avLst/>
          </a:prstGeom>
          <a:effectLst/>
        </p:spPr>
      </p:pic>
    </p:spTree>
    <p:extLst>
      <p:ext uri="{BB962C8B-B14F-4D97-AF65-F5344CB8AC3E}">
        <p14:creationId xmlns:p14="http://schemas.microsoft.com/office/powerpoint/2010/main" val="167549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D636-85E8-4B3B-8098-CCCAA14BA790}"/>
              </a:ext>
            </a:extLst>
          </p:cNvPr>
          <p:cNvSpPr>
            <a:spLocks noGrp="1"/>
          </p:cNvSpPr>
          <p:nvPr>
            <p:ph type="title"/>
          </p:nvPr>
        </p:nvSpPr>
        <p:spPr>
          <a:xfrm>
            <a:off x="491490" y="365125"/>
            <a:ext cx="3840085" cy="1692791"/>
          </a:xfrm>
        </p:spPr>
        <p:txBody>
          <a:bodyPr vert="horz" lIns="91440" tIns="45720" rIns="91440" bIns="45720" rtlCol="0">
            <a:normAutofit/>
          </a:bodyPr>
          <a:lstStyle/>
          <a:p>
            <a:pPr defTabSz="914400"/>
            <a:r>
              <a:rPr lang="en-GB" dirty="0">
                <a:latin typeface="Calibri"/>
              </a:rPr>
              <a:t>Working with the Housing Lin </a:t>
            </a:r>
            <a:endParaRPr lang="en-US" dirty="0"/>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498E7FF-8D18-499A-A928-5BADBEC23EB5}"/>
              </a:ext>
            </a:extLst>
          </p:cNvPr>
          <p:cNvSpPr>
            <a:spLocks noGrp="1"/>
          </p:cNvSpPr>
          <p:nvPr>
            <p:ph idx="1"/>
          </p:nvPr>
        </p:nvSpPr>
        <p:spPr>
          <a:xfrm>
            <a:off x="107504" y="2420888"/>
            <a:ext cx="4464496" cy="4437107"/>
          </a:xfrm>
        </p:spPr>
        <p:txBody>
          <a:bodyPr>
            <a:noAutofit/>
          </a:bodyPr>
          <a:lstStyle/>
          <a:p>
            <a:pPr marL="0" lvl="0" indent="0" defTabSz="914400">
              <a:spcBef>
                <a:spcPct val="20000"/>
              </a:spcBef>
              <a:buNone/>
            </a:pPr>
            <a:r>
              <a:rPr lang="en-GB" sz="1850" dirty="0">
                <a:latin typeface="Calibri" panose="020F0502020204030204" pitchFamily="34" charset="0"/>
                <a:ea typeface="Calibri" panose="020F0502020204030204" pitchFamily="34" charset="0"/>
              </a:rPr>
              <a:t>Housing Plus Strategy based on local evidence, national trends, predicted trends and customer characteristics.</a:t>
            </a:r>
          </a:p>
          <a:p>
            <a:pPr marL="0" lvl="0" indent="0" defTabSz="914400">
              <a:spcBef>
                <a:spcPct val="20000"/>
              </a:spcBef>
              <a:buNone/>
            </a:pPr>
            <a:endParaRPr lang="en-GB" sz="1850" dirty="0">
              <a:latin typeface="Calibri" panose="020F0502020204030204" pitchFamily="34" charset="0"/>
              <a:ea typeface="Calibri" panose="020F0502020204030204" pitchFamily="34" charset="0"/>
            </a:endParaRPr>
          </a:p>
          <a:p>
            <a:pPr defTabSz="914400">
              <a:spcBef>
                <a:spcPct val="20000"/>
              </a:spcBef>
            </a:pPr>
            <a:r>
              <a:rPr lang="en-GB" sz="1850" dirty="0">
                <a:latin typeface="Calibri" panose="020F0502020204030204" pitchFamily="34" charset="0"/>
                <a:ea typeface="Calibri" panose="020F0502020204030204" pitchFamily="34" charset="0"/>
              </a:rPr>
              <a:t>Focus groups with YHN tenants living in general needs and age-designated housing including sheltered housing and extra care. </a:t>
            </a:r>
          </a:p>
          <a:p>
            <a:pPr defTabSz="914400">
              <a:spcBef>
                <a:spcPct val="20000"/>
              </a:spcBef>
            </a:pPr>
            <a:r>
              <a:rPr lang="en-GB" sz="1850" dirty="0">
                <a:latin typeface="Calibri" panose="020F0502020204030204" pitchFamily="34" charset="0"/>
                <a:ea typeface="Calibri" panose="020F0502020204030204" pitchFamily="34" charset="0"/>
              </a:rPr>
              <a:t>a sample of older Asian/British Asian Newcastle residents and some LGBT+ YHN residents.</a:t>
            </a:r>
          </a:p>
          <a:p>
            <a:pPr defTabSz="914400">
              <a:spcBef>
                <a:spcPct val="20000"/>
              </a:spcBef>
            </a:pPr>
            <a:r>
              <a:rPr lang="en-GB" sz="1850" dirty="0">
                <a:solidFill>
                  <a:prstClr val="black"/>
                </a:solidFill>
                <a:latin typeface="Calibri" panose="020F0502020204030204" pitchFamily="34" charset="0"/>
                <a:ea typeface="Calibri" panose="020F0502020204030204" pitchFamily="34" charset="0"/>
              </a:rPr>
              <a:t>Staff/stakeholder perspectives</a:t>
            </a:r>
            <a:endParaRPr lang="en-GB" sz="1850" dirty="0">
              <a:latin typeface="Calibri" panose="020F0502020204030204" pitchFamily="34" charset="0"/>
              <a:ea typeface="Calibri" panose="020F0502020204030204" pitchFamily="34" charset="0"/>
            </a:endParaRPr>
          </a:p>
          <a:p>
            <a:pPr marL="0" indent="0" defTabSz="914400">
              <a:spcBef>
                <a:spcPct val="20000"/>
              </a:spcBef>
              <a:buNone/>
            </a:pPr>
            <a:r>
              <a:rPr lang="en-GB" sz="1850" dirty="0">
                <a:latin typeface="Calibri" panose="020F0502020204030204" pitchFamily="34" charset="0"/>
                <a:ea typeface="Calibri" panose="020F0502020204030204" pitchFamily="34" charset="0"/>
              </a:rPr>
              <a:t>…. data on the views and aspirations of older people on current and future needs and preferences in relation to housing and support services. </a:t>
            </a:r>
          </a:p>
          <a:p>
            <a:endParaRPr lang="en-US" sz="1700" dirty="0"/>
          </a:p>
        </p:txBody>
      </p:sp>
      <p:pic>
        <p:nvPicPr>
          <p:cNvPr id="7" name="Content Placeholder 3">
            <a:extLst>
              <a:ext uri="{FF2B5EF4-FFF2-40B4-BE49-F238E27FC236}">
                <a16:creationId xmlns:a16="http://schemas.microsoft.com/office/drawing/2014/main" id="{B19BA135-371B-4E66-8BC2-66549FA21D27}"/>
              </a:ext>
            </a:extLst>
          </p:cNvPr>
          <p:cNvPicPr>
            <a:picLocks noChangeAspect="1"/>
          </p:cNvPicPr>
          <p:nvPr/>
        </p:nvPicPr>
        <p:blipFill rotWithShape="1">
          <a:blip r:embed="rId2"/>
          <a:srcRect l="35171" r="5800"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198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DB0B-4B40-4A01-BF66-B61407BF5F6F}"/>
              </a:ext>
            </a:extLst>
          </p:cNvPr>
          <p:cNvSpPr>
            <a:spLocks noGrp="1"/>
          </p:cNvSpPr>
          <p:nvPr>
            <p:ph type="title"/>
          </p:nvPr>
        </p:nvSpPr>
        <p:spPr>
          <a:xfrm>
            <a:off x="360759" y="3752849"/>
            <a:ext cx="2468166" cy="2452687"/>
          </a:xfrm>
        </p:spPr>
        <p:txBody>
          <a:bodyPr anchor="ctr">
            <a:normAutofit/>
          </a:bodyPr>
          <a:lstStyle/>
          <a:p>
            <a:r>
              <a:rPr lang="en-GB" sz="3600" dirty="0"/>
              <a:t>Implications of the evidence </a:t>
            </a:r>
          </a:p>
        </p:txBody>
      </p:sp>
      <p:pic>
        <p:nvPicPr>
          <p:cNvPr id="7" name="Content Placeholder 3">
            <a:extLst>
              <a:ext uri="{FF2B5EF4-FFF2-40B4-BE49-F238E27FC236}">
                <a16:creationId xmlns:a16="http://schemas.microsoft.com/office/drawing/2014/main" id="{A9E42609-8960-4600-82FA-5CB3ED3B1930}"/>
              </a:ext>
            </a:extLst>
          </p:cNvPr>
          <p:cNvPicPr>
            <a:picLocks noChangeAspect="1"/>
          </p:cNvPicPr>
          <p:nvPr/>
        </p:nvPicPr>
        <p:blipFill rotWithShape="1">
          <a:blip r:embed="rId2"/>
          <a:srcRect t="1025"/>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E12EC0CB-F4D6-4D36-A96A-29ED1B363E0A}"/>
              </a:ext>
            </a:extLst>
          </p:cNvPr>
          <p:cNvSpPr>
            <a:spLocks noGrp="1"/>
          </p:cNvSpPr>
          <p:nvPr>
            <p:ph idx="1"/>
          </p:nvPr>
        </p:nvSpPr>
        <p:spPr>
          <a:xfrm>
            <a:off x="2828925" y="3573017"/>
            <a:ext cx="6135563" cy="3096344"/>
          </a:xfrm>
        </p:spPr>
        <p:txBody>
          <a:bodyPr anchor="ctr">
            <a:noAutofit/>
          </a:bodyPr>
          <a:lstStyle/>
          <a:p>
            <a:r>
              <a:rPr lang="en-US" sz="1950" dirty="0"/>
              <a:t>Older people are seeking greater diversity in support and services offered.</a:t>
            </a:r>
          </a:p>
          <a:p>
            <a:r>
              <a:rPr lang="en-US" sz="1950" dirty="0"/>
              <a:t>Menu of services including a contemporary telecare offer, advice, practical help and  access to social interaction.</a:t>
            </a:r>
          </a:p>
          <a:p>
            <a:r>
              <a:rPr lang="en-US" sz="1950" dirty="0"/>
              <a:t>Support Services should be extended to people living in general needs homes and not just age designated homes.</a:t>
            </a:r>
          </a:p>
          <a:p>
            <a:r>
              <a:rPr lang="en-US" sz="1950" dirty="0"/>
              <a:t>More attractive age designated accommodation to appeal to older people in the future. </a:t>
            </a:r>
          </a:p>
        </p:txBody>
      </p:sp>
    </p:spTree>
    <p:extLst>
      <p:ext uri="{BB962C8B-B14F-4D97-AF65-F5344CB8AC3E}">
        <p14:creationId xmlns:p14="http://schemas.microsoft.com/office/powerpoint/2010/main" val="3381343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11/07/2016 09:20:55</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11/07/2016 09:20:55</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11/07/2016 09:20:55</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75B93403661E946B4800ED61B5F0B6C" ma:contentTypeVersion="11" ma:contentTypeDescription="Create a new document." ma:contentTypeScope="" ma:versionID="b08af0a59f4d35341c6856e3dd84c8e7">
  <xsd:schema xmlns:xsd="http://www.w3.org/2001/XMLSchema" xmlns:xs="http://www.w3.org/2001/XMLSchema" xmlns:p="http://schemas.microsoft.com/office/2006/metadata/properties" xmlns:ns2="0f14e361-2e4e-41d7-8c3b-6339848a5c25" xmlns:ns3="702b41d5-1742-4629-b02a-2f82be7b7233" targetNamespace="http://schemas.microsoft.com/office/2006/metadata/properties" ma:root="true" ma:fieldsID="f671dd340f58a97574362b0bf7581461" ns2:_="" ns3:_="">
    <xsd:import namespace="0f14e361-2e4e-41d7-8c3b-6339848a5c25"/>
    <xsd:import namespace="702b41d5-1742-4629-b02a-2f82be7b7233"/>
    <xsd:element name="properties">
      <xsd:complexType>
        <xsd:sequence>
          <xsd:element name="documentManagement">
            <xsd:complexType>
              <xsd:all>
                <xsd:element ref="ns2:Organisation" minOccurs="0"/>
                <xsd:element ref="ns2:Resourc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4e361-2e4e-41d7-8c3b-6339848a5c25" elementFormDefault="qualified">
    <xsd:import namespace="http://schemas.microsoft.com/office/2006/documentManagement/types"/>
    <xsd:import namespace="http://schemas.microsoft.com/office/infopath/2007/PartnerControls"/>
    <xsd:element name="Organisation" ma:index="8" nillable="true" ma:displayName="Organisation" ma:default="Your Homes Newcastle" ma:format="Dropdown" ma:internalName="Organisation">
      <xsd:simpleType>
        <xsd:union memberTypes="dms:Text">
          <xsd:simpleType>
            <xsd:restriction base="dms:Choice">
              <xsd:enumeration value="Your Homes Newcastle"/>
              <xsd:enumeration value="Leazes Homes"/>
              <xsd:enumeration value="Byker Community Trust"/>
              <xsd:enumeration value="Tyne and Wear Homes"/>
              <xsd:enumeration value="Plain English (applies to all)"/>
            </xsd:restriction>
          </xsd:simpleType>
        </xsd:union>
      </xsd:simpleType>
    </xsd:element>
    <xsd:element name="Resource" ma:index="9" nillable="true" ma:displayName="Type of resource" ma:default="Logo" ma:format="Dropdown" ma:internalName="Resource">
      <xsd:simpleType>
        <xsd:union memberTypes="dms:Text">
          <xsd:simpleType>
            <xsd:restriction base="dms:Choice">
              <xsd:enumeration value="Logo"/>
              <xsd:enumeration value="Template"/>
              <xsd:enumeration value="Style guid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02b41d5-1742-4629-b02a-2f82be7b723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02b41d5-1742-4629-b02a-2f82be7b7233">MZSX7CZT4NDV-950-50</_dlc_DocId>
    <_dlc_DocIdUrl xmlns="702b41d5-1742-4629-b02a-2f82be7b7233">
      <Url>http://spsdca001/teams/ceo/communicationsteam/_layouts/DocIdRedir.aspx?ID=MZSX7CZT4NDV-950-50</Url>
      <Description>MZSX7CZT4NDV-950-50</Description>
    </_dlc_DocIdUrl>
    <Organisation xmlns="0f14e361-2e4e-41d7-8c3b-6339848a5c25">Your Homes Newcastle</Organisation>
    <Resource xmlns="0f14e361-2e4e-41d7-8c3b-6339848a5c25">Logo</Resource>
  </documentManagement>
</p:properties>
</file>

<file path=customXml/itemProps1.xml><?xml version="1.0" encoding="utf-8"?>
<ds:datastoreItem xmlns:ds="http://schemas.openxmlformats.org/officeDocument/2006/customXml" ds:itemID="{2BC5944F-F66A-456F-9D74-C4A2068CDBEB}">
  <ds:schemaRefs>
    <ds:schemaRef ds:uri="http://schemas.microsoft.com/sharepoint/events"/>
  </ds:schemaRefs>
</ds:datastoreItem>
</file>

<file path=customXml/itemProps2.xml><?xml version="1.0" encoding="utf-8"?>
<ds:datastoreItem xmlns:ds="http://schemas.openxmlformats.org/officeDocument/2006/customXml" ds:itemID="{4B93BAFB-7D22-4511-8E8F-1EC3162F5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4e361-2e4e-41d7-8c3b-6339848a5c25"/>
    <ds:schemaRef ds:uri="702b41d5-1742-4629-b02a-2f82be7b7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6BF567-AA5E-488D-AFDC-1D1A767AB866}">
  <ds:schemaRefs>
    <ds:schemaRef ds:uri="http://schemas.microsoft.com/sharepoint/v3/contenttype/forms"/>
  </ds:schemaRefs>
</ds:datastoreItem>
</file>

<file path=customXml/itemProps4.xml><?xml version="1.0" encoding="utf-8"?>
<ds:datastoreItem xmlns:ds="http://schemas.openxmlformats.org/officeDocument/2006/customXml" ds:itemID="{AE2AE9AB-DB97-4CDD-8975-73D9F6AB2E5B}">
  <ds:schemaRefs>
    <ds:schemaRef ds:uri="http://schemas.microsoft.com/office/2006/documentManagement/types"/>
    <ds:schemaRef ds:uri="702b41d5-1742-4629-b02a-2f82be7b7233"/>
    <ds:schemaRef ds:uri="http://purl.org/dc/elements/1.1/"/>
    <ds:schemaRef ds:uri="0f14e361-2e4e-41d7-8c3b-6339848a5c25"/>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TotalTime>
  <Words>658</Words>
  <Application>Microsoft Office PowerPoint</Application>
  <PresentationFormat>On-screen Show (4:3)</PresentationFormat>
  <Paragraphs>56</Paragraphs>
  <Slides>11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Office Theme</vt:lpstr>
      <vt:lpstr>1_Custom Design</vt:lpstr>
      <vt:lpstr>1_Office Theme</vt:lpstr>
      <vt:lpstr>Helen Neal  Your Homes Newcastle </vt:lpstr>
      <vt:lpstr>YHN… who we are ……..</vt:lpstr>
      <vt:lpstr>YHN’s vision, purpose, values and strategic objectives……</vt:lpstr>
      <vt:lpstr>YHN Support Services structure…. </vt:lpstr>
      <vt:lpstr>YHN current housing and services for older people….</vt:lpstr>
      <vt:lpstr>Ostara …. YHN’s mobile response and support service in Newcastle.</vt:lpstr>
      <vt:lpstr>Housing Plus Vision…..</vt:lpstr>
      <vt:lpstr>Working with the Housing Lin </vt:lpstr>
      <vt:lpstr>Implications of the evidence </vt:lpstr>
      <vt:lpstr>PowerPoint Presentation</vt:lpstr>
      <vt:lpstr>For further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 Neal  Your Homes Newcastle </dc:title>
  <dc:creator>Neal, Helen (YHN)</dc:creator>
  <cp:lastModifiedBy>Neal, Helen (YHN)</cp:lastModifiedBy>
  <cp:revision>6</cp:revision>
  <dcterms:created xsi:type="dcterms:W3CDTF">2019-06-14T12:49:58Z</dcterms:created>
  <dcterms:modified xsi:type="dcterms:W3CDTF">2019-06-14T14:13:02Z</dcterms:modified>
</cp:coreProperties>
</file>