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60" r:id="rId3"/>
    <p:sldId id="471" r:id="rId4"/>
    <p:sldId id="474" r:id="rId5"/>
    <p:sldId id="472" r:id="rId6"/>
    <p:sldId id="475" r:id="rId7"/>
    <p:sldId id="473" r:id="rId8"/>
    <p:sldId id="464" r:id="rId9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6">
          <p15:clr>
            <a:srgbClr val="A4A3A4"/>
          </p15:clr>
        </p15:guide>
        <p15:guide id="4" orient="horz" pos="3612">
          <p15:clr>
            <a:srgbClr val="A4A3A4"/>
          </p15:clr>
        </p15:guide>
        <p15:guide id="5" orient="horz" pos="1979">
          <p15:clr>
            <a:srgbClr val="A4A3A4"/>
          </p15:clr>
        </p15:guide>
        <p15:guide id="6" orient="horz" pos="2432">
          <p15:clr>
            <a:srgbClr val="A4A3A4"/>
          </p15:clr>
        </p15:guide>
        <p15:guide id="7" pos="3982">
          <p15:clr>
            <a:srgbClr val="A4A3A4"/>
          </p15:clr>
        </p15:guide>
        <p15:guide id="8" pos="897">
          <p15:clr>
            <a:srgbClr val="A4A3A4"/>
          </p15:clr>
        </p15:guide>
        <p15:guide id="9" pos="3120">
          <p15:clr>
            <a:srgbClr val="A4A3A4"/>
          </p15:clr>
        </p15:guide>
        <p15:guide id="10" pos="5479">
          <p15:clr>
            <a:srgbClr val="A4A3A4"/>
          </p15:clr>
        </p15:guide>
        <p15:guide id="11" pos="2349">
          <p15:clr>
            <a:srgbClr val="A4A3A4"/>
          </p15:clr>
        </p15:guide>
        <p15:guide id="12" pos="1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B050"/>
    <a:srgbClr val="4E1C42"/>
    <a:srgbClr val="682560"/>
    <a:srgbClr val="FFFFFF"/>
    <a:srgbClr val="8C4799"/>
    <a:srgbClr val="0033A0"/>
    <a:srgbClr val="00205B"/>
    <a:srgbClr val="6A3460"/>
    <a:srgbClr val="7A9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49378" autoAdjust="0"/>
  </p:normalViewPr>
  <p:slideViewPr>
    <p:cSldViewPr>
      <p:cViewPr varScale="1">
        <p:scale>
          <a:sx n="74" d="100"/>
          <a:sy n="74" d="100"/>
        </p:scale>
        <p:origin x="1110" y="72"/>
      </p:cViewPr>
      <p:guideLst>
        <p:guide orient="horz" pos="2160"/>
        <p:guide pos="2880"/>
        <p:guide orient="horz" pos="1616"/>
        <p:guide orient="horz" pos="3612"/>
        <p:guide orient="horz" pos="1979"/>
        <p:guide orient="horz" pos="2432"/>
        <p:guide pos="3982"/>
        <p:guide pos="897"/>
        <p:guide pos="3120"/>
        <p:guide pos="5479"/>
        <p:guide pos="2349"/>
        <p:guide pos="13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A76C424-72E7-44F4-AEE2-E8C0645FE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8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6DD214E-EFA1-4449-A914-56417C3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37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7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22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56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7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11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In </a:t>
            </a:r>
            <a:r>
              <a:rPr lang="en-GB" dirty="0" err="1"/>
              <a:t>summry</a:t>
            </a:r>
            <a:r>
              <a:rPr lang="en-GB" dirty="0"/>
              <a:t>: What are the lessons from working with the county and the district?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Having a housing function in the county helps. It is a bridge between the county and the district. It shows that we have common objectives.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Capacity remains a major constraint. Some districts are well resourced, others much less so. Ability to drive housing growth, garden communities, and respond to </a:t>
            </a:r>
            <a:r>
              <a:rPr lang="en-GB" dirty="0" err="1"/>
              <a:t>homesslessness</a:t>
            </a:r>
            <a:r>
              <a:rPr lang="en-GB" dirty="0"/>
              <a:t> issues.  Be ready to use it </a:t>
            </a:r>
            <a:r>
              <a:rPr lang="en-GB" dirty="0" err="1"/>
              <a:t>flexiblty</a:t>
            </a:r>
            <a:r>
              <a:rPr lang="en-GB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Recognise that we share the same territory. District and the county are in the same place – in Essex. We have the same residents. We have different legal responsibilities – but if we dial down our egos, we can see that we are stronger delivering together. It is not “us” and “them”, it is “we”, even if “we” disagree sometimes.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 started by noting that climate change is very much in the news. The international approach to reducing climate changes was to agree a common goal, and ask different nations to pledge their contribution, and then for them to work out how to deliver that.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We can learn from this in housing. To agree we have common goals: housing growth, great places, ending homelessness. And that we can each contribute differently to reach those goals.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82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6506" y="1752600"/>
            <a:ext cx="8892156" cy="1388368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6506" y="1303784"/>
            <a:ext cx="8892156" cy="4488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6506" y="3593070"/>
            <a:ext cx="8892156" cy="170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You can change a slide’s background colour, but always remember to consider accessibility!</a:t>
            </a:r>
          </a:p>
        </p:txBody>
      </p:sp>
      <p:pic>
        <p:nvPicPr>
          <p:cNvPr id="8" name="Picture 7" descr="ECC_Primary_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56" y="5949280"/>
            <a:ext cx="1266816" cy="5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50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506507" y="1268189"/>
            <a:ext cx="8891323" cy="1224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Always use at least size 18 font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07340" y="404664"/>
            <a:ext cx="8907902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6506" y="2708274"/>
            <a:ext cx="8908735" cy="381575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Always use at least size 18 font </a:t>
            </a:r>
          </a:p>
        </p:txBody>
      </p:sp>
    </p:spTree>
    <p:extLst>
      <p:ext uri="{BB962C8B-B14F-4D97-AF65-F5344CB8AC3E}">
        <p14:creationId xmlns:p14="http://schemas.microsoft.com/office/powerpoint/2010/main" val="809068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70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506506" y="1268413"/>
            <a:ext cx="4288059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/>
              <a:t>Always use at least size 18 font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06506" y="404664"/>
            <a:ext cx="8890570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9017" y="1268413"/>
            <a:ext cx="4288059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/>
              <a:t>Always use at least size 18 font </a:t>
            </a:r>
          </a:p>
        </p:txBody>
      </p:sp>
    </p:spTree>
    <p:extLst>
      <p:ext uri="{BB962C8B-B14F-4D97-AF65-F5344CB8AC3E}">
        <p14:creationId xmlns:p14="http://schemas.microsoft.com/office/powerpoint/2010/main" val="281849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506506" y="1268413"/>
            <a:ext cx="8892156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/>
              <a:t>Always use at least size 18 font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06506" y="404664"/>
            <a:ext cx="8892156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30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506506" y="1268413"/>
            <a:ext cx="8892156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/>
              <a:t>Always use at least size 18 font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06506" y="404664"/>
            <a:ext cx="8892156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151355" y="6597352"/>
            <a:ext cx="1404156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© Essex County Council</a:t>
            </a:r>
          </a:p>
        </p:txBody>
      </p:sp>
    </p:spTree>
    <p:extLst>
      <p:ext uri="{BB962C8B-B14F-4D97-AF65-F5344CB8AC3E}">
        <p14:creationId xmlns:p14="http://schemas.microsoft.com/office/powerpoint/2010/main" val="395100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Black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6506" y="1752600"/>
            <a:ext cx="8892156" cy="1388368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6506" y="1303784"/>
            <a:ext cx="8892156" cy="4488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6506" y="3593070"/>
            <a:ext cx="8892156" cy="170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You can change a slides background colour, </a:t>
            </a:r>
            <a:br>
              <a:rPr lang="en-GB" dirty="0"/>
            </a:br>
            <a:r>
              <a:rPr lang="en-GB" dirty="0"/>
              <a:t>but always remember to consider accessibility!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56" y="5949280"/>
            <a:ext cx="1266815" cy="5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Red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6506" y="1752600"/>
            <a:ext cx="8892156" cy="1388368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6506" y="1303784"/>
            <a:ext cx="8892156" cy="4488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6506" y="3593070"/>
            <a:ext cx="8892156" cy="170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You can change a slides background colour, </a:t>
            </a:r>
            <a:br>
              <a:rPr lang="en-GB" dirty="0"/>
            </a:br>
            <a:r>
              <a:rPr lang="en-GB" dirty="0"/>
              <a:t>but always remember to consider accessibility!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56" y="5947335"/>
            <a:ext cx="1266815" cy="5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3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89" r:id="rId3"/>
    <p:sldLayoutId id="2147483687" r:id="rId4"/>
    <p:sldLayoutId id="2147483695" r:id="rId5"/>
    <p:sldLayoutId id="2147483693" r:id="rId6"/>
    <p:sldLayoutId id="2147483692" r:id="rId7"/>
    <p:sldLayoutId id="2147483696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506" y="1752600"/>
            <a:ext cx="9127014" cy="1388368"/>
          </a:xfrm>
        </p:spPr>
        <p:txBody>
          <a:bodyPr/>
          <a:lstStyle/>
          <a:p>
            <a:r>
              <a:rPr lang="en-GB" dirty="0"/>
              <a:t>What makes a good </a:t>
            </a:r>
            <a:br>
              <a:rPr lang="en-GB" dirty="0"/>
            </a:br>
            <a:r>
              <a:rPr lang="en-GB" dirty="0"/>
              <a:t>housing development</a:t>
            </a:r>
            <a:br>
              <a:rPr lang="en-GB" dirty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Lee Heley</a:t>
            </a:r>
            <a:br>
              <a:rPr lang="en-GB" sz="1800" dirty="0"/>
            </a:br>
            <a:r>
              <a:rPr lang="en-GB" sz="1800" dirty="0"/>
              <a:t>Head of Housing Growth</a:t>
            </a:r>
            <a:br>
              <a:rPr lang="en-GB" sz="1800" dirty="0"/>
            </a:br>
            <a:r>
              <a:rPr lang="en-GB" sz="1800" dirty="0"/>
              <a:t>Essex County Council 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11 June 2019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2147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776" y="224644"/>
            <a:ext cx="8968447" cy="648072"/>
          </a:xfrm>
        </p:spPr>
        <p:txBody>
          <a:bodyPr/>
          <a:lstStyle/>
          <a:p>
            <a:r>
              <a:rPr lang="en-GB" sz="4000" dirty="0"/>
              <a:t>Introduction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A7419DA-401C-4D55-AEFE-720642EFC6F9}"/>
              </a:ext>
            </a:extLst>
          </p:cNvPr>
          <p:cNvSpPr/>
          <p:nvPr/>
        </p:nvSpPr>
        <p:spPr bwMode="auto">
          <a:xfrm>
            <a:off x="4294" y="6479625"/>
            <a:ext cx="9898618" cy="45719"/>
          </a:xfrm>
          <a:prstGeom prst="rect">
            <a:avLst/>
          </a:prstGeom>
          <a:solidFill>
            <a:srgbClr val="682560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A7D9A1-3B83-42BC-845D-9634904A1DC2}"/>
              </a:ext>
            </a:extLst>
          </p:cNvPr>
          <p:cNvSpPr txBox="1"/>
          <p:nvPr/>
        </p:nvSpPr>
        <p:spPr>
          <a:xfrm>
            <a:off x="632520" y="1560269"/>
            <a:ext cx="84249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n-lt"/>
              </a:rPr>
              <a:t>&gt; Start with people </a:t>
            </a:r>
          </a:p>
          <a:p>
            <a:endParaRPr lang="en-GB" sz="3600" dirty="0">
              <a:latin typeface="+mn-lt"/>
            </a:endParaRPr>
          </a:p>
          <a:p>
            <a:r>
              <a:rPr lang="en-GB" sz="3600" dirty="0">
                <a:latin typeface="+mn-lt"/>
              </a:rPr>
              <a:t>&gt; Understand the system</a:t>
            </a:r>
          </a:p>
          <a:p>
            <a:endParaRPr lang="en-GB" sz="3600" dirty="0">
              <a:latin typeface="+mn-lt"/>
            </a:endParaRPr>
          </a:p>
          <a:p>
            <a:r>
              <a:rPr lang="en-GB" sz="3600" dirty="0">
                <a:latin typeface="+mn-lt"/>
              </a:rPr>
              <a:t>&gt; Manage the process</a:t>
            </a:r>
          </a:p>
          <a:p>
            <a:r>
              <a:rPr lang="en-GB" sz="3600" dirty="0">
                <a:latin typeface="+mn-lt"/>
              </a:rPr>
              <a:t> </a:t>
            </a:r>
          </a:p>
          <a:p>
            <a:r>
              <a:rPr lang="en-GB" sz="3600" dirty="0">
                <a:latin typeface="+mn-lt"/>
              </a:rPr>
              <a:t>&gt; Stick with it</a:t>
            </a:r>
          </a:p>
          <a:p>
            <a:endParaRPr lang="en-GB" sz="2800" dirty="0">
              <a:latin typeface="+mn-lt"/>
            </a:endParaRPr>
          </a:p>
          <a:p>
            <a:endParaRPr lang="en-GB" sz="2800" dirty="0">
              <a:latin typeface="+mn-lt"/>
            </a:endParaRPr>
          </a:p>
          <a:p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184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E7C885-CA24-4945-B628-2DF4F461C2A3}"/>
              </a:ext>
            </a:extLst>
          </p:cNvPr>
          <p:cNvSpPr/>
          <p:nvPr/>
        </p:nvSpPr>
        <p:spPr bwMode="auto">
          <a:xfrm>
            <a:off x="-15552" y="0"/>
            <a:ext cx="989861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776" y="224644"/>
            <a:ext cx="8968447" cy="648072"/>
          </a:xfrm>
        </p:spPr>
        <p:txBody>
          <a:bodyPr/>
          <a:lstStyle/>
          <a:p>
            <a:r>
              <a:rPr lang="en-GB" sz="4000" dirty="0"/>
              <a:t>Start with people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A7419DA-401C-4D55-AEFE-720642EFC6F9}"/>
              </a:ext>
            </a:extLst>
          </p:cNvPr>
          <p:cNvSpPr/>
          <p:nvPr/>
        </p:nvSpPr>
        <p:spPr bwMode="auto">
          <a:xfrm>
            <a:off x="4294" y="6479625"/>
            <a:ext cx="9898618" cy="45719"/>
          </a:xfrm>
          <a:prstGeom prst="rect">
            <a:avLst/>
          </a:prstGeom>
          <a:solidFill>
            <a:srgbClr val="682560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F3B20A-26B4-4C35-A989-58B0427E4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848" y="1651029"/>
            <a:ext cx="6091064" cy="3434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5F64DB3-9FB0-4969-A43B-F99952FA5433}"/>
              </a:ext>
            </a:extLst>
          </p:cNvPr>
          <p:cNvSpPr txBox="1"/>
          <p:nvPr/>
        </p:nvSpPr>
        <p:spPr>
          <a:xfrm>
            <a:off x="560512" y="1556792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n-lt"/>
              </a:rPr>
              <a:t>Over 75 </a:t>
            </a:r>
          </a:p>
          <a:p>
            <a:endParaRPr lang="en-GB" sz="3600" dirty="0">
              <a:latin typeface="+mn-lt"/>
            </a:endParaRPr>
          </a:p>
          <a:p>
            <a:r>
              <a:rPr lang="en-GB" sz="3600" dirty="0">
                <a:latin typeface="+mn-lt"/>
              </a:rPr>
              <a:t>Health condition</a:t>
            </a:r>
          </a:p>
          <a:p>
            <a:endParaRPr lang="en-GB" sz="3600" dirty="0">
              <a:latin typeface="+mn-lt"/>
            </a:endParaRPr>
          </a:p>
          <a:p>
            <a:r>
              <a:rPr lang="en-GB" sz="3600" dirty="0">
                <a:latin typeface="+mn-lt"/>
              </a:rPr>
              <a:t>Care package</a:t>
            </a:r>
          </a:p>
        </p:txBody>
      </p:sp>
    </p:spTree>
    <p:extLst>
      <p:ext uri="{BB962C8B-B14F-4D97-AF65-F5344CB8AC3E}">
        <p14:creationId xmlns:p14="http://schemas.microsoft.com/office/powerpoint/2010/main" val="203680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F350625-49BB-4527-B994-86C065B05806}"/>
              </a:ext>
            </a:extLst>
          </p:cNvPr>
          <p:cNvPicPr>
            <a:picLocks noGrp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/>
          <a:stretch/>
        </p:blipFill>
        <p:spPr bwMode="auto">
          <a:xfrm>
            <a:off x="20" y="10"/>
            <a:ext cx="9905980" cy="6857990"/>
          </a:xfrm>
          <a:prstGeom prst="rect">
            <a:avLst/>
          </a:prstGeom>
          <a:noFill/>
          <a:ex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2A0644-C368-4E45-8E41-34C747C762C8}"/>
              </a:ext>
            </a:extLst>
          </p:cNvPr>
          <p:cNvSpPr txBox="1"/>
          <p:nvPr/>
        </p:nvSpPr>
        <p:spPr>
          <a:xfrm>
            <a:off x="7689304" y="5445224"/>
            <a:ext cx="1872208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kern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75+ population</a:t>
            </a:r>
          </a:p>
          <a:p>
            <a:r>
              <a:rPr lang="en-GB" sz="2800" kern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Essex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23C2D6-236B-4A01-A4AD-93A8E65CA7F3}"/>
              </a:ext>
            </a:extLst>
          </p:cNvPr>
          <p:cNvSpPr/>
          <p:nvPr/>
        </p:nvSpPr>
        <p:spPr bwMode="auto">
          <a:xfrm>
            <a:off x="0" y="-27384"/>
            <a:ext cx="9901706" cy="68853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B4D73DA-9451-425A-96AD-A532756FA519}"/>
              </a:ext>
            </a:extLst>
          </p:cNvPr>
          <p:cNvSpPr/>
          <p:nvPr/>
        </p:nvSpPr>
        <p:spPr bwMode="auto">
          <a:xfrm>
            <a:off x="3656856" y="4311431"/>
            <a:ext cx="2304256" cy="20698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Build Contractor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26F08EC-E327-4F8C-AB8E-0959A8C6EC19}"/>
              </a:ext>
            </a:extLst>
          </p:cNvPr>
          <p:cNvSpPr/>
          <p:nvPr/>
        </p:nvSpPr>
        <p:spPr bwMode="auto">
          <a:xfrm>
            <a:off x="5313040" y="3735367"/>
            <a:ext cx="2304256" cy="20698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latin typeface="+mn-lt"/>
                <a:ea typeface="ＭＳ Ｐゴシック" charset="0"/>
              </a:rPr>
              <a:t>Benefits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508BBA9-3D79-4D90-AD39-75E22C1D230F}"/>
              </a:ext>
            </a:extLst>
          </p:cNvPr>
          <p:cNvSpPr/>
          <p:nvPr/>
        </p:nvSpPr>
        <p:spPr bwMode="auto">
          <a:xfrm>
            <a:off x="7113240" y="4041734"/>
            <a:ext cx="2304256" cy="20698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Funders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776" y="224644"/>
            <a:ext cx="8968447" cy="648072"/>
          </a:xfrm>
        </p:spPr>
        <p:txBody>
          <a:bodyPr/>
          <a:lstStyle/>
          <a:p>
            <a:r>
              <a:rPr lang="en-GB" sz="4000" dirty="0"/>
              <a:t>Understand the system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A7419DA-401C-4D55-AEFE-720642EFC6F9}"/>
              </a:ext>
            </a:extLst>
          </p:cNvPr>
          <p:cNvSpPr/>
          <p:nvPr/>
        </p:nvSpPr>
        <p:spPr bwMode="auto">
          <a:xfrm>
            <a:off x="4294" y="6479625"/>
            <a:ext cx="9316346" cy="45719"/>
          </a:xfrm>
          <a:prstGeom prst="rect">
            <a:avLst/>
          </a:prstGeom>
          <a:solidFill>
            <a:srgbClr val="682560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8D86CEA-71BE-4DED-80EB-5F802ED472C1}"/>
              </a:ext>
            </a:extLst>
          </p:cNvPr>
          <p:cNvSpPr/>
          <p:nvPr/>
        </p:nvSpPr>
        <p:spPr bwMode="auto">
          <a:xfrm>
            <a:off x="7257256" y="2313542"/>
            <a:ext cx="2304256" cy="20698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Care provider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AAC1360-5B79-4BAD-B8AB-DDD20944DB58}"/>
              </a:ext>
            </a:extLst>
          </p:cNvPr>
          <p:cNvSpPr/>
          <p:nvPr/>
        </p:nvSpPr>
        <p:spPr bwMode="auto">
          <a:xfrm>
            <a:off x="6177136" y="1071071"/>
            <a:ext cx="2304256" cy="20698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Landlord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4A30DA-D161-457D-82FA-6C810241CE74}"/>
              </a:ext>
            </a:extLst>
          </p:cNvPr>
          <p:cNvSpPr/>
          <p:nvPr/>
        </p:nvSpPr>
        <p:spPr bwMode="auto">
          <a:xfrm>
            <a:off x="4232920" y="1215087"/>
            <a:ext cx="2304256" cy="20698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Land owner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CACAFFE-E05B-490E-8425-0F39AD4D7F3A}"/>
              </a:ext>
            </a:extLst>
          </p:cNvPr>
          <p:cNvSpPr/>
          <p:nvPr/>
        </p:nvSpPr>
        <p:spPr bwMode="auto">
          <a:xfrm>
            <a:off x="2720752" y="2151191"/>
            <a:ext cx="2304256" cy="20698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      Housing department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0220846-DBC0-4CA3-8FFB-49137FB67429}"/>
              </a:ext>
            </a:extLst>
          </p:cNvPr>
          <p:cNvSpPr/>
          <p:nvPr/>
        </p:nvSpPr>
        <p:spPr bwMode="auto">
          <a:xfrm>
            <a:off x="1136576" y="1287095"/>
            <a:ext cx="2304256" cy="20698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latin typeface="+mn-lt"/>
                <a:ea typeface="ＭＳ Ｐゴシック" charset="0"/>
              </a:rPr>
              <a:t>Planning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6DF3B27-C75A-4BFF-92CC-1D9EAE3D93EC}"/>
              </a:ext>
            </a:extLst>
          </p:cNvPr>
          <p:cNvSpPr/>
          <p:nvPr/>
        </p:nvSpPr>
        <p:spPr bwMode="auto">
          <a:xfrm>
            <a:off x="200472" y="2636912"/>
            <a:ext cx="2304256" cy="20698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Social Care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DBFB90D-9068-4F02-89CE-D94CE42F945E}"/>
              </a:ext>
            </a:extLst>
          </p:cNvPr>
          <p:cNvSpPr/>
          <p:nvPr/>
        </p:nvSpPr>
        <p:spPr bwMode="auto">
          <a:xfrm>
            <a:off x="1424608" y="4293096"/>
            <a:ext cx="2304256" cy="206989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Demand from people</a:t>
            </a:r>
          </a:p>
        </p:txBody>
      </p:sp>
    </p:spTree>
    <p:extLst>
      <p:ext uri="{BB962C8B-B14F-4D97-AF65-F5344CB8AC3E}">
        <p14:creationId xmlns:p14="http://schemas.microsoft.com/office/powerpoint/2010/main" val="178169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1D068C2-888F-4BB7-887C-D70AF2385EB7}"/>
              </a:ext>
            </a:extLst>
          </p:cNvPr>
          <p:cNvSpPr/>
          <p:nvPr/>
        </p:nvSpPr>
        <p:spPr bwMode="auto">
          <a:xfrm>
            <a:off x="0" y="-39757"/>
            <a:ext cx="9906000" cy="68977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776" y="224644"/>
            <a:ext cx="8968447" cy="648072"/>
          </a:xfrm>
        </p:spPr>
        <p:txBody>
          <a:bodyPr/>
          <a:lstStyle/>
          <a:p>
            <a:r>
              <a:rPr lang="en-GB" sz="4000" dirty="0"/>
              <a:t>Manage delivery</a:t>
            </a:r>
            <a:endParaRPr lang="en-GB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A7419DA-401C-4D55-AEFE-720642EFC6F9}"/>
              </a:ext>
            </a:extLst>
          </p:cNvPr>
          <p:cNvSpPr/>
          <p:nvPr/>
        </p:nvSpPr>
        <p:spPr bwMode="auto">
          <a:xfrm>
            <a:off x="4294" y="6479625"/>
            <a:ext cx="9898618" cy="45719"/>
          </a:xfrm>
          <a:prstGeom prst="rect">
            <a:avLst/>
          </a:prstGeom>
          <a:solidFill>
            <a:srgbClr val="682560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8D84A5A-D1C2-49F9-9521-6567D8A4BDF5}"/>
              </a:ext>
            </a:extLst>
          </p:cNvPr>
          <p:cNvSpPr/>
          <p:nvPr/>
        </p:nvSpPr>
        <p:spPr bwMode="auto">
          <a:xfrm>
            <a:off x="5294993" y="3739073"/>
            <a:ext cx="1962262" cy="18178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Build Contractor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81EB727-8F8E-4630-B19E-0E6627E28993}"/>
              </a:ext>
            </a:extLst>
          </p:cNvPr>
          <p:cNvSpPr/>
          <p:nvPr/>
        </p:nvSpPr>
        <p:spPr bwMode="auto">
          <a:xfrm>
            <a:off x="3775719" y="3777457"/>
            <a:ext cx="1962262" cy="18178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latin typeface="+mn-lt"/>
                <a:ea typeface="ＭＳ Ｐゴシック" charset="0"/>
              </a:rPr>
              <a:t>Benefits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E51CFE5-A239-429D-9034-A72F9011CAD4}"/>
              </a:ext>
            </a:extLst>
          </p:cNvPr>
          <p:cNvSpPr/>
          <p:nvPr/>
        </p:nvSpPr>
        <p:spPr bwMode="auto">
          <a:xfrm>
            <a:off x="2126642" y="3771372"/>
            <a:ext cx="1962262" cy="18178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Funders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6001A59-2592-40BB-B1F7-DD2517AC2800}"/>
              </a:ext>
            </a:extLst>
          </p:cNvPr>
          <p:cNvSpPr/>
          <p:nvPr/>
        </p:nvSpPr>
        <p:spPr bwMode="auto">
          <a:xfrm>
            <a:off x="468776" y="3771371"/>
            <a:ext cx="1962262" cy="18178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Care provider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311C671-4D1D-48DA-8E1C-0F27F6E36107}"/>
              </a:ext>
            </a:extLst>
          </p:cNvPr>
          <p:cNvSpPr/>
          <p:nvPr/>
        </p:nvSpPr>
        <p:spPr bwMode="auto">
          <a:xfrm>
            <a:off x="7023186" y="1287095"/>
            <a:ext cx="1962262" cy="18178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Landlord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5EE0B8E-E894-410E-957E-992866790DFD}"/>
              </a:ext>
            </a:extLst>
          </p:cNvPr>
          <p:cNvSpPr/>
          <p:nvPr/>
        </p:nvSpPr>
        <p:spPr bwMode="auto">
          <a:xfrm>
            <a:off x="5367002" y="1295245"/>
            <a:ext cx="1962262" cy="18178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Land owner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435CCC3-D18B-4746-ACB3-F893CA712F3B}"/>
              </a:ext>
            </a:extLst>
          </p:cNvPr>
          <p:cNvSpPr/>
          <p:nvPr/>
        </p:nvSpPr>
        <p:spPr bwMode="auto">
          <a:xfrm>
            <a:off x="3782826" y="1317219"/>
            <a:ext cx="1962262" cy="18178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   Housing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B3632D1-8C00-47B0-A458-40A886698696}"/>
              </a:ext>
            </a:extLst>
          </p:cNvPr>
          <p:cNvSpPr/>
          <p:nvPr/>
        </p:nvSpPr>
        <p:spPr bwMode="auto">
          <a:xfrm>
            <a:off x="2054634" y="1287096"/>
            <a:ext cx="1962262" cy="18178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latin typeface="+mn-lt"/>
                <a:ea typeface="ＭＳ Ｐゴシック" charset="0"/>
              </a:rPr>
              <a:t>Planning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8E00C8A-A9FF-4BFA-9F84-DC406593F10B}"/>
              </a:ext>
            </a:extLst>
          </p:cNvPr>
          <p:cNvSpPr/>
          <p:nvPr/>
        </p:nvSpPr>
        <p:spPr bwMode="auto">
          <a:xfrm>
            <a:off x="423753" y="1317219"/>
            <a:ext cx="1962262" cy="18178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Social Care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47B9693-414C-4A09-AA56-C74C9EAA77C9}"/>
              </a:ext>
            </a:extLst>
          </p:cNvPr>
          <p:cNvSpPr/>
          <p:nvPr/>
        </p:nvSpPr>
        <p:spPr bwMode="auto">
          <a:xfrm>
            <a:off x="7401272" y="3501008"/>
            <a:ext cx="2304256" cy="206989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Demand from people</a:t>
            </a:r>
          </a:p>
        </p:txBody>
      </p:sp>
    </p:spTree>
    <p:extLst>
      <p:ext uri="{BB962C8B-B14F-4D97-AF65-F5344CB8AC3E}">
        <p14:creationId xmlns:p14="http://schemas.microsoft.com/office/powerpoint/2010/main" val="202861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1D068C2-888F-4BB7-887C-D70AF2385EB7}"/>
              </a:ext>
            </a:extLst>
          </p:cNvPr>
          <p:cNvSpPr/>
          <p:nvPr/>
        </p:nvSpPr>
        <p:spPr bwMode="auto">
          <a:xfrm>
            <a:off x="0" y="-39757"/>
            <a:ext cx="9906000" cy="6897757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776" y="224644"/>
            <a:ext cx="8968447" cy="648072"/>
          </a:xfrm>
        </p:spPr>
        <p:txBody>
          <a:bodyPr/>
          <a:lstStyle/>
          <a:p>
            <a:r>
              <a:rPr lang="en-GB" sz="4000" dirty="0"/>
              <a:t>Stick with it</a:t>
            </a:r>
            <a:endParaRPr lang="en-GB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A7419DA-401C-4D55-AEFE-720642EFC6F9}"/>
              </a:ext>
            </a:extLst>
          </p:cNvPr>
          <p:cNvSpPr/>
          <p:nvPr/>
        </p:nvSpPr>
        <p:spPr bwMode="auto">
          <a:xfrm>
            <a:off x="4294" y="6479625"/>
            <a:ext cx="9898618" cy="45719"/>
          </a:xfrm>
          <a:prstGeom prst="rect">
            <a:avLst/>
          </a:prstGeom>
          <a:solidFill>
            <a:srgbClr val="682560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2A1927-1C5D-4E00-A20D-998B9A7445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47" t="12382" r="10020" b="16733"/>
          <a:stretch/>
        </p:blipFill>
        <p:spPr>
          <a:xfrm>
            <a:off x="1064568" y="1569363"/>
            <a:ext cx="7848872" cy="394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6506" y="2636912"/>
            <a:ext cx="8892156" cy="648072"/>
          </a:xfrm>
        </p:spPr>
        <p:txBody>
          <a:bodyPr/>
          <a:lstStyle/>
          <a:p>
            <a:pPr algn="ctr"/>
            <a:r>
              <a:rPr lang="en-GB" sz="4000" dirty="0">
                <a:latin typeface="Arial Bold" panose="020B0704020202020204" pitchFamily="34" charset="0"/>
                <a:cs typeface="Arial Bold" panose="020B0704020202020204" pitchFamily="34" charset="0"/>
              </a:rPr>
              <a:t>Summary</a:t>
            </a:r>
          </a:p>
        </p:txBody>
      </p:sp>
      <p:sp>
        <p:nvSpPr>
          <p:cNvPr id="5" name="AutoShape 7" descr="Care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9" descr="Care fre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AutoShape 11" descr="Care fre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5" descr="Graduate cap free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4294" y="6479625"/>
            <a:ext cx="9898618" cy="45719"/>
          </a:xfrm>
          <a:prstGeom prst="rect">
            <a:avLst/>
          </a:prstGeom>
          <a:solidFill>
            <a:srgbClr val="682560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6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ECC Default Colours">
      <a:dk1>
        <a:srgbClr val="000000"/>
      </a:dk1>
      <a:lt1>
        <a:srgbClr val="FFFFFF"/>
      </a:lt1>
      <a:dk2>
        <a:srgbClr val="E00069"/>
      </a:dk2>
      <a:lt2>
        <a:srgbClr val="E1291A"/>
      </a:lt2>
      <a:accent1>
        <a:srgbClr val="007A33"/>
      </a:accent1>
      <a:accent2>
        <a:srgbClr val="00A191"/>
      </a:accent2>
      <a:accent3>
        <a:srgbClr val="004899"/>
      </a:accent3>
      <a:accent4>
        <a:srgbClr val="00205B"/>
      </a:accent4>
      <a:accent5>
        <a:srgbClr val="682558"/>
      </a:accent5>
      <a:accent6>
        <a:srgbClr val="934D98"/>
      </a:accent6>
      <a:hlink>
        <a:srgbClr val="0645AD"/>
      </a:hlink>
      <a:folHlink>
        <a:srgbClr val="0645AD"/>
      </a:folHlink>
    </a:clrScheme>
    <a:fontScheme name="ECC defaul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B3995D"/>
        </a:dk2>
        <a:lt2>
          <a:srgbClr val="D00F44"/>
        </a:lt2>
        <a:accent1>
          <a:srgbClr val="C75B12"/>
        </a:accent1>
        <a:accent2>
          <a:srgbClr val="850057"/>
        </a:accent2>
        <a:accent3>
          <a:srgbClr val="FFFFFF"/>
        </a:accent3>
        <a:accent4>
          <a:srgbClr val="000000"/>
        </a:accent4>
        <a:accent5>
          <a:srgbClr val="E0B5AA"/>
        </a:accent5>
        <a:accent6>
          <a:srgbClr val="78004E"/>
        </a:accent6>
        <a:hlink>
          <a:srgbClr val="4B306A"/>
        </a:hlink>
        <a:folHlink>
          <a:srgbClr val="0083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C0F3BD5-2828-4B01-9775-547067E9D20B}" vid="{D6AA8548-A859-4FEB-8288-206DB8D1E4B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329</Words>
  <Application>Microsoft Office PowerPoint</Application>
  <PresentationFormat>A4 Paper (210x297 mm)</PresentationFormat>
  <Paragraphs>58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ＭＳ Ｐゴシック</vt:lpstr>
      <vt:lpstr>Arial</vt:lpstr>
      <vt:lpstr>Arial Bold</vt:lpstr>
      <vt:lpstr>Calibri</vt:lpstr>
      <vt:lpstr>Times</vt:lpstr>
      <vt:lpstr>Blank</vt:lpstr>
      <vt:lpstr>What makes a good  housing development   Lee Heley Head of Housing Growth Essex County Council    11 June 2019</vt:lpstr>
      <vt:lpstr>Introduction</vt:lpstr>
      <vt:lpstr>Start with people</vt:lpstr>
      <vt:lpstr>PowerPoint Presentation</vt:lpstr>
      <vt:lpstr>Understand the system</vt:lpstr>
      <vt:lpstr>Manage delivery</vt:lpstr>
      <vt:lpstr>Stick with it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good  housing development   Lee Heley Head of Housing Growth Essex County Council    11 June [k2019</dc:title>
  <dc:creator>Lee Heley, Head of Housing Growth</dc:creator>
  <cp:lastModifiedBy>User</cp:lastModifiedBy>
  <cp:revision>4</cp:revision>
  <dcterms:created xsi:type="dcterms:W3CDTF">2019-06-06T21:48:19Z</dcterms:created>
  <dcterms:modified xsi:type="dcterms:W3CDTF">2019-06-07T08:59:48Z</dcterms:modified>
</cp:coreProperties>
</file>