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6" r:id="rId5"/>
    <p:sldId id="261" r:id="rId6"/>
    <p:sldId id="262" r:id="rId7"/>
    <p:sldId id="263" r:id="rId8"/>
    <p:sldId id="265" r:id="rId9"/>
    <p:sldId id="264" r:id="rId10"/>
    <p:sldId id="267" r:id="rId11"/>
    <p:sldId id="260" r:id="rId12"/>
  </p:sldIdLst>
  <p:sldSz cx="11522075" cy="6480175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32" y="192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B8BCEC8-2B90-40C2-9A07-86BFB598AC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EEE122-D89B-44EE-B9B6-375707C34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25AD946-7548-49D6-9B46-0A97AF3CC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345208-EF79-4BCD-9EC8-EE2ED34C2E0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78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82D259F-6401-4FF9-BB0D-26A26850D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E2348BF-969E-4A96-8CDD-326F8E89F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213FC62-9F01-468F-98C5-EEDF5AE5D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41C78-7865-43C5-BF1D-2E5FE771F0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96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4FBA0E0-244D-4A06-9C3E-FAD4B100CE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EA5DD9-DE60-4BAD-8615-1059F1B1E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9BF3034-FDD1-4EB6-9916-709322025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74027-A49A-482B-8107-1105B8437D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647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8BBF86D-0542-4B7D-9198-0B4B3267E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A1DABEB-BA96-4761-A3B8-B4F364E9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0A1AD60-D631-45F2-A469-E9DBFE320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E6361-F57D-4EDF-832A-B3E75C10FF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132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00EBBDB-96FF-4648-B156-80E98C1EAC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8968CE2-81DE-409C-9A24-AD73AFA81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132E62A-0A20-4CD6-9515-442C64B43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07D40-039C-45CD-B7CA-CDE8E4155D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753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15D7A69-078B-4486-BEA9-60EA7F2255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1D7081-5926-4703-AC08-9CFB335588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30402C6-00CE-4628-8D38-BD01C3782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5CF5-6BDA-4463-8F39-CC2FBC901A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28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A342ED8-FB72-44C4-9ED2-2CA587BE3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90F7272-A0C7-4D4B-86F6-496310ACE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459618DE-7E76-486B-BD49-A26E1FD19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09F477-4A87-4E83-8188-1C75CABC71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35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1D3A53FD-6539-4E5E-8292-FD4B0DEBE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F3BFAFEB-7D42-41F8-B975-0546AFEB6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3BCCF1AC-D0CA-4441-8C54-E6E7162E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AA991-00D6-429C-A14C-47A4911051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6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9F1BC0-4E5F-4363-91AB-72020FBB3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0068BD3-30F1-4F2D-AA36-FF3D2424A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3BDC013-4DE3-4583-94F1-A6DBB7EE66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2A4525-B3B9-4948-9847-09CACCFBFA2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5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771327-7953-4FF3-BDD4-C1E7F78729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1FAB04-F75F-4BB4-A554-A327C5B6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EFD0CF-BF7D-4767-92B9-F5BCB9CB4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2CEC9-727B-4B77-B33D-061F19DB99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539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52C5EE-875B-41DA-ADBC-69E69EA39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F90BF5-95FF-497A-A6EC-2C453F494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CEED566-7A92-4FAD-86E7-8542E6F16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23AF4-60D4-46C9-847F-E9C41A201B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34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85AECB3-E40D-4E60-B1B4-291A0B1E8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27B1E33-D042-4F69-80F9-B21E2C086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579537A5-B762-4C7A-900B-506C9D7EE1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D6F0F19-D908-4FE8-9A79-97CF3DF33B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71273615-1772-4DDE-9A3B-378D4EA4BE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042CEFA-EF0A-42B4-ABA9-4333F5DDA75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InspirationalAchievement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" TargetMode="External"/><Relationship Id="rId4" Type="http://schemas.openxmlformats.org/officeDocument/2006/relationships/hyperlink" Target="mailto:info@housinglin.org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lin.org.uk/_assets/Resources/Housing/Support_materials/Other_reports_and_guidance/HLIN-DAW2019_Summary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housinglin.org.uk/DHWG" TargetMode="External"/><Relationship Id="rId4" Type="http://schemas.openxmlformats.org/officeDocument/2006/relationships/hyperlink" Target="http://www.scie.org.uk/dementia/support/housi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inglin.org.uk/blog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084CEB-4D7E-484D-8878-3F86F0EEB142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xmlns="" id="{6D8EA450-01B2-4044-9A82-44BE0A996A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851025"/>
            <a:ext cx="10080625" cy="1389063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latin typeface="Whitney-Book"/>
              </a:rPr>
              <a:t>Housing LIN Update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xmlns="" id="{994C373C-86C3-486E-B075-CFC249C7DE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3671888"/>
            <a:ext cx="10080625" cy="1655762"/>
          </a:xfrm>
        </p:spPr>
        <p:txBody>
          <a:bodyPr/>
          <a:lstStyle/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 b="1">
                <a:latin typeface="Whitney-Book"/>
              </a:rPr>
              <a:t>Jeremy Porteus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r>
              <a:rPr lang="en-US" altLang="en-US">
                <a:latin typeface="Whitney-Book"/>
              </a:rPr>
              <a:t>Chief Executive</a:t>
            </a:r>
          </a:p>
          <a:p>
            <a:pPr algn="r">
              <a:buClr>
                <a:srgbClr val="E20176"/>
              </a:buClr>
              <a:buFont typeface="Wingdings" panose="05000000000000000000" pitchFamily="2" charset="2"/>
              <a:buNone/>
            </a:pPr>
            <a:endParaRPr lang="en-US" altLang="en-US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69FCE30-6042-4DE7-B0C0-5F3C5FE0060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2054" name="Picture 8">
            <a:extLst>
              <a:ext uri="{FF2B5EF4-FFF2-40B4-BE49-F238E27FC236}">
                <a16:creationId xmlns:a16="http://schemas.microsoft.com/office/drawing/2014/main" xmlns="" id="{2554EB43-A6BD-4A02-943F-B709C1DE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>
            <a:extLst>
              <a:ext uri="{FF2B5EF4-FFF2-40B4-BE49-F238E27FC236}">
                <a16:creationId xmlns:a16="http://schemas.microsoft.com/office/drawing/2014/main" xmlns="" id="{22C6EBA1-C1AD-41BE-9DFC-66B6FCA1E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5472113"/>
            <a:ext cx="575945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8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June/July 2019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GB" altLang="en-US" sz="1600">
                <a:latin typeface="Whitney-Book"/>
                <a:ea typeface="Calibri" panose="020F0502020204030204" pitchFamily="34" charset="0"/>
                <a:cs typeface="Times New Roman" panose="02020603050405020304" pitchFamily="18" charset="0"/>
              </a:rPr>
              <a:t>Housing Learning and Improvement Network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endParaRPr lang="en-GB" altLang="en-US" sz="1600">
              <a:latin typeface="Whitney-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997A18-B16D-4F5B-B586-916B4E9C3504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915CDA08-5130-42AA-84B0-345C0C6FAF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Connect with the Housing LIN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A26482ED-4D68-48BD-B69F-C53F8EE25615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0245" name="Picture 8">
            <a:extLst>
              <a:ext uri="{FF2B5EF4-FFF2-40B4-BE49-F238E27FC236}">
                <a16:creationId xmlns:a16="http://schemas.microsoft.com/office/drawing/2014/main" xmlns="" id="{0E79AD21-6EEA-4D21-AA12-D15FCCBC1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>
            <a:extLst>
              <a:ext uri="{FF2B5EF4-FFF2-40B4-BE49-F238E27FC236}">
                <a16:creationId xmlns:a16="http://schemas.microsoft.com/office/drawing/2014/main" xmlns="" id="{9F660542-151E-4E4F-B596-3E686067B8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99927"/>
            <a:ext cx="9504363" cy="4032250"/>
          </a:xfrm>
        </p:spPr>
        <p:txBody>
          <a:bodyPr/>
          <a:lstStyle/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Over 25,000+ subscribers but still the ‘best kept secret’!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Sign up to receive our free weekly bulletin, </a:t>
            </a:r>
            <a:r>
              <a:rPr lang="en-GB" altLang="en-US" sz="2000" i="1" dirty="0" err="1">
                <a:latin typeface="Whitney-Bold"/>
              </a:rPr>
              <a:t>HLINks</a:t>
            </a:r>
            <a:endParaRPr lang="en-GB" altLang="en-US" sz="2000" i="1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Check out our free-to-view online resources, including #</a:t>
            </a:r>
            <a:r>
              <a:rPr lang="en-GB" altLang="en-US" sz="2000" dirty="0" err="1">
                <a:latin typeface="Whitney-Bold"/>
              </a:rPr>
              <a:t>InspirationalAchievements</a:t>
            </a:r>
            <a:r>
              <a:rPr lang="en-GB" altLang="en-US" sz="2000" dirty="0">
                <a:latin typeface="Whitney-Bold"/>
              </a:rPr>
              <a:t> page at: </a:t>
            </a:r>
            <a:r>
              <a:rPr lang="en-GB" altLang="en-US" sz="2000" dirty="0">
                <a:latin typeface="Whitney-Bold"/>
                <a:hlinkClick r:id="rId3"/>
              </a:rPr>
              <a:t>www.housinglin.org.uk/InspirationalAchievements</a:t>
            </a:r>
            <a:r>
              <a:rPr lang="en-GB" altLang="en-US" sz="2000" dirty="0">
                <a:latin typeface="Whitney-Bold"/>
              </a:rPr>
              <a:t>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Get involved and share your learning via a guest blog, viewpoint or case study, or on our discussion forum and at these events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Follow us on </a:t>
            </a:r>
            <a:r>
              <a:rPr lang="en-GB" altLang="en-US" sz="2000" dirty="0" smtClean="0">
                <a:latin typeface="Whitney-Bold"/>
              </a:rPr>
              <a:t>twitter at </a:t>
            </a:r>
            <a:r>
              <a:rPr lang="en-GB" altLang="en-US" sz="2000" dirty="0">
                <a:latin typeface="Whitney-Bold"/>
              </a:rPr>
              <a:t>@</a:t>
            </a:r>
            <a:r>
              <a:rPr lang="en-GB" altLang="en-US" sz="2000" dirty="0" err="1">
                <a:latin typeface="Whitney-Bold"/>
              </a:rPr>
              <a:t>HousingLIN</a:t>
            </a:r>
            <a:r>
              <a:rPr lang="en-GB" altLang="en-US" sz="2000" dirty="0">
                <a:latin typeface="Whitney-Bold"/>
              </a:rPr>
              <a:t>, @</a:t>
            </a:r>
            <a:r>
              <a:rPr lang="en-GB" altLang="en-US" sz="2000" dirty="0" err="1" smtClean="0">
                <a:latin typeface="Whitney-Bold"/>
              </a:rPr>
              <a:t>HousingLINews</a:t>
            </a:r>
            <a:r>
              <a:rPr lang="en-GB" altLang="en-US" sz="2000" dirty="0">
                <a:latin typeface="Whitney-Bold"/>
              </a:rPr>
              <a:t> </a:t>
            </a:r>
            <a:r>
              <a:rPr lang="en-GB" altLang="en-US" sz="2000" dirty="0" smtClean="0">
                <a:latin typeface="Whitney-Bold"/>
              </a:rPr>
              <a:t>@</a:t>
            </a:r>
            <a:r>
              <a:rPr lang="en-GB" altLang="en-US" sz="2000" dirty="0" err="1" smtClean="0">
                <a:latin typeface="Whitney-Bold"/>
              </a:rPr>
              <a:t>HLINConsult</a:t>
            </a:r>
            <a:endParaRPr lang="en-GB" altLang="en-US" sz="2000" dirty="0">
              <a:latin typeface="Whitney-Bold"/>
            </a:endParaRP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Host a future regional Housing LIN meeting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8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Sponsor our website or an event 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dirty="0">
              <a:latin typeface="Whitney-Bold"/>
            </a:endParaRPr>
          </a:p>
        </p:txBody>
      </p:sp>
      <p:pic>
        <p:nvPicPr>
          <p:cNvPr id="6" name="Picture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xmlns="" id="{C7641A96-4BF6-4549-9B71-42959981E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3445" y="4464223"/>
            <a:ext cx="1757532" cy="17487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CE73F3E-5721-47FB-AC74-3B37D23B209E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36EEDCD-3A83-4B0A-92BB-9E9230EF74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xmlns="" id="{E292B37C-1B6F-48AB-941A-0CCF8BAC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info.rlpmuskoka.com/Portals/170102/images/Housing-Up-Graph.jpg">
            <a:extLst>
              <a:ext uri="{FF2B5EF4-FFF2-40B4-BE49-F238E27FC236}">
                <a16:creationId xmlns:a16="http://schemas.microsoft.com/office/drawing/2014/main" xmlns="" id="{8D363BFA-918F-4FD6-892B-6464549F9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" y="3713163"/>
            <a:ext cx="2719388" cy="26955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</p:pic>
      <p:sp>
        <p:nvSpPr>
          <p:cNvPr id="11270" name="Rectangle 6">
            <a:extLst>
              <a:ext uri="{FF2B5EF4-FFF2-40B4-BE49-F238E27FC236}">
                <a16:creationId xmlns:a16="http://schemas.microsoft.com/office/drawing/2014/main" xmlns="" id="{C061C9D4-2FF1-431B-B221-D203DA718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2016125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6000" b="1">
                <a:latin typeface="Whitney-Book"/>
              </a:rPr>
              <a:t>Thank you!</a:t>
            </a:r>
          </a:p>
        </p:txBody>
      </p:sp>
      <p:sp>
        <p:nvSpPr>
          <p:cNvPr id="11271" name="Text Box 9">
            <a:extLst>
              <a:ext uri="{FF2B5EF4-FFF2-40B4-BE49-F238E27FC236}">
                <a16:creationId xmlns:a16="http://schemas.microsoft.com/office/drawing/2014/main" xmlns="" id="{024F2D89-9A0B-4000-B38E-AD0A6C44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3613150"/>
            <a:ext cx="5111750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Housing LIN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c/o PRP, the Ideas Store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10 Lindsey Street, Clerkenwell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London EC1A 9HP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email: </a:t>
            </a:r>
            <a:r>
              <a:rPr lang="en-GB" altLang="en-US" sz="2000">
                <a:latin typeface="Whitney-Book"/>
                <a:hlinkClick r:id="rId4"/>
              </a:rPr>
              <a:t>info@housinglin.org.uk</a:t>
            </a:r>
            <a:r>
              <a:rPr lang="en-GB" altLang="en-US" sz="2000">
                <a:latin typeface="Whitney-Book"/>
              </a:rPr>
              <a:t>  </a:t>
            </a:r>
            <a:br>
              <a:rPr lang="en-GB" altLang="en-US" sz="2000">
                <a:latin typeface="Whitney-Book"/>
              </a:rPr>
            </a:br>
            <a:r>
              <a:rPr lang="en-GB" altLang="en-US" sz="2000">
                <a:latin typeface="Whitney-Book"/>
              </a:rPr>
              <a:t>website: </a:t>
            </a:r>
            <a:r>
              <a:rPr lang="en-GB" altLang="en-US" sz="2000">
                <a:latin typeface="Whitney-Book"/>
                <a:hlinkClick r:id="rId5"/>
              </a:rPr>
              <a:t>www.housinglin.org.uk</a:t>
            </a:r>
            <a:r>
              <a:rPr lang="en-GB" altLang="en-US" sz="2000">
                <a:latin typeface="Whitney-Book"/>
              </a:rPr>
              <a:t>  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2000">
                <a:latin typeface="Whitney-Book"/>
              </a:rPr>
              <a:t>Twitter: @HousingLIN @HousingLINews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>
              <a:solidFill>
                <a:srgbClr val="5F5F5F"/>
              </a:solidFill>
              <a:latin typeface="Whitney-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 smtClean="0">
                <a:latin typeface="Whitney-Book"/>
              </a:rPr>
              <a:t>Housing LIN regional delivery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xmlns="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879500"/>
            <a:ext cx="10585450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Whitney-Bold"/>
              </a:rPr>
              <a:t>Big thank you to Dan Gaul our retiring East of England Housing LIN regional lead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Whitney-Bold"/>
              </a:rPr>
              <a:t>Delighted that Gita Prasad and Darren Heffer have agreed to become our regional                       co-chairs for East of England</a:t>
            </a:r>
            <a:endParaRPr lang="en-US" altLang="en-US" sz="2000" dirty="0">
              <a:latin typeface="Whitney-Bold"/>
            </a:endParaRP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 smtClean="0"/>
              <a:t>We have boosted our central resource to support regional co-chairs by: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 smtClean="0"/>
              <a:t>Clare Skidmore, Strategic Lead for Influencing and Networks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 smtClean="0"/>
              <a:t>Lois Beech, Stakeholder Engagement and Research Officer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1600" dirty="0" smtClean="0"/>
              <a:t>Jerome </a:t>
            </a:r>
            <a:r>
              <a:rPr lang="en-GB" sz="1600" dirty="0" err="1" smtClean="0"/>
              <a:t>Billeter</a:t>
            </a:r>
            <a:r>
              <a:rPr lang="en-GB" sz="1600" dirty="0" smtClean="0"/>
              <a:t>, Business Support Manager</a:t>
            </a:r>
            <a:endParaRPr lang="en-GB" sz="16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latin typeface="Whitney-Book"/>
              </a:rPr>
              <a:t>Work closely with chairs to identify: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latin typeface="Whitney-Book"/>
              </a:rPr>
              <a:t>venues in each region (</a:t>
            </a:r>
            <a:r>
              <a:rPr lang="en-US" altLang="en-US" sz="1600" dirty="0" err="1" smtClean="0">
                <a:latin typeface="Whitney-Book"/>
              </a:rPr>
              <a:t>minumum</a:t>
            </a:r>
            <a:r>
              <a:rPr lang="en-US" altLang="en-US" sz="1600" dirty="0" smtClean="0">
                <a:latin typeface="Whitney-Book"/>
              </a:rPr>
              <a:t> of 2 meetings pa) and tour of schemes; 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latin typeface="Whitney-Book"/>
              </a:rPr>
              <a:t>a range of interesting speakers on cutting edge themes</a:t>
            </a: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latin typeface="Whitney-Book"/>
              </a:rPr>
              <a:t>Highlighting national Housing LIN activities from influencing, research and consultancy </a:t>
            </a:r>
            <a:r>
              <a:rPr lang="en-US" altLang="en-US" sz="1600" dirty="0" err="1" smtClean="0">
                <a:latin typeface="Whitney-Book"/>
              </a:rPr>
              <a:t>programmes</a:t>
            </a:r>
            <a:endParaRPr lang="en-US" altLang="en-US" sz="1600" dirty="0" smtClean="0">
              <a:latin typeface="Whitney-Book"/>
            </a:endParaRPr>
          </a:p>
          <a:p>
            <a:pPr marL="800100" lvl="1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1600" dirty="0" smtClean="0">
                <a:latin typeface="Whitney-Book"/>
              </a:rPr>
              <a:t>Possible case studies, blogs or other resources for future publication</a:t>
            </a:r>
            <a:endParaRPr lang="en-US" altLang="en-US" sz="1600" dirty="0">
              <a:latin typeface="Whitney-Book"/>
            </a:endParaRP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 smtClean="0"/>
              <a:t>Share findings and access </a:t>
            </a:r>
            <a:r>
              <a:rPr lang="en-GB" sz="2000" smtClean="0"/>
              <a:t>or support </a:t>
            </a:r>
            <a:r>
              <a:rPr lang="en-GB" sz="2000" dirty="0" smtClean="0"/>
              <a:t>learning from Housing LIN Consult</a:t>
            </a:r>
            <a:endParaRPr lang="en-GB" sz="2000" dirty="0"/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801FD3F-088B-487E-8B9A-F777E4803BA6}"/>
              </a:ext>
            </a:extLst>
          </p:cNvPr>
          <p:cNvSpPr>
            <a:spLocks/>
          </p:cNvSpPr>
          <p:nvPr/>
        </p:nvSpPr>
        <p:spPr>
          <a:xfrm>
            <a:off x="215900" y="1984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556FB5C8-9E35-4F62-A407-EB7950933B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202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LIN 2018 Year Book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24D2DC9-D4AB-4695-A9C9-B8AF64C839E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3077" name="Picture 8">
            <a:extLst>
              <a:ext uri="{FF2B5EF4-FFF2-40B4-BE49-F238E27FC236}">
                <a16:creationId xmlns:a16="http://schemas.microsoft.com/office/drawing/2014/main" xmlns="" id="{1FB7B1B3-5219-48D2-8490-8DE36E578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xmlns="" id="{2D5B3D27-5EC2-4506-AF15-EC22614ED4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079" y="1871935"/>
            <a:ext cx="5761038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Sets out 2018 highlights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Key statistics (analytics about our membership and online engagement/interests)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Major influencing activities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Grand Challenge on Ageing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Significant consultancy work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the LGA Housing Advisor </a:t>
            </a:r>
            <a:r>
              <a:rPr lang="en-US" altLang="en-US" dirty="0" err="1">
                <a:latin typeface="Whitney-Bold"/>
              </a:rPr>
              <a:t>Programme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Regional events 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incl. Wales and new Scotland network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Acknowledge sponsors’ generous support </a:t>
            </a:r>
          </a:p>
          <a:p>
            <a:pPr algn="l">
              <a:buClr>
                <a:srgbClr val="E20176"/>
              </a:buClr>
              <a:defRPr/>
            </a:pPr>
            <a:endParaRPr lang="en-US" altLang="en-US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D148E40-9D36-444D-A912-ACF8B83E4C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277" y="1800697"/>
            <a:ext cx="3054098" cy="4319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9D4120-CFF6-4EC6-8CCC-EE599CFDB77E}"/>
              </a:ext>
            </a:extLst>
          </p:cNvPr>
          <p:cNvSpPr>
            <a:spLocks/>
          </p:cNvSpPr>
          <p:nvPr/>
        </p:nvSpPr>
        <p:spPr>
          <a:xfrm>
            <a:off x="184890" y="134937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xmlns="" id="{B02BC16C-F7CD-435C-849C-3D4EC790E2C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801687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Some of our Housing LIN influencing activities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FB08667-D483-43D2-9AF4-3D2F6FE92A6E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4101" name="Picture 8">
            <a:extLst>
              <a:ext uri="{FF2B5EF4-FFF2-40B4-BE49-F238E27FC236}">
                <a16:creationId xmlns:a16="http://schemas.microsoft.com/office/drawing/2014/main" xmlns="" id="{CE64CBC2-B5B8-4C9D-81E1-23ED0F5D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xmlns="" id="{065413DE-FA6A-4E57-B343-0A9FA8EEC2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303983"/>
            <a:ext cx="5832475" cy="3986212"/>
          </a:xfrm>
        </p:spPr>
        <p:txBody>
          <a:bodyPr/>
          <a:lstStyle/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APPG on Social Integration on Generational Fairness (</a:t>
            </a:r>
            <a:r>
              <a:rPr lang="en-US" altLang="en-US" sz="2000" dirty="0">
                <a:latin typeface="Whitney-Bold"/>
                <a:cs typeface="Arial" panose="020B0604020202020204" pitchFamily="34" charset="0"/>
              </a:rPr>
              <a:t>submission on intergenerational living)</a:t>
            </a:r>
            <a:endParaRPr lang="en-GB" altLang="en-US" sz="2000" dirty="0">
              <a:latin typeface="Whitney-Bold"/>
              <a:cs typeface="Arial" panose="020B0604020202020204" pitchFamily="34" charset="0"/>
            </a:endParaRP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Older People and Ageing inquiry (oral evidence on housing standards and older people’s housing)</a:t>
            </a:r>
          </a:p>
          <a:p>
            <a:pPr marL="342900" indent="-342900" algn="l">
              <a:spcAft>
                <a:spcPts val="30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altLang="en-US" sz="2000" dirty="0">
                <a:latin typeface="Whitney-Bold"/>
                <a:cs typeface="Arial" panose="020B0604020202020204" pitchFamily="34" charset="0"/>
              </a:rPr>
              <a:t>APPG on Housing and Care for Older People on housing and technology hearing (oral evidence on TAPPI = Technology for an Ageing Population: Panel for Innovation)</a:t>
            </a:r>
            <a:endParaRPr lang="en-US" altLang="en-US" sz="2000" dirty="0">
              <a:latin typeface="Whitney-Bold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22544D-F1A8-4288-AF51-E9BE8618C2D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987" y="1871935"/>
            <a:ext cx="305464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9C51F30-102D-4343-8275-1E4C8764BFC0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xmlns="" id="{3792FB0A-98EA-4E1A-9233-070A5C4C892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07839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Spotlight on extra care housing videos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B6515F63-C78F-48A6-ADFA-E223A97C323A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5125" name="Picture 8">
            <a:extLst>
              <a:ext uri="{FF2B5EF4-FFF2-40B4-BE49-F238E27FC236}">
                <a16:creationId xmlns:a16="http://schemas.microsoft.com/office/drawing/2014/main" xmlns="" id="{8993724B-15AE-4A9C-A0F2-FD44FD81D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3">
            <a:extLst>
              <a:ext uri="{FF2B5EF4-FFF2-40B4-BE49-F238E27FC236}">
                <a16:creationId xmlns:a16="http://schemas.microsoft.com/office/drawing/2014/main" xmlns="" id="{298358E2-EBE6-477C-BF67-3780199956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879500"/>
            <a:ext cx="5472113" cy="3952875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What is extra care housing?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Designing homes for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Living with dementia in extra care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Extra care: </a:t>
            </a:r>
            <a:r>
              <a:rPr lang="en-GB" sz="2000" dirty="0">
                <a:latin typeface="Whitney-Bold"/>
              </a:rPr>
              <a:t>a </a:t>
            </a:r>
            <a:r>
              <a:rPr lang="en-GB" sz="2000" dirty="0" err="1">
                <a:latin typeface="Whitney-Bold"/>
              </a:rPr>
              <a:t>reabling</a:t>
            </a:r>
            <a:r>
              <a:rPr lang="en-GB" sz="2000" dirty="0">
                <a:latin typeface="Whitney-Bold"/>
              </a:rPr>
              <a:t> and caring environment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A Digital Revolution in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Bridging the Health and Housing Gap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The Future for Extra Care Housing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Listening to residents in extra care housing: findings from the ECHO research project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GB" sz="2000" dirty="0">
                <a:latin typeface="Whitney-Bold"/>
              </a:rPr>
              <a:t>Influencing policy and operations: outcomes from the ECHO research project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GB" sz="2000" dirty="0"/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  <a:defRPr/>
            </a:pPr>
            <a:endParaRPr lang="en-US" altLang="en-US" sz="2000" dirty="0">
              <a:latin typeface="Whitney-Book"/>
            </a:endParaRPr>
          </a:p>
          <a:p>
            <a:pPr eaLnBrk="1" hangingPunct="1">
              <a:defRPr/>
            </a:pPr>
            <a:endParaRPr lang="en-GB" altLang="en-US" sz="3200" dirty="0">
              <a:solidFill>
                <a:schemeClr val="bg2"/>
              </a:solidFill>
            </a:endParaRPr>
          </a:p>
        </p:txBody>
      </p:sp>
      <p:pic>
        <p:nvPicPr>
          <p:cNvPr id="5127" name="Picture 7" descr="C:\Users\Jeremy\Pictures\Video-screenshot-560.jpg">
            <a:extLst>
              <a:ext uri="{FF2B5EF4-FFF2-40B4-BE49-F238E27FC236}">
                <a16:creationId xmlns:a16="http://schemas.microsoft.com/office/drawing/2014/main" xmlns="" id="{C9590B98-5EB3-4CA9-ABC2-A67290E4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632" y="2087959"/>
            <a:ext cx="47990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C25222-8E34-4D90-9820-BE753F80A8EF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xmlns="" id="{34529EF1-614F-46C1-ADDE-4C2C226433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863823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Housing for Older People 2019 Awards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6B5B619-6B36-4564-8278-44D73243A3C1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6149" name="Picture 8">
            <a:extLst>
              <a:ext uri="{FF2B5EF4-FFF2-40B4-BE49-F238E27FC236}">
                <a16:creationId xmlns:a16="http://schemas.microsoft.com/office/drawing/2014/main" xmlns="" id="{73DECBD7-8872-496D-88B0-447DF5114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xmlns="" id="{4BAEE8B1-5622-4638-9F7B-9F8AF80760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727919"/>
            <a:ext cx="6480175" cy="4464496"/>
          </a:xfrm>
        </p:spPr>
        <p:txBody>
          <a:bodyPr/>
          <a:lstStyle/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Housing LIN East of England regional winners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GB" altLang="en-US" dirty="0" err="1">
                <a:latin typeface="Whitney-Bold"/>
                <a:cs typeface="Arial" panose="020B0604020202020204" pitchFamily="34" charset="0"/>
              </a:rPr>
              <a:t>Bircherley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 Court, Hertford. Managed by Network Homes.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Silver: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Doddington Court</a:t>
            </a:r>
            <a:r>
              <a:rPr lang="en-GB" altLang="en-US" dirty="0">
                <a:latin typeface="Whitney-Bold"/>
              </a:rPr>
              <a:t>, Doddington, Cambs. Managed by Sanctuary Retirement Living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Bronze: </a:t>
            </a:r>
            <a:r>
              <a:rPr lang="en-GB" altLang="en-US" dirty="0">
                <a:latin typeface="Whitney-Bold"/>
              </a:rPr>
              <a:t>The Hawthorns, Braintree, Essex. Managed by Hawthorns Retirement Group UK Ltd.</a:t>
            </a:r>
          </a:p>
          <a:p>
            <a:pPr marL="342900" indent="-342900" algn="l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Whitney-Bold"/>
                <a:cs typeface="Arial" panose="020B0604020202020204" pitchFamily="34" charset="0"/>
              </a:rPr>
              <a:t>National Housing LIN winners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Gold: </a:t>
            </a:r>
            <a:r>
              <a:rPr lang="en-US" altLang="en-US" dirty="0">
                <a:latin typeface="Whitney-Bold"/>
                <a:cs typeface="Arial" panose="020B0604020202020204" pitchFamily="34" charset="0"/>
              </a:rPr>
              <a:t>West End Village, Stoke. Managed by Staffordshire Housing Association</a:t>
            </a:r>
          </a:p>
          <a:p>
            <a:pPr marL="800100" lvl="1" indent="-342900" algn="l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Whitney-Bold"/>
                <a:cs typeface="Arial" panose="020B0604020202020204" pitchFamily="34" charset="0"/>
              </a:rPr>
              <a:t>Silver: </a:t>
            </a:r>
            <a:r>
              <a:rPr lang="en-GB" altLang="en-US" dirty="0" err="1">
                <a:latin typeface="Whitney-Bold"/>
                <a:cs typeface="Arial" panose="020B0604020202020204" pitchFamily="34" charset="0"/>
              </a:rPr>
              <a:t>Bircherley</a:t>
            </a:r>
            <a:r>
              <a:rPr lang="en-GB" altLang="en-US" dirty="0">
                <a:latin typeface="Whitney-Bold"/>
                <a:cs typeface="Arial" panose="020B0604020202020204" pitchFamily="34" charset="0"/>
              </a:rPr>
              <a:t> Court, Hertford. Managed by Network Homes</a:t>
            </a:r>
            <a:endParaRPr lang="en-GB" altLang="en-US" dirty="0">
              <a:latin typeface="Whitney-Bold"/>
            </a:endParaRPr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xmlns="" id="{D0455D83-80B4-4513-9BB6-E286B9DF8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7301" y="1943943"/>
            <a:ext cx="30607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2D55611-0A4E-4135-B5EE-605A72AB473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xmlns="" id="{CAF0CDFB-9BD5-4D41-AC70-E6F1FA65BE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Recent Dementia Awareness Week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F17250B-8CC1-405E-9A0A-DB11DB98515B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7173" name="Picture 8">
            <a:extLst>
              <a:ext uri="{FF2B5EF4-FFF2-40B4-BE49-F238E27FC236}">
                <a16:creationId xmlns:a16="http://schemas.microsoft.com/office/drawing/2014/main" xmlns="" id="{A1795B2B-4153-4CF4-A5A2-91F0A4B7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3">
            <a:extLst>
              <a:ext uri="{FF2B5EF4-FFF2-40B4-BE49-F238E27FC236}">
                <a16:creationId xmlns:a16="http://schemas.microsoft.com/office/drawing/2014/main" xmlns="" id="{86D408BA-1D0F-46BF-A85B-D8E14D74F9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9720263" cy="3952875"/>
          </a:xfrm>
        </p:spPr>
        <p:txBody>
          <a:bodyPr/>
          <a:lstStyle/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Round-up of Housing LIN daily best practice examples released during #DAW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www.housinglin.org.uk/News/Dementia-Care-Best-Practice-End-of-Week-Roundup</a:t>
            </a: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New SCIE Dementia and Housing gateway (supported by the Housing LIN)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4"/>
              </a:rPr>
              <a:t>www.scie.org.uk/dementia/support/housing</a:t>
            </a:r>
            <a:endParaRPr lang="en-US" altLang="en-US" dirty="0">
              <a:latin typeface="Whitney-Bold"/>
            </a:endParaRPr>
          </a:p>
          <a:p>
            <a:pPr marL="342900" indent="-342900" algn="l">
              <a:spcAft>
                <a:spcPts val="2400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Work of the Dementia and Housing Working Group</a:t>
            </a:r>
          </a:p>
          <a:p>
            <a:pPr marL="800100" lvl="1" indent="-342900" algn="l">
              <a:spcAft>
                <a:spcPts val="24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solidFill>
                  <a:schemeClr val="bg2"/>
                </a:solidFill>
                <a:latin typeface="Whitney-Bold"/>
                <a:hlinkClick r:id="rId5"/>
              </a:rPr>
              <a:t>www.housinglin.org.uk/DHWG</a:t>
            </a:r>
            <a:r>
              <a:rPr lang="en-GB" altLang="en-US" dirty="0">
                <a:solidFill>
                  <a:schemeClr val="bg2"/>
                </a:solidFill>
                <a:latin typeface="Whitney-Bold"/>
              </a:rPr>
              <a:t>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89DA2ED-06B9-441D-9505-6613FDF496CA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xmlns="" id="{0CD779E0-988C-4F08-BB9D-5DD344749D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1079847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Other recent Housing LIN resources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FB9BCF7-723A-46B9-B21D-BE20A4D6AA14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8197" name="Picture 8">
            <a:extLst>
              <a:ext uri="{FF2B5EF4-FFF2-40B4-BE49-F238E27FC236}">
                <a16:creationId xmlns:a16="http://schemas.microsoft.com/office/drawing/2014/main" xmlns="" id="{DB553A71-8F48-4B19-8F0B-CC215CC17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>
            <a:extLst>
              <a:ext uri="{FF2B5EF4-FFF2-40B4-BE49-F238E27FC236}">
                <a16:creationId xmlns:a16="http://schemas.microsoft.com/office/drawing/2014/main" xmlns="" id="{12E7B75B-E313-4A8C-A7A0-DA34CDC7E8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2095500"/>
            <a:ext cx="5832475" cy="3952875"/>
          </a:xfrm>
        </p:spPr>
        <p:txBody>
          <a:bodyPr/>
          <a:lstStyle/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case study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</a:rPr>
              <a:t>Designing inclusive Later Living communities for HAPPI residents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Housing LIN viewpoint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Whitney-Bold"/>
              </a:rPr>
              <a:t>Exploring how to develop effective services to reduce loneliness</a:t>
            </a:r>
          </a:p>
          <a:p>
            <a:pPr marL="342900" indent="-342900" algn="l">
              <a:spcAft>
                <a:spcPts val="18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Whitney-Bold"/>
              </a:rPr>
              <a:t>A selection of Housing LIN blogs</a:t>
            </a:r>
          </a:p>
          <a:p>
            <a:pPr marL="800100" lvl="1" indent="-342900" algn="l">
              <a:spcAft>
                <a:spcPts val="18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Whitney-Bold"/>
                <a:hlinkClick r:id="rId3"/>
              </a:rPr>
              <a:t>www.housinglin.org.uk/blogs</a:t>
            </a:r>
            <a:r>
              <a:rPr lang="en-GB" dirty="0">
                <a:latin typeface="Whitney-Bold"/>
              </a:rPr>
              <a:t> </a:t>
            </a:r>
            <a:endParaRPr lang="en-US" altLang="en-US" dirty="0">
              <a:latin typeface="Whitney-Bold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C2E903-E47B-4E83-837F-6AD40903E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293" y="1800407"/>
            <a:ext cx="3054301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AAB02C-42C9-4913-A45E-CFAD6D15F21B}"/>
              </a:ext>
            </a:extLst>
          </p:cNvPr>
          <p:cNvSpPr>
            <a:spLocks/>
          </p:cNvSpPr>
          <p:nvPr/>
        </p:nvSpPr>
        <p:spPr>
          <a:xfrm>
            <a:off x="215900" y="134938"/>
            <a:ext cx="11090275" cy="62103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124D7239-479F-426B-B076-370718C30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725" y="935831"/>
            <a:ext cx="10080625" cy="720725"/>
          </a:xfrm>
        </p:spPr>
        <p:txBody>
          <a:bodyPr anchor="ctr"/>
          <a:lstStyle/>
          <a:p>
            <a:pPr algn="l" eaLnBrk="1" hangingPunct="1"/>
            <a:r>
              <a:rPr lang="en-US" altLang="en-US" sz="3200" b="1" dirty="0">
                <a:latin typeface="Whitney-Book"/>
              </a:rPr>
              <a:t>Upcoming HLIN resources/</a:t>
            </a:r>
            <a:r>
              <a:rPr lang="en-US" altLang="en-US" sz="3200" b="1" dirty="0" err="1">
                <a:latin typeface="Whitney-Book"/>
              </a:rPr>
              <a:t>programmes</a:t>
            </a:r>
            <a:endParaRPr lang="en-US" altLang="en-US" sz="3200" b="1" dirty="0">
              <a:latin typeface="Whitney-Book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9A424F5-84BC-438A-96A9-536EAA79A026}"/>
              </a:ext>
            </a:extLst>
          </p:cNvPr>
          <p:cNvSpPr/>
          <p:nvPr/>
        </p:nvSpPr>
        <p:spPr>
          <a:xfrm>
            <a:off x="8150225" y="0"/>
            <a:ext cx="3371850" cy="1079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GB"/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xmlns="" id="{282D6D29-3DF7-423C-9EB2-DA9DDB9F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300" y="134938"/>
            <a:ext cx="3063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3">
            <a:extLst>
              <a:ext uri="{FF2B5EF4-FFF2-40B4-BE49-F238E27FC236}">
                <a16:creationId xmlns:a16="http://schemas.microsoft.com/office/drawing/2014/main" xmlns="" id="{5047C98A-B635-4912-977C-D6B3E63FEB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20725" y="1943943"/>
            <a:ext cx="6840512" cy="3952875"/>
          </a:xfrm>
        </p:spPr>
        <p:txBody>
          <a:bodyPr/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RCOT Adaptations without Delay (updated report on 14 June)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Later living survey findings with Shakespeare Martineau (report on 25 March)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National housing design awards (ceremony 11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APPG on Housing and Care for Older People HAPPI5 report (due our 17 July)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Future Leaders programme for Early Career professionals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A selection of training courses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000" dirty="0">
                <a:latin typeface="Whitney-Bold"/>
              </a:rPr>
              <a:t>My Home, My Life – Housing Options for People with Learning Disabilities with Learning Disability England</a:t>
            </a:r>
          </a:p>
          <a:p>
            <a:pPr marL="342900" indent="-342900" algn="l">
              <a:buClr>
                <a:srgbClr val="E20176"/>
              </a:buClr>
              <a:buFont typeface="Wingdings" panose="05000000000000000000" pitchFamily="2" charset="2"/>
              <a:buChar char="Ø"/>
            </a:pPr>
            <a:endParaRPr lang="en-US" altLang="en-US" sz="2000" dirty="0">
              <a:latin typeface="Whitney-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960F1F-1B85-47BA-A636-9486B1EE2F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459" y="1744062"/>
            <a:ext cx="3054303" cy="43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684</Words>
  <Application>Microsoft Office PowerPoint</Application>
  <PresentationFormat>Custom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Housing LIN Update</vt:lpstr>
      <vt:lpstr>Housing LIN regional delivery</vt:lpstr>
      <vt:lpstr>Housing LIN 2018 Year Book</vt:lpstr>
      <vt:lpstr>Some of our Housing LIN influencing activities</vt:lpstr>
      <vt:lpstr>Spotlight on extra care housing videos</vt:lpstr>
      <vt:lpstr>Housing for Older People 2019 Awards</vt:lpstr>
      <vt:lpstr>Recent Dementia Awareness Week</vt:lpstr>
      <vt:lpstr>Other recent Housing LIN resources</vt:lpstr>
      <vt:lpstr>Upcoming HLIN resources/programmes</vt:lpstr>
      <vt:lpstr>Connect with the Housing LIN</vt:lpstr>
      <vt:lpstr>PowerPoint Presentation</vt:lpstr>
    </vt:vector>
  </TitlesOfParts>
  <Company>EAC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  (Arial Bold 32)</dc:title>
  <dc:creator>Jerome Billeter</dc:creator>
  <cp:lastModifiedBy>Jeremy</cp:lastModifiedBy>
  <cp:revision>48</cp:revision>
  <dcterms:created xsi:type="dcterms:W3CDTF">2011-06-14T09:01:47Z</dcterms:created>
  <dcterms:modified xsi:type="dcterms:W3CDTF">2019-06-11T12:19:00Z</dcterms:modified>
</cp:coreProperties>
</file>