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78" r:id="rId2"/>
    <p:sldId id="265" r:id="rId3"/>
    <p:sldId id="270" r:id="rId4"/>
    <p:sldId id="328" r:id="rId5"/>
    <p:sldId id="257" r:id="rId6"/>
    <p:sldId id="259" r:id="rId7"/>
    <p:sldId id="260" r:id="rId8"/>
    <p:sldId id="261" r:id="rId9"/>
    <p:sldId id="294" r:id="rId10"/>
    <p:sldId id="315" r:id="rId11"/>
    <p:sldId id="316" r:id="rId12"/>
    <p:sldId id="299" r:id="rId13"/>
    <p:sldId id="295" r:id="rId14"/>
    <p:sldId id="304" r:id="rId15"/>
    <p:sldId id="302" r:id="rId16"/>
    <p:sldId id="291" r:id="rId17"/>
    <p:sldId id="301" r:id="rId18"/>
    <p:sldId id="317" r:id="rId19"/>
    <p:sldId id="313" r:id="rId20"/>
    <p:sldId id="318" r:id="rId21"/>
    <p:sldId id="314" r:id="rId22"/>
    <p:sldId id="319" r:id="rId23"/>
    <p:sldId id="290" r:id="rId24"/>
    <p:sldId id="325" r:id="rId25"/>
    <p:sldId id="329" r:id="rId26"/>
    <p:sldId id="330" r:id="rId27"/>
    <p:sldId id="33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D730"/>
    <a:srgbClr val="EC008C"/>
    <a:srgbClr val="6D6E72"/>
    <a:srgbClr val="8888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10" autoAdjust="0"/>
    <p:restoredTop sz="94967" autoAdjust="0"/>
  </p:normalViewPr>
  <p:slideViewPr>
    <p:cSldViewPr>
      <p:cViewPr varScale="1">
        <p:scale>
          <a:sx n="96" d="100"/>
          <a:sy n="96" d="100"/>
        </p:scale>
        <p:origin x="86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FA15B4-8F07-4DCD-AF56-57069B7A3D0B}" type="doc">
      <dgm:prSet loTypeId="urn:microsoft.com/office/officeart/2005/8/layout/gear1" loCatId="relationship" qsTypeId="urn:microsoft.com/office/officeart/2005/8/quickstyle/simple1" qsCatId="simple" csTypeId="urn:microsoft.com/office/officeart/2005/8/colors/accent3_5" csCatId="accent3" phldr="1"/>
      <dgm:spPr/>
    </dgm:pt>
    <dgm:pt modelId="{8A4B5AA1-B53F-4B52-9A71-DC1512D7A5FD}">
      <dgm:prSet phldrT="[Text]"/>
      <dgm:spPr/>
      <dgm:t>
        <a:bodyPr/>
        <a:lstStyle/>
        <a:p>
          <a:r>
            <a:rPr lang="en-GB" dirty="0"/>
            <a:t>Homes</a:t>
          </a:r>
        </a:p>
      </dgm:t>
    </dgm:pt>
    <dgm:pt modelId="{2611599F-57C2-4507-A0EE-42CBE54C97A1}" type="parTrans" cxnId="{1FF758BE-61BC-48E5-B905-0E34084D8B67}">
      <dgm:prSet/>
      <dgm:spPr/>
      <dgm:t>
        <a:bodyPr/>
        <a:lstStyle/>
        <a:p>
          <a:endParaRPr lang="en-GB"/>
        </a:p>
      </dgm:t>
    </dgm:pt>
    <dgm:pt modelId="{2C78C7B5-03C2-4780-A497-35B4851D8090}" type="sibTrans" cxnId="{1FF758BE-61BC-48E5-B905-0E34084D8B67}">
      <dgm:prSet/>
      <dgm:spPr/>
      <dgm:t>
        <a:bodyPr/>
        <a:lstStyle/>
        <a:p>
          <a:endParaRPr lang="en-GB"/>
        </a:p>
      </dgm:t>
    </dgm:pt>
    <dgm:pt modelId="{FFCCBE62-BDED-4161-BE52-B0848929B16B}">
      <dgm:prSet phldrT="[Text]"/>
      <dgm:spPr/>
      <dgm:t>
        <a:bodyPr/>
        <a:lstStyle/>
        <a:p>
          <a:r>
            <a:rPr lang="en-GB" dirty="0"/>
            <a:t>Care</a:t>
          </a:r>
        </a:p>
      </dgm:t>
    </dgm:pt>
    <dgm:pt modelId="{27F8CC65-B9B1-4C66-A074-D43D922324AF}" type="parTrans" cxnId="{CB70FFE2-DEB7-4C67-A62F-B58BB85A680A}">
      <dgm:prSet/>
      <dgm:spPr/>
      <dgm:t>
        <a:bodyPr/>
        <a:lstStyle/>
        <a:p>
          <a:endParaRPr lang="en-GB"/>
        </a:p>
      </dgm:t>
    </dgm:pt>
    <dgm:pt modelId="{70986E44-53CB-4767-9BA4-EFD0C65A116B}" type="sibTrans" cxnId="{CB70FFE2-DEB7-4C67-A62F-B58BB85A680A}">
      <dgm:prSet/>
      <dgm:spPr/>
      <dgm:t>
        <a:bodyPr/>
        <a:lstStyle/>
        <a:p>
          <a:endParaRPr lang="en-GB"/>
        </a:p>
      </dgm:t>
    </dgm:pt>
    <dgm:pt modelId="{3A52864B-49B5-4EB8-8779-914BF799FAEA}">
      <dgm:prSet phldrT="[Text]"/>
      <dgm:spPr/>
      <dgm:t>
        <a:bodyPr/>
        <a:lstStyle/>
        <a:p>
          <a:r>
            <a:rPr lang="en-GB" dirty="0"/>
            <a:t>Housing Service</a:t>
          </a:r>
        </a:p>
      </dgm:t>
    </dgm:pt>
    <dgm:pt modelId="{14A5674A-A58A-4E18-BC3D-82A7E62B5E35}" type="sibTrans" cxnId="{28FA6C9A-D93E-4D92-9ED6-561D2E377030}">
      <dgm:prSet/>
      <dgm:spPr/>
      <dgm:t>
        <a:bodyPr/>
        <a:lstStyle/>
        <a:p>
          <a:endParaRPr lang="en-GB"/>
        </a:p>
      </dgm:t>
    </dgm:pt>
    <dgm:pt modelId="{2E092618-8876-4B29-825F-F59B6A438CE9}" type="parTrans" cxnId="{28FA6C9A-D93E-4D92-9ED6-561D2E377030}">
      <dgm:prSet/>
      <dgm:spPr/>
      <dgm:t>
        <a:bodyPr/>
        <a:lstStyle/>
        <a:p>
          <a:endParaRPr lang="en-GB"/>
        </a:p>
      </dgm:t>
    </dgm:pt>
    <dgm:pt modelId="{D38904F4-CF66-4F7D-84EA-FF759B0F9F33}" type="pres">
      <dgm:prSet presAssocID="{52FA15B4-8F07-4DCD-AF56-57069B7A3D0B}" presName="composite" presStyleCnt="0">
        <dgm:presLayoutVars>
          <dgm:chMax val="3"/>
          <dgm:animLvl val="lvl"/>
          <dgm:resizeHandles val="exact"/>
        </dgm:presLayoutVars>
      </dgm:prSet>
      <dgm:spPr/>
    </dgm:pt>
    <dgm:pt modelId="{673DC960-C974-4FA7-8E16-3277BFC364FA}" type="pres">
      <dgm:prSet presAssocID="{8A4B5AA1-B53F-4B52-9A71-DC1512D7A5FD}" presName="gear1" presStyleLbl="node1" presStyleIdx="0" presStyleCnt="3">
        <dgm:presLayoutVars>
          <dgm:chMax val="1"/>
          <dgm:bulletEnabled val="1"/>
        </dgm:presLayoutVars>
      </dgm:prSet>
      <dgm:spPr/>
    </dgm:pt>
    <dgm:pt modelId="{8FD39DF3-966A-4995-89A6-3BEB019276EC}" type="pres">
      <dgm:prSet presAssocID="{8A4B5AA1-B53F-4B52-9A71-DC1512D7A5FD}" presName="gear1srcNode" presStyleLbl="node1" presStyleIdx="0" presStyleCnt="3"/>
      <dgm:spPr/>
    </dgm:pt>
    <dgm:pt modelId="{341B0B90-8CCD-4588-BAD5-A1B2EAE0997F}" type="pres">
      <dgm:prSet presAssocID="{8A4B5AA1-B53F-4B52-9A71-DC1512D7A5FD}" presName="gear1dstNode" presStyleLbl="node1" presStyleIdx="0" presStyleCnt="3"/>
      <dgm:spPr/>
    </dgm:pt>
    <dgm:pt modelId="{C211B31F-25A6-4B33-900D-94692DC0651C}" type="pres">
      <dgm:prSet presAssocID="{3A52864B-49B5-4EB8-8779-914BF799FAEA}" presName="gear2" presStyleLbl="node1" presStyleIdx="1" presStyleCnt="3">
        <dgm:presLayoutVars>
          <dgm:chMax val="1"/>
          <dgm:bulletEnabled val="1"/>
        </dgm:presLayoutVars>
      </dgm:prSet>
      <dgm:spPr/>
    </dgm:pt>
    <dgm:pt modelId="{7EBC8421-4DFF-46AF-93CC-CF843C43DC46}" type="pres">
      <dgm:prSet presAssocID="{3A52864B-49B5-4EB8-8779-914BF799FAEA}" presName="gear2srcNode" presStyleLbl="node1" presStyleIdx="1" presStyleCnt="3"/>
      <dgm:spPr/>
    </dgm:pt>
    <dgm:pt modelId="{B8C29A06-2350-4ED6-B3B9-94CA6DA5BEE0}" type="pres">
      <dgm:prSet presAssocID="{3A52864B-49B5-4EB8-8779-914BF799FAEA}" presName="gear2dstNode" presStyleLbl="node1" presStyleIdx="1" presStyleCnt="3"/>
      <dgm:spPr/>
    </dgm:pt>
    <dgm:pt modelId="{B14AA59C-D22F-40C8-B1DE-0F00CDE19179}" type="pres">
      <dgm:prSet presAssocID="{FFCCBE62-BDED-4161-BE52-B0848929B16B}" presName="gear3" presStyleLbl="node1" presStyleIdx="2" presStyleCnt="3"/>
      <dgm:spPr/>
    </dgm:pt>
    <dgm:pt modelId="{C2C21474-F336-48DB-AD73-493799CD221E}" type="pres">
      <dgm:prSet presAssocID="{FFCCBE62-BDED-4161-BE52-B0848929B16B}" presName="gear3tx" presStyleLbl="node1" presStyleIdx="2" presStyleCnt="3">
        <dgm:presLayoutVars>
          <dgm:chMax val="1"/>
          <dgm:bulletEnabled val="1"/>
        </dgm:presLayoutVars>
      </dgm:prSet>
      <dgm:spPr/>
    </dgm:pt>
    <dgm:pt modelId="{777D5305-9D49-46E9-BB5A-8FD5740BA8DC}" type="pres">
      <dgm:prSet presAssocID="{FFCCBE62-BDED-4161-BE52-B0848929B16B}" presName="gear3srcNode" presStyleLbl="node1" presStyleIdx="2" presStyleCnt="3"/>
      <dgm:spPr/>
    </dgm:pt>
    <dgm:pt modelId="{CF9931F7-84A8-45BE-A0D8-9E33690089D2}" type="pres">
      <dgm:prSet presAssocID="{FFCCBE62-BDED-4161-BE52-B0848929B16B}" presName="gear3dstNode" presStyleLbl="node1" presStyleIdx="2" presStyleCnt="3"/>
      <dgm:spPr/>
    </dgm:pt>
    <dgm:pt modelId="{8D4AAD5F-9775-4F65-91B4-DD11547671CA}" type="pres">
      <dgm:prSet presAssocID="{2C78C7B5-03C2-4780-A497-35B4851D8090}" presName="connector1" presStyleLbl="sibTrans2D1" presStyleIdx="0" presStyleCnt="3"/>
      <dgm:spPr/>
    </dgm:pt>
    <dgm:pt modelId="{5EC43F41-C86B-418F-A7E6-38B45767D188}" type="pres">
      <dgm:prSet presAssocID="{14A5674A-A58A-4E18-BC3D-82A7E62B5E35}" presName="connector2" presStyleLbl="sibTrans2D1" presStyleIdx="1" presStyleCnt="3"/>
      <dgm:spPr/>
    </dgm:pt>
    <dgm:pt modelId="{610D1A71-0F8E-469A-8B66-DA47808276BF}" type="pres">
      <dgm:prSet presAssocID="{70986E44-53CB-4767-9BA4-EFD0C65A116B}" presName="connector3" presStyleLbl="sibTrans2D1" presStyleIdx="2" presStyleCnt="3"/>
      <dgm:spPr/>
    </dgm:pt>
  </dgm:ptLst>
  <dgm:cxnLst>
    <dgm:cxn modelId="{F690A415-A488-492A-AFE3-D6B82166E67E}" type="presOf" srcId="{FFCCBE62-BDED-4161-BE52-B0848929B16B}" destId="{C2C21474-F336-48DB-AD73-493799CD221E}" srcOrd="1" destOrd="0" presId="urn:microsoft.com/office/officeart/2005/8/layout/gear1"/>
    <dgm:cxn modelId="{1C70D01A-3DE2-4A37-94C9-1D35DFB0AA39}" type="presOf" srcId="{52FA15B4-8F07-4DCD-AF56-57069B7A3D0B}" destId="{D38904F4-CF66-4F7D-84EA-FF759B0F9F33}" srcOrd="0" destOrd="0" presId="urn:microsoft.com/office/officeart/2005/8/layout/gear1"/>
    <dgm:cxn modelId="{EB61641C-EBE8-4610-868C-1215A4FAB178}" type="presOf" srcId="{FFCCBE62-BDED-4161-BE52-B0848929B16B}" destId="{CF9931F7-84A8-45BE-A0D8-9E33690089D2}" srcOrd="3" destOrd="0" presId="urn:microsoft.com/office/officeart/2005/8/layout/gear1"/>
    <dgm:cxn modelId="{75456D21-DEA7-4527-9DB9-96AF891E955B}" type="presOf" srcId="{3A52864B-49B5-4EB8-8779-914BF799FAEA}" destId="{B8C29A06-2350-4ED6-B3B9-94CA6DA5BEE0}" srcOrd="2" destOrd="0" presId="urn:microsoft.com/office/officeart/2005/8/layout/gear1"/>
    <dgm:cxn modelId="{9D17E826-5BC6-4328-94D6-19E3AE483E1B}" type="presOf" srcId="{8A4B5AA1-B53F-4B52-9A71-DC1512D7A5FD}" destId="{8FD39DF3-966A-4995-89A6-3BEB019276EC}" srcOrd="1" destOrd="0" presId="urn:microsoft.com/office/officeart/2005/8/layout/gear1"/>
    <dgm:cxn modelId="{B2EB0F43-E3EA-489C-9B80-71C43DEA7B73}" type="presOf" srcId="{3A52864B-49B5-4EB8-8779-914BF799FAEA}" destId="{C211B31F-25A6-4B33-900D-94692DC0651C}" srcOrd="0" destOrd="0" presId="urn:microsoft.com/office/officeart/2005/8/layout/gear1"/>
    <dgm:cxn modelId="{5725B343-6EC3-4B03-9D97-BC9C2BDE6F65}" type="presOf" srcId="{3A52864B-49B5-4EB8-8779-914BF799FAEA}" destId="{7EBC8421-4DFF-46AF-93CC-CF843C43DC46}" srcOrd="1" destOrd="0" presId="urn:microsoft.com/office/officeart/2005/8/layout/gear1"/>
    <dgm:cxn modelId="{4DAD696C-DA85-4874-A6AC-A97B0F725E06}" type="presOf" srcId="{70986E44-53CB-4767-9BA4-EFD0C65A116B}" destId="{610D1A71-0F8E-469A-8B66-DA47808276BF}" srcOrd="0" destOrd="0" presId="urn:microsoft.com/office/officeart/2005/8/layout/gear1"/>
    <dgm:cxn modelId="{F33F2E50-D104-46ED-A7DF-406F76B1F0C9}" type="presOf" srcId="{8A4B5AA1-B53F-4B52-9A71-DC1512D7A5FD}" destId="{673DC960-C974-4FA7-8E16-3277BFC364FA}" srcOrd="0" destOrd="0" presId="urn:microsoft.com/office/officeart/2005/8/layout/gear1"/>
    <dgm:cxn modelId="{CB2BA172-F805-439E-9D5F-631A0218DAAA}" type="presOf" srcId="{FFCCBE62-BDED-4161-BE52-B0848929B16B}" destId="{B14AA59C-D22F-40C8-B1DE-0F00CDE19179}" srcOrd="0" destOrd="0" presId="urn:microsoft.com/office/officeart/2005/8/layout/gear1"/>
    <dgm:cxn modelId="{45A17F8B-7712-45A6-91EE-B8E61AEBD3F7}" type="presOf" srcId="{8A4B5AA1-B53F-4B52-9A71-DC1512D7A5FD}" destId="{341B0B90-8CCD-4588-BAD5-A1B2EAE0997F}" srcOrd="2" destOrd="0" presId="urn:microsoft.com/office/officeart/2005/8/layout/gear1"/>
    <dgm:cxn modelId="{28FA6C9A-D93E-4D92-9ED6-561D2E377030}" srcId="{52FA15B4-8F07-4DCD-AF56-57069B7A3D0B}" destId="{3A52864B-49B5-4EB8-8779-914BF799FAEA}" srcOrd="1" destOrd="0" parTransId="{2E092618-8876-4B29-825F-F59B6A438CE9}" sibTransId="{14A5674A-A58A-4E18-BC3D-82A7E62B5E35}"/>
    <dgm:cxn modelId="{0EAE93A2-71CC-47BE-8519-9827EDF98AE3}" type="presOf" srcId="{14A5674A-A58A-4E18-BC3D-82A7E62B5E35}" destId="{5EC43F41-C86B-418F-A7E6-38B45767D188}" srcOrd="0" destOrd="0" presId="urn:microsoft.com/office/officeart/2005/8/layout/gear1"/>
    <dgm:cxn modelId="{84774DBE-D363-4EAA-B4B4-EC6C23BCC180}" type="presOf" srcId="{FFCCBE62-BDED-4161-BE52-B0848929B16B}" destId="{777D5305-9D49-46E9-BB5A-8FD5740BA8DC}" srcOrd="2" destOrd="0" presId="urn:microsoft.com/office/officeart/2005/8/layout/gear1"/>
    <dgm:cxn modelId="{1FF758BE-61BC-48E5-B905-0E34084D8B67}" srcId="{52FA15B4-8F07-4DCD-AF56-57069B7A3D0B}" destId="{8A4B5AA1-B53F-4B52-9A71-DC1512D7A5FD}" srcOrd="0" destOrd="0" parTransId="{2611599F-57C2-4507-A0EE-42CBE54C97A1}" sibTransId="{2C78C7B5-03C2-4780-A497-35B4851D8090}"/>
    <dgm:cxn modelId="{CB70FFE2-DEB7-4C67-A62F-B58BB85A680A}" srcId="{52FA15B4-8F07-4DCD-AF56-57069B7A3D0B}" destId="{FFCCBE62-BDED-4161-BE52-B0848929B16B}" srcOrd="2" destOrd="0" parTransId="{27F8CC65-B9B1-4C66-A074-D43D922324AF}" sibTransId="{70986E44-53CB-4767-9BA4-EFD0C65A116B}"/>
    <dgm:cxn modelId="{D7DE74FB-1500-4A8D-8A1C-DA47798A4142}" type="presOf" srcId="{2C78C7B5-03C2-4780-A497-35B4851D8090}" destId="{8D4AAD5F-9775-4F65-91B4-DD11547671CA}" srcOrd="0" destOrd="0" presId="urn:microsoft.com/office/officeart/2005/8/layout/gear1"/>
    <dgm:cxn modelId="{D733F07B-24E4-4CAF-AA5B-A90FA5277641}" type="presParOf" srcId="{D38904F4-CF66-4F7D-84EA-FF759B0F9F33}" destId="{673DC960-C974-4FA7-8E16-3277BFC364FA}" srcOrd="0" destOrd="0" presId="urn:microsoft.com/office/officeart/2005/8/layout/gear1"/>
    <dgm:cxn modelId="{E8EDB194-EC7E-4A16-8C43-E37F55E2B172}" type="presParOf" srcId="{D38904F4-CF66-4F7D-84EA-FF759B0F9F33}" destId="{8FD39DF3-966A-4995-89A6-3BEB019276EC}" srcOrd="1" destOrd="0" presId="urn:microsoft.com/office/officeart/2005/8/layout/gear1"/>
    <dgm:cxn modelId="{71D49B08-1F47-4FA8-8C90-1CD664B66397}" type="presParOf" srcId="{D38904F4-CF66-4F7D-84EA-FF759B0F9F33}" destId="{341B0B90-8CCD-4588-BAD5-A1B2EAE0997F}" srcOrd="2" destOrd="0" presId="urn:microsoft.com/office/officeart/2005/8/layout/gear1"/>
    <dgm:cxn modelId="{BD721026-6622-4A84-8644-5A20ABA11C45}" type="presParOf" srcId="{D38904F4-CF66-4F7D-84EA-FF759B0F9F33}" destId="{C211B31F-25A6-4B33-900D-94692DC0651C}" srcOrd="3" destOrd="0" presId="urn:microsoft.com/office/officeart/2005/8/layout/gear1"/>
    <dgm:cxn modelId="{3A4C809C-8553-4E11-A83A-7F0B1289859A}" type="presParOf" srcId="{D38904F4-CF66-4F7D-84EA-FF759B0F9F33}" destId="{7EBC8421-4DFF-46AF-93CC-CF843C43DC46}" srcOrd="4" destOrd="0" presId="urn:microsoft.com/office/officeart/2005/8/layout/gear1"/>
    <dgm:cxn modelId="{A2E91877-0DF9-452D-A916-85151A931CCE}" type="presParOf" srcId="{D38904F4-CF66-4F7D-84EA-FF759B0F9F33}" destId="{B8C29A06-2350-4ED6-B3B9-94CA6DA5BEE0}" srcOrd="5" destOrd="0" presId="urn:microsoft.com/office/officeart/2005/8/layout/gear1"/>
    <dgm:cxn modelId="{005D7ED8-C2B2-4235-A9BA-A1434D702C8E}" type="presParOf" srcId="{D38904F4-CF66-4F7D-84EA-FF759B0F9F33}" destId="{B14AA59C-D22F-40C8-B1DE-0F00CDE19179}" srcOrd="6" destOrd="0" presId="urn:microsoft.com/office/officeart/2005/8/layout/gear1"/>
    <dgm:cxn modelId="{186B2F12-007D-4708-A110-343D4ED8F3D0}" type="presParOf" srcId="{D38904F4-CF66-4F7D-84EA-FF759B0F9F33}" destId="{C2C21474-F336-48DB-AD73-493799CD221E}" srcOrd="7" destOrd="0" presId="urn:microsoft.com/office/officeart/2005/8/layout/gear1"/>
    <dgm:cxn modelId="{B55018BE-5A2F-4A89-9A6C-9C8BCC2B832C}" type="presParOf" srcId="{D38904F4-CF66-4F7D-84EA-FF759B0F9F33}" destId="{777D5305-9D49-46E9-BB5A-8FD5740BA8DC}" srcOrd="8" destOrd="0" presId="urn:microsoft.com/office/officeart/2005/8/layout/gear1"/>
    <dgm:cxn modelId="{5A933AA5-3A27-46D5-AE1A-A0A156F794B3}" type="presParOf" srcId="{D38904F4-CF66-4F7D-84EA-FF759B0F9F33}" destId="{CF9931F7-84A8-45BE-A0D8-9E33690089D2}" srcOrd="9" destOrd="0" presId="urn:microsoft.com/office/officeart/2005/8/layout/gear1"/>
    <dgm:cxn modelId="{D8DB673C-7C92-4262-B741-42A201DBC614}" type="presParOf" srcId="{D38904F4-CF66-4F7D-84EA-FF759B0F9F33}" destId="{8D4AAD5F-9775-4F65-91B4-DD11547671CA}" srcOrd="10" destOrd="0" presId="urn:microsoft.com/office/officeart/2005/8/layout/gear1"/>
    <dgm:cxn modelId="{197B7B17-BCAE-43E4-AA32-EEF7F57AB166}" type="presParOf" srcId="{D38904F4-CF66-4F7D-84EA-FF759B0F9F33}" destId="{5EC43F41-C86B-418F-A7E6-38B45767D188}" srcOrd="11" destOrd="0" presId="urn:microsoft.com/office/officeart/2005/8/layout/gear1"/>
    <dgm:cxn modelId="{49BCB1FE-D8DF-4CF2-B103-2BB4C93FA333}" type="presParOf" srcId="{D38904F4-CF66-4F7D-84EA-FF759B0F9F33}" destId="{610D1A71-0F8E-469A-8B66-DA47808276BF}"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FA15B4-8F07-4DCD-AF56-57069B7A3D0B}" type="doc">
      <dgm:prSet loTypeId="urn:microsoft.com/office/officeart/2005/8/layout/gear1" loCatId="relationship" qsTypeId="urn:microsoft.com/office/officeart/2005/8/quickstyle/simple1" qsCatId="simple" csTypeId="urn:microsoft.com/office/officeart/2005/8/colors/accent3_5" csCatId="accent3" phldr="1"/>
      <dgm:spPr/>
    </dgm:pt>
    <dgm:pt modelId="{8A4B5AA1-B53F-4B52-9A71-DC1512D7A5FD}">
      <dgm:prSet phldrT="[Text]"/>
      <dgm:spPr/>
      <dgm:t>
        <a:bodyPr/>
        <a:lstStyle/>
        <a:p>
          <a:r>
            <a:rPr lang="en-GB" dirty="0"/>
            <a:t>Homes</a:t>
          </a:r>
        </a:p>
      </dgm:t>
    </dgm:pt>
    <dgm:pt modelId="{2611599F-57C2-4507-A0EE-42CBE54C97A1}" type="parTrans" cxnId="{1FF758BE-61BC-48E5-B905-0E34084D8B67}">
      <dgm:prSet/>
      <dgm:spPr/>
      <dgm:t>
        <a:bodyPr/>
        <a:lstStyle/>
        <a:p>
          <a:endParaRPr lang="en-GB"/>
        </a:p>
      </dgm:t>
    </dgm:pt>
    <dgm:pt modelId="{2C78C7B5-03C2-4780-A497-35B4851D8090}" type="sibTrans" cxnId="{1FF758BE-61BC-48E5-B905-0E34084D8B67}">
      <dgm:prSet/>
      <dgm:spPr/>
      <dgm:t>
        <a:bodyPr/>
        <a:lstStyle/>
        <a:p>
          <a:endParaRPr lang="en-GB"/>
        </a:p>
      </dgm:t>
    </dgm:pt>
    <dgm:pt modelId="{D38904F4-CF66-4F7D-84EA-FF759B0F9F33}" type="pres">
      <dgm:prSet presAssocID="{52FA15B4-8F07-4DCD-AF56-57069B7A3D0B}" presName="composite" presStyleCnt="0">
        <dgm:presLayoutVars>
          <dgm:chMax val="3"/>
          <dgm:animLvl val="lvl"/>
          <dgm:resizeHandles val="exact"/>
        </dgm:presLayoutVars>
      </dgm:prSet>
      <dgm:spPr/>
    </dgm:pt>
    <dgm:pt modelId="{673DC960-C974-4FA7-8E16-3277BFC364FA}" type="pres">
      <dgm:prSet presAssocID="{8A4B5AA1-B53F-4B52-9A71-DC1512D7A5FD}" presName="gear1" presStyleLbl="node1" presStyleIdx="0" presStyleCnt="1">
        <dgm:presLayoutVars>
          <dgm:chMax val="1"/>
          <dgm:bulletEnabled val="1"/>
        </dgm:presLayoutVars>
      </dgm:prSet>
      <dgm:spPr/>
    </dgm:pt>
    <dgm:pt modelId="{8FD39DF3-966A-4995-89A6-3BEB019276EC}" type="pres">
      <dgm:prSet presAssocID="{8A4B5AA1-B53F-4B52-9A71-DC1512D7A5FD}" presName="gear1srcNode" presStyleLbl="node1" presStyleIdx="0" presStyleCnt="1"/>
      <dgm:spPr/>
    </dgm:pt>
    <dgm:pt modelId="{341B0B90-8CCD-4588-BAD5-A1B2EAE0997F}" type="pres">
      <dgm:prSet presAssocID="{8A4B5AA1-B53F-4B52-9A71-DC1512D7A5FD}" presName="gear1dstNode" presStyleLbl="node1" presStyleIdx="0" presStyleCnt="1"/>
      <dgm:spPr/>
    </dgm:pt>
    <dgm:pt modelId="{8D4AAD5F-9775-4F65-91B4-DD11547671CA}" type="pres">
      <dgm:prSet presAssocID="{2C78C7B5-03C2-4780-A497-35B4851D8090}" presName="connector1" presStyleLbl="sibTrans2D1" presStyleIdx="0" presStyleCnt="1"/>
      <dgm:spPr/>
    </dgm:pt>
  </dgm:ptLst>
  <dgm:cxnLst>
    <dgm:cxn modelId="{1C70D01A-3DE2-4A37-94C9-1D35DFB0AA39}" type="presOf" srcId="{52FA15B4-8F07-4DCD-AF56-57069B7A3D0B}" destId="{D38904F4-CF66-4F7D-84EA-FF759B0F9F33}" srcOrd="0" destOrd="0" presId="urn:microsoft.com/office/officeart/2005/8/layout/gear1"/>
    <dgm:cxn modelId="{9D17E826-5BC6-4328-94D6-19E3AE483E1B}" type="presOf" srcId="{8A4B5AA1-B53F-4B52-9A71-DC1512D7A5FD}" destId="{8FD39DF3-966A-4995-89A6-3BEB019276EC}" srcOrd="1" destOrd="0" presId="urn:microsoft.com/office/officeart/2005/8/layout/gear1"/>
    <dgm:cxn modelId="{F33F2E50-D104-46ED-A7DF-406F76B1F0C9}" type="presOf" srcId="{8A4B5AA1-B53F-4B52-9A71-DC1512D7A5FD}" destId="{673DC960-C974-4FA7-8E16-3277BFC364FA}" srcOrd="0" destOrd="0" presId="urn:microsoft.com/office/officeart/2005/8/layout/gear1"/>
    <dgm:cxn modelId="{45A17F8B-7712-45A6-91EE-B8E61AEBD3F7}" type="presOf" srcId="{8A4B5AA1-B53F-4B52-9A71-DC1512D7A5FD}" destId="{341B0B90-8CCD-4588-BAD5-A1B2EAE0997F}" srcOrd="2" destOrd="0" presId="urn:microsoft.com/office/officeart/2005/8/layout/gear1"/>
    <dgm:cxn modelId="{1FF758BE-61BC-48E5-B905-0E34084D8B67}" srcId="{52FA15B4-8F07-4DCD-AF56-57069B7A3D0B}" destId="{8A4B5AA1-B53F-4B52-9A71-DC1512D7A5FD}" srcOrd="0" destOrd="0" parTransId="{2611599F-57C2-4507-A0EE-42CBE54C97A1}" sibTransId="{2C78C7B5-03C2-4780-A497-35B4851D8090}"/>
    <dgm:cxn modelId="{D7DE74FB-1500-4A8D-8A1C-DA47798A4142}" type="presOf" srcId="{2C78C7B5-03C2-4780-A497-35B4851D8090}" destId="{8D4AAD5F-9775-4F65-91B4-DD11547671CA}" srcOrd="0" destOrd="0" presId="urn:microsoft.com/office/officeart/2005/8/layout/gear1"/>
    <dgm:cxn modelId="{D733F07B-24E4-4CAF-AA5B-A90FA5277641}" type="presParOf" srcId="{D38904F4-CF66-4F7D-84EA-FF759B0F9F33}" destId="{673DC960-C974-4FA7-8E16-3277BFC364FA}" srcOrd="0" destOrd="0" presId="urn:microsoft.com/office/officeart/2005/8/layout/gear1"/>
    <dgm:cxn modelId="{E8EDB194-EC7E-4A16-8C43-E37F55E2B172}" type="presParOf" srcId="{D38904F4-CF66-4F7D-84EA-FF759B0F9F33}" destId="{8FD39DF3-966A-4995-89A6-3BEB019276EC}" srcOrd="1" destOrd="0" presId="urn:microsoft.com/office/officeart/2005/8/layout/gear1"/>
    <dgm:cxn modelId="{71D49B08-1F47-4FA8-8C90-1CD664B66397}" type="presParOf" srcId="{D38904F4-CF66-4F7D-84EA-FF759B0F9F33}" destId="{341B0B90-8CCD-4588-BAD5-A1B2EAE0997F}" srcOrd="2" destOrd="0" presId="urn:microsoft.com/office/officeart/2005/8/layout/gear1"/>
    <dgm:cxn modelId="{D8DB673C-7C92-4262-B741-42A201DBC614}" type="presParOf" srcId="{D38904F4-CF66-4F7D-84EA-FF759B0F9F33}" destId="{8D4AAD5F-9775-4F65-91B4-DD11547671CA}" srcOrd="3"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FA15B4-8F07-4DCD-AF56-57069B7A3D0B}" type="doc">
      <dgm:prSet loTypeId="urn:microsoft.com/office/officeart/2005/8/layout/gear1" loCatId="relationship" qsTypeId="urn:microsoft.com/office/officeart/2005/8/quickstyle/simple1" qsCatId="simple" csTypeId="urn:microsoft.com/office/officeart/2005/8/colors/accent3_5" csCatId="accent3" phldr="1"/>
      <dgm:spPr/>
    </dgm:pt>
    <dgm:pt modelId="{8A4B5AA1-B53F-4B52-9A71-DC1512D7A5FD}">
      <dgm:prSet phldrT="[Text]"/>
      <dgm:spPr/>
      <dgm:t>
        <a:bodyPr/>
        <a:lstStyle/>
        <a:p>
          <a:r>
            <a:rPr lang="en-GB" dirty="0"/>
            <a:t>Housing Service</a:t>
          </a:r>
        </a:p>
      </dgm:t>
    </dgm:pt>
    <dgm:pt modelId="{2611599F-57C2-4507-A0EE-42CBE54C97A1}" type="parTrans" cxnId="{1FF758BE-61BC-48E5-B905-0E34084D8B67}">
      <dgm:prSet/>
      <dgm:spPr/>
      <dgm:t>
        <a:bodyPr/>
        <a:lstStyle/>
        <a:p>
          <a:endParaRPr lang="en-GB"/>
        </a:p>
      </dgm:t>
    </dgm:pt>
    <dgm:pt modelId="{2C78C7B5-03C2-4780-A497-35B4851D8090}" type="sibTrans" cxnId="{1FF758BE-61BC-48E5-B905-0E34084D8B67}">
      <dgm:prSet/>
      <dgm:spPr/>
      <dgm:t>
        <a:bodyPr/>
        <a:lstStyle/>
        <a:p>
          <a:endParaRPr lang="en-GB"/>
        </a:p>
      </dgm:t>
    </dgm:pt>
    <dgm:pt modelId="{D38904F4-CF66-4F7D-84EA-FF759B0F9F33}" type="pres">
      <dgm:prSet presAssocID="{52FA15B4-8F07-4DCD-AF56-57069B7A3D0B}" presName="composite" presStyleCnt="0">
        <dgm:presLayoutVars>
          <dgm:chMax val="3"/>
          <dgm:animLvl val="lvl"/>
          <dgm:resizeHandles val="exact"/>
        </dgm:presLayoutVars>
      </dgm:prSet>
      <dgm:spPr/>
    </dgm:pt>
    <dgm:pt modelId="{673DC960-C974-4FA7-8E16-3277BFC364FA}" type="pres">
      <dgm:prSet presAssocID="{8A4B5AA1-B53F-4B52-9A71-DC1512D7A5FD}" presName="gear1" presStyleLbl="node1" presStyleIdx="0" presStyleCnt="1">
        <dgm:presLayoutVars>
          <dgm:chMax val="1"/>
          <dgm:bulletEnabled val="1"/>
        </dgm:presLayoutVars>
      </dgm:prSet>
      <dgm:spPr/>
    </dgm:pt>
    <dgm:pt modelId="{8FD39DF3-966A-4995-89A6-3BEB019276EC}" type="pres">
      <dgm:prSet presAssocID="{8A4B5AA1-B53F-4B52-9A71-DC1512D7A5FD}" presName="gear1srcNode" presStyleLbl="node1" presStyleIdx="0" presStyleCnt="1"/>
      <dgm:spPr/>
    </dgm:pt>
    <dgm:pt modelId="{341B0B90-8CCD-4588-BAD5-A1B2EAE0997F}" type="pres">
      <dgm:prSet presAssocID="{8A4B5AA1-B53F-4B52-9A71-DC1512D7A5FD}" presName="gear1dstNode" presStyleLbl="node1" presStyleIdx="0" presStyleCnt="1"/>
      <dgm:spPr/>
    </dgm:pt>
    <dgm:pt modelId="{8D4AAD5F-9775-4F65-91B4-DD11547671CA}" type="pres">
      <dgm:prSet presAssocID="{2C78C7B5-03C2-4780-A497-35B4851D8090}" presName="connector1" presStyleLbl="sibTrans2D1" presStyleIdx="0" presStyleCnt="1"/>
      <dgm:spPr/>
    </dgm:pt>
  </dgm:ptLst>
  <dgm:cxnLst>
    <dgm:cxn modelId="{1C70D01A-3DE2-4A37-94C9-1D35DFB0AA39}" type="presOf" srcId="{52FA15B4-8F07-4DCD-AF56-57069B7A3D0B}" destId="{D38904F4-CF66-4F7D-84EA-FF759B0F9F33}" srcOrd="0" destOrd="0" presId="urn:microsoft.com/office/officeart/2005/8/layout/gear1"/>
    <dgm:cxn modelId="{9D17E826-5BC6-4328-94D6-19E3AE483E1B}" type="presOf" srcId="{8A4B5AA1-B53F-4B52-9A71-DC1512D7A5FD}" destId="{8FD39DF3-966A-4995-89A6-3BEB019276EC}" srcOrd="1" destOrd="0" presId="urn:microsoft.com/office/officeart/2005/8/layout/gear1"/>
    <dgm:cxn modelId="{F33F2E50-D104-46ED-A7DF-406F76B1F0C9}" type="presOf" srcId="{8A4B5AA1-B53F-4B52-9A71-DC1512D7A5FD}" destId="{673DC960-C974-4FA7-8E16-3277BFC364FA}" srcOrd="0" destOrd="0" presId="urn:microsoft.com/office/officeart/2005/8/layout/gear1"/>
    <dgm:cxn modelId="{45A17F8B-7712-45A6-91EE-B8E61AEBD3F7}" type="presOf" srcId="{8A4B5AA1-B53F-4B52-9A71-DC1512D7A5FD}" destId="{341B0B90-8CCD-4588-BAD5-A1B2EAE0997F}" srcOrd="2" destOrd="0" presId="urn:microsoft.com/office/officeart/2005/8/layout/gear1"/>
    <dgm:cxn modelId="{1FF758BE-61BC-48E5-B905-0E34084D8B67}" srcId="{52FA15B4-8F07-4DCD-AF56-57069B7A3D0B}" destId="{8A4B5AA1-B53F-4B52-9A71-DC1512D7A5FD}" srcOrd="0" destOrd="0" parTransId="{2611599F-57C2-4507-A0EE-42CBE54C97A1}" sibTransId="{2C78C7B5-03C2-4780-A497-35B4851D8090}"/>
    <dgm:cxn modelId="{D7DE74FB-1500-4A8D-8A1C-DA47798A4142}" type="presOf" srcId="{2C78C7B5-03C2-4780-A497-35B4851D8090}" destId="{8D4AAD5F-9775-4F65-91B4-DD11547671CA}" srcOrd="0" destOrd="0" presId="urn:microsoft.com/office/officeart/2005/8/layout/gear1"/>
    <dgm:cxn modelId="{D733F07B-24E4-4CAF-AA5B-A90FA5277641}" type="presParOf" srcId="{D38904F4-CF66-4F7D-84EA-FF759B0F9F33}" destId="{673DC960-C974-4FA7-8E16-3277BFC364FA}" srcOrd="0" destOrd="0" presId="urn:microsoft.com/office/officeart/2005/8/layout/gear1"/>
    <dgm:cxn modelId="{E8EDB194-EC7E-4A16-8C43-E37F55E2B172}" type="presParOf" srcId="{D38904F4-CF66-4F7D-84EA-FF759B0F9F33}" destId="{8FD39DF3-966A-4995-89A6-3BEB019276EC}" srcOrd="1" destOrd="0" presId="urn:microsoft.com/office/officeart/2005/8/layout/gear1"/>
    <dgm:cxn modelId="{71D49B08-1F47-4FA8-8C90-1CD664B66397}" type="presParOf" srcId="{D38904F4-CF66-4F7D-84EA-FF759B0F9F33}" destId="{341B0B90-8CCD-4588-BAD5-A1B2EAE0997F}" srcOrd="2" destOrd="0" presId="urn:microsoft.com/office/officeart/2005/8/layout/gear1"/>
    <dgm:cxn modelId="{D8DB673C-7C92-4262-B741-42A201DBC614}" type="presParOf" srcId="{D38904F4-CF66-4F7D-84EA-FF759B0F9F33}" destId="{8D4AAD5F-9775-4F65-91B4-DD11547671CA}" srcOrd="3"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FA15B4-8F07-4DCD-AF56-57069B7A3D0B}" type="doc">
      <dgm:prSet loTypeId="urn:microsoft.com/office/officeart/2005/8/layout/gear1" loCatId="relationship" qsTypeId="urn:microsoft.com/office/officeart/2005/8/quickstyle/simple1" qsCatId="simple" csTypeId="urn:microsoft.com/office/officeart/2005/8/colors/accent3_5" csCatId="accent3" phldr="1"/>
      <dgm:spPr/>
    </dgm:pt>
    <dgm:pt modelId="{8A4B5AA1-B53F-4B52-9A71-DC1512D7A5FD}">
      <dgm:prSet phldrT="[Text]"/>
      <dgm:spPr/>
      <dgm:t>
        <a:bodyPr/>
        <a:lstStyle/>
        <a:p>
          <a:r>
            <a:rPr lang="en-GB" dirty="0"/>
            <a:t>Existing Homes</a:t>
          </a:r>
        </a:p>
      </dgm:t>
    </dgm:pt>
    <dgm:pt modelId="{2611599F-57C2-4507-A0EE-42CBE54C97A1}" type="parTrans" cxnId="{1FF758BE-61BC-48E5-B905-0E34084D8B67}">
      <dgm:prSet/>
      <dgm:spPr/>
      <dgm:t>
        <a:bodyPr/>
        <a:lstStyle/>
        <a:p>
          <a:endParaRPr lang="en-GB"/>
        </a:p>
      </dgm:t>
    </dgm:pt>
    <dgm:pt modelId="{2C78C7B5-03C2-4780-A497-35B4851D8090}" type="sibTrans" cxnId="{1FF758BE-61BC-48E5-B905-0E34084D8B67}">
      <dgm:prSet/>
      <dgm:spPr/>
      <dgm:t>
        <a:bodyPr/>
        <a:lstStyle/>
        <a:p>
          <a:endParaRPr lang="en-GB"/>
        </a:p>
      </dgm:t>
    </dgm:pt>
    <dgm:pt modelId="{D38904F4-CF66-4F7D-84EA-FF759B0F9F33}" type="pres">
      <dgm:prSet presAssocID="{52FA15B4-8F07-4DCD-AF56-57069B7A3D0B}" presName="composite" presStyleCnt="0">
        <dgm:presLayoutVars>
          <dgm:chMax val="3"/>
          <dgm:animLvl val="lvl"/>
          <dgm:resizeHandles val="exact"/>
        </dgm:presLayoutVars>
      </dgm:prSet>
      <dgm:spPr/>
    </dgm:pt>
    <dgm:pt modelId="{673DC960-C974-4FA7-8E16-3277BFC364FA}" type="pres">
      <dgm:prSet presAssocID="{8A4B5AA1-B53F-4B52-9A71-DC1512D7A5FD}" presName="gear1" presStyleLbl="node1" presStyleIdx="0" presStyleCnt="1">
        <dgm:presLayoutVars>
          <dgm:chMax val="1"/>
          <dgm:bulletEnabled val="1"/>
        </dgm:presLayoutVars>
      </dgm:prSet>
      <dgm:spPr/>
    </dgm:pt>
    <dgm:pt modelId="{8FD39DF3-966A-4995-89A6-3BEB019276EC}" type="pres">
      <dgm:prSet presAssocID="{8A4B5AA1-B53F-4B52-9A71-DC1512D7A5FD}" presName="gear1srcNode" presStyleLbl="node1" presStyleIdx="0" presStyleCnt="1"/>
      <dgm:spPr/>
    </dgm:pt>
    <dgm:pt modelId="{341B0B90-8CCD-4588-BAD5-A1B2EAE0997F}" type="pres">
      <dgm:prSet presAssocID="{8A4B5AA1-B53F-4B52-9A71-DC1512D7A5FD}" presName="gear1dstNode" presStyleLbl="node1" presStyleIdx="0" presStyleCnt="1"/>
      <dgm:spPr/>
    </dgm:pt>
    <dgm:pt modelId="{8D4AAD5F-9775-4F65-91B4-DD11547671CA}" type="pres">
      <dgm:prSet presAssocID="{2C78C7B5-03C2-4780-A497-35B4851D8090}" presName="connector1" presStyleLbl="sibTrans2D1" presStyleIdx="0" presStyleCnt="1"/>
      <dgm:spPr/>
    </dgm:pt>
  </dgm:ptLst>
  <dgm:cxnLst>
    <dgm:cxn modelId="{1C70D01A-3DE2-4A37-94C9-1D35DFB0AA39}" type="presOf" srcId="{52FA15B4-8F07-4DCD-AF56-57069B7A3D0B}" destId="{D38904F4-CF66-4F7D-84EA-FF759B0F9F33}" srcOrd="0" destOrd="0" presId="urn:microsoft.com/office/officeart/2005/8/layout/gear1"/>
    <dgm:cxn modelId="{9D17E826-5BC6-4328-94D6-19E3AE483E1B}" type="presOf" srcId="{8A4B5AA1-B53F-4B52-9A71-DC1512D7A5FD}" destId="{8FD39DF3-966A-4995-89A6-3BEB019276EC}" srcOrd="1" destOrd="0" presId="urn:microsoft.com/office/officeart/2005/8/layout/gear1"/>
    <dgm:cxn modelId="{F33F2E50-D104-46ED-A7DF-406F76B1F0C9}" type="presOf" srcId="{8A4B5AA1-B53F-4B52-9A71-DC1512D7A5FD}" destId="{673DC960-C974-4FA7-8E16-3277BFC364FA}" srcOrd="0" destOrd="0" presId="urn:microsoft.com/office/officeart/2005/8/layout/gear1"/>
    <dgm:cxn modelId="{45A17F8B-7712-45A6-91EE-B8E61AEBD3F7}" type="presOf" srcId="{8A4B5AA1-B53F-4B52-9A71-DC1512D7A5FD}" destId="{341B0B90-8CCD-4588-BAD5-A1B2EAE0997F}" srcOrd="2" destOrd="0" presId="urn:microsoft.com/office/officeart/2005/8/layout/gear1"/>
    <dgm:cxn modelId="{1FF758BE-61BC-48E5-B905-0E34084D8B67}" srcId="{52FA15B4-8F07-4DCD-AF56-57069B7A3D0B}" destId="{8A4B5AA1-B53F-4B52-9A71-DC1512D7A5FD}" srcOrd="0" destOrd="0" parTransId="{2611599F-57C2-4507-A0EE-42CBE54C97A1}" sibTransId="{2C78C7B5-03C2-4780-A497-35B4851D8090}"/>
    <dgm:cxn modelId="{D7DE74FB-1500-4A8D-8A1C-DA47798A4142}" type="presOf" srcId="{2C78C7B5-03C2-4780-A497-35B4851D8090}" destId="{8D4AAD5F-9775-4F65-91B4-DD11547671CA}" srcOrd="0" destOrd="0" presId="urn:microsoft.com/office/officeart/2005/8/layout/gear1"/>
    <dgm:cxn modelId="{D733F07B-24E4-4CAF-AA5B-A90FA5277641}" type="presParOf" srcId="{D38904F4-CF66-4F7D-84EA-FF759B0F9F33}" destId="{673DC960-C974-4FA7-8E16-3277BFC364FA}" srcOrd="0" destOrd="0" presId="urn:microsoft.com/office/officeart/2005/8/layout/gear1"/>
    <dgm:cxn modelId="{E8EDB194-EC7E-4A16-8C43-E37F55E2B172}" type="presParOf" srcId="{D38904F4-CF66-4F7D-84EA-FF759B0F9F33}" destId="{8FD39DF3-966A-4995-89A6-3BEB019276EC}" srcOrd="1" destOrd="0" presId="urn:microsoft.com/office/officeart/2005/8/layout/gear1"/>
    <dgm:cxn modelId="{71D49B08-1F47-4FA8-8C90-1CD664B66397}" type="presParOf" srcId="{D38904F4-CF66-4F7D-84EA-FF759B0F9F33}" destId="{341B0B90-8CCD-4588-BAD5-A1B2EAE0997F}" srcOrd="2" destOrd="0" presId="urn:microsoft.com/office/officeart/2005/8/layout/gear1"/>
    <dgm:cxn modelId="{D8DB673C-7C92-4262-B741-42A201DBC614}" type="presParOf" srcId="{D38904F4-CF66-4F7D-84EA-FF759B0F9F33}" destId="{8D4AAD5F-9775-4F65-91B4-DD11547671CA}" srcOrd="3"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FA15B4-8F07-4DCD-AF56-57069B7A3D0B}" type="doc">
      <dgm:prSet loTypeId="urn:microsoft.com/office/officeart/2005/8/layout/gear1" loCatId="relationship" qsTypeId="urn:microsoft.com/office/officeart/2005/8/quickstyle/simple1" qsCatId="simple" csTypeId="urn:microsoft.com/office/officeart/2005/8/colors/accent3_5" csCatId="accent3" phldr="1"/>
      <dgm:spPr/>
    </dgm:pt>
    <dgm:pt modelId="{8A4B5AA1-B53F-4B52-9A71-DC1512D7A5FD}">
      <dgm:prSet phldrT="[Text]"/>
      <dgm:spPr/>
      <dgm:t>
        <a:bodyPr/>
        <a:lstStyle/>
        <a:p>
          <a:r>
            <a:rPr lang="en-GB" dirty="0"/>
            <a:t>Care Service</a:t>
          </a:r>
        </a:p>
      </dgm:t>
    </dgm:pt>
    <dgm:pt modelId="{2611599F-57C2-4507-A0EE-42CBE54C97A1}" type="parTrans" cxnId="{1FF758BE-61BC-48E5-B905-0E34084D8B67}">
      <dgm:prSet/>
      <dgm:spPr/>
      <dgm:t>
        <a:bodyPr/>
        <a:lstStyle/>
        <a:p>
          <a:endParaRPr lang="en-GB"/>
        </a:p>
      </dgm:t>
    </dgm:pt>
    <dgm:pt modelId="{2C78C7B5-03C2-4780-A497-35B4851D8090}" type="sibTrans" cxnId="{1FF758BE-61BC-48E5-B905-0E34084D8B67}">
      <dgm:prSet/>
      <dgm:spPr/>
      <dgm:t>
        <a:bodyPr/>
        <a:lstStyle/>
        <a:p>
          <a:endParaRPr lang="en-GB"/>
        </a:p>
      </dgm:t>
    </dgm:pt>
    <dgm:pt modelId="{D38904F4-CF66-4F7D-84EA-FF759B0F9F33}" type="pres">
      <dgm:prSet presAssocID="{52FA15B4-8F07-4DCD-AF56-57069B7A3D0B}" presName="composite" presStyleCnt="0">
        <dgm:presLayoutVars>
          <dgm:chMax val="3"/>
          <dgm:animLvl val="lvl"/>
          <dgm:resizeHandles val="exact"/>
        </dgm:presLayoutVars>
      </dgm:prSet>
      <dgm:spPr/>
    </dgm:pt>
    <dgm:pt modelId="{673DC960-C974-4FA7-8E16-3277BFC364FA}" type="pres">
      <dgm:prSet presAssocID="{8A4B5AA1-B53F-4B52-9A71-DC1512D7A5FD}" presName="gear1" presStyleLbl="node1" presStyleIdx="0" presStyleCnt="1" custLinFactNeighborX="-1480" custLinFactNeighborY="-239">
        <dgm:presLayoutVars>
          <dgm:chMax val="1"/>
          <dgm:bulletEnabled val="1"/>
        </dgm:presLayoutVars>
      </dgm:prSet>
      <dgm:spPr/>
    </dgm:pt>
    <dgm:pt modelId="{8FD39DF3-966A-4995-89A6-3BEB019276EC}" type="pres">
      <dgm:prSet presAssocID="{8A4B5AA1-B53F-4B52-9A71-DC1512D7A5FD}" presName="gear1srcNode" presStyleLbl="node1" presStyleIdx="0" presStyleCnt="1"/>
      <dgm:spPr/>
    </dgm:pt>
    <dgm:pt modelId="{341B0B90-8CCD-4588-BAD5-A1B2EAE0997F}" type="pres">
      <dgm:prSet presAssocID="{8A4B5AA1-B53F-4B52-9A71-DC1512D7A5FD}" presName="gear1dstNode" presStyleLbl="node1" presStyleIdx="0" presStyleCnt="1"/>
      <dgm:spPr/>
    </dgm:pt>
    <dgm:pt modelId="{8D4AAD5F-9775-4F65-91B4-DD11547671CA}" type="pres">
      <dgm:prSet presAssocID="{2C78C7B5-03C2-4780-A497-35B4851D8090}" presName="connector1" presStyleLbl="sibTrans2D1" presStyleIdx="0" presStyleCnt="1"/>
      <dgm:spPr/>
    </dgm:pt>
  </dgm:ptLst>
  <dgm:cxnLst>
    <dgm:cxn modelId="{1C70D01A-3DE2-4A37-94C9-1D35DFB0AA39}" type="presOf" srcId="{52FA15B4-8F07-4DCD-AF56-57069B7A3D0B}" destId="{D38904F4-CF66-4F7D-84EA-FF759B0F9F33}" srcOrd="0" destOrd="0" presId="urn:microsoft.com/office/officeart/2005/8/layout/gear1"/>
    <dgm:cxn modelId="{9D17E826-5BC6-4328-94D6-19E3AE483E1B}" type="presOf" srcId="{8A4B5AA1-B53F-4B52-9A71-DC1512D7A5FD}" destId="{8FD39DF3-966A-4995-89A6-3BEB019276EC}" srcOrd="1" destOrd="0" presId="urn:microsoft.com/office/officeart/2005/8/layout/gear1"/>
    <dgm:cxn modelId="{F33F2E50-D104-46ED-A7DF-406F76B1F0C9}" type="presOf" srcId="{8A4B5AA1-B53F-4B52-9A71-DC1512D7A5FD}" destId="{673DC960-C974-4FA7-8E16-3277BFC364FA}" srcOrd="0" destOrd="0" presId="urn:microsoft.com/office/officeart/2005/8/layout/gear1"/>
    <dgm:cxn modelId="{45A17F8B-7712-45A6-91EE-B8E61AEBD3F7}" type="presOf" srcId="{8A4B5AA1-B53F-4B52-9A71-DC1512D7A5FD}" destId="{341B0B90-8CCD-4588-BAD5-A1B2EAE0997F}" srcOrd="2" destOrd="0" presId="urn:microsoft.com/office/officeart/2005/8/layout/gear1"/>
    <dgm:cxn modelId="{1FF758BE-61BC-48E5-B905-0E34084D8B67}" srcId="{52FA15B4-8F07-4DCD-AF56-57069B7A3D0B}" destId="{8A4B5AA1-B53F-4B52-9A71-DC1512D7A5FD}" srcOrd="0" destOrd="0" parTransId="{2611599F-57C2-4507-A0EE-42CBE54C97A1}" sibTransId="{2C78C7B5-03C2-4780-A497-35B4851D8090}"/>
    <dgm:cxn modelId="{D7DE74FB-1500-4A8D-8A1C-DA47798A4142}" type="presOf" srcId="{2C78C7B5-03C2-4780-A497-35B4851D8090}" destId="{8D4AAD5F-9775-4F65-91B4-DD11547671CA}" srcOrd="0" destOrd="0" presId="urn:microsoft.com/office/officeart/2005/8/layout/gear1"/>
    <dgm:cxn modelId="{D733F07B-24E4-4CAF-AA5B-A90FA5277641}" type="presParOf" srcId="{D38904F4-CF66-4F7D-84EA-FF759B0F9F33}" destId="{673DC960-C974-4FA7-8E16-3277BFC364FA}" srcOrd="0" destOrd="0" presId="urn:microsoft.com/office/officeart/2005/8/layout/gear1"/>
    <dgm:cxn modelId="{E8EDB194-EC7E-4A16-8C43-E37F55E2B172}" type="presParOf" srcId="{D38904F4-CF66-4F7D-84EA-FF759B0F9F33}" destId="{8FD39DF3-966A-4995-89A6-3BEB019276EC}" srcOrd="1" destOrd="0" presId="urn:microsoft.com/office/officeart/2005/8/layout/gear1"/>
    <dgm:cxn modelId="{71D49B08-1F47-4FA8-8C90-1CD664B66397}" type="presParOf" srcId="{D38904F4-CF66-4F7D-84EA-FF759B0F9F33}" destId="{341B0B90-8CCD-4588-BAD5-A1B2EAE0997F}" srcOrd="2" destOrd="0" presId="urn:microsoft.com/office/officeart/2005/8/layout/gear1"/>
    <dgm:cxn modelId="{D8DB673C-7C92-4262-B741-42A201DBC614}" type="presParOf" srcId="{D38904F4-CF66-4F7D-84EA-FF759B0F9F33}" destId="{8D4AAD5F-9775-4F65-91B4-DD11547671CA}" srcOrd="3"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DC960-C974-4FA7-8E16-3277BFC364FA}">
      <dsp:nvSpPr>
        <dsp:cNvPr id="0" name=""/>
        <dsp:cNvSpPr/>
      </dsp:nvSpPr>
      <dsp:spPr>
        <a:xfrm>
          <a:off x="3017377" y="2113333"/>
          <a:ext cx="2582962" cy="2582962"/>
        </a:xfrm>
        <a:prstGeom prst="gear9">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dirty="0"/>
            <a:t>Homes</a:t>
          </a:r>
        </a:p>
      </dsp:txBody>
      <dsp:txXfrm>
        <a:off x="3536667" y="2718380"/>
        <a:ext cx="1544382" cy="1327695"/>
      </dsp:txXfrm>
    </dsp:sp>
    <dsp:sp modelId="{C211B31F-25A6-4B33-900D-94692DC0651C}">
      <dsp:nvSpPr>
        <dsp:cNvPr id="0" name=""/>
        <dsp:cNvSpPr/>
      </dsp:nvSpPr>
      <dsp:spPr>
        <a:xfrm>
          <a:off x="1514562" y="1502814"/>
          <a:ext cx="1878518" cy="1878518"/>
        </a:xfrm>
        <a:prstGeom prst="gear6">
          <a:avLst/>
        </a:prstGeom>
        <a:solidFill>
          <a:schemeClr val="accent3">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dirty="0"/>
            <a:t>Housing Service</a:t>
          </a:r>
        </a:p>
      </dsp:txBody>
      <dsp:txXfrm>
        <a:off x="1987485" y="1978595"/>
        <a:ext cx="932672" cy="926956"/>
      </dsp:txXfrm>
    </dsp:sp>
    <dsp:sp modelId="{B14AA59C-D22F-40C8-B1DE-0F00CDE19179}">
      <dsp:nvSpPr>
        <dsp:cNvPr id="0" name=""/>
        <dsp:cNvSpPr/>
      </dsp:nvSpPr>
      <dsp:spPr>
        <a:xfrm rot="20700000">
          <a:off x="2566724" y="206828"/>
          <a:ext cx="1840564" cy="1840564"/>
        </a:xfrm>
        <a:prstGeom prst="gear6">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dirty="0"/>
            <a:t>Care</a:t>
          </a:r>
        </a:p>
      </dsp:txBody>
      <dsp:txXfrm rot="-20700000">
        <a:off x="2970414" y="610518"/>
        <a:ext cx="1033185" cy="1033185"/>
      </dsp:txXfrm>
    </dsp:sp>
    <dsp:sp modelId="{8D4AAD5F-9775-4F65-91B4-DD11547671CA}">
      <dsp:nvSpPr>
        <dsp:cNvPr id="0" name=""/>
        <dsp:cNvSpPr/>
      </dsp:nvSpPr>
      <dsp:spPr>
        <a:xfrm>
          <a:off x="2824311" y="1720407"/>
          <a:ext cx="3306192" cy="3306192"/>
        </a:xfrm>
        <a:prstGeom prst="circularArrow">
          <a:avLst>
            <a:gd name="adj1" fmla="val 4688"/>
            <a:gd name="adj2" fmla="val 299029"/>
            <a:gd name="adj3" fmla="val 2526980"/>
            <a:gd name="adj4" fmla="val 15838174"/>
            <a:gd name="adj5" fmla="val 5469"/>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C43F41-C86B-418F-A7E6-38B45767D188}">
      <dsp:nvSpPr>
        <dsp:cNvPr id="0" name=""/>
        <dsp:cNvSpPr/>
      </dsp:nvSpPr>
      <dsp:spPr>
        <a:xfrm>
          <a:off x="1181880" y="1085015"/>
          <a:ext cx="2402155" cy="2402155"/>
        </a:xfrm>
        <a:prstGeom prst="leftCircularArrow">
          <a:avLst>
            <a:gd name="adj1" fmla="val 6452"/>
            <a:gd name="adj2" fmla="val 429999"/>
            <a:gd name="adj3" fmla="val 10489124"/>
            <a:gd name="adj4" fmla="val 14837806"/>
            <a:gd name="adj5" fmla="val 7527"/>
          </a:avLst>
        </a:prstGeom>
        <a:solidFill>
          <a:schemeClr val="accent3">
            <a:shade val="90000"/>
            <a:hueOff val="140170"/>
            <a:satOff val="-3004"/>
            <a:lumOff val="154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0D1A71-0F8E-469A-8B66-DA47808276BF}">
      <dsp:nvSpPr>
        <dsp:cNvPr id="0" name=""/>
        <dsp:cNvSpPr/>
      </dsp:nvSpPr>
      <dsp:spPr>
        <a:xfrm>
          <a:off x="2140982" y="-198478"/>
          <a:ext cx="2590007" cy="2590007"/>
        </a:xfrm>
        <a:prstGeom prst="circularArrow">
          <a:avLst>
            <a:gd name="adj1" fmla="val 5984"/>
            <a:gd name="adj2" fmla="val 394124"/>
            <a:gd name="adj3" fmla="val 13313824"/>
            <a:gd name="adj4" fmla="val 10508221"/>
            <a:gd name="adj5" fmla="val 6981"/>
          </a:avLst>
        </a:prstGeom>
        <a:solidFill>
          <a:schemeClr val="accent3">
            <a:shade val="90000"/>
            <a:hueOff val="280340"/>
            <a:satOff val="-6007"/>
            <a:lumOff val="30812"/>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DC960-C974-4FA7-8E16-3277BFC364FA}">
      <dsp:nvSpPr>
        <dsp:cNvPr id="0" name=""/>
        <dsp:cNvSpPr/>
      </dsp:nvSpPr>
      <dsp:spPr>
        <a:xfrm>
          <a:off x="2078118" y="1174073"/>
          <a:ext cx="2582962" cy="2582962"/>
        </a:xfrm>
        <a:prstGeom prst="gear9">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GB" sz="4000" kern="1200" dirty="0"/>
            <a:t>Homes</a:t>
          </a:r>
        </a:p>
      </dsp:txBody>
      <dsp:txXfrm>
        <a:off x="2597408" y="1779120"/>
        <a:ext cx="1544382" cy="1327695"/>
      </dsp:txXfrm>
    </dsp:sp>
    <dsp:sp modelId="{8D4AAD5F-9775-4F65-91B4-DD11547671CA}">
      <dsp:nvSpPr>
        <dsp:cNvPr id="0" name=""/>
        <dsp:cNvSpPr/>
      </dsp:nvSpPr>
      <dsp:spPr>
        <a:xfrm>
          <a:off x="2211926" y="726377"/>
          <a:ext cx="3177044" cy="3177044"/>
        </a:xfrm>
        <a:prstGeom prst="circularArrow">
          <a:avLst>
            <a:gd name="adj1" fmla="val 4878"/>
            <a:gd name="adj2" fmla="val 312630"/>
            <a:gd name="adj3" fmla="val 3179093"/>
            <a:gd name="adj4" fmla="val 15172460"/>
            <a:gd name="adj5" fmla="val 5691"/>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DC960-C974-4FA7-8E16-3277BFC364FA}">
      <dsp:nvSpPr>
        <dsp:cNvPr id="0" name=""/>
        <dsp:cNvSpPr/>
      </dsp:nvSpPr>
      <dsp:spPr>
        <a:xfrm>
          <a:off x="2078118" y="1174073"/>
          <a:ext cx="2582962" cy="2582962"/>
        </a:xfrm>
        <a:prstGeom prst="gear9">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GB" sz="3400" kern="1200" dirty="0"/>
            <a:t>Housing Service</a:t>
          </a:r>
        </a:p>
      </dsp:txBody>
      <dsp:txXfrm>
        <a:off x="2597408" y="1779120"/>
        <a:ext cx="1544382" cy="1327695"/>
      </dsp:txXfrm>
    </dsp:sp>
    <dsp:sp modelId="{8D4AAD5F-9775-4F65-91B4-DD11547671CA}">
      <dsp:nvSpPr>
        <dsp:cNvPr id="0" name=""/>
        <dsp:cNvSpPr/>
      </dsp:nvSpPr>
      <dsp:spPr>
        <a:xfrm>
          <a:off x="2211926" y="726377"/>
          <a:ext cx="3177044" cy="3177044"/>
        </a:xfrm>
        <a:prstGeom prst="circularArrow">
          <a:avLst>
            <a:gd name="adj1" fmla="val 4878"/>
            <a:gd name="adj2" fmla="val 312630"/>
            <a:gd name="adj3" fmla="val 3179093"/>
            <a:gd name="adj4" fmla="val 15172460"/>
            <a:gd name="adj5" fmla="val 5691"/>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DC960-C974-4FA7-8E16-3277BFC364FA}">
      <dsp:nvSpPr>
        <dsp:cNvPr id="0" name=""/>
        <dsp:cNvSpPr/>
      </dsp:nvSpPr>
      <dsp:spPr>
        <a:xfrm>
          <a:off x="2078118" y="1174073"/>
          <a:ext cx="2582962" cy="2582962"/>
        </a:xfrm>
        <a:prstGeom prst="gear9">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GB" sz="3600" kern="1200" dirty="0"/>
            <a:t>Existing Homes</a:t>
          </a:r>
        </a:p>
      </dsp:txBody>
      <dsp:txXfrm>
        <a:off x="2597408" y="1779120"/>
        <a:ext cx="1544382" cy="1327695"/>
      </dsp:txXfrm>
    </dsp:sp>
    <dsp:sp modelId="{8D4AAD5F-9775-4F65-91B4-DD11547671CA}">
      <dsp:nvSpPr>
        <dsp:cNvPr id="0" name=""/>
        <dsp:cNvSpPr/>
      </dsp:nvSpPr>
      <dsp:spPr>
        <a:xfrm>
          <a:off x="2211926" y="726377"/>
          <a:ext cx="3177044" cy="3177044"/>
        </a:xfrm>
        <a:prstGeom prst="circularArrow">
          <a:avLst>
            <a:gd name="adj1" fmla="val 4878"/>
            <a:gd name="adj2" fmla="val 312630"/>
            <a:gd name="adj3" fmla="val 3179093"/>
            <a:gd name="adj4" fmla="val 15172460"/>
            <a:gd name="adj5" fmla="val 5691"/>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DC960-C974-4FA7-8E16-3277BFC364FA}">
      <dsp:nvSpPr>
        <dsp:cNvPr id="0" name=""/>
        <dsp:cNvSpPr/>
      </dsp:nvSpPr>
      <dsp:spPr>
        <a:xfrm>
          <a:off x="2039890" y="1167900"/>
          <a:ext cx="2582962" cy="2582962"/>
        </a:xfrm>
        <a:prstGeom prst="gear9">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en-GB" sz="3900" kern="1200" dirty="0"/>
            <a:t>Care Service</a:t>
          </a:r>
        </a:p>
      </dsp:txBody>
      <dsp:txXfrm>
        <a:off x="2559180" y="1772947"/>
        <a:ext cx="1544382" cy="1327695"/>
      </dsp:txXfrm>
    </dsp:sp>
    <dsp:sp modelId="{8D4AAD5F-9775-4F65-91B4-DD11547671CA}">
      <dsp:nvSpPr>
        <dsp:cNvPr id="0" name=""/>
        <dsp:cNvSpPr/>
      </dsp:nvSpPr>
      <dsp:spPr>
        <a:xfrm>
          <a:off x="2211926" y="726377"/>
          <a:ext cx="3177044" cy="3177044"/>
        </a:xfrm>
        <a:prstGeom prst="circularArrow">
          <a:avLst>
            <a:gd name="adj1" fmla="val 4878"/>
            <a:gd name="adj2" fmla="val 312630"/>
            <a:gd name="adj3" fmla="val 3179093"/>
            <a:gd name="adj4" fmla="val 15172460"/>
            <a:gd name="adj5" fmla="val 5691"/>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A6BC1F-B1E2-484C-85F3-980D219FEC14}" type="datetimeFigureOut">
              <a:rPr lang="en-GB" smtClean="0"/>
              <a:t>12/06/2019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0C2E9B-6C27-434E-A68B-3814F9FC4BD5}" type="slidenum">
              <a:rPr lang="en-GB" smtClean="0"/>
              <a:t>‹#›</a:t>
            </a:fld>
            <a:endParaRPr lang="en-GB"/>
          </a:p>
        </p:txBody>
      </p:sp>
    </p:spTree>
    <p:extLst>
      <p:ext uri="{BB962C8B-B14F-4D97-AF65-F5344CB8AC3E}">
        <p14:creationId xmlns:p14="http://schemas.microsoft.com/office/powerpoint/2010/main" val="1261040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Share with you some of our new approaches</a:t>
            </a:r>
          </a:p>
        </p:txBody>
      </p:sp>
      <p:sp>
        <p:nvSpPr>
          <p:cNvPr id="4" name="Slide Number Placeholder 3"/>
          <p:cNvSpPr>
            <a:spLocks noGrp="1"/>
          </p:cNvSpPr>
          <p:nvPr>
            <p:ph type="sldNum" sz="quarter" idx="10"/>
          </p:nvPr>
        </p:nvSpPr>
        <p:spPr/>
        <p:txBody>
          <a:bodyPr/>
          <a:lstStyle/>
          <a:p>
            <a:fld id="{190C2E9B-6C27-434E-A68B-3814F9FC4BD5}" type="slidenum">
              <a:rPr lang="en-GB" smtClean="0"/>
              <a:t>1</a:t>
            </a:fld>
            <a:endParaRPr lang="en-GB"/>
          </a:p>
        </p:txBody>
      </p:sp>
    </p:spTree>
    <p:extLst>
      <p:ext uri="{BB962C8B-B14F-4D97-AF65-F5344CB8AC3E}">
        <p14:creationId xmlns:p14="http://schemas.microsoft.com/office/powerpoint/2010/main" val="3691606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Beautiful </a:t>
            </a:r>
            <a:r>
              <a:rPr lang="en-GB" dirty="0" err="1"/>
              <a:t>philiosophy</a:t>
            </a:r>
            <a:endParaRPr lang="en-GB" dirty="0"/>
          </a:p>
        </p:txBody>
      </p:sp>
      <p:sp>
        <p:nvSpPr>
          <p:cNvPr id="4" name="Slide Number Placeholder 3"/>
          <p:cNvSpPr>
            <a:spLocks noGrp="1"/>
          </p:cNvSpPr>
          <p:nvPr>
            <p:ph type="sldNum" sz="quarter" idx="10"/>
          </p:nvPr>
        </p:nvSpPr>
        <p:spPr/>
        <p:txBody>
          <a:bodyPr/>
          <a:lstStyle/>
          <a:p>
            <a:fld id="{190C2E9B-6C27-434E-A68B-3814F9FC4BD5}" type="slidenum">
              <a:rPr lang="en-GB" smtClean="0"/>
              <a:t>14</a:t>
            </a:fld>
            <a:endParaRPr lang="en-GB"/>
          </a:p>
        </p:txBody>
      </p:sp>
    </p:spTree>
    <p:extLst>
      <p:ext uri="{BB962C8B-B14F-4D97-AF65-F5344CB8AC3E}">
        <p14:creationId xmlns:p14="http://schemas.microsoft.com/office/powerpoint/2010/main" val="1200441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Beautiful </a:t>
            </a:r>
            <a:r>
              <a:rPr lang="en-GB" dirty="0" err="1"/>
              <a:t>philiosophy</a:t>
            </a:r>
            <a:endParaRPr lang="en-GB" dirty="0"/>
          </a:p>
        </p:txBody>
      </p:sp>
      <p:sp>
        <p:nvSpPr>
          <p:cNvPr id="4" name="Slide Number Placeholder 3"/>
          <p:cNvSpPr>
            <a:spLocks noGrp="1"/>
          </p:cNvSpPr>
          <p:nvPr>
            <p:ph type="sldNum" sz="quarter" idx="10"/>
          </p:nvPr>
        </p:nvSpPr>
        <p:spPr/>
        <p:txBody>
          <a:bodyPr/>
          <a:lstStyle/>
          <a:p>
            <a:fld id="{190C2E9B-6C27-434E-A68B-3814F9FC4BD5}" type="slidenum">
              <a:rPr lang="en-GB" smtClean="0"/>
              <a:t>15</a:t>
            </a:fld>
            <a:endParaRPr lang="en-GB"/>
          </a:p>
        </p:txBody>
      </p:sp>
    </p:spTree>
    <p:extLst>
      <p:ext uri="{BB962C8B-B14F-4D97-AF65-F5344CB8AC3E}">
        <p14:creationId xmlns:p14="http://schemas.microsoft.com/office/powerpoint/2010/main" val="1760526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Beautiful </a:t>
            </a:r>
            <a:r>
              <a:rPr lang="en-GB" dirty="0" err="1"/>
              <a:t>philiosophy</a:t>
            </a:r>
            <a:endParaRPr lang="en-GB" dirty="0"/>
          </a:p>
        </p:txBody>
      </p:sp>
      <p:sp>
        <p:nvSpPr>
          <p:cNvPr id="4" name="Slide Number Placeholder 3"/>
          <p:cNvSpPr>
            <a:spLocks noGrp="1"/>
          </p:cNvSpPr>
          <p:nvPr>
            <p:ph type="sldNum" sz="quarter" idx="10"/>
          </p:nvPr>
        </p:nvSpPr>
        <p:spPr/>
        <p:txBody>
          <a:bodyPr/>
          <a:lstStyle/>
          <a:p>
            <a:fld id="{190C2E9B-6C27-434E-A68B-3814F9FC4BD5}" type="slidenum">
              <a:rPr lang="en-GB" smtClean="0"/>
              <a:t>17</a:t>
            </a:fld>
            <a:endParaRPr lang="en-GB"/>
          </a:p>
        </p:txBody>
      </p:sp>
    </p:spTree>
    <p:extLst>
      <p:ext uri="{BB962C8B-B14F-4D97-AF65-F5344CB8AC3E}">
        <p14:creationId xmlns:p14="http://schemas.microsoft.com/office/powerpoint/2010/main" val="20019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Drivers……</a:t>
            </a:r>
          </a:p>
          <a:p>
            <a:endParaRPr lang="en-GB"/>
          </a:p>
        </p:txBody>
      </p:sp>
      <p:sp>
        <p:nvSpPr>
          <p:cNvPr id="4" name="Slide Number Placeholder 3"/>
          <p:cNvSpPr>
            <a:spLocks noGrp="1"/>
          </p:cNvSpPr>
          <p:nvPr>
            <p:ph type="sldNum" sz="quarter" idx="10"/>
          </p:nvPr>
        </p:nvSpPr>
        <p:spPr/>
        <p:txBody>
          <a:bodyPr/>
          <a:lstStyle/>
          <a:p>
            <a:fld id="{190C2E9B-6C27-434E-A68B-3814F9FC4BD5}" type="slidenum">
              <a:rPr lang="en-GB" smtClean="0"/>
              <a:t>18</a:t>
            </a:fld>
            <a:endParaRPr lang="en-GB"/>
          </a:p>
        </p:txBody>
      </p:sp>
    </p:spTree>
    <p:extLst>
      <p:ext uri="{BB962C8B-B14F-4D97-AF65-F5344CB8AC3E}">
        <p14:creationId xmlns:p14="http://schemas.microsoft.com/office/powerpoint/2010/main" val="17205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bg1"/>
                </a:solidFill>
              </a:rPr>
              <a:t>Existing Homes: review our planned maintenance programme</a:t>
            </a:r>
          </a:p>
          <a:p>
            <a:endParaRPr lang="en-GB" dirty="0"/>
          </a:p>
        </p:txBody>
      </p:sp>
      <p:sp>
        <p:nvSpPr>
          <p:cNvPr id="4" name="Slide Number Placeholder 3"/>
          <p:cNvSpPr>
            <a:spLocks noGrp="1"/>
          </p:cNvSpPr>
          <p:nvPr>
            <p:ph type="sldNum" sz="quarter" idx="5"/>
          </p:nvPr>
        </p:nvSpPr>
        <p:spPr/>
        <p:txBody>
          <a:bodyPr/>
          <a:lstStyle/>
          <a:p>
            <a:fld id="{190C2E9B-6C27-434E-A68B-3814F9FC4BD5}" type="slidenum">
              <a:rPr lang="en-GB" smtClean="0"/>
              <a:t>19</a:t>
            </a:fld>
            <a:endParaRPr lang="en-GB"/>
          </a:p>
        </p:txBody>
      </p:sp>
    </p:spTree>
    <p:extLst>
      <p:ext uri="{BB962C8B-B14F-4D97-AF65-F5344CB8AC3E}">
        <p14:creationId xmlns:p14="http://schemas.microsoft.com/office/powerpoint/2010/main" val="2667244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Drivers……</a:t>
            </a:r>
          </a:p>
          <a:p>
            <a:endParaRPr lang="en-GB"/>
          </a:p>
        </p:txBody>
      </p:sp>
      <p:sp>
        <p:nvSpPr>
          <p:cNvPr id="4" name="Slide Number Placeholder 3"/>
          <p:cNvSpPr>
            <a:spLocks noGrp="1"/>
          </p:cNvSpPr>
          <p:nvPr>
            <p:ph type="sldNum" sz="quarter" idx="10"/>
          </p:nvPr>
        </p:nvSpPr>
        <p:spPr/>
        <p:txBody>
          <a:bodyPr/>
          <a:lstStyle/>
          <a:p>
            <a:fld id="{190C2E9B-6C27-434E-A68B-3814F9FC4BD5}" type="slidenum">
              <a:rPr lang="en-GB" smtClean="0"/>
              <a:t>20</a:t>
            </a:fld>
            <a:endParaRPr lang="en-GB"/>
          </a:p>
        </p:txBody>
      </p:sp>
    </p:spTree>
    <p:extLst>
      <p:ext uri="{BB962C8B-B14F-4D97-AF65-F5344CB8AC3E}">
        <p14:creationId xmlns:p14="http://schemas.microsoft.com/office/powerpoint/2010/main" val="3014751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bg1"/>
                </a:solidFill>
              </a:rPr>
              <a:t>Existing Homes: review our planned maintenance programme</a:t>
            </a:r>
          </a:p>
          <a:p>
            <a:endParaRPr lang="en-GB" dirty="0"/>
          </a:p>
        </p:txBody>
      </p:sp>
      <p:sp>
        <p:nvSpPr>
          <p:cNvPr id="4" name="Slide Number Placeholder 3"/>
          <p:cNvSpPr>
            <a:spLocks noGrp="1"/>
          </p:cNvSpPr>
          <p:nvPr>
            <p:ph type="sldNum" sz="quarter" idx="5"/>
          </p:nvPr>
        </p:nvSpPr>
        <p:spPr/>
        <p:txBody>
          <a:bodyPr/>
          <a:lstStyle/>
          <a:p>
            <a:fld id="{190C2E9B-6C27-434E-A68B-3814F9FC4BD5}" type="slidenum">
              <a:rPr lang="en-GB" smtClean="0"/>
              <a:t>21</a:t>
            </a:fld>
            <a:endParaRPr lang="en-GB"/>
          </a:p>
        </p:txBody>
      </p:sp>
    </p:spTree>
    <p:extLst>
      <p:ext uri="{BB962C8B-B14F-4D97-AF65-F5344CB8AC3E}">
        <p14:creationId xmlns:p14="http://schemas.microsoft.com/office/powerpoint/2010/main" val="1731064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Drivers……</a:t>
            </a:r>
          </a:p>
          <a:p>
            <a:endParaRPr lang="en-GB"/>
          </a:p>
        </p:txBody>
      </p:sp>
      <p:sp>
        <p:nvSpPr>
          <p:cNvPr id="4" name="Slide Number Placeholder 3"/>
          <p:cNvSpPr>
            <a:spLocks noGrp="1"/>
          </p:cNvSpPr>
          <p:nvPr>
            <p:ph type="sldNum" sz="quarter" idx="10"/>
          </p:nvPr>
        </p:nvSpPr>
        <p:spPr/>
        <p:txBody>
          <a:bodyPr/>
          <a:lstStyle/>
          <a:p>
            <a:fld id="{190C2E9B-6C27-434E-A68B-3814F9FC4BD5}" type="slidenum">
              <a:rPr lang="en-GB" smtClean="0"/>
              <a:t>22</a:t>
            </a:fld>
            <a:endParaRPr lang="en-GB"/>
          </a:p>
        </p:txBody>
      </p:sp>
    </p:spTree>
    <p:extLst>
      <p:ext uri="{BB962C8B-B14F-4D97-AF65-F5344CB8AC3E}">
        <p14:creationId xmlns:p14="http://schemas.microsoft.com/office/powerpoint/2010/main" val="2185963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Blip>
                <a:blip r:embed="rId3"/>
              </a:buBlip>
            </a:pPr>
            <a:r>
              <a:rPr lang="en-GB" dirty="0">
                <a:solidFill>
                  <a:schemeClr val="bg1"/>
                </a:solidFill>
              </a:rPr>
              <a:t>The system is cloud based - fully digital end to end</a:t>
            </a:r>
          </a:p>
          <a:p>
            <a:pPr>
              <a:buBlip>
                <a:blip r:embed="rId3"/>
              </a:buBlip>
            </a:pPr>
            <a:r>
              <a:rPr lang="en-GB" dirty="0">
                <a:solidFill>
                  <a:schemeClr val="bg1"/>
                </a:solidFill>
              </a:rPr>
              <a:t>Customer touchscreen ‘hub’ – more choice and control</a:t>
            </a:r>
          </a:p>
          <a:p>
            <a:pPr>
              <a:buBlip>
                <a:blip r:embed="rId3"/>
              </a:buBlip>
            </a:pPr>
            <a:r>
              <a:rPr lang="en-GB" dirty="0">
                <a:solidFill>
                  <a:schemeClr val="bg1"/>
                </a:solidFill>
              </a:rPr>
              <a:t>Staff mobile app – fully remote working/planning</a:t>
            </a:r>
          </a:p>
          <a:p>
            <a:pPr>
              <a:buBlip>
                <a:blip r:embed="rId3"/>
              </a:buBlip>
            </a:pPr>
            <a:r>
              <a:rPr lang="en-GB" dirty="0">
                <a:solidFill>
                  <a:schemeClr val="bg1"/>
                </a:solidFill>
              </a:rPr>
              <a:t>Live video and audio – triage situation</a:t>
            </a:r>
          </a:p>
          <a:p>
            <a:pPr>
              <a:buBlip>
                <a:blip r:embed="rId3"/>
              </a:buBlip>
            </a:pPr>
            <a:r>
              <a:rPr lang="en-GB" dirty="0">
                <a:solidFill>
                  <a:schemeClr val="bg1"/>
                </a:solidFill>
              </a:rPr>
              <a:t>Customisable responses</a:t>
            </a:r>
          </a:p>
          <a:p>
            <a:pPr>
              <a:buBlip>
                <a:blip r:embed="rId3"/>
              </a:buBlip>
            </a:pPr>
            <a:r>
              <a:rPr lang="en-GB" dirty="0">
                <a:solidFill>
                  <a:schemeClr val="bg1"/>
                </a:solidFill>
              </a:rPr>
              <a:t>Update care notes in the ‘field</a:t>
            </a:r>
            <a:endParaRPr lang="en-GB" dirty="0"/>
          </a:p>
        </p:txBody>
      </p:sp>
      <p:sp>
        <p:nvSpPr>
          <p:cNvPr id="4" name="Slide Number Placeholder 3"/>
          <p:cNvSpPr>
            <a:spLocks noGrp="1"/>
          </p:cNvSpPr>
          <p:nvPr>
            <p:ph type="sldNum" sz="quarter" idx="10"/>
          </p:nvPr>
        </p:nvSpPr>
        <p:spPr/>
        <p:txBody>
          <a:bodyPr/>
          <a:lstStyle/>
          <a:p>
            <a:fld id="{190C2E9B-6C27-434E-A68B-3814F9FC4BD5}" type="slidenum">
              <a:rPr lang="en-GB" smtClean="0"/>
              <a:t>23</a:t>
            </a:fld>
            <a:endParaRPr lang="en-GB"/>
          </a:p>
        </p:txBody>
      </p:sp>
    </p:spTree>
    <p:extLst>
      <p:ext uri="{BB962C8B-B14F-4D97-AF65-F5344CB8AC3E}">
        <p14:creationId xmlns:p14="http://schemas.microsoft.com/office/powerpoint/2010/main" val="1582788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Blip>
                <a:blip r:embed="rId3"/>
              </a:buBlip>
            </a:pPr>
            <a:r>
              <a:rPr lang="en-GB" dirty="0">
                <a:solidFill>
                  <a:schemeClr val="bg1"/>
                </a:solidFill>
              </a:rPr>
              <a:t>The system is cloud based - fully digital end to end</a:t>
            </a:r>
          </a:p>
          <a:p>
            <a:pPr>
              <a:buBlip>
                <a:blip r:embed="rId3"/>
              </a:buBlip>
            </a:pPr>
            <a:r>
              <a:rPr lang="en-GB" dirty="0">
                <a:solidFill>
                  <a:schemeClr val="bg1"/>
                </a:solidFill>
              </a:rPr>
              <a:t>Customer touchscreen ‘hub’ – more choice and control</a:t>
            </a:r>
          </a:p>
          <a:p>
            <a:pPr>
              <a:buBlip>
                <a:blip r:embed="rId3"/>
              </a:buBlip>
            </a:pPr>
            <a:r>
              <a:rPr lang="en-GB" dirty="0">
                <a:solidFill>
                  <a:schemeClr val="bg1"/>
                </a:solidFill>
              </a:rPr>
              <a:t>Staff mobile app – fully remote working/planning</a:t>
            </a:r>
          </a:p>
          <a:p>
            <a:pPr>
              <a:buBlip>
                <a:blip r:embed="rId3"/>
              </a:buBlip>
            </a:pPr>
            <a:r>
              <a:rPr lang="en-GB" dirty="0">
                <a:solidFill>
                  <a:schemeClr val="bg1"/>
                </a:solidFill>
              </a:rPr>
              <a:t>Live video and audio – triage situation</a:t>
            </a:r>
          </a:p>
          <a:p>
            <a:pPr>
              <a:buBlip>
                <a:blip r:embed="rId3"/>
              </a:buBlip>
            </a:pPr>
            <a:r>
              <a:rPr lang="en-GB" dirty="0">
                <a:solidFill>
                  <a:schemeClr val="bg1"/>
                </a:solidFill>
              </a:rPr>
              <a:t>Customisable responses</a:t>
            </a:r>
          </a:p>
          <a:p>
            <a:pPr>
              <a:buBlip>
                <a:blip r:embed="rId3"/>
              </a:buBlip>
            </a:pPr>
            <a:r>
              <a:rPr lang="en-GB" dirty="0">
                <a:solidFill>
                  <a:schemeClr val="bg1"/>
                </a:solidFill>
              </a:rPr>
              <a:t>Update care notes in the ‘field</a:t>
            </a:r>
            <a:endParaRPr lang="en-GB" dirty="0"/>
          </a:p>
        </p:txBody>
      </p:sp>
      <p:sp>
        <p:nvSpPr>
          <p:cNvPr id="4" name="Slide Number Placeholder 3"/>
          <p:cNvSpPr>
            <a:spLocks noGrp="1"/>
          </p:cNvSpPr>
          <p:nvPr>
            <p:ph type="sldNum" sz="quarter" idx="10"/>
          </p:nvPr>
        </p:nvSpPr>
        <p:spPr/>
        <p:txBody>
          <a:bodyPr/>
          <a:lstStyle/>
          <a:p>
            <a:fld id="{190C2E9B-6C27-434E-A68B-3814F9FC4BD5}" type="slidenum">
              <a:rPr lang="en-GB" smtClean="0"/>
              <a:t>24</a:t>
            </a:fld>
            <a:endParaRPr lang="en-GB"/>
          </a:p>
        </p:txBody>
      </p:sp>
    </p:spTree>
    <p:extLst>
      <p:ext uri="{BB962C8B-B14F-4D97-AF65-F5344CB8AC3E}">
        <p14:creationId xmlns:p14="http://schemas.microsoft.com/office/powerpoint/2010/main" val="2713024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901700" y="739775"/>
            <a:ext cx="4935538" cy="3702050"/>
          </a:xfrm>
          <a:ln/>
        </p:spPr>
      </p:sp>
      <p:sp>
        <p:nvSpPr>
          <p:cNvPr id="67587" name="Rectangle 3"/>
          <p:cNvSpPr>
            <a:spLocks noGrp="1" noChangeArrowheads="1"/>
          </p:cNvSpPr>
          <p:nvPr>
            <p:ph type="body" idx="1"/>
          </p:nvPr>
        </p:nvSpPr>
        <p:spPr>
          <a:xfrm>
            <a:off x="896938" y="4686300"/>
            <a:ext cx="4941887" cy="4440238"/>
          </a:xfrm>
          <a:noFill/>
        </p:spPr>
        <p:txBody>
          <a:bodyPr/>
          <a:lstStyle/>
          <a:p>
            <a:pPr defTabSz="914400">
              <a:spcAft>
                <a:spcPts val="1800"/>
              </a:spcAft>
            </a:pPr>
            <a:r>
              <a:rPr lang="en-GB" dirty="0"/>
              <a:t>Diagnosed with Muscular Dystrophy at an early age. Famously led a protest march in Princes Street with</a:t>
            </a:r>
            <a:r>
              <a:rPr lang="en-GB" baseline="0" dirty="0"/>
              <a:t> wheelchair users because of the lack of facilities for people with disabilities.</a:t>
            </a:r>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Contact</a:t>
            </a:r>
            <a:r>
              <a:rPr lang="en-GB" baseline="0" dirty="0"/>
              <a:t> Colin or Angela or our New Business Manager, Elaine Rose.</a:t>
            </a:r>
          </a:p>
          <a:p>
            <a:endParaRPr lang="en-GB" baseline="0" dirty="0"/>
          </a:p>
          <a:p>
            <a:r>
              <a:rPr lang="en-GB" baseline="0" dirty="0"/>
              <a:t>Our contact details are at the stand.</a:t>
            </a:r>
            <a:endParaRPr lang="en-GB" dirty="0"/>
          </a:p>
        </p:txBody>
      </p:sp>
      <p:sp>
        <p:nvSpPr>
          <p:cNvPr id="4" name="Slide Number Placeholder 3"/>
          <p:cNvSpPr>
            <a:spLocks noGrp="1"/>
          </p:cNvSpPr>
          <p:nvPr>
            <p:ph type="sldNum" sz="quarter" idx="10"/>
          </p:nvPr>
        </p:nvSpPr>
        <p:spPr/>
        <p:txBody>
          <a:bodyPr/>
          <a:lstStyle/>
          <a:p>
            <a:fld id="{190C2E9B-6C27-434E-A68B-3814F9FC4BD5}" type="slidenum">
              <a:rPr lang="en-GB" smtClean="0"/>
              <a:t>25</a:t>
            </a:fld>
            <a:endParaRPr lang="en-GB"/>
          </a:p>
        </p:txBody>
      </p:sp>
    </p:spTree>
    <p:extLst>
      <p:ext uri="{BB962C8B-B14F-4D97-AF65-F5344CB8AC3E}">
        <p14:creationId xmlns:p14="http://schemas.microsoft.com/office/powerpoint/2010/main" val="1497455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Contact</a:t>
            </a:r>
            <a:r>
              <a:rPr lang="en-GB" baseline="0" dirty="0"/>
              <a:t> Colin or Angela or our New Business Manager, Elaine Rose.</a:t>
            </a:r>
          </a:p>
          <a:p>
            <a:endParaRPr lang="en-GB" baseline="0" dirty="0"/>
          </a:p>
          <a:p>
            <a:r>
              <a:rPr lang="en-GB" baseline="0" dirty="0"/>
              <a:t>Our contact details are at the stand.</a:t>
            </a:r>
            <a:endParaRPr lang="en-GB" dirty="0"/>
          </a:p>
        </p:txBody>
      </p:sp>
      <p:sp>
        <p:nvSpPr>
          <p:cNvPr id="4" name="Slide Number Placeholder 3"/>
          <p:cNvSpPr>
            <a:spLocks noGrp="1"/>
          </p:cNvSpPr>
          <p:nvPr>
            <p:ph type="sldNum" sz="quarter" idx="10"/>
          </p:nvPr>
        </p:nvSpPr>
        <p:spPr/>
        <p:txBody>
          <a:bodyPr/>
          <a:lstStyle/>
          <a:p>
            <a:fld id="{190C2E9B-6C27-434E-A68B-3814F9FC4BD5}" type="slidenum">
              <a:rPr lang="en-GB" smtClean="0"/>
              <a:t>26</a:t>
            </a:fld>
            <a:endParaRPr lang="en-GB"/>
          </a:p>
        </p:txBody>
      </p:sp>
    </p:spTree>
    <p:extLst>
      <p:ext uri="{BB962C8B-B14F-4D97-AF65-F5344CB8AC3E}">
        <p14:creationId xmlns:p14="http://schemas.microsoft.com/office/powerpoint/2010/main" val="17834752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Contact</a:t>
            </a:r>
            <a:r>
              <a:rPr lang="en-GB" baseline="0" dirty="0"/>
              <a:t> Colin or Angela or our New Business Manager, Elaine Rose.</a:t>
            </a:r>
          </a:p>
          <a:p>
            <a:endParaRPr lang="en-GB" baseline="0" dirty="0"/>
          </a:p>
          <a:p>
            <a:r>
              <a:rPr lang="en-GB" baseline="0" dirty="0"/>
              <a:t>Our contact details are at the stand.</a:t>
            </a:r>
            <a:endParaRPr lang="en-GB" dirty="0"/>
          </a:p>
        </p:txBody>
      </p:sp>
      <p:sp>
        <p:nvSpPr>
          <p:cNvPr id="4" name="Slide Number Placeholder 3"/>
          <p:cNvSpPr>
            <a:spLocks noGrp="1"/>
          </p:cNvSpPr>
          <p:nvPr>
            <p:ph type="sldNum" sz="quarter" idx="10"/>
          </p:nvPr>
        </p:nvSpPr>
        <p:spPr/>
        <p:txBody>
          <a:bodyPr/>
          <a:lstStyle/>
          <a:p>
            <a:fld id="{190C2E9B-6C27-434E-A68B-3814F9FC4BD5}" type="slidenum">
              <a:rPr lang="en-GB" smtClean="0"/>
              <a:t>27</a:t>
            </a:fld>
            <a:endParaRPr lang="en-GB"/>
          </a:p>
        </p:txBody>
      </p:sp>
    </p:spTree>
    <p:extLst>
      <p:ext uri="{BB962C8B-B14F-4D97-AF65-F5344CB8AC3E}">
        <p14:creationId xmlns:p14="http://schemas.microsoft.com/office/powerpoint/2010/main" val="3657746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901700" y="739775"/>
            <a:ext cx="4935538" cy="3702050"/>
          </a:xfrm>
          <a:ln/>
        </p:spPr>
      </p:sp>
      <p:sp>
        <p:nvSpPr>
          <p:cNvPr id="74755" name="Rectangle 3"/>
          <p:cNvSpPr>
            <a:spLocks noGrp="1" noChangeArrowheads="1"/>
          </p:cNvSpPr>
          <p:nvPr>
            <p:ph type="body" idx="1"/>
          </p:nvPr>
        </p:nvSpPr>
        <p:spPr>
          <a:xfrm>
            <a:off x="896938" y="4686300"/>
            <a:ext cx="4941887" cy="4440238"/>
          </a:xfrm>
          <a:noFill/>
        </p:spPr>
        <p:txBody>
          <a:bodyPr/>
          <a:lstStyle/>
          <a:p>
            <a:pPr eaLnBrk="1" hangingPunct="1"/>
            <a:r>
              <a:rPr lang="en-US" altLang="en-US" dirty="0"/>
              <a:t>One big challenge we have is being in 29 of Scotland’s local authorities</a:t>
            </a:r>
          </a:p>
          <a:p>
            <a:pPr eaLnBrk="1" hangingPunct="1"/>
            <a:endParaRPr lang="en-US" altLang="en-US" dirty="0"/>
          </a:p>
          <a:p>
            <a:pPr eaLnBrk="1" hangingPunct="1"/>
            <a:r>
              <a:rPr lang="en-US" altLang="en-US" dirty="0"/>
              <a:t>All mainland local authorities!</a:t>
            </a:r>
          </a:p>
          <a:p>
            <a:pPr eaLnBrk="1" hangingPunct="1"/>
            <a:endParaRPr lang="en-US" altLang="en-US" dirty="0"/>
          </a:p>
          <a:p>
            <a:pPr eaLnBrk="1" hangingPunct="1"/>
            <a:r>
              <a:rPr lang="en-US" altLang="en-US" dirty="0"/>
              <a:t>Margaret helped her original customers by buying them properties where they wanted to live and adapting them to suit their needs</a:t>
            </a:r>
          </a:p>
          <a:p>
            <a:pPr eaLnBrk="1" hangingPunct="1"/>
            <a:endParaRPr lang="en-US" altLang="en-US" dirty="0"/>
          </a:p>
          <a:p>
            <a:pPr eaLnBrk="1" hangingPunct="1"/>
            <a:r>
              <a:rPr lang="en-US" altLang="en-US" dirty="0"/>
              <a:t>Not a business model you would choose today!</a:t>
            </a:r>
          </a:p>
          <a:p>
            <a:pPr eaLnBrk="1" hangingPunct="1"/>
            <a:endParaRPr lang="en-US" altLang="en-US" dirty="0"/>
          </a:p>
          <a:p>
            <a:pPr eaLnBrk="1" hangingPunct="1"/>
            <a:r>
              <a:rPr lang="en-US" altLang="en-US" dirty="0"/>
              <a:t>What do you think the challenges are?</a:t>
            </a:r>
          </a:p>
          <a:p>
            <a:pPr eaLnBrk="1" hangingPunct="1"/>
            <a:r>
              <a:rPr lang="en-US" altLang="en-US" dirty="0"/>
              <a:t> - Travel</a:t>
            </a:r>
          </a:p>
          <a:p>
            <a:pPr eaLnBrk="1" hangingPunct="1"/>
            <a:r>
              <a:rPr lang="en-US" altLang="en-US" dirty="0"/>
              <a:t> - </a:t>
            </a:r>
            <a:r>
              <a:rPr lang="en-GB" dirty="0"/>
              <a:t>30 developments with 5 or less properties</a:t>
            </a:r>
          </a:p>
          <a:p>
            <a:pPr eaLnBrk="1" hangingPunct="1"/>
            <a:r>
              <a:rPr lang="en-US" altLang="en-US" dirty="0"/>
              <a:t> - </a:t>
            </a:r>
            <a:r>
              <a:rPr lang="en-GB" dirty="0"/>
              <a:t>Average development size:  </a:t>
            </a:r>
            <a:r>
              <a:rPr lang="en-GB" dirty="0">
                <a:solidFill>
                  <a:srgbClr val="0070C0"/>
                </a:solidFill>
              </a:rPr>
              <a:t>15</a:t>
            </a:r>
          </a:p>
          <a:p>
            <a:pPr eaLnBrk="1" hangingPunct="1"/>
            <a:r>
              <a:rPr lang="en-US" altLang="en-US" dirty="0"/>
              <a:t>- Consistency of service</a:t>
            </a:r>
          </a:p>
          <a:p>
            <a:pPr eaLnBrk="1" hangingPunct="1"/>
            <a:r>
              <a:rPr lang="en-US" altLang="en-US" dirty="0"/>
              <a:t> - 29 different approaches to things like welfare reform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Drivers……</a:t>
            </a:r>
          </a:p>
          <a:p>
            <a:endParaRPr lang="en-GB"/>
          </a:p>
        </p:txBody>
      </p:sp>
      <p:sp>
        <p:nvSpPr>
          <p:cNvPr id="4" name="Slide Number Placeholder 3"/>
          <p:cNvSpPr>
            <a:spLocks noGrp="1"/>
          </p:cNvSpPr>
          <p:nvPr>
            <p:ph type="sldNum" sz="quarter" idx="10"/>
          </p:nvPr>
        </p:nvSpPr>
        <p:spPr/>
        <p:txBody>
          <a:bodyPr/>
          <a:lstStyle/>
          <a:p>
            <a:fld id="{190C2E9B-6C27-434E-A68B-3814F9FC4BD5}" type="slidenum">
              <a:rPr lang="en-GB" smtClean="0"/>
              <a:t>4</a:t>
            </a:fld>
            <a:endParaRPr lang="en-GB"/>
          </a:p>
        </p:txBody>
      </p:sp>
    </p:spTree>
    <p:extLst>
      <p:ext uri="{BB962C8B-B14F-4D97-AF65-F5344CB8AC3E}">
        <p14:creationId xmlns:p14="http://schemas.microsoft.com/office/powerpoint/2010/main" val="1796561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Drivers……</a:t>
            </a:r>
          </a:p>
          <a:p>
            <a:endParaRPr lang="en-GB"/>
          </a:p>
        </p:txBody>
      </p:sp>
      <p:sp>
        <p:nvSpPr>
          <p:cNvPr id="4" name="Slide Number Placeholder 3"/>
          <p:cNvSpPr>
            <a:spLocks noGrp="1"/>
          </p:cNvSpPr>
          <p:nvPr>
            <p:ph type="sldNum" sz="quarter" idx="10"/>
          </p:nvPr>
        </p:nvSpPr>
        <p:spPr/>
        <p:txBody>
          <a:bodyPr/>
          <a:lstStyle/>
          <a:p>
            <a:fld id="{190C2E9B-6C27-434E-A68B-3814F9FC4BD5}" type="slidenum">
              <a:rPr lang="en-GB" smtClean="0"/>
              <a:t>9</a:t>
            </a:fld>
            <a:endParaRPr lang="en-GB"/>
          </a:p>
        </p:txBody>
      </p:sp>
    </p:spTree>
    <p:extLst>
      <p:ext uri="{BB962C8B-B14F-4D97-AF65-F5344CB8AC3E}">
        <p14:creationId xmlns:p14="http://schemas.microsoft.com/office/powerpoint/2010/main" val="2768438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Drivers……</a:t>
            </a:r>
          </a:p>
          <a:p>
            <a:endParaRPr lang="en-GB"/>
          </a:p>
        </p:txBody>
      </p:sp>
      <p:sp>
        <p:nvSpPr>
          <p:cNvPr id="4" name="Slide Number Placeholder 3"/>
          <p:cNvSpPr>
            <a:spLocks noGrp="1"/>
          </p:cNvSpPr>
          <p:nvPr>
            <p:ph type="sldNum" sz="quarter" idx="10"/>
          </p:nvPr>
        </p:nvSpPr>
        <p:spPr/>
        <p:txBody>
          <a:bodyPr/>
          <a:lstStyle/>
          <a:p>
            <a:fld id="{190C2E9B-6C27-434E-A68B-3814F9FC4BD5}" type="slidenum">
              <a:rPr lang="en-GB" smtClean="0"/>
              <a:t>10</a:t>
            </a:fld>
            <a:endParaRPr lang="en-GB"/>
          </a:p>
        </p:txBody>
      </p:sp>
    </p:spTree>
    <p:extLst>
      <p:ext uri="{BB962C8B-B14F-4D97-AF65-F5344CB8AC3E}">
        <p14:creationId xmlns:p14="http://schemas.microsoft.com/office/powerpoint/2010/main" val="1885762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Beautiful </a:t>
            </a:r>
            <a:r>
              <a:rPr lang="en-GB" dirty="0" err="1"/>
              <a:t>philiosophy</a:t>
            </a:r>
            <a:endParaRPr lang="en-GB" dirty="0"/>
          </a:p>
        </p:txBody>
      </p:sp>
      <p:sp>
        <p:nvSpPr>
          <p:cNvPr id="4" name="Slide Number Placeholder 3"/>
          <p:cNvSpPr>
            <a:spLocks noGrp="1"/>
          </p:cNvSpPr>
          <p:nvPr>
            <p:ph type="sldNum" sz="quarter" idx="10"/>
          </p:nvPr>
        </p:nvSpPr>
        <p:spPr/>
        <p:txBody>
          <a:bodyPr/>
          <a:lstStyle/>
          <a:p>
            <a:fld id="{190C2E9B-6C27-434E-A68B-3814F9FC4BD5}" type="slidenum">
              <a:rPr lang="en-GB" smtClean="0"/>
              <a:t>11</a:t>
            </a:fld>
            <a:endParaRPr lang="en-GB"/>
          </a:p>
        </p:txBody>
      </p:sp>
    </p:spTree>
    <p:extLst>
      <p:ext uri="{BB962C8B-B14F-4D97-AF65-F5344CB8AC3E}">
        <p14:creationId xmlns:p14="http://schemas.microsoft.com/office/powerpoint/2010/main" val="2807972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Beautiful </a:t>
            </a:r>
            <a:r>
              <a:rPr lang="en-GB" dirty="0" err="1"/>
              <a:t>philiosophy</a:t>
            </a:r>
            <a:endParaRPr lang="en-GB" dirty="0"/>
          </a:p>
        </p:txBody>
      </p:sp>
      <p:sp>
        <p:nvSpPr>
          <p:cNvPr id="4" name="Slide Number Placeholder 3"/>
          <p:cNvSpPr>
            <a:spLocks noGrp="1"/>
          </p:cNvSpPr>
          <p:nvPr>
            <p:ph type="sldNum" sz="quarter" idx="10"/>
          </p:nvPr>
        </p:nvSpPr>
        <p:spPr/>
        <p:txBody>
          <a:bodyPr/>
          <a:lstStyle/>
          <a:p>
            <a:fld id="{190C2E9B-6C27-434E-A68B-3814F9FC4BD5}" type="slidenum">
              <a:rPr lang="en-GB" smtClean="0"/>
              <a:t>12</a:t>
            </a:fld>
            <a:endParaRPr lang="en-GB"/>
          </a:p>
        </p:txBody>
      </p:sp>
    </p:spTree>
    <p:extLst>
      <p:ext uri="{BB962C8B-B14F-4D97-AF65-F5344CB8AC3E}">
        <p14:creationId xmlns:p14="http://schemas.microsoft.com/office/powerpoint/2010/main" val="3206794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Beautiful </a:t>
            </a:r>
            <a:r>
              <a:rPr lang="en-GB" dirty="0" err="1"/>
              <a:t>philiosophy</a:t>
            </a:r>
            <a:endParaRPr lang="en-GB" dirty="0"/>
          </a:p>
        </p:txBody>
      </p:sp>
      <p:sp>
        <p:nvSpPr>
          <p:cNvPr id="4" name="Slide Number Placeholder 3"/>
          <p:cNvSpPr>
            <a:spLocks noGrp="1"/>
          </p:cNvSpPr>
          <p:nvPr>
            <p:ph type="sldNum" sz="quarter" idx="10"/>
          </p:nvPr>
        </p:nvSpPr>
        <p:spPr/>
        <p:txBody>
          <a:bodyPr/>
          <a:lstStyle/>
          <a:p>
            <a:fld id="{190C2E9B-6C27-434E-A68B-3814F9FC4BD5}" type="slidenum">
              <a:rPr lang="en-GB" smtClean="0"/>
              <a:t>13</a:t>
            </a:fld>
            <a:endParaRPr lang="en-GB"/>
          </a:p>
        </p:txBody>
      </p:sp>
    </p:spTree>
    <p:extLst>
      <p:ext uri="{BB962C8B-B14F-4D97-AF65-F5344CB8AC3E}">
        <p14:creationId xmlns:p14="http://schemas.microsoft.com/office/powerpoint/2010/main" val="2194563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1D59709-EB3C-4D4C-8B23-DCF84E647BB7}" type="datetimeFigureOut">
              <a:rPr lang="en-GB" smtClean="0"/>
              <a:t>12/06/2019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14A004-86D5-4894-8826-D847253DC79B}" type="slidenum">
              <a:rPr lang="en-GB" smtClean="0"/>
              <a:t>‹#›</a:t>
            </a:fld>
            <a:endParaRPr lang="en-GB"/>
          </a:p>
        </p:txBody>
      </p:sp>
    </p:spTree>
    <p:extLst>
      <p:ext uri="{BB962C8B-B14F-4D97-AF65-F5344CB8AC3E}">
        <p14:creationId xmlns:p14="http://schemas.microsoft.com/office/powerpoint/2010/main" val="262696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1D59709-EB3C-4D4C-8B23-DCF84E647BB7}" type="datetimeFigureOut">
              <a:rPr lang="en-GB" smtClean="0"/>
              <a:t>12/06/2019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14A004-86D5-4894-8826-D847253DC79B}" type="slidenum">
              <a:rPr lang="en-GB" smtClean="0"/>
              <a:t>‹#›</a:t>
            </a:fld>
            <a:endParaRPr lang="en-GB"/>
          </a:p>
        </p:txBody>
      </p:sp>
    </p:spTree>
    <p:extLst>
      <p:ext uri="{BB962C8B-B14F-4D97-AF65-F5344CB8AC3E}">
        <p14:creationId xmlns:p14="http://schemas.microsoft.com/office/powerpoint/2010/main" val="3121936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1D59709-EB3C-4D4C-8B23-DCF84E647BB7}" type="datetimeFigureOut">
              <a:rPr lang="en-GB" smtClean="0"/>
              <a:t>12/06/2019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14A004-86D5-4894-8826-D847253DC79B}" type="slidenum">
              <a:rPr lang="en-GB" smtClean="0"/>
              <a:t>‹#›</a:t>
            </a:fld>
            <a:endParaRPr lang="en-GB"/>
          </a:p>
        </p:txBody>
      </p:sp>
    </p:spTree>
    <p:extLst>
      <p:ext uri="{BB962C8B-B14F-4D97-AF65-F5344CB8AC3E}">
        <p14:creationId xmlns:p14="http://schemas.microsoft.com/office/powerpoint/2010/main" val="1783826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1D59709-EB3C-4D4C-8B23-DCF84E647BB7}" type="datetimeFigureOut">
              <a:rPr lang="en-GB" smtClean="0"/>
              <a:t>12/06/2019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14A004-86D5-4894-8826-D847253DC79B}" type="slidenum">
              <a:rPr lang="en-GB" smtClean="0"/>
              <a:t>‹#›</a:t>
            </a:fld>
            <a:endParaRPr lang="en-GB"/>
          </a:p>
        </p:txBody>
      </p:sp>
    </p:spTree>
    <p:extLst>
      <p:ext uri="{BB962C8B-B14F-4D97-AF65-F5344CB8AC3E}">
        <p14:creationId xmlns:p14="http://schemas.microsoft.com/office/powerpoint/2010/main" val="950318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D59709-EB3C-4D4C-8B23-DCF84E647BB7}" type="datetimeFigureOut">
              <a:rPr lang="en-GB" smtClean="0"/>
              <a:t>12/06/2019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14A004-86D5-4894-8826-D847253DC79B}" type="slidenum">
              <a:rPr lang="en-GB" smtClean="0"/>
              <a:t>‹#›</a:t>
            </a:fld>
            <a:endParaRPr lang="en-GB"/>
          </a:p>
        </p:txBody>
      </p:sp>
    </p:spTree>
    <p:extLst>
      <p:ext uri="{BB962C8B-B14F-4D97-AF65-F5344CB8AC3E}">
        <p14:creationId xmlns:p14="http://schemas.microsoft.com/office/powerpoint/2010/main" val="2133299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1D59709-EB3C-4D4C-8B23-DCF84E647BB7}" type="datetimeFigureOut">
              <a:rPr lang="en-GB" smtClean="0"/>
              <a:t>12/06/2019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14A004-86D5-4894-8826-D847253DC79B}" type="slidenum">
              <a:rPr lang="en-GB" smtClean="0"/>
              <a:t>‹#›</a:t>
            </a:fld>
            <a:endParaRPr lang="en-GB"/>
          </a:p>
        </p:txBody>
      </p:sp>
    </p:spTree>
    <p:extLst>
      <p:ext uri="{BB962C8B-B14F-4D97-AF65-F5344CB8AC3E}">
        <p14:creationId xmlns:p14="http://schemas.microsoft.com/office/powerpoint/2010/main" val="3967562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1D59709-EB3C-4D4C-8B23-DCF84E647BB7}" type="datetimeFigureOut">
              <a:rPr lang="en-GB" smtClean="0"/>
              <a:t>12/06/2019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814A004-86D5-4894-8826-D847253DC79B}" type="slidenum">
              <a:rPr lang="en-GB" smtClean="0"/>
              <a:t>‹#›</a:t>
            </a:fld>
            <a:endParaRPr lang="en-GB"/>
          </a:p>
        </p:txBody>
      </p:sp>
    </p:spTree>
    <p:extLst>
      <p:ext uri="{BB962C8B-B14F-4D97-AF65-F5344CB8AC3E}">
        <p14:creationId xmlns:p14="http://schemas.microsoft.com/office/powerpoint/2010/main" val="86912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1D59709-EB3C-4D4C-8B23-DCF84E647BB7}" type="datetimeFigureOut">
              <a:rPr lang="en-GB" smtClean="0"/>
              <a:t>12/06/2019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814A004-86D5-4894-8826-D847253DC79B}" type="slidenum">
              <a:rPr lang="en-GB" smtClean="0"/>
              <a:t>‹#›</a:t>
            </a:fld>
            <a:endParaRPr lang="en-GB"/>
          </a:p>
        </p:txBody>
      </p:sp>
    </p:spTree>
    <p:extLst>
      <p:ext uri="{BB962C8B-B14F-4D97-AF65-F5344CB8AC3E}">
        <p14:creationId xmlns:p14="http://schemas.microsoft.com/office/powerpoint/2010/main" val="2746068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D59709-EB3C-4D4C-8B23-DCF84E647BB7}" type="datetimeFigureOut">
              <a:rPr lang="en-GB" smtClean="0"/>
              <a:t>12/06/2019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814A004-86D5-4894-8826-D847253DC79B}" type="slidenum">
              <a:rPr lang="en-GB" smtClean="0"/>
              <a:t>‹#›</a:t>
            </a:fld>
            <a:endParaRPr lang="en-GB"/>
          </a:p>
        </p:txBody>
      </p:sp>
    </p:spTree>
    <p:extLst>
      <p:ext uri="{BB962C8B-B14F-4D97-AF65-F5344CB8AC3E}">
        <p14:creationId xmlns:p14="http://schemas.microsoft.com/office/powerpoint/2010/main" val="1950195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D59709-EB3C-4D4C-8B23-DCF84E647BB7}" type="datetimeFigureOut">
              <a:rPr lang="en-GB" smtClean="0"/>
              <a:t>12/06/2019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14A004-86D5-4894-8826-D847253DC79B}" type="slidenum">
              <a:rPr lang="en-GB" smtClean="0"/>
              <a:t>‹#›</a:t>
            </a:fld>
            <a:endParaRPr lang="en-GB"/>
          </a:p>
        </p:txBody>
      </p:sp>
    </p:spTree>
    <p:extLst>
      <p:ext uri="{BB962C8B-B14F-4D97-AF65-F5344CB8AC3E}">
        <p14:creationId xmlns:p14="http://schemas.microsoft.com/office/powerpoint/2010/main" val="3764588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D59709-EB3C-4D4C-8B23-DCF84E647BB7}" type="datetimeFigureOut">
              <a:rPr lang="en-GB" smtClean="0"/>
              <a:t>12/06/2019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14A004-86D5-4894-8826-D847253DC79B}" type="slidenum">
              <a:rPr lang="en-GB" smtClean="0"/>
              <a:t>‹#›</a:t>
            </a:fld>
            <a:endParaRPr lang="en-GB"/>
          </a:p>
        </p:txBody>
      </p:sp>
    </p:spTree>
    <p:extLst>
      <p:ext uri="{BB962C8B-B14F-4D97-AF65-F5344CB8AC3E}">
        <p14:creationId xmlns:p14="http://schemas.microsoft.com/office/powerpoint/2010/main" val="3877318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D6E7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D59709-EB3C-4D4C-8B23-DCF84E647BB7}" type="datetimeFigureOut">
              <a:rPr lang="en-GB" smtClean="0"/>
              <a:t>12/06/2019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14A004-86D5-4894-8826-D847253DC79B}" type="slidenum">
              <a:rPr lang="en-GB" smtClean="0"/>
              <a:t>‹#›</a:t>
            </a:fld>
            <a:endParaRPr lang="en-GB"/>
          </a:p>
        </p:txBody>
      </p:sp>
    </p:spTree>
    <p:extLst>
      <p:ext uri="{BB962C8B-B14F-4D97-AF65-F5344CB8AC3E}">
        <p14:creationId xmlns:p14="http://schemas.microsoft.com/office/powerpoint/2010/main" val="1723923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blackwoodgroup.org.uk/our-home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emf"/><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techousing.co.uk/"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9.xml"/><Relationship Id="rId5" Type="http://schemas.openxmlformats.org/officeDocument/2006/relationships/hyperlink" Target="mailto:angelacurrie@blackwoodgroup.org.uk" TargetMode="External"/><Relationship Id="rId4" Type="http://schemas.openxmlformats.org/officeDocument/2006/relationships/hyperlink" Target="http://www.blackwoodgroup.org.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11560" y="3886200"/>
            <a:ext cx="7632848" cy="1752600"/>
          </a:xfrm>
        </p:spPr>
        <p:txBody>
          <a:bodyPr>
            <a:normAutofit fontScale="85000" lnSpcReduction="20000"/>
          </a:bodyPr>
          <a:lstStyle/>
          <a:p>
            <a:r>
              <a:rPr lang="en-GB" b="1" dirty="0">
                <a:solidFill>
                  <a:schemeClr val="bg1"/>
                </a:solidFill>
              </a:rPr>
              <a:t>----------</a:t>
            </a:r>
          </a:p>
          <a:p>
            <a:r>
              <a:rPr lang="en-GB" b="1" dirty="0">
                <a:solidFill>
                  <a:srgbClr val="BFD730"/>
                </a:solidFill>
              </a:rPr>
              <a:t>Angela Currie</a:t>
            </a:r>
          </a:p>
          <a:p>
            <a:r>
              <a:rPr lang="en-GB" b="1" dirty="0">
                <a:solidFill>
                  <a:srgbClr val="BFD730"/>
                </a:solidFill>
              </a:rPr>
              <a:t>Director of Operations</a:t>
            </a:r>
          </a:p>
          <a:p>
            <a:r>
              <a:rPr lang="en-GB" dirty="0">
                <a:solidFill>
                  <a:schemeClr val="bg1"/>
                </a:solidFill>
              </a:rPr>
              <a:t>----------</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16" y="1772816"/>
            <a:ext cx="3162300" cy="876300"/>
          </a:xfrm>
          <a:prstGeom prst="rect">
            <a:avLst/>
          </a:prstGeom>
        </p:spPr>
      </p:pic>
    </p:spTree>
    <p:extLst>
      <p:ext uri="{BB962C8B-B14F-4D97-AF65-F5344CB8AC3E}">
        <p14:creationId xmlns:p14="http://schemas.microsoft.com/office/powerpoint/2010/main" val="4093683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922114"/>
          </a:xfrm>
        </p:spPr>
        <p:txBody>
          <a:bodyPr>
            <a:normAutofit/>
          </a:bodyPr>
          <a:lstStyle/>
          <a:p>
            <a:endParaRPr lang="en-GB" dirty="0">
              <a:solidFill>
                <a:srgbClr val="BFD730"/>
              </a:solidFill>
            </a:endParaRPr>
          </a:p>
        </p:txBody>
      </p:sp>
      <p:graphicFrame>
        <p:nvGraphicFramePr>
          <p:cNvPr id="3" name="Diagram 2">
            <a:extLst>
              <a:ext uri="{FF2B5EF4-FFF2-40B4-BE49-F238E27FC236}">
                <a16:creationId xmlns:a16="http://schemas.microsoft.com/office/drawing/2014/main" id="{C89ECD19-8100-44CF-9BBC-C802B4ADFD5D}"/>
              </a:ext>
            </a:extLst>
          </p:cNvPr>
          <p:cNvGraphicFramePr/>
          <p:nvPr>
            <p:extLst>
              <p:ext uri="{D42A27DB-BD31-4B8C-83A1-F6EECF244321}">
                <p14:modId xmlns:p14="http://schemas.microsoft.com/office/powerpoint/2010/main" val="1149678149"/>
              </p:ext>
            </p:extLst>
          </p:nvPr>
        </p:nvGraphicFramePr>
        <p:xfrm>
          <a:off x="1258144" y="1268760"/>
          <a:ext cx="6504384" cy="4696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0661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GB" dirty="0">
                <a:solidFill>
                  <a:srgbClr val="BFD730"/>
                </a:solidFill>
              </a:rPr>
              <a:t>Design Guide</a:t>
            </a:r>
          </a:p>
        </p:txBody>
      </p:sp>
      <p:sp>
        <p:nvSpPr>
          <p:cNvPr id="3" name="Content Placeholder 2">
            <a:extLst>
              <a:ext uri="{FF2B5EF4-FFF2-40B4-BE49-F238E27FC236}">
                <a16:creationId xmlns:a16="http://schemas.microsoft.com/office/drawing/2014/main" id="{0E7DDB06-FD07-45E9-934E-CF2923C9593D}"/>
              </a:ext>
            </a:extLst>
          </p:cNvPr>
          <p:cNvSpPr>
            <a:spLocks noGrp="1"/>
          </p:cNvSpPr>
          <p:nvPr>
            <p:ph idx="1"/>
          </p:nvPr>
        </p:nvSpPr>
        <p:spPr>
          <a:xfrm>
            <a:off x="438796" y="1412776"/>
            <a:ext cx="8381675" cy="4896544"/>
          </a:xfrm>
        </p:spPr>
        <p:txBody>
          <a:bodyPr>
            <a:normAutofit/>
          </a:bodyPr>
          <a:lstStyle/>
          <a:p>
            <a:r>
              <a:rPr lang="en-GB" sz="2400" dirty="0">
                <a:solidFill>
                  <a:schemeClr val="bg1"/>
                </a:solidFill>
              </a:rPr>
              <a:t>Higher spec than current </a:t>
            </a:r>
            <a:r>
              <a:rPr lang="en-GB" sz="2400" b="1" dirty="0">
                <a:solidFill>
                  <a:schemeClr val="bg1"/>
                </a:solidFill>
              </a:rPr>
              <a:t>Housing for Varying Needs </a:t>
            </a:r>
            <a:r>
              <a:rPr lang="en-GB" sz="2400" dirty="0">
                <a:solidFill>
                  <a:schemeClr val="bg1"/>
                </a:solidFill>
              </a:rPr>
              <a:t>standard</a:t>
            </a:r>
          </a:p>
          <a:p>
            <a:endParaRPr lang="en-GB" sz="2400" dirty="0">
              <a:solidFill>
                <a:schemeClr val="bg1"/>
              </a:solidFill>
            </a:endParaRPr>
          </a:p>
          <a:p>
            <a:r>
              <a:rPr lang="en-GB" sz="2400" dirty="0">
                <a:solidFill>
                  <a:schemeClr val="bg1"/>
                </a:solidFill>
              </a:rPr>
              <a:t>70m2 floor space (for 2 bed)</a:t>
            </a:r>
          </a:p>
          <a:p>
            <a:endParaRPr lang="en-GB" sz="2400" dirty="0">
              <a:solidFill>
                <a:schemeClr val="bg1"/>
              </a:solidFill>
            </a:endParaRPr>
          </a:p>
          <a:p>
            <a:r>
              <a:rPr lang="en-GB" sz="2400" dirty="0">
                <a:solidFill>
                  <a:schemeClr val="bg1"/>
                </a:solidFill>
              </a:rPr>
              <a:t>Co-production approach</a:t>
            </a:r>
          </a:p>
          <a:p>
            <a:endParaRPr lang="en-GB" sz="2400" dirty="0">
              <a:solidFill>
                <a:schemeClr val="bg1"/>
              </a:solidFill>
            </a:endParaRPr>
          </a:p>
          <a:p>
            <a:r>
              <a:rPr lang="en-GB" sz="2400" dirty="0">
                <a:solidFill>
                  <a:schemeClr val="bg1"/>
                </a:solidFill>
              </a:rPr>
              <a:t>Higher cost – higher subsidy required</a:t>
            </a:r>
          </a:p>
          <a:p>
            <a:endParaRPr lang="en-GB" sz="2400" dirty="0">
              <a:solidFill>
                <a:schemeClr val="bg1"/>
              </a:solidFill>
            </a:endParaRPr>
          </a:p>
          <a:p>
            <a:r>
              <a:rPr lang="en-GB" sz="2400" dirty="0">
                <a:solidFill>
                  <a:schemeClr val="bg1"/>
                </a:solidFill>
              </a:rPr>
              <a:t>Online version of the guide </a:t>
            </a:r>
            <a:r>
              <a:rPr lang="en-GB" sz="2400" dirty="0">
                <a:solidFill>
                  <a:schemeClr val="bg1"/>
                </a:solidFill>
                <a:hlinkClick r:id="rId3">
                  <a:extLst>
                    <a:ext uri="{A12FA001-AC4F-418D-AE19-62706E023703}">
                      <ahyp:hlinkClr xmlns:ahyp="http://schemas.microsoft.com/office/drawing/2018/hyperlinkcolor" val="tx"/>
                    </a:ext>
                  </a:extLst>
                </a:hlinkClick>
              </a:rPr>
              <a:t>https://www.blackwoodgroup.org.uk/our-homes</a:t>
            </a:r>
            <a:endParaRPr lang="en-GB" sz="2400" dirty="0">
              <a:solidFill>
                <a:schemeClr val="bg1"/>
              </a:solidFill>
            </a:endParaRPr>
          </a:p>
        </p:txBody>
      </p:sp>
    </p:spTree>
    <p:extLst>
      <p:ext uri="{BB962C8B-B14F-4D97-AF65-F5344CB8AC3E}">
        <p14:creationId xmlns:p14="http://schemas.microsoft.com/office/powerpoint/2010/main" val="2046308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BFD730"/>
                </a:solidFill>
              </a:rPr>
              <a:t>Blackwood Design Guide</a:t>
            </a:r>
          </a:p>
        </p:txBody>
      </p:sp>
      <p:sp>
        <p:nvSpPr>
          <p:cNvPr id="3" name="Content Placeholder 2">
            <a:extLst>
              <a:ext uri="{FF2B5EF4-FFF2-40B4-BE49-F238E27FC236}">
                <a16:creationId xmlns:a16="http://schemas.microsoft.com/office/drawing/2014/main" id="{0E7DDB06-FD07-45E9-934E-CF2923C9593D}"/>
              </a:ext>
            </a:extLst>
          </p:cNvPr>
          <p:cNvSpPr>
            <a:spLocks noGrp="1"/>
          </p:cNvSpPr>
          <p:nvPr>
            <p:ph idx="1"/>
          </p:nvPr>
        </p:nvSpPr>
        <p:spPr/>
        <p:txBody>
          <a:bodyPr/>
          <a:lstStyle/>
          <a:p>
            <a:r>
              <a:rPr lang="en-GB" dirty="0"/>
              <a:t>INSERT PICTURE OF FRONT PAGE??</a:t>
            </a:r>
          </a:p>
        </p:txBody>
      </p:sp>
      <p:pic>
        <p:nvPicPr>
          <p:cNvPr id="4" name="Picture 3">
            <a:extLst>
              <a:ext uri="{FF2B5EF4-FFF2-40B4-BE49-F238E27FC236}">
                <a16:creationId xmlns:a16="http://schemas.microsoft.com/office/drawing/2014/main" id="{8EBB526D-0CD4-4250-B025-4EE1BD21F1F8}"/>
              </a:ext>
            </a:extLst>
          </p:cNvPr>
          <p:cNvPicPr>
            <a:picLocks noChangeAspect="1"/>
          </p:cNvPicPr>
          <p:nvPr/>
        </p:nvPicPr>
        <p:blipFill>
          <a:blip r:embed="rId3"/>
          <a:stretch>
            <a:fillRect/>
          </a:stretch>
        </p:blipFill>
        <p:spPr>
          <a:xfrm>
            <a:off x="942975" y="114300"/>
            <a:ext cx="7258050" cy="6629400"/>
          </a:xfrm>
          <a:prstGeom prst="rect">
            <a:avLst/>
          </a:prstGeom>
        </p:spPr>
      </p:pic>
    </p:spTree>
    <p:extLst>
      <p:ext uri="{BB962C8B-B14F-4D97-AF65-F5344CB8AC3E}">
        <p14:creationId xmlns:p14="http://schemas.microsoft.com/office/powerpoint/2010/main" val="1594359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490066"/>
          </a:xfrm>
        </p:spPr>
        <p:txBody>
          <a:bodyPr>
            <a:normAutofit fontScale="90000"/>
          </a:bodyPr>
          <a:lstStyle/>
          <a:p>
            <a:r>
              <a:rPr lang="en-GB" dirty="0">
                <a:solidFill>
                  <a:srgbClr val="BFD730"/>
                </a:solidFill>
              </a:rPr>
              <a:t>Blackwood House</a:t>
            </a:r>
          </a:p>
        </p:txBody>
      </p:sp>
      <p:pic>
        <p:nvPicPr>
          <p:cNvPr id="15" name="Picture 14">
            <a:extLst>
              <a:ext uri="{FF2B5EF4-FFF2-40B4-BE49-F238E27FC236}">
                <a16:creationId xmlns:a16="http://schemas.microsoft.com/office/drawing/2014/main" id="{5BCE3AD3-D2CC-4F4E-B318-154D38C44BCC}"/>
              </a:ext>
            </a:extLst>
          </p:cNvPr>
          <p:cNvPicPr>
            <a:picLocks noChangeAspect="1"/>
          </p:cNvPicPr>
          <p:nvPr/>
        </p:nvPicPr>
        <p:blipFill>
          <a:blip r:embed="rId3"/>
          <a:stretch>
            <a:fillRect/>
          </a:stretch>
        </p:blipFill>
        <p:spPr>
          <a:xfrm>
            <a:off x="78879" y="606699"/>
            <a:ext cx="6960382" cy="3918640"/>
          </a:xfrm>
          <a:prstGeom prst="rect">
            <a:avLst/>
          </a:prstGeom>
        </p:spPr>
      </p:pic>
      <p:pic>
        <p:nvPicPr>
          <p:cNvPr id="8" name="Picture 7">
            <a:extLst>
              <a:ext uri="{FF2B5EF4-FFF2-40B4-BE49-F238E27FC236}">
                <a16:creationId xmlns:a16="http://schemas.microsoft.com/office/drawing/2014/main" id="{52C3F336-AA95-4046-B926-82CB67FEE96C}"/>
              </a:ext>
            </a:extLst>
          </p:cNvPr>
          <p:cNvPicPr>
            <a:picLocks noChangeAspect="1"/>
          </p:cNvPicPr>
          <p:nvPr/>
        </p:nvPicPr>
        <p:blipFill>
          <a:blip r:embed="rId4"/>
          <a:stretch>
            <a:fillRect/>
          </a:stretch>
        </p:blipFill>
        <p:spPr>
          <a:xfrm>
            <a:off x="3707904" y="4525338"/>
            <a:ext cx="5453576" cy="2216030"/>
          </a:xfrm>
          <a:prstGeom prst="rect">
            <a:avLst/>
          </a:prstGeom>
        </p:spPr>
      </p:pic>
    </p:spTree>
    <p:extLst>
      <p:ext uri="{BB962C8B-B14F-4D97-AF65-F5344CB8AC3E}">
        <p14:creationId xmlns:p14="http://schemas.microsoft.com/office/powerpoint/2010/main" val="3777241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490066"/>
          </a:xfrm>
        </p:spPr>
        <p:txBody>
          <a:bodyPr>
            <a:normAutofit fontScale="90000"/>
          </a:bodyPr>
          <a:lstStyle/>
          <a:p>
            <a:r>
              <a:rPr lang="en-GB" dirty="0">
                <a:solidFill>
                  <a:srgbClr val="BFD730"/>
                </a:solidFill>
              </a:rPr>
              <a:t>Blackwood House</a:t>
            </a:r>
          </a:p>
        </p:txBody>
      </p:sp>
      <p:pic>
        <p:nvPicPr>
          <p:cNvPr id="9" name="Content Placeholder 8">
            <a:extLst>
              <a:ext uri="{FF2B5EF4-FFF2-40B4-BE49-F238E27FC236}">
                <a16:creationId xmlns:a16="http://schemas.microsoft.com/office/drawing/2014/main" id="{3B97EB7D-B523-43B3-8C91-0C42659B4E30}"/>
              </a:ext>
            </a:extLst>
          </p:cNvPr>
          <p:cNvPicPr>
            <a:picLocks noGrp="1" noChangeAspect="1"/>
          </p:cNvPicPr>
          <p:nvPr>
            <p:ph sz="half" idx="2"/>
          </p:nvPr>
        </p:nvPicPr>
        <p:blipFill>
          <a:blip r:embed="rId3"/>
          <a:stretch>
            <a:fillRect/>
          </a:stretch>
        </p:blipFill>
        <p:spPr>
          <a:xfrm>
            <a:off x="48616" y="1817010"/>
            <a:ext cx="9095384" cy="3700222"/>
          </a:xfrm>
          <a:prstGeom prst="rect">
            <a:avLst/>
          </a:prstGeom>
        </p:spPr>
      </p:pic>
    </p:spTree>
    <p:extLst>
      <p:ext uri="{BB962C8B-B14F-4D97-AF65-F5344CB8AC3E}">
        <p14:creationId xmlns:p14="http://schemas.microsoft.com/office/powerpoint/2010/main" val="3611356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490066"/>
          </a:xfrm>
        </p:spPr>
        <p:txBody>
          <a:bodyPr>
            <a:normAutofit fontScale="90000"/>
          </a:bodyPr>
          <a:lstStyle/>
          <a:p>
            <a:r>
              <a:rPr lang="en-GB" dirty="0">
                <a:solidFill>
                  <a:srgbClr val="BFD730"/>
                </a:solidFill>
              </a:rPr>
              <a:t>Blackwood House</a:t>
            </a:r>
          </a:p>
        </p:txBody>
      </p:sp>
      <p:pic>
        <p:nvPicPr>
          <p:cNvPr id="3" name="Picture 2">
            <a:extLst>
              <a:ext uri="{FF2B5EF4-FFF2-40B4-BE49-F238E27FC236}">
                <a16:creationId xmlns:a16="http://schemas.microsoft.com/office/drawing/2014/main" id="{C57521E4-F766-4C84-B027-17CAE68A5C03}"/>
              </a:ext>
            </a:extLst>
          </p:cNvPr>
          <p:cNvPicPr>
            <a:picLocks noChangeAspect="1"/>
          </p:cNvPicPr>
          <p:nvPr/>
        </p:nvPicPr>
        <p:blipFill rotWithShape="1">
          <a:blip r:embed="rId3"/>
          <a:srcRect r="28568"/>
          <a:stretch/>
        </p:blipFill>
        <p:spPr>
          <a:xfrm>
            <a:off x="107504" y="623644"/>
            <a:ext cx="5184576" cy="2952750"/>
          </a:xfrm>
          <a:prstGeom prst="rect">
            <a:avLst/>
          </a:prstGeom>
        </p:spPr>
      </p:pic>
      <p:pic>
        <p:nvPicPr>
          <p:cNvPr id="14" name="Picture 13">
            <a:extLst>
              <a:ext uri="{FF2B5EF4-FFF2-40B4-BE49-F238E27FC236}">
                <a16:creationId xmlns:a16="http://schemas.microsoft.com/office/drawing/2014/main" id="{EC6F4A53-83D1-4B83-95EE-C6A609477B9A}"/>
              </a:ext>
            </a:extLst>
          </p:cNvPr>
          <p:cNvPicPr>
            <a:picLocks noChangeAspect="1"/>
          </p:cNvPicPr>
          <p:nvPr/>
        </p:nvPicPr>
        <p:blipFill>
          <a:blip r:embed="rId4"/>
          <a:stretch>
            <a:fillRect/>
          </a:stretch>
        </p:blipFill>
        <p:spPr>
          <a:xfrm>
            <a:off x="3354410" y="3429000"/>
            <a:ext cx="5595320" cy="3150121"/>
          </a:xfrm>
          <a:prstGeom prst="rect">
            <a:avLst/>
          </a:prstGeom>
        </p:spPr>
      </p:pic>
    </p:spTree>
    <p:extLst>
      <p:ext uri="{BB962C8B-B14F-4D97-AF65-F5344CB8AC3E}">
        <p14:creationId xmlns:p14="http://schemas.microsoft.com/office/powerpoint/2010/main" val="2541655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5012"/>
            <a:ext cx="8229600" cy="778098"/>
          </a:xfrm>
        </p:spPr>
        <p:txBody>
          <a:bodyPr/>
          <a:lstStyle/>
          <a:p>
            <a:r>
              <a:rPr lang="en-GB" dirty="0">
                <a:solidFill>
                  <a:srgbClr val="BFD730"/>
                </a:solidFill>
              </a:rPr>
              <a:t>Home Automation</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971600" y="1413743"/>
            <a:ext cx="7344816" cy="5169620"/>
          </a:xfrm>
        </p:spPr>
      </p:pic>
    </p:spTree>
    <p:extLst>
      <p:ext uri="{BB962C8B-B14F-4D97-AF65-F5344CB8AC3E}">
        <p14:creationId xmlns:p14="http://schemas.microsoft.com/office/powerpoint/2010/main" val="2007434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490066"/>
          </a:xfrm>
        </p:spPr>
        <p:txBody>
          <a:bodyPr>
            <a:normAutofit fontScale="90000"/>
          </a:bodyPr>
          <a:lstStyle/>
          <a:p>
            <a:r>
              <a:rPr lang="en-GB" dirty="0">
                <a:solidFill>
                  <a:srgbClr val="BFD730"/>
                </a:solidFill>
              </a:rPr>
              <a:t>Neighbourhood </a:t>
            </a:r>
          </a:p>
        </p:txBody>
      </p:sp>
      <p:pic>
        <p:nvPicPr>
          <p:cNvPr id="6" name="Content Placeholder 5">
            <a:extLst>
              <a:ext uri="{FF2B5EF4-FFF2-40B4-BE49-F238E27FC236}">
                <a16:creationId xmlns:a16="http://schemas.microsoft.com/office/drawing/2014/main" id="{ED8103A1-718C-4335-8881-7BB8CEE9B385}"/>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04935" y="764704"/>
            <a:ext cx="8363272" cy="5875383"/>
          </a:xfrm>
        </p:spPr>
      </p:pic>
    </p:spTree>
    <p:extLst>
      <p:ext uri="{BB962C8B-B14F-4D97-AF65-F5344CB8AC3E}">
        <p14:creationId xmlns:p14="http://schemas.microsoft.com/office/powerpoint/2010/main" val="539787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922114"/>
          </a:xfrm>
        </p:spPr>
        <p:txBody>
          <a:bodyPr>
            <a:normAutofit fontScale="90000"/>
          </a:bodyPr>
          <a:lstStyle/>
          <a:p>
            <a:r>
              <a:rPr lang="en-GB" dirty="0">
                <a:solidFill>
                  <a:srgbClr val="BFD730"/>
                </a:solidFill>
              </a:rPr>
              <a:t>Blackwood Independent Living Offer</a:t>
            </a:r>
          </a:p>
        </p:txBody>
      </p:sp>
      <p:graphicFrame>
        <p:nvGraphicFramePr>
          <p:cNvPr id="3" name="Diagram 2">
            <a:extLst>
              <a:ext uri="{FF2B5EF4-FFF2-40B4-BE49-F238E27FC236}">
                <a16:creationId xmlns:a16="http://schemas.microsoft.com/office/drawing/2014/main" id="{C89ECD19-8100-44CF-9BBC-C802B4ADFD5D}"/>
              </a:ext>
            </a:extLst>
          </p:cNvPr>
          <p:cNvGraphicFramePr/>
          <p:nvPr>
            <p:extLst>
              <p:ext uri="{D42A27DB-BD31-4B8C-83A1-F6EECF244321}">
                <p14:modId xmlns:p14="http://schemas.microsoft.com/office/powerpoint/2010/main" val="1986587879"/>
              </p:ext>
            </p:extLst>
          </p:nvPr>
        </p:nvGraphicFramePr>
        <p:xfrm>
          <a:off x="1524000" y="1397000"/>
          <a:ext cx="6504384" cy="4696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9010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337"/>
            <a:ext cx="8229600" cy="964407"/>
          </a:xfrm>
        </p:spPr>
        <p:txBody>
          <a:bodyPr>
            <a:normAutofit/>
          </a:bodyPr>
          <a:lstStyle/>
          <a:p>
            <a:r>
              <a:rPr lang="en-GB" dirty="0">
                <a:solidFill>
                  <a:srgbClr val="BFD730"/>
                </a:solidFill>
              </a:rPr>
              <a:t>Service for Tenants</a:t>
            </a:r>
          </a:p>
        </p:txBody>
      </p:sp>
      <p:sp>
        <p:nvSpPr>
          <p:cNvPr id="3" name="Content Placeholder 2">
            <a:extLst>
              <a:ext uri="{FF2B5EF4-FFF2-40B4-BE49-F238E27FC236}">
                <a16:creationId xmlns:a16="http://schemas.microsoft.com/office/drawing/2014/main" id="{59AE142C-3A3A-401E-A8FF-C1602DA19A93}"/>
              </a:ext>
            </a:extLst>
          </p:cNvPr>
          <p:cNvSpPr>
            <a:spLocks noGrp="1"/>
          </p:cNvSpPr>
          <p:nvPr>
            <p:ph idx="1"/>
          </p:nvPr>
        </p:nvSpPr>
        <p:spPr>
          <a:xfrm>
            <a:off x="1691680" y="1268760"/>
            <a:ext cx="7038930" cy="5112568"/>
          </a:xfrm>
        </p:spPr>
        <p:txBody>
          <a:bodyPr>
            <a:normAutofit fontScale="62500" lnSpcReduction="20000"/>
          </a:bodyPr>
          <a:lstStyle/>
          <a:p>
            <a:pPr marL="0" indent="0">
              <a:buNone/>
            </a:pPr>
            <a:r>
              <a:rPr lang="en-GB" dirty="0">
                <a:solidFill>
                  <a:schemeClr val="bg1"/>
                </a:solidFill>
              </a:rPr>
              <a:t>Wi-fi:  rolling out to all homes</a:t>
            </a:r>
          </a:p>
          <a:p>
            <a:pPr marL="0" indent="0">
              <a:buNone/>
            </a:pPr>
            <a:endParaRPr lang="en-GB" dirty="0">
              <a:solidFill>
                <a:schemeClr val="bg1"/>
              </a:solidFill>
            </a:endParaRPr>
          </a:p>
          <a:p>
            <a:pPr marL="0" indent="0">
              <a:buNone/>
            </a:pPr>
            <a:endParaRPr lang="en-GB" dirty="0">
              <a:solidFill>
                <a:schemeClr val="bg1"/>
              </a:solidFill>
            </a:endParaRPr>
          </a:p>
          <a:p>
            <a:pPr marL="0" indent="0">
              <a:buNone/>
            </a:pPr>
            <a:r>
              <a:rPr lang="en-GB" dirty="0">
                <a:solidFill>
                  <a:schemeClr val="bg1"/>
                </a:solidFill>
              </a:rPr>
              <a:t>Device – tablet for all tenants</a:t>
            </a:r>
          </a:p>
          <a:p>
            <a:pPr marL="0" indent="0">
              <a:buNone/>
            </a:pPr>
            <a:endParaRPr lang="en-GB" dirty="0">
              <a:solidFill>
                <a:schemeClr val="bg1"/>
              </a:solidFill>
            </a:endParaRPr>
          </a:p>
          <a:p>
            <a:pPr marL="0" indent="0">
              <a:buNone/>
            </a:pPr>
            <a:endParaRPr lang="en-GB" dirty="0">
              <a:solidFill>
                <a:schemeClr val="bg1"/>
              </a:solidFill>
            </a:endParaRPr>
          </a:p>
          <a:p>
            <a:pPr marL="0" indent="0">
              <a:buNone/>
            </a:pPr>
            <a:r>
              <a:rPr lang="en-GB" dirty="0">
                <a:solidFill>
                  <a:schemeClr val="bg1"/>
                </a:solidFill>
              </a:rPr>
              <a:t>Training &amp; Support – tailored to suit needs</a:t>
            </a:r>
          </a:p>
          <a:p>
            <a:pPr marL="0" indent="0">
              <a:buNone/>
            </a:pPr>
            <a:endParaRPr lang="en-GB" dirty="0">
              <a:solidFill>
                <a:schemeClr val="bg1"/>
              </a:solidFill>
            </a:endParaRPr>
          </a:p>
          <a:p>
            <a:pPr marL="0" indent="0">
              <a:buNone/>
            </a:pPr>
            <a:endParaRPr lang="en-GB" dirty="0">
              <a:solidFill>
                <a:schemeClr val="bg1"/>
              </a:solidFill>
            </a:endParaRPr>
          </a:p>
          <a:p>
            <a:pPr marL="0" indent="0">
              <a:buNone/>
            </a:pPr>
            <a:br>
              <a:rPr lang="en-GB" dirty="0">
                <a:solidFill>
                  <a:schemeClr val="bg1"/>
                </a:solidFill>
              </a:rPr>
            </a:br>
            <a:r>
              <a:rPr lang="en-GB" dirty="0">
                <a:solidFill>
                  <a:schemeClr val="bg1"/>
                </a:solidFill>
              </a:rPr>
              <a:t>Housing APP  - repairs reporting, rent payment in development</a:t>
            </a:r>
          </a:p>
          <a:p>
            <a:endParaRPr lang="en-GB" dirty="0">
              <a:solidFill>
                <a:schemeClr val="bg1"/>
              </a:solidFill>
            </a:endParaRPr>
          </a:p>
          <a:p>
            <a:endParaRPr lang="en-GB" dirty="0"/>
          </a:p>
          <a:p>
            <a:pPr marL="0" indent="0">
              <a:buNone/>
            </a:pPr>
            <a:endParaRPr lang="en-GB" dirty="0"/>
          </a:p>
          <a:p>
            <a:pPr marL="0" indent="0">
              <a:buNone/>
            </a:pPr>
            <a:r>
              <a:rPr lang="en-GB" dirty="0">
                <a:solidFill>
                  <a:schemeClr val="bg1"/>
                </a:solidFill>
              </a:rPr>
              <a:t>Handyperson: trying out a few approaches being mainstreaming</a:t>
            </a:r>
          </a:p>
        </p:txBody>
      </p:sp>
      <p:pic>
        <p:nvPicPr>
          <p:cNvPr id="5" name="Picture 4">
            <a:extLst>
              <a:ext uri="{FF2B5EF4-FFF2-40B4-BE49-F238E27FC236}">
                <a16:creationId xmlns:a16="http://schemas.microsoft.com/office/drawing/2014/main" id="{1430546F-1839-4BD6-A035-1BBEE656C5F1}"/>
              </a:ext>
            </a:extLst>
          </p:cNvPr>
          <p:cNvPicPr>
            <a:picLocks noChangeAspect="1"/>
          </p:cNvPicPr>
          <p:nvPr/>
        </p:nvPicPr>
        <p:blipFill>
          <a:blip r:embed="rId3"/>
          <a:stretch>
            <a:fillRect/>
          </a:stretch>
        </p:blipFill>
        <p:spPr>
          <a:xfrm>
            <a:off x="474395" y="2821089"/>
            <a:ext cx="880785" cy="760363"/>
          </a:xfrm>
          <a:prstGeom prst="rect">
            <a:avLst/>
          </a:prstGeom>
        </p:spPr>
      </p:pic>
      <p:pic>
        <p:nvPicPr>
          <p:cNvPr id="7" name="Picture 6">
            <a:extLst>
              <a:ext uri="{FF2B5EF4-FFF2-40B4-BE49-F238E27FC236}">
                <a16:creationId xmlns:a16="http://schemas.microsoft.com/office/drawing/2014/main" id="{D29AF98B-C3D8-4149-8382-E22007CA72C9}"/>
              </a:ext>
            </a:extLst>
          </p:cNvPr>
          <p:cNvPicPr>
            <a:picLocks noChangeAspect="1"/>
          </p:cNvPicPr>
          <p:nvPr/>
        </p:nvPicPr>
        <p:blipFill>
          <a:blip r:embed="rId4"/>
          <a:stretch>
            <a:fillRect/>
          </a:stretch>
        </p:blipFill>
        <p:spPr>
          <a:xfrm>
            <a:off x="373468" y="1850361"/>
            <a:ext cx="981712" cy="743363"/>
          </a:xfrm>
          <a:prstGeom prst="rect">
            <a:avLst/>
          </a:prstGeom>
        </p:spPr>
      </p:pic>
      <p:pic>
        <p:nvPicPr>
          <p:cNvPr id="8" name="Picture 7">
            <a:extLst>
              <a:ext uri="{FF2B5EF4-FFF2-40B4-BE49-F238E27FC236}">
                <a16:creationId xmlns:a16="http://schemas.microsoft.com/office/drawing/2014/main" id="{57E59646-E3EA-4C23-9A00-FD1F229A1914}"/>
              </a:ext>
            </a:extLst>
          </p:cNvPr>
          <p:cNvPicPr>
            <a:picLocks noChangeAspect="1"/>
          </p:cNvPicPr>
          <p:nvPr/>
        </p:nvPicPr>
        <p:blipFill>
          <a:blip r:embed="rId5"/>
          <a:stretch>
            <a:fillRect/>
          </a:stretch>
        </p:blipFill>
        <p:spPr>
          <a:xfrm>
            <a:off x="386220" y="5157192"/>
            <a:ext cx="1001888" cy="1024932"/>
          </a:xfrm>
          <a:prstGeom prst="rect">
            <a:avLst/>
          </a:prstGeom>
        </p:spPr>
      </p:pic>
      <p:pic>
        <p:nvPicPr>
          <p:cNvPr id="9" name="Picture 8">
            <a:extLst>
              <a:ext uri="{FF2B5EF4-FFF2-40B4-BE49-F238E27FC236}">
                <a16:creationId xmlns:a16="http://schemas.microsoft.com/office/drawing/2014/main" id="{1CA73727-2939-41DB-B2F3-0975B4F2FE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93643" y="858391"/>
            <a:ext cx="1001886" cy="900572"/>
          </a:xfrm>
          <a:prstGeom prst="rect">
            <a:avLst/>
          </a:prstGeom>
        </p:spPr>
      </p:pic>
      <p:pic>
        <p:nvPicPr>
          <p:cNvPr id="10" name="Picture 9">
            <a:extLst>
              <a:ext uri="{FF2B5EF4-FFF2-40B4-BE49-F238E27FC236}">
                <a16:creationId xmlns:a16="http://schemas.microsoft.com/office/drawing/2014/main" id="{C79809F6-6240-427E-B1CF-8109900F324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7092" y="3928340"/>
            <a:ext cx="864909" cy="864909"/>
          </a:xfrm>
          <a:prstGeom prst="rect">
            <a:avLst/>
          </a:prstGeom>
        </p:spPr>
      </p:pic>
    </p:spTree>
    <p:extLst>
      <p:ext uri="{BB962C8B-B14F-4D97-AF65-F5344CB8AC3E}">
        <p14:creationId xmlns:p14="http://schemas.microsoft.com/office/powerpoint/2010/main" val="3127620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p:cNvSpPr>
          <p:nvPr>
            <p:ph type="title"/>
          </p:nvPr>
        </p:nvSpPr>
        <p:spPr>
          <a:xfrm>
            <a:off x="457200" y="274638"/>
            <a:ext cx="8229600" cy="634082"/>
          </a:xfrm>
        </p:spPr>
        <p:txBody>
          <a:bodyPr>
            <a:normAutofit fontScale="90000"/>
          </a:bodyPr>
          <a:lstStyle/>
          <a:p>
            <a:pPr eaLnBrk="1" hangingPunct="1"/>
            <a:r>
              <a:rPr lang="en-GB" altLang="en-US" b="1" dirty="0">
                <a:solidFill>
                  <a:srgbClr val="BFD730"/>
                </a:solidFill>
                <a:ea typeface="ヒラギノ角ゴ Pro W3" pitchFamily="-107" charset="-128"/>
              </a:rPr>
              <a:t>Our History</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514" y="1614869"/>
            <a:ext cx="2898497" cy="2957137"/>
          </a:xfrm>
          <a:prstGeom prst="rect">
            <a:avLst/>
          </a:prstGeom>
          <a:noFill/>
          <a:ln w="57150">
            <a:solidFill>
              <a:srgbClr val="BFD730"/>
            </a:solidFill>
            <a:miter lim="800000"/>
            <a:headEnd/>
            <a:tailEnd/>
          </a:ln>
          <a:extLst>
            <a:ext uri="{909E8E84-426E-40DD-AFC4-6F175D3DCCD1}">
              <a14:hiddenFill xmlns:a14="http://schemas.microsoft.com/office/drawing/2010/main">
                <a:solidFill>
                  <a:schemeClr val="accent1"/>
                </a:solidFill>
              </a14:hiddenFill>
            </a:ext>
          </a:extLst>
        </p:spPr>
      </p:pic>
      <p:sp>
        <p:nvSpPr>
          <p:cNvPr id="9" name="Content Placeholder 2"/>
          <p:cNvSpPr txBox="1">
            <a:spLocks/>
          </p:cNvSpPr>
          <p:nvPr/>
        </p:nvSpPr>
        <p:spPr bwMode="auto">
          <a:xfrm>
            <a:off x="260230" y="1412776"/>
            <a:ext cx="8623539" cy="524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Century Gothic" panose="020B0502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Century Gothic" panose="020B0502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Century Gothic" panose="020B0502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entury Gothic" panose="020B0502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entury Gothic" panose="020B0502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08363" defTabSz="914400">
              <a:spcAft>
                <a:spcPts val="1800"/>
              </a:spcAft>
            </a:pPr>
            <a:r>
              <a:rPr lang="en-GB" sz="2400" dirty="0">
                <a:solidFill>
                  <a:schemeClr val="bg1"/>
                </a:solidFill>
              </a:rPr>
              <a:t>Founded in 1972 by Dr Margaret Blackwood MBE</a:t>
            </a:r>
          </a:p>
          <a:p>
            <a:pPr marL="3408363" defTabSz="914400">
              <a:spcAft>
                <a:spcPts val="1800"/>
              </a:spcAft>
            </a:pPr>
            <a:r>
              <a:rPr lang="en-GB" sz="2400" dirty="0">
                <a:solidFill>
                  <a:schemeClr val="bg1"/>
                </a:solidFill>
              </a:rPr>
              <a:t>Campaigner for the rights of disabled people</a:t>
            </a:r>
          </a:p>
          <a:p>
            <a:pPr marL="3408363" defTabSz="914400">
              <a:spcAft>
                <a:spcPts val="1800"/>
              </a:spcAft>
            </a:pPr>
            <a:r>
              <a:rPr lang="en-GB" sz="2400" dirty="0">
                <a:solidFill>
                  <a:schemeClr val="bg1"/>
                </a:solidFill>
              </a:rPr>
              <a:t>Accessible, bespoke housing where people need it</a:t>
            </a:r>
          </a:p>
          <a:p>
            <a:pPr marL="3408363" defTabSz="914400">
              <a:spcAft>
                <a:spcPts val="1800"/>
              </a:spcAft>
            </a:pPr>
            <a:r>
              <a:rPr lang="en-GB" sz="2400" dirty="0">
                <a:solidFill>
                  <a:schemeClr val="bg1"/>
                </a:solidFill>
              </a:rPr>
              <a:t>Technology and equipment to promote independence</a:t>
            </a:r>
            <a:br>
              <a:rPr lang="en-GB" sz="2400" dirty="0">
                <a:solidFill>
                  <a:schemeClr val="bg1"/>
                </a:solidFill>
              </a:rPr>
            </a:br>
            <a:endParaRPr lang="en-GB" sz="2400" dirty="0">
              <a:solidFill>
                <a:schemeClr val="bg1"/>
              </a:solidFill>
            </a:endParaRPr>
          </a:p>
          <a:p>
            <a:pPr marL="0" indent="0" algn="ctr" defTabSz="914400">
              <a:spcAft>
                <a:spcPts val="1800"/>
              </a:spcAft>
              <a:buNone/>
            </a:pPr>
            <a:r>
              <a:rPr lang="en-GB" sz="2400" b="1" i="1" dirty="0">
                <a:solidFill>
                  <a:srgbClr val="BFD730"/>
                </a:solidFill>
              </a:rPr>
              <a:t>“People can determine the paths of their own lives if they are granted a voice”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922114"/>
          </a:xfrm>
        </p:spPr>
        <p:txBody>
          <a:bodyPr>
            <a:normAutofit fontScale="90000"/>
          </a:bodyPr>
          <a:lstStyle/>
          <a:p>
            <a:r>
              <a:rPr lang="en-GB" dirty="0">
                <a:solidFill>
                  <a:srgbClr val="BFD730"/>
                </a:solidFill>
              </a:rPr>
              <a:t>Blackwood Independent Living Offer</a:t>
            </a:r>
          </a:p>
        </p:txBody>
      </p:sp>
      <p:graphicFrame>
        <p:nvGraphicFramePr>
          <p:cNvPr id="3" name="Diagram 2">
            <a:extLst>
              <a:ext uri="{FF2B5EF4-FFF2-40B4-BE49-F238E27FC236}">
                <a16:creationId xmlns:a16="http://schemas.microsoft.com/office/drawing/2014/main" id="{C89ECD19-8100-44CF-9BBC-C802B4ADFD5D}"/>
              </a:ext>
            </a:extLst>
          </p:cNvPr>
          <p:cNvGraphicFramePr/>
          <p:nvPr>
            <p:extLst>
              <p:ext uri="{D42A27DB-BD31-4B8C-83A1-F6EECF244321}">
                <p14:modId xmlns:p14="http://schemas.microsoft.com/office/powerpoint/2010/main" val="624176253"/>
              </p:ext>
            </p:extLst>
          </p:nvPr>
        </p:nvGraphicFramePr>
        <p:xfrm>
          <a:off x="1524000" y="1397000"/>
          <a:ext cx="6504384" cy="4696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3163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0337"/>
            <a:ext cx="8784976" cy="964407"/>
          </a:xfrm>
        </p:spPr>
        <p:txBody>
          <a:bodyPr>
            <a:normAutofit/>
          </a:bodyPr>
          <a:lstStyle/>
          <a:p>
            <a:r>
              <a:rPr lang="en-GB" dirty="0">
                <a:solidFill>
                  <a:srgbClr val="BFD730"/>
                </a:solidFill>
              </a:rPr>
              <a:t>Future of Planned Maintenance? </a:t>
            </a:r>
          </a:p>
        </p:txBody>
      </p:sp>
      <p:pic>
        <p:nvPicPr>
          <p:cNvPr id="6" name="Picture 5">
            <a:extLst>
              <a:ext uri="{FF2B5EF4-FFF2-40B4-BE49-F238E27FC236}">
                <a16:creationId xmlns:a16="http://schemas.microsoft.com/office/drawing/2014/main" id="{207179E0-20F3-4D5E-B57C-2C2D5E0B5C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800" y="1379944"/>
            <a:ext cx="1919254" cy="2817253"/>
          </a:xfrm>
          <a:prstGeom prst="rect">
            <a:avLst/>
          </a:prstGeom>
        </p:spPr>
      </p:pic>
      <p:pic>
        <p:nvPicPr>
          <p:cNvPr id="12" name="Picture 11">
            <a:extLst>
              <a:ext uri="{FF2B5EF4-FFF2-40B4-BE49-F238E27FC236}">
                <a16:creationId xmlns:a16="http://schemas.microsoft.com/office/drawing/2014/main" id="{E8F6D842-0E47-4CC3-A08D-FB2D59C37E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775" y="4564432"/>
            <a:ext cx="3278178" cy="1924034"/>
          </a:xfrm>
          <a:prstGeom prst="rect">
            <a:avLst/>
          </a:prstGeom>
        </p:spPr>
      </p:pic>
      <p:pic>
        <p:nvPicPr>
          <p:cNvPr id="68" name="Picture 67">
            <a:extLst>
              <a:ext uri="{FF2B5EF4-FFF2-40B4-BE49-F238E27FC236}">
                <a16:creationId xmlns:a16="http://schemas.microsoft.com/office/drawing/2014/main" id="{EBAB4D97-F0E1-4286-90B9-48DCE35022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8104" y="4498892"/>
            <a:ext cx="2601409" cy="2055113"/>
          </a:xfrm>
          <a:prstGeom prst="rect">
            <a:avLst/>
          </a:prstGeom>
        </p:spPr>
      </p:pic>
      <p:pic>
        <p:nvPicPr>
          <p:cNvPr id="74" name="Picture 73">
            <a:extLst>
              <a:ext uri="{FF2B5EF4-FFF2-40B4-BE49-F238E27FC236}">
                <a16:creationId xmlns:a16="http://schemas.microsoft.com/office/drawing/2014/main" id="{8FEAED34-52D6-487C-AAE4-2BA12F1CA0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54497" y="7611700"/>
            <a:ext cx="2835006" cy="1234599"/>
          </a:xfrm>
          <a:prstGeom prst="rect">
            <a:avLst/>
          </a:prstGeom>
        </p:spPr>
      </p:pic>
      <p:pic>
        <p:nvPicPr>
          <p:cNvPr id="76" name="Picture 75">
            <a:extLst>
              <a:ext uri="{FF2B5EF4-FFF2-40B4-BE49-F238E27FC236}">
                <a16:creationId xmlns:a16="http://schemas.microsoft.com/office/drawing/2014/main" id="{9AFA2582-E3F6-4ACD-A599-0616FEA2DEA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98000" y="7406688"/>
            <a:ext cx="3048000" cy="1944624"/>
          </a:xfrm>
          <a:prstGeom prst="rect">
            <a:avLst/>
          </a:prstGeom>
        </p:spPr>
      </p:pic>
      <p:pic>
        <p:nvPicPr>
          <p:cNvPr id="78" name="Picture 77">
            <a:extLst>
              <a:ext uri="{FF2B5EF4-FFF2-40B4-BE49-F238E27FC236}">
                <a16:creationId xmlns:a16="http://schemas.microsoft.com/office/drawing/2014/main" id="{5CA66239-5572-4A25-980F-4D01C4FC01A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41962" y="1556792"/>
            <a:ext cx="3012216" cy="2259162"/>
          </a:xfrm>
          <a:prstGeom prst="rect">
            <a:avLst/>
          </a:prstGeom>
        </p:spPr>
      </p:pic>
    </p:spTree>
    <p:extLst>
      <p:ext uri="{BB962C8B-B14F-4D97-AF65-F5344CB8AC3E}">
        <p14:creationId xmlns:p14="http://schemas.microsoft.com/office/powerpoint/2010/main" val="1289196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922114"/>
          </a:xfrm>
        </p:spPr>
        <p:txBody>
          <a:bodyPr>
            <a:normAutofit fontScale="90000"/>
          </a:bodyPr>
          <a:lstStyle/>
          <a:p>
            <a:r>
              <a:rPr lang="en-GB" dirty="0">
                <a:solidFill>
                  <a:srgbClr val="BFD730"/>
                </a:solidFill>
              </a:rPr>
              <a:t>Blackwood Independent Living Offer</a:t>
            </a:r>
          </a:p>
        </p:txBody>
      </p:sp>
      <p:graphicFrame>
        <p:nvGraphicFramePr>
          <p:cNvPr id="3" name="Diagram 2">
            <a:extLst>
              <a:ext uri="{FF2B5EF4-FFF2-40B4-BE49-F238E27FC236}">
                <a16:creationId xmlns:a16="http://schemas.microsoft.com/office/drawing/2014/main" id="{C89ECD19-8100-44CF-9BBC-C802B4ADFD5D}"/>
              </a:ext>
            </a:extLst>
          </p:cNvPr>
          <p:cNvGraphicFramePr/>
          <p:nvPr>
            <p:extLst>
              <p:ext uri="{D42A27DB-BD31-4B8C-83A1-F6EECF244321}">
                <p14:modId xmlns:p14="http://schemas.microsoft.com/office/powerpoint/2010/main" val="3032127579"/>
              </p:ext>
            </p:extLst>
          </p:nvPr>
        </p:nvGraphicFramePr>
        <p:xfrm>
          <a:off x="1524000" y="1397000"/>
          <a:ext cx="6504384" cy="4696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7341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24"/>
            <a:ext cx="9036496" cy="936104"/>
          </a:xfrm>
        </p:spPr>
        <p:txBody>
          <a:bodyPr>
            <a:normAutofit/>
          </a:bodyPr>
          <a:lstStyle/>
          <a:p>
            <a:r>
              <a:rPr lang="en-GB" dirty="0">
                <a:solidFill>
                  <a:srgbClr val="BFD730"/>
                </a:solidFill>
              </a:rPr>
              <a:t> Care Services</a:t>
            </a:r>
          </a:p>
        </p:txBody>
      </p:sp>
      <p:cxnSp>
        <p:nvCxnSpPr>
          <p:cNvPr id="9" name="Straight Connector 8">
            <a:extLst>
              <a:ext uri="{FF2B5EF4-FFF2-40B4-BE49-F238E27FC236}">
                <a16:creationId xmlns:a16="http://schemas.microsoft.com/office/drawing/2014/main" id="{66E0B65C-B6AB-4082-BB03-284F46689DDF}"/>
              </a:ext>
            </a:extLst>
          </p:cNvPr>
          <p:cNvCxnSpPr>
            <a:cxnSpLocks/>
          </p:cNvCxnSpPr>
          <p:nvPr/>
        </p:nvCxnSpPr>
        <p:spPr>
          <a:xfrm>
            <a:off x="4644008" y="1137913"/>
            <a:ext cx="0" cy="2752079"/>
          </a:xfrm>
          <a:prstGeom prst="line">
            <a:avLst/>
          </a:prstGeom>
          <a:ln>
            <a:solidFill>
              <a:srgbClr val="BFD73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9885DC1-B4E6-4024-AEE4-7ACD28E4213F}"/>
              </a:ext>
            </a:extLst>
          </p:cNvPr>
          <p:cNvSpPr txBox="1"/>
          <p:nvPr/>
        </p:nvSpPr>
        <p:spPr>
          <a:xfrm>
            <a:off x="1326063" y="1029028"/>
            <a:ext cx="2614398" cy="369332"/>
          </a:xfrm>
          <a:prstGeom prst="rect">
            <a:avLst/>
          </a:prstGeom>
          <a:noFill/>
        </p:spPr>
        <p:txBody>
          <a:bodyPr wrap="square" rtlCol="0">
            <a:spAutoFit/>
          </a:bodyPr>
          <a:lstStyle/>
          <a:p>
            <a:pPr algn="ctr"/>
            <a:r>
              <a:rPr lang="en-GB" dirty="0">
                <a:solidFill>
                  <a:schemeClr val="bg1"/>
                </a:solidFill>
              </a:rPr>
              <a:t>Care Homes</a:t>
            </a:r>
          </a:p>
        </p:txBody>
      </p:sp>
      <p:sp>
        <p:nvSpPr>
          <p:cNvPr id="21" name="TextBox 20">
            <a:extLst>
              <a:ext uri="{FF2B5EF4-FFF2-40B4-BE49-F238E27FC236}">
                <a16:creationId xmlns:a16="http://schemas.microsoft.com/office/drawing/2014/main" id="{69A401EA-5D72-4D6E-914E-706FA102E000}"/>
              </a:ext>
            </a:extLst>
          </p:cNvPr>
          <p:cNvSpPr txBox="1"/>
          <p:nvPr/>
        </p:nvSpPr>
        <p:spPr>
          <a:xfrm>
            <a:off x="5203540" y="1137913"/>
            <a:ext cx="3444769" cy="369332"/>
          </a:xfrm>
          <a:prstGeom prst="rect">
            <a:avLst/>
          </a:prstGeom>
          <a:noFill/>
        </p:spPr>
        <p:txBody>
          <a:bodyPr wrap="square" rtlCol="0">
            <a:spAutoFit/>
          </a:bodyPr>
          <a:lstStyle/>
          <a:p>
            <a:r>
              <a:rPr lang="en-GB" dirty="0">
                <a:solidFill>
                  <a:schemeClr val="bg1"/>
                </a:solidFill>
              </a:rPr>
              <a:t>Care at Home &amp; Housing Support </a:t>
            </a:r>
          </a:p>
        </p:txBody>
      </p:sp>
      <p:cxnSp>
        <p:nvCxnSpPr>
          <p:cNvPr id="22" name="Straight Connector 21">
            <a:extLst>
              <a:ext uri="{FF2B5EF4-FFF2-40B4-BE49-F238E27FC236}">
                <a16:creationId xmlns:a16="http://schemas.microsoft.com/office/drawing/2014/main" id="{EBCBDB9B-30E8-4AAC-AC82-577E71F1C459}"/>
              </a:ext>
            </a:extLst>
          </p:cNvPr>
          <p:cNvCxnSpPr>
            <a:cxnSpLocks/>
          </p:cNvCxnSpPr>
          <p:nvPr/>
        </p:nvCxnSpPr>
        <p:spPr>
          <a:xfrm>
            <a:off x="4644008" y="3861048"/>
            <a:ext cx="0" cy="2752079"/>
          </a:xfrm>
          <a:prstGeom prst="line">
            <a:avLst/>
          </a:prstGeom>
          <a:ln>
            <a:solidFill>
              <a:srgbClr val="BFD73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3C32B06-AFBF-4AA0-8E10-A9E83C26EFBB}"/>
              </a:ext>
            </a:extLst>
          </p:cNvPr>
          <p:cNvPicPr>
            <a:picLocks noChangeAspect="1"/>
          </p:cNvPicPr>
          <p:nvPr/>
        </p:nvPicPr>
        <p:blipFill>
          <a:blip r:embed="rId3"/>
          <a:stretch>
            <a:fillRect/>
          </a:stretch>
        </p:blipFill>
        <p:spPr>
          <a:xfrm>
            <a:off x="136374" y="1638395"/>
            <a:ext cx="4363619" cy="1948044"/>
          </a:xfrm>
          <a:prstGeom prst="rect">
            <a:avLst/>
          </a:prstGeom>
        </p:spPr>
      </p:pic>
      <p:pic>
        <p:nvPicPr>
          <p:cNvPr id="12" name="Picture 11">
            <a:extLst>
              <a:ext uri="{FF2B5EF4-FFF2-40B4-BE49-F238E27FC236}">
                <a16:creationId xmlns:a16="http://schemas.microsoft.com/office/drawing/2014/main" id="{8F63FDFE-5CC5-434C-B484-063AD6BDEFD0}"/>
              </a:ext>
            </a:extLst>
          </p:cNvPr>
          <p:cNvPicPr>
            <a:picLocks noChangeAspect="1"/>
          </p:cNvPicPr>
          <p:nvPr/>
        </p:nvPicPr>
        <p:blipFill>
          <a:blip r:embed="rId4"/>
          <a:stretch>
            <a:fillRect/>
          </a:stretch>
        </p:blipFill>
        <p:spPr>
          <a:xfrm>
            <a:off x="4870050" y="4067988"/>
            <a:ext cx="3944604" cy="1760984"/>
          </a:xfrm>
          <a:prstGeom prst="rect">
            <a:avLst/>
          </a:prstGeom>
        </p:spPr>
      </p:pic>
      <p:pic>
        <p:nvPicPr>
          <p:cNvPr id="13" name="Picture 12">
            <a:extLst>
              <a:ext uri="{FF2B5EF4-FFF2-40B4-BE49-F238E27FC236}">
                <a16:creationId xmlns:a16="http://schemas.microsoft.com/office/drawing/2014/main" id="{B4A04088-89B4-48CD-AC18-F01437E6F30B}"/>
              </a:ext>
            </a:extLst>
          </p:cNvPr>
          <p:cNvPicPr>
            <a:picLocks noChangeAspect="1"/>
          </p:cNvPicPr>
          <p:nvPr/>
        </p:nvPicPr>
        <p:blipFill>
          <a:blip r:embed="rId5"/>
          <a:stretch>
            <a:fillRect/>
          </a:stretch>
        </p:blipFill>
        <p:spPr>
          <a:xfrm>
            <a:off x="5577971" y="1700808"/>
            <a:ext cx="2528762" cy="1775753"/>
          </a:xfrm>
          <a:prstGeom prst="rect">
            <a:avLst/>
          </a:prstGeom>
        </p:spPr>
      </p:pic>
      <p:pic>
        <p:nvPicPr>
          <p:cNvPr id="14" name="Picture 13">
            <a:extLst>
              <a:ext uri="{FF2B5EF4-FFF2-40B4-BE49-F238E27FC236}">
                <a16:creationId xmlns:a16="http://schemas.microsoft.com/office/drawing/2014/main" id="{D9A08B06-0302-490D-B764-1996EBFD1132}"/>
              </a:ext>
            </a:extLst>
          </p:cNvPr>
          <p:cNvPicPr>
            <a:picLocks noChangeAspect="1"/>
          </p:cNvPicPr>
          <p:nvPr/>
        </p:nvPicPr>
        <p:blipFill>
          <a:blip r:embed="rId6"/>
          <a:stretch>
            <a:fillRect/>
          </a:stretch>
        </p:blipFill>
        <p:spPr>
          <a:xfrm>
            <a:off x="489367" y="4090473"/>
            <a:ext cx="3451094" cy="1540667"/>
          </a:xfrm>
          <a:prstGeom prst="rect">
            <a:avLst/>
          </a:prstGeom>
        </p:spPr>
      </p:pic>
    </p:spTree>
    <p:extLst>
      <p:ext uri="{BB962C8B-B14F-4D97-AF65-F5344CB8AC3E}">
        <p14:creationId xmlns:p14="http://schemas.microsoft.com/office/powerpoint/2010/main" val="1018789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24"/>
            <a:ext cx="9036496" cy="936104"/>
          </a:xfrm>
        </p:spPr>
        <p:txBody>
          <a:bodyPr>
            <a:normAutofit/>
          </a:bodyPr>
          <a:lstStyle/>
          <a:p>
            <a:r>
              <a:rPr lang="en-GB" dirty="0">
                <a:solidFill>
                  <a:srgbClr val="BFD730"/>
                </a:solidFill>
              </a:rPr>
              <a:t> TEC: CleverCogs</a:t>
            </a: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508822" y="1972589"/>
            <a:ext cx="3240360" cy="2025225"/>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8184" y="4180434"/>
            <a:ext cx="3308311" cy="158691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4818" y="1350765"/>
            <a:ext cx="3486504" cy="220737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44985" y="4653136"/>
            <a:ext cx="2466975" cy="1847850"/>
          </a:xfrm>
          <a:prstGeom prst="rect">
            <a:avLst/>
          </a:prstGeom>
        </p:spPr>
      </p:pic>
      <p:pic>
        <p:nvPicPr>
          <p:cNvPr id="1026" name="Picture 2" descr="G:\Research and Innovation\02 - Projects\P18 - Clever Cogs\16 - Training\05. Training Screenshots\Manual images\e-expert version 23\New task status\03 Work.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49" y="4005064"/>
            <a:ext cx="1584176" cy="267828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66E0B65C-B6AB-4082-BB03-284F46689DDF}"/>
              </a:ext>
            </a:extLst>
          </p:cNvPr>
          <p:cNvCxnSpPr>
            <a:cxnSpLocks/>
          </p:cNvCxnSpPr>
          <p:nvPr/>
        </p:nvCxnSpPr>
        <p:spPr>
          <a:xfrm>
            <a:off x="4644008" y="1137913"/>
            <a:ext cx="0" cy="2752079"/>
          </a:xfrm>
          <a:prstGeom prst="line">
            <a:avLst/>
          </a:prstGeom>
          <a:ln>
            <a:solidFill>
              <a:srgbClr val="BFD73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9885DC1-B4E6-4024-AEE4-7ACD28E4213F}"/>
              </a:ext>
            </a:extLst>
          </p:cNvPr>
          <p:cNvSpPr txBox="1"/>
          <p:nvPr/>
        </p:nvSpPr>
        <p:spPr>
          <a:xfrm>
            <a:off x="1014805" y="993402"/>
            <a:ext cx="2614398" cy="369332"/>
          </a:xfrm>
          <a:prstGeom prst="rect">
            <a:avLst/>
          </a:prstGeom>
          <a:noFill/>
        </p:spPr>
        <p:txBody>
          <a:bodyPr wrap="square" rtlCol="0">
            <a:spAutoFit/>
          </a:bodyPr>
          <a:lstStyle/>
          <a:p>
            <a:r>
              <a:rPr lang="en-GB" dirty="0">
                <a:solidFill>
                  <a:schemeClr val="bg1"/>
                </a:solidFill>
              </a:rPr>
              <a:t>Customer’s Home Hub</a:t>
            </a:r>
          </a:p>
        </p:txBody>
      </p:sp>
      <p:cxnSp>
        <p:nvCxnSpPr>
          <p:cNvPr id="16" name="Straight Connector 15">
            <a:extLst>
              <a:ext uri="{FF2B5EF4-FFF2-40B4-BE49-F238E27FC236}">
                <a16:creationId xmlns:a16="http://schemas.microsoft.com/office/drawing/2014/main" id="{98C557D9-591D-4733-B08B-9D1EA8A22477}"/>
              </a:ext>
            </a:extLst>
          </p:cNvPr>
          <p:cNvCxnSpPr>
            <a:cxnSpLocks/>
          </p:cNvCxnSpPr>
          <p:nvPr/>
        </p:nvCxnSpPr>
        <p:spPr>
          <a:xfrm flipV="1">
            <a:off x="0" y="3856115"/>
            <a:ext cx="4644008" cy="4933"/>
          </a:xfrm>
          <a:prstGeom prst="line">
            <a:avLst/>
          </a:prstGeom>
          <a:ln>
            <a:solidFill>
              <a:srgbClr val="BFD73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A087C86-AA71-4E14-B9AF-7CBC5A776D8C}"/>
              </a:ext>
            </a:extLst>
          </p:cNvPr>
          <p:cNvSpPr txBox="1"/>
          <p:nvPr/>
        </p:nvSpPr>
        <p:spPr>
          <a:xfrm>
            <a:off x="1744985" y="4005064"/>
            <a:ext cx="3276836" cy="369332"/>
          </a:xfrm>
          <a:prstGeom prst="rect">
            <a:avLst/>
          </a:prstGeom>
          <a:noFill/>
        </p:spPr>
        <p:txBody>
          <a:bodyPr wrap="square" rtlCol="0">
            <a:spAutoFit/>
          </a:bodyPr>
          <a:lstStyle/>
          <a:p>
            <a:r>
              <a:rPr lang="en-GB" dirty="0">
                <a:solidFill>
                  <a:schemeClr val="bg1"/>
                </a:solidFill>
              </a:rPr>
              <a:t>Employee’s Phone &amp; APP </a:t>
            </a:r>
          </a:p>
        </p:txBody>
      </p:sp>
      <p:sp>
        <p:nvSpPr>
          <p:cNvPr id="21" name="TextBox 20">
            <a:extLst>
              <a:ext uri="{FF2B5EF4-FFF2-40B4-BE49-F238E27FC236}">
                <a16:creationId xmlns:a16="http://schemas.microsoft.com/office/drawing/2014/main" id="{69A401EA-5D72-4D6E-914E-706FA102E000}"/>
              </a:ext>
            </a:extLst>
          </p:cNvPr>
          <p:cNvSpPr txBox="1"/>
          <p:nvPr/>
        </p:nvSpPr>
        <p:spPr>
          <a:xfrm>
            <a:off x="5824280" y="1269063"/>
            <a:ext cx="3319720" cy="369332"/>
          </a:xfrm>
          <a:prstGeom prst="rect">
            <a:avLst/>
          </a:prstGeom>
          <a:noFill/>
        </p:spPr>
        <p:txBody>
          <a:bodyPr wrap="square" rtlCol="0">
            <a:spAutoFit/>
          </a:bodyPr>
          <a:lstStyle/>
          <a:p>
            <a:r>
              <a:rPr lang="en-GB" dirty="0">
                <a:solidFill>
                  <a:schemeClr val="bg1"/>
                </a:solidFill>
              </a:rPr>
              <a:t>Care Service Management</a:t>
            </a:r>
          </a:p>
        </p:txBody>
      </p:sp>
      <p:cxnSp>
        <p:nvCxnSpPr>
          <p:cNvPr id="22" name="Straight Connector 21">
            <a:extLst>
              <a:ext uri="{FF2B5EF4-FFF2-40B4-BE49-F238E27FC236}">
                <a16:creationId xmlns:a16="http://schemas.microsoft.com/office/drawing/2014/main" id="{EBCBDB9B-30E8-4AAC-AC82-577E71F1C459}"/>
              </a:ext>
            </a:extLst>
          </p:cNvPr>
          <p:cNvCxnSpPr>
            <a:cxnSpLocks/>
          </p:cNvCxnSpPr>
          <p:nvPr/>
        </p:nvCxnSpPr>
        <p:spPr>
          <a:xfrm>
            <a:off x="4644008" y="3861048"/>
            <a:ext cx="0" cy="2752079"/>
          </a:xfrm>
          <a:prstGeom prst="line">
            <a:avLst/>
          </a:prstGeom>
          <a:ln>
            <a:solidFill>
              <a:srgbClr val="BFD73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09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ECH Housing">
            <a:extLst>
              <a:ext uri="{FF2B5EF4-FFF2-40B4-BE49-F238E27FC236}">
                <a16:creationId xmlns:a16="http://schemas.microsoft.com/office/drawing/2014/main" id="{560D24C3-7CA9-4115-AE58-BAC1FD71F7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908720"/>
            <a:ext cx="6166695" cy="410445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F8A4B5B-E9EF-4796-95B2-CC75B77E353F}"/>
              </a:ext>
            </a:extLst>
          </p:cNvPr>
          <p:cNvSpPr/>
          <p:nvPr/>
        </p:nvSpPr>
        <p:spPr>
          <a:xfrm>
            <a:off x="2627784" y="5301208"/>
            <a:ext cx="3816424" cy="461665"/>
          </a:xfrm>
          <a:prstGeom prst="rect">
            <a:avLst/>
          </a:prstGeom>
        </p:spPr>
        <p:txBody>
          <a:bodyPr wrap="square">
            <a:spAutoFit/>
          </a:bodyPr>
          <a:lstStyle/>
          <a:p>
            <a:pPr algn="ctr"/>
            <a:r>
              <a:rPr lang="en-GB" sz="2400" dirty="0">
                <a:solidFill>
                  <a:schemeClr val="bg1"/>
                </a:solidFill>
                <a:hlinkClick r:id="rId4">
                  <a:extLst>
                    <a:ext uri="{A12FA001-AC4F-418D-AE19-62706E023703}">
                      <ahyp:hlinkClr xmlns:ahyp="http://schemas.microsoft.com/office/drawing/2018/hyperlinkcolor" val="tx"/>
                    </a:ext>
                  </a:extLst>
                </a:hlinkClick>
              </a:rPr>
              <a:t>https://techousing.co.uk/</a:t>
            </a:r>
            <a:endParaRPr lang="en-GB" sz="2400" dirty="0">
              <a:solidFill>
                <a:schemeClr val="bg1"/>
              </a:solidFill>
            </a:endParaRPr>
          </a:p>
        </p:txBody>
      </p:sp>
    </p:spTree>
    <p:extLst>
      <p:ext uri="{BB962C8B-B14F-4D97-AF65-F5344CB8AC3E}">
        <p14:creationId xmlns:p14="http://schemas.microsoft.com/office/powerpoint/2010/main" val="1548362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AFE851-B1BA-4A05-9E29-A9211C5EE8DF}"/>
              </a:ext>
            </a:extLst>
          </p:cNvPr>
          <p:cNvSpPr>
            <a:spLocks noGrp="1"/>
          </p:cNvSpPr>
          <p:nvPr>
            <p:ph type="title"/>
          </p:nvPr>
        </p:nvSpPr>
        <p:spPr>
          <a:xfrm>
            <a:off x="457200" y="155166"/>
            <a:ext cx="8229600" cy="576671"/>
          </a:xfrm>
        </p:spPr>
        <p:txBody>
          <a:bodyPr>
            <a:normAutofit fontScale="90000"/>
          </a:bodyPr>
          <a:lstStyle/>
          <a:p>
            <a:r>
              <a:rPr lang="en-GB" dirty="0">
                <a:solidFill>
                  <a:srgbClr val="BFD730"/>
                </a:solidFill>
              </a:rPr>
              <a:t>7 TEC PLEDGES </a:t>
            </a:r>
          </a:p>
        </p:txBody>
      </p:sp>
      <p:sp>
        <p:nvSpPr>
          <p:cNvPr id="5" name="Content Placeholder 4">
            <a:extLst>
              <a:ext uri="{FF2B5EF4-FFF2-40B4-BE49-F238E27FC236}">
                <a16:creationId xmlns:a16="http://schemas.microsoft.com/office/drawing/2014/main" id="{010D8A4B-546B-4428-9ECE-C1D24D158B25}"/>
              </a:ext>
            </a:extLst>
          </p:cNvPr>
          <p:cNvSpPr>
            <a:spLocks noGrp="1"/>
          </p:cNvSpPr>
          <p:nvPr>
            <p:ph sz="half" idx="2"/>
          </p:nvPr>
        </p:nvSpPr>
        <p:spPr>
          <a:xfrm>
            <a:off x="107504" y="926438"/>
            <a:ext cx="4283968" cy="5398030"/>
          </a:xfrm>
        </p:spPr>
        <p:txBody>
          <a:bodyPr>
            <a:normAutofit fontScale="47500" lnSpcReduction="20000"/>
          </a:bodyPr>
          <a:lstStyle/>
          <a:p>
            <a:pPr marL="0" indent="0">
              <a:buNone/>
            </a:pPr>
            <a:r>
              <a:rPr lang="en-GB" sz="3600" dirty="0">
                <a:solidFill>
                  <a:srgbClr val="BFD730"/>
                </a:solidFill>
              </a:rPr>
              <a:t>1 Opportunity And Solution Focused </a:t>
            </a:r>
          </a:p>
          <a:p>
            <a:pPr marL="0" indent="0">
              <a:buNone/>
            </a:pPr>
            <a:r>
              <a:rPr lang="en-GB" sz="3400" dirty="0">
                <a:solidFill>
                  <a:schemeClr val="bg1"/>
                </a:solidFill>
              </a:rPr>
              <a:t>We will clearly define the issues we face in meeting customer needs and understand the opportunities TEC can bring.</a:t>
            </a:r>
          </a:p>
          <a:p>
            <a:pPr marL="0" indent="0">
              <a:buNone/>
            </a:pPr>
            <a:endParaRPr lang="en-GB" sz="2500" dirty="0">
              <a:solidFill>
                <a:schemeClr val="bg1"/>
              </a:solidFill>
            </a:endParaRPr>
          </a:p>
          <a:p>
            <a:pPr marL="0" indent="0">
              <a:buNone/>
            </a:pPr>
            <a:r>
              <a:rPr lang="en-GB" sz="3600" dirty="0">
                <a:solidFill>
                  <a:srgbClr val="BFD730"/>
                </a:solidFill>
              </a:rPr>
              <a:t>2 Engaging With The Customer</a:t>
            </a:r>
          </a:p>
          <a:p>
            <a:pPr marL="0" indent="0">
              <a:buNone/>
            </a:pPr>
            <a:r>
              <a:rPr lang="en-GB" sz="3400" dirty="0">
                <a:solidFill>
                  <a:schemeClr val="bg1"/>
                </a:solidFill>
              </a:rPr>
              <a:t>As more of our customers are living longer and often in poor health, we will maximise the benefits that TEC solutions can bring. </a:t>
            </a:r>
          </a:p>
          <a:p>
            <a:pPr marL="0" indent="0">
              <a:buNone/>
            </a:pPr>
            <a:r>
              <a:rPr lang="en-GB" sz="2500" dirty="0">
                <a:solidFill>
                  <a:schemeClr val="bg1"/>
                </a:solidFill>
              </a:rPr>
              <a:t> </a:t>
            </a:r>
          </a:p>
          <a:p>
            <a:pPr marL="0" indent="0">
              <a:buNone/>
            </a:pPr>
            <a:r>
              <a:rPr lang="en-GB" sz="3600" dirty="0">
                <a:solidFill>
                  <a:srgbClr val="BFD730"/>
                </a:solidFill>
              </a:rPr>
              <a:t>3 Working In Partnership</a:t>
            </a:r>
          </a:p>
          <a:p>
            <a:pPr marL="0" indent="0">
              <a:buNone/>
            </a:pPr>
            <a:r>
              <a:rPr lang="en-GB" sz="3400" dirty="0">
                <a:solidFill>
                  <a:schemeClr val="bg1"/>
                </a:solidFill>
              </a:rPr>
              <a:t>We will share ideas with others and work collaboratively with colleagues in our own organisation, as well as the wider housing sector, allied professions, universities and other research institutions.</a:t>
            </a:r>
          </a:p>
          <a:p>
            <a:pPr marL="0" indent="0">
              <a:buNone/>
            </a:pPr>
            <a:endParaRPr lang="en-GB" sz="2500" dirty="0">
              <a:solidFill>
                <a:schemeClr val="bg1"/>
              </a:solidFill>
            </a:endParaRPr>
          </a:p>
          <a:p>
            <a:pPr marL="0" indent="0">
              <a:buNone/>
            </a:pPr>
            <a:r>
              <a:rPr lang="en-GB" sz="3600" dirty="0">
                <a:solidFill>
                  <a:srgbClr val="BFD730"/>
                </a:solidFill>
              </a:rPr>
              <a:t>4 Preventative Analytics </a:t>
            </a:r>
          </a:p>
          <a:p>
            <a:pPr marL="0" indent="0">
              <a:buNone/>
            </a:pPr>
            <a:r>
              <a:rPr lang="en-GB" sz="3400" dirty="0">
                <a:solidFill>
                  <a:schemeClr val="bg1"/>
                </a:solidFill>
              </a:rPr>
              <a:t>We will work in partnership with customers and others, including health and social care colleagues (commissioners and providers) to investigate the use of preventative analytics to achieve the greatest impact for vulnerable people. </a:t>
            </a:r>
            <a:endParaRPr lang="en-GB" sz="2900" dirty="0"/>
          </a:p>
        </p:txBody>
      </p:sp>
      <p:sp>
        <p:nvSpPr>
          <p:cNvPr id="7" name="Content Placeholder 6">
            <a:extLst>
              <a:ext uri="{FF2B5EF4-FFF2-40B4-BE49-F238E27FC236}">
                <a16:creationId xmlns:a16="http://schemas.microsoft.com/office/drawing/2014/main" id="{FEB1DED4-3566-43ED-B18C-28EEE98A221F}"/>
              </a:ext>
            </a:extLst>
          </p:cNvPr>
          <p:cNvSpPr>
            <a:spLocks noGrp="1"/>
          </p:cNvSpPr>
          <p:nvPr>
            <p:ph sz="quarter" idx="4"/>
          </p:nvPr>
        </p:nvSpPr>
        <p:spPr>
          <a:xfrm>
            <a:off x="4645025" y="1124744"/>
            <a:ext cx="4498975" cy="5001419"/>
          </a:xfrm>
        </p:spPr>
        <p:txBody>
          <a:bodyPr>
            <a:normAutofit fontScale="47500" lnSpcReduction="20000"/>
          </a:bodyPr>
          <a:lstStyle/>
          <a:p>
            <a:pPr marL="0" indent="0">
              <a:buNone/>
            </a:pPr>
            <a:r>
              <a:rPr lang="en-GB" sz="3600" dirty="0">
                <a:solidFill>
                  <a:srgbClr val="BFD730"/>
                </a:solidFill>
              </a:rPr>
              <a:t>5 Service Redesign</a:t>
            </a:r>
          </a:p>
          <a:p>
            <a:pPr marL="0" indent="0">
              <a:buNone/>
            </a:pPr>
            <a:r>
              <a:rPr lang="en-GB" sz="3400" dirty="0">
                <a:solidFill>
                  <a:schemeClr val="bg1"/>
                </a:solidFill>
              </a:rPr>
              <a:t>We will use technology as a key element of service redesign, providing preventative and supportive TEC solutions for existing and future customers, so that we produce better outcomes for individuals and their families and/or carers. </a:t>
            </a:r>
          </a:p>
          <a:p>
            <a:pPr marL="0" indent="0">
              <a:buNone/>
            </a:pPr>
            <a:endParaRPr lang="en-GB" sz="2900" dirty="0">
              <a:solidFill>
                <a:schemeClr val="bg1"/>
              </a:solidFill>
            </a:endParaRPr>
          </a:p>
          <a:p>
            <a:pPr marL="0" indent="0">
              <a:buNone/>
            </a:pPr>
            <a:r>
              <a:rPr lang="en-GB" sz="3600" dirty="0">
                <a:solidFill>
                  <a:srgbClr val="BFD730"/>
                </a:solidFill>
              </a:rPr>
              <a:t>6 Supporting The Workforce</a:t>
            </a:r>
          </a:p>
          <a:p>
            <a:pPr marL="0" indent="0">
              <a:buNone/>
            </a:pPr>
            <a:r>
              <a:rPr lang="en-GB" sz="3400" dirty="0">
                <a:solidFill>
                  <a:schemeClr val="bg1"/>
                </a:solidFill>
              </a:rPr>
              <a:t>We will provide leadership and support staff to enable them to adapt to the changes brought about by TEC.  We will give our staff opportunities to increase their knowledge of the role of TEC and digital healthcare.</a:t>
            </a:r>
          </a:p>
          <a:p>
            <a:pPr marL="0" indent="0">
              <a:buNone/>
            </a:pPr>
            <a:endParaRPr lang="en-GB" sz="3400" dirty="0">
              <a:solidFill>
                <a:schemeClr val="bg1"/>
              </a:solidFill>
            </a:endParaRPr>
          </a:p>
          <a:p>
            <a:pPr marL="0" indent="0">
              <a:buNone/>
            </a:pPr>
            <a:r>
              <a:rPr lang="en-GB" sz="3800" dirty="0">
                <a:solidFill>
                  <a:srgbClr val="BFD730"/>
                </a:solidFill>
              </a:rPr>
              <a:t>7 Getting The Infrastructure Right</a:t>
            </a:r>
          </a:p>
          <a:p>
            <a:pPr marL="0" indent="0">
              <a:buNone/>
            </a:pPr>
            <a:r>
              <a:rPr lang="en-GB" sz="3400" dirty="0">
                <a:solidFill>
                  <a:schemeClr val="bg1"/>
                </a:solidFill>
              </a:rPr>
              <a:t>We will think ahead and ensure we obtain the advice and support we need to enable good decision-making when investing in any technological infrastructure or equipment used for delivering TEC solutions. </a:t>
            </a:r>
            <a:endParaRPr lang="en-GB" dirty="0"/>
          </a:p>
        </p:txBody>
      </p:sp>
    </p:spTree>
    <p:extLst>
      <p:ext uri="{BB962C8B-B14F-4D97-AF65-F5344CB8AC3E}">
        <p14:creationId xmlns:p14="http://schemas.microsoft.com/office/powerpoint/2010/main" val="3763739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B5B9E2-AAA6-4FF0-AA4A-BA90ED070118}"/>
              </a:ext>
            </a:extLst>
          </p:cNvPr>
          <p:cNvPicPr>
            <a:picLocks noChangeAspect="1"/>
          </p:cNvPicPr>
          <p:nvPr/>
        </p:nvPicPr>
        <p:blipFill rotWithShape="1">
          <a:blip r:embed="rId3"/>
          <a:srcRect l="12201" t="11715" r="12201" b="7476"/>
          <a:stretch/>
        </p:blipFill>
        <p:spPr>
          <a:xfrm>
            <a:off x="1187624" y="341982"/>
            <a:ext cx="6912768" cy="4926161"/>
          </a:xfrm>
          <a:prstGeom prst="rect">
            <a:avLst/>
          </a:prstGeom>
        </p:spPr>
      </p:pic>
      <p:sp>
        <p:nvSpPr>
          <p:cNvPr id="4" name="Text Placeholder 3">
            <a:extLst>
              <a:ext uri="{FF2B5EF4-FFF2-40B4-BE49-F238E27FC236}">
                <a16:creationId xmlns:a16="http://schemas.microsoft.com/office/drawing/2014/main" id="{3A056C27-0809-4F1C-8648-B4AC3A22F06A}"/>
              </a:ext>
            </a:extLst>
          </p:cNvPr>
          <p:cNvSpPr>
            <a:spLocks noGrp="1"/>
          </p:cNvSpPr>
          <p:nvPr>
            <p:ph type="body" sz="half" idx="2"/>
          </p:nvPr>
        </p:nvSpPr>
        <p:spPr>
          <a:xfrm>
            <a:off x="1187624" y="5517232"/>
            <a:ext cx="6068887" cy="1224136"/>
          </a:xfrm>
        </p:spPr>
        <p:txBody>
          <a:bodyPr>
            <a:normAutofit/>
          </a:bodyPr>
          <a:lstStyle/>
          <a:p>
            <a:pPr algn="ctr"/>
            <a:r>
              <a:rPr lang="en-GB" sz="2400" dirty="0">
                <a:solidFill>
                  <a:schemeClr val="bg1"/>
                </a:solidFill>
                <a:hlinkClick r:id="rId4">
                  <a:extLst>
                    <a:ext uri="{A12FA001-AC4F-418D-AE19-62706E023703}">
                      <ahyp:hlinkClr xmlns:ahyp="http://schemas.microsoft.com/office/drawing/2018/hyperlinkcolor" val="tx"/>
                    </a:ext>
                  </a:extLst>
                </a:hlinkClick>
              </a:rPr>
              <a:t>www.blackwoodgroup.org.uk</a:t>
            </a:r>
            <a:endParaRPr lang="en-GB" sz="2400" dirty="0">
              <a:solidFill>
                <a:schemeClr val="bg1"/>
              </a:solidFill>
            </a:endParaRPr>
          </a:p>
          <a:p>
            <a:pPr algn="ctr"/>
            <a:r>
              <a:rPr lang="en-GB" sz="2400" dirty="0">
                <a:solidFill>
                  <a:schemeClr val="bg1"/>
                </a:solidFill>
                <a:hlinkClick r:id="rId5">
                  <a:extLst>
                    <a:ext uri="{A12FA001-AC4F-418D-AE19-62706E023703}">
                      <ahyp:hlinkClr xmlns:ahyp="http://schemas.microsoft.com/office/drawing/2018/hyperlinkcolor" val="tx"/>
                    </a:ext>
                  </a:extLst>
                </a:hlinkClick>
              </a:rPr>
              <a:t>angelacurrie@blackwoodgroup.org.uk</a:t>
            </a:r>
            <a:r>
              <a:rPr lang="en-GB" sz="2400" dirty="0">
                <a:solidFill>
                  <a:schemeClr val="bg1"/>
                </a:solidFill>
              </a:rPr>
              <a:t> </a:t>
            </a:r>
          </a:p>
          <a:p>
            <a:endParaRPr lang="en-GB" dirty="0"/>
          </a:p>
        </p:txBody>
      </p:sp>
    </p:spTree>
    <p:extLst>
      <p:ext uri="{BB962C8B-B14F-4D97-AF65-F5344CB8AC3E}">
        <p14:creationId xmlns:p14="http://schemas.microsoft.com/office/powerpoint/2010/main" val="2959954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3"/>
          <p:cNvSpPr txBox="1">
            <a:spLocks noChangeArrowheads="1"/>
          </p:cNvSpPr>
          <p:nvPr/>
        </p:nvSpPr>
        <p:spPr bwMode="auto">
          <a:xfrm>
            <a:off x="1143000" y="1846263"/>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entury Gothic" pitchFamily="34" charset="0"/>
                <a:cs typeface="Arial" charset="0"/>
              </a:defRPr>
            </a:lvl1pPr>
            <a:lvl2pPr marL="742950" indent="-285750" eaLnBrk="0" hangingPunct="0">
              <a:spcBef>
                <a:spcPct val="20000"/>
              </a:spcBef>
              <a:buFont typeface="Arial" charset="0"/>
              <a:buChar char="–"/>
              <a:defRPr sz="2800">
                <a:solidFill>
                  <a:schemeClr val="tx1"/>
                </a:solidFill>
                <a:latin typeface="Century Gothic" pitchFamily="34" charset="0"/>
                <a:cs typeface="Arial" charset="0"/>
              </a:defRPr>
            </a:lvl2pPr>
            <a:lvl3pPr marL="1143000" indent="-228600" eaLnBrk="0" hangingPunct="0">
              <a:spcBef>
                <a:spcPct val="20000"/>
              </a:spcBef>
              <a:buFont typeface="Arial" charset="0"/>
              <a:buChar char="•"/>
              <a:defRPr sz="2400">
                <a:solidFill>
                  <a:schemeClr val="tx1"/>
                </a:solidFill>
                <a:latin typeface="Century Gothic" pitchFamily="34" charset="0"/>
                <a:cs typeface="Arial" charset="0"/>
              </a:defRPr>
            </a:lvl3pPr>
            <a:lvl4pPr marL="1600200" indent="-228600" eaLnBrk="0" hangingPunct="0">
              <a:spcBef>
                <a:spcPct val="20000"/>
              </a:spcBef>
              <a:buFont typeface="Arial" charset="0"/>
              <a:buChar char="–"/>
              <a:defRPr sz="2000">
                <a:solidFill>
                  <a:schemeClr val="tx1"/>
                </a:solidFill>
                <a:latin typeface="Century Gothic" pitchFamily="34" charset="0"/>
                <a:cs typeface="Arial" charset="0"/>
              </a:defRPr>
            </a:lvl4pPr>
            <a:lvl5pPr marL="2057400" indent="-228600" eaLnBrk="0" hangingPunct="0">
              <a:spcBef>
                <a:spcPct val="20000"/>
              </a:spcBef>
              <a:buFont typeface="Arial" charset="0"/>
              <a:buChar char="»"/>
              <a:defRPr sz="2000">
                <a:solidFill>
                  <a:schemeClr val="tx1"/>
                </a:solidFill>
                <a:latin typeface="Century Gothic" pitchFamily="34" charset="0"/>
                <a:cs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cs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cs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cs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entury Gothic" pitchFamily="34" charset="0"/>
                <a:cs typeface="Arial" charset="0"/>
              </a:defRPr>
            </a:lvl9pPr>
          </a:lstStyle>
          <a:p>
            <a:pPr>
              <a:spcBef>
                <a:spcPct val="50000"/>
              </a:spcBef>
              <a:buFontTx/>
              <a:buNone/>
            </a:pPr>
            <a:endParaRPr lang="en-US" altLang="en-US" sz="2400" dirty="0">
              <a:latin typeface="Arial"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2622" y="164289"/>
            <a:ext cx="4610206" cy="6584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2"/>
          <p:cNvSpPr>
            <a:spLocks noGrp="1"/>
          </p:cNvSpPr>
          <p:nvPr>
            <p:ph type="title"/>
          </p:nvPr>
        </p:nvSpPr>
        <p:spPr>
          <a:xfrm>
            <a:off x="213851" y="274638"/>
            <a:ext cx="4985829" cy="903233"/>
          </a:xfrm>
        </p:spPr>
        <p:txBody>
          <a:bodyPr/>
          <a:lstStyle/>
          <a:p>
            <a:pPr algn="l" eaLnBrk="1" hangingPunct="1"/>
            <a:r>
              <a:rPr lang="en-GB" altLang="en-US" dirty="0">
                <a:solidFill>
                  <a:schemeClr val="bg1"/>
                </a:solidFill>
                <a:ea typeface="ヒラギノ角ゴ Pro W3" pitchFamily="-107" charset="-128"/>
              </a:rPr>
              <a:t>Our Geography</a:t>
            </a:r>
          </a:p>
        </p:txBody>
      </p:sp>
      <p:sp>
        <p:nvSpPr>
          <p:cNvPr id="8" name="Content Placeholder 2"/>
          <p:cNvSpPr>
            <a:spLocks noGrp="1"/>
          </p:cNvSpPr>
          <p:nvPr>
            <p:ph idx="1"/>
          </p:nvPr>
        </p:nvSpPr>
        <p:spPr>
          <a:xfrm>
            <a:off x="107504" y="1628800"/>
            <a:ext cx="4163231" cy="4785395"/>
          </a:xfrm>
        </p:spPr>
        <p:txBody>
          <a:bodyPr>
            <a:normAutofit/>
          </a:bodyPr>
          <a:lstStyle/>
          <a:p>
            <a:pPr>
              <a:spcAft>
                <a:spcPts val="1500"/>
              </a:spcAft>
              <a:buClr>
                <a:schemeClr val="tx1"/>
              </a:buClr>
            </a:pPr>
            <a:r>
              <a:rPr lang="en-GB" sz="2600" b="1" dirty="0">
                <a:solidFill>
                  <a:srgbClr val="BFD730"/>
                </a:solidFill>
              </a:rPr>
              <a:t>1535</a:t>
            </a:r>
            <a:r>
              <a:rPr lang="en-GB" sz="2600" dirty="0"/>
              <a:t> </a:t>
            </a:r>
            <a:r>
              <a:rPr lang="en-GB" sz="2600" dirty="0">
                <a:solidFill>
                  <a:schemeClr val="bg1"/>
                </a:solidFill>
              </a:rPr>
              <a:t>homes</a:t>
            </a:r>
          </a:p>
          <a:p>
            <a:pPr>
              <a:spcAft>
                <a:spcPts val="1500"/>
              </a:spcAft>
              <a:buClr>
                <a:schemeClr val="tx1"/>
              </a:buClr>
            </a:pPr>
            <a:r>
              <a:rPr lang="en-GB" sz="2600" b="1" dirty="0">
                <a:solidFill>
                  <a:srgbClr val="BFD730"/>
                </a:solidFill>
              </a:rPr>
              <a:t>29</a:t>
            </a:r>
            <a:r>
              <a:rPr lang="en-GB" sz="2600" dirty="0"/>
              <a:t> </a:t>
            </a:r>
            <a:r>
              <a:rPr lang="en-GB" sz="2600" dirty="0">
                <a:solidFill>
                  <a:schemeClr val="bg1"/>
                </a:solidFill>
              </a:rPr>
              <a:t>local authorities </a:t>
            </a:r>
          </a:p>
          <a:p>
            <a:pPr>
              <a:spcAft>
                <a:spcPts val="1500"/>
              </a:spcAft>
              <a:buClr>
                <a:schemeClr val="tx1"/>
              </a:buClr>
            </a:pPr>
            <a:r>
              <a:rPr lang="en-GB" sz="2600" b="1" dirty="0">
                <a:solidFill>
                  <a:srgbClr val="BFD730"/>
                </a:solidFill>
              </a:rPr>
              <a:t>4</a:t>
            </a:r>
            <a:r>
              <a:rPr lang="en-GB" sz="2600" dirty="0"/>
              <a:t> </a:t>
            </a:r>
            <a:r>
              <a:rPr lang="en-GB" sz="2600" dirty="0">
                <a:solidFill>
                  <a:schemeClr val="bg1"/>
                </a:solidFill>
              </a:rPr>
              <a:t>residential care homes</a:t>
            </a:r>
          </a:p>
          <a:p>
            <a:pPr>
              <a:spcAft>
                <a:spcPts val="1500"/>
              </a:spcAft>
              <a:buClr>
                <a:schemeClr val="tx1"/>
              </a:buClr>
            </a:pPr>
            <a:r>
              <a:rPr lang="en-GB" sz="2600" b="1" dirty="0">
                <a:solidFill>
                  <a:srgbClr val="BFD730"/>
                </a:solidFill>
              </a:rPr>
              <a:t>11</a:t>
            </a:r>
            <a:r>
              <a:rPr lang="en-GB" sz="2600" dirty="0"/>
              <a:t> </a:t>
            </a:r>
            <a:r>
              <a:rPr lang="en-GB" sz="2600" dirty="0">
                <a:solidFill>
                  <a:schemeClr val="bg1"/>
                </a:solidFill>
              </a:rPr>
              <a:t>care at home / housing support services</a:t>
            </a:r>
          </a:p>
          <a:p>
            <a:pPr>
              <a:spcAft>
                <a:spcPts val="1500"/>
              </a:spcAft>
            </a:pP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5317"/>
            <a:ext cx="8229600" cy="922114"/>
          </a:xfrm>
        </p:spPr>
        <p:txBody>
          <a:bodyPr>
            <a:normAutofit/>
          </a:bodyPr>
          <a:lstStyle/>
          <a:p>
            <a:r>
              <a:rPr lang="en-GB" dirty="0">
                <a:solidFill>
                  <a:srgbClr val="BFD730"/>
                </a:solidFill>
              </a:rPr>
              <a:t>Tenant Profile</a:t>
            </a:r>
          </a:p>
        </p:txBody>
      </p:sp>
    </p:spTree>
    <p:extLst>
      <p:ext uri="{BB962C8B-B14F-4D97-AF65-F5344CB8AC3E}">
        <p14:creationId xmlns:p14="http://schemas.microsoft.com/office/powerpoint/2010/main" val="3826301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00D1608-B889-4000-AFD9-4D204B274CFD}"/>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79512" y="116632"/>
            <a:ext cx="8784976" cy="6624736"/>
          </a:xfrm>
          <a:prstGeom prst="rect">
            <a:avLst/>
          </a:prstGeom>
        </p:spPr>
      </p:pic>
    </p:spTree>
    <p:extLst>
      <p:ext uri="{BB962C8B-B14F-4D97-AF65-F5344CB8AC3E}">
        <p14:creationId xmlns:p14="http://schemas.microsoft.com/office/powerpoint/2010/main" val="2911483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FDAE31-6E3A-486F-8A41-92A6D74565BD}"/>
              </a:ext>
            </a:extLst>
          </p:cNvPr>
          <p:cNvPicPr/>
          <p:nvPr/>
        </p:nvPicPr>
        <p:blipFill>
          <a:blip r:embed="rId2"/>
          <a:stretch>
            <a:fillRect/>
          </a:stretch>
        </p:blipFill>
        <p:spPr>
          <a:xfrm>
            <a:off x="251520" y="620688"/>
            <a:ext cx="8640960" cy="5328591"/>
          </a:xfrm>
          <a:prstGeom prst="rect">
            <a:avLst/>
          </a:prstGeom>
        </p:spPr>
      </p:pic>
    </p:spTree>
    <p:extLst>
      <p:ext uri="{BB962C8B-B14F-4D97-AF65-F5344CB8AC3E}">
        <p14:creationId xmlns:p14="http://schemas.microsoft.com/office/powerpoint/2010/main" val="2722441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BE55D5-9E0C-48EA-9C5A-AE80991A2CCD}"/>
              </a:ext>
            </a:extLst>
          </p:cNvPr>
          <p:cNvPicPr/>
          <p:nvPr/>
        </p:nvPicPr>
        <p:blipFill>
          <a:blip r:embed="rId2"/>
          <a:stretch>
            <a:fillRect/>
          </a:stretch>
        </p:blipFill>
        <p:spPr>
          <a:xfrm>
            <a:off x="189498" y="692696"/>
            <a:ext cx="8774990" cy="5256584"/>
          </a:xfrm>
          <a:prstGeom prst="rect">
            <a:avLst/>
          </a:prstGeom>
        </p:spPr>
      </p:pic>
    </p:spTree>
    <p:extLst>
      <p:ext uri="{BB962C8B-B14F-4D97-AF65-F5344CB8AC3E}">
        <p14:creationId xmlns:p14="http://schemas.microsoft.com/office/powerpoint/2010/main" val="4119202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670962-F5CC-436B-B8C6-DFCEE5ACE1F2}"/>
              </a:ext>
            </a:extLst>
          </p:cNvPr>
          <p:cNvPicPr/>
          <p:nvPr/>
        </p:nvPicPr>
        <p:blipFill>
          <a:blip r:embed="rId2"/>
          <a:stretch>
            <a:fillRect/>
          </a:stretch>
        </p:blipFill>
        <p:spPr>
          <a:xfrm>
            <a:off x="306806" y="1100890"/>
            <a:ext cx="8617618" cy="4529889"/>
          </a:xfrm>
          <a:prstGeom prst="rect">
            <a:avLst/>
          </a:prstGeom>
        </p:spPr>
      </p:pic>
    </p:spTree>
    <p:extLst>
      <p:ext uri="{BB962C8B-B14F-4D97-AF65-F5344CB8AC3E}">
        <p14:creationId xmlns:p14="http://schemas.microsoft.com/office/powerpoint/2010/main" val="2799577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922114"/>
          </a:xfrm>
        </p:spPr>
        <p:txBody>
          <a:bodyPr>
            <a:normAutofit/>
          </a:bodyPr>
          <a:lstStyle/>
          <a:p>
            <a:r>
              <a:rPr lang="en-GB" dirty="0">
                <a:solidFill>
                  <a:srgbClr val="BFD730"/>
                </a:solidFill>
              </a:rPr>
              <a:t>Independent Living Offer</a:t>
            </a:r>
          </a:p>
        </p:txBody>
      </p:sp>
      <p:graphicFrame>
        <p:nvGraphicFramePr>
          <p:cNvPr id="3" name="Diagram 2">
            <a:extLst>
              <a:ext uri="{FF2B5EF4-FFF2-40B4-BE49-F238E27FC236}">
                <a16:creationId xmlns:a16="http://schemas.microsoft.com/office/drawing/2014/main" id="{C89ECD19-8100-44CF-9BBC-C802B4ADFD5D}"/>
              </a:ext>
            </a:extLst>
          </p:cNvPr>
          <p:cNvGraphicFramePr/>
          <p:nvPr>
            <p:extLst>
              <p:ext uri="{D42A27DB-BD31-4B8C-83A1-F6EECF244321}">
                <p14:modId xmlns:p14="http://schemas.microsoft.com/office/powerpoint/2010/main" val="3945277164"/>
              </p:ext>
            </p:extLst>
          </p:nvPr>
        </p:nvGraphicFramePr>
        <p:xfrm>
          <a:off x="1524000" y="1397000"/>
          <a:ext cx="6504384" cy="4696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60084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904</TotalTime>
  <Words>746</Words>
  <Application>Microsoft Office PowerPoint</Application>
  <PresentationFormat>On-screen Show (4:3)</PresentationFormat>
  <Paragraphs>161</Paragraphs>
  <Slides>27</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Century Gothic</vt:lpstr>
      <vt:lpstr>ヒラギノ角ゴ Pro W3</vt:lpstr>
      <vt:lpstr>Office Theme</vt:lpstr>
      <vt:lpstr>PowerPoint Presentation</vt:lpstr>
      <vt:lpstr>Our History</vt:lpstr>
      <vt:lpstr>Our Geography</vt:lpstr>
      <vt:lpstr>Tenant Profile</vt:lpstr>
      <vt:lpstr>PowerPoint Presentation</vt:lpstr>
      <vt:lpstr>PowerPoint Presentation</vt:lpstr>
      <vt:lpstr>PowerPoint Presentation</vt:lpstr>
      <vt:lpstr>PowerPoint Presentation</vt:lpstr>
      <vt:lpstr>Independent Living Offer</vt:lpstr>
      <vt:lpstr>PowerPoint Presentation</vt:lpstr>
      <vt:lpstr>Design Guide</vt:lpstr>
      <vt:lpstr>Blackwood Design Guide</vt:lpstr>
      <vt:lpstr>Blackwood House</vt:lpstr>
      <vt:lpstr>Blackwood House</vt:lpstr>
      <vt:lpstr>Blackwood House</vt:lpstr>
      <vt:lpstr>Home Automation</vt:lpstr>
      <vt:lpstr>Neighbourhood </vt:lpstr>
      <vt:lpstr>Blackwood Independent Living Offer</vt:lpstr>
      <vt:lpstr>Service for Tenants</vt:lpstr>
      <vt:lpstr>Blackwood Independent Living Offer</vt:lpstr>
      <vt:lpstr>Future of Planned Maintenance? </vt:lpstr>
      <vt:lpstr>Blackwood Independent Living Offer</vt:lpstr>
      <vt:lpstr> Care Services</vt:lpstr>
      <vt:lpstr> TEC: CleverCogs</vt:lpstr>
      <vt:lpstr>PowerPoint Presentation</vt:lpstr>
      <vt:lpstr>7 TEC PLEDGES </vt:lpstr>
      <vt:lpstr>PowerPoint Presentation</vt:lpstr>
    </vt:vector>
  </TitlesOfParts>
  <Company>Blackwood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Robertson</dc:creator>
  <cp:lastModifiedBy>Angela Currie</cp:lastModifiedBy>
  <cp:revision>117</cp:revision>
  <dcterms:created xsi:type="dcterms:W3CDTF">2016-10-19T12:26:39Z</dcterms:created>
  <dcterms:modified xsi:type="dcterms:W3CDTF">2019-06-12T13:03:16Z</dcterms:modified>
</cp:coreProperties>
</file>