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89" r:id="rId4"/>
    <p:sldId id="288" r:id="rId5"/>
    <p:sldId id="262" r:id="rId6"/>
    <p:sldId id="281" r:id="rId7"/>
    <p:sldId id="282" r:id="rId8"/>
    <p:sldId id="283" r:id="rId9"/>
    <p:sldId id="284" r:id="rId10"/>
    <p:sldId id="285" r:id="rId11"/>
    <p:sldId id="287" r:id="rId12"/>
    <p:sldId id="286" r:id="rId13"/>
    <p:sldId id="276" r:id="rId14"/>
    <p:sldId id="277" r:id="rId15"/>
    <p:sldId id="278" r:id="rId16"/>
    <p:sldId id="279" r:id="rId17"/>
    <p:sldId id="280" r:id="rId18"/>
    <p:sldId id="269" r:id="rId19"/>
    <p:sldId id="272" r:id="rId20"/>
    <p:sldId id="270" r:id="rId21"/>
    <p:sldId id="271" r:id="rId22"/>
    <p:sldId id="274" r:id="rId23"/>
    <p:sldId id="290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0101"/>
  </p:normalViewPr>
  <p:slideViewPr>
    <p:cSldViewPr snapToGrid="0">
      <p:cViewPr varScale="1">
        <p:scale>
          <a:sx n="134" d="100"/>
          <a:sy n="134" d="100"/>
        </p:scale>
        <p:origin x="3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06F35-E521-4C4C-990B-F8DF3E06C785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9207-F513-F042-98BD-BD47F2F24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666666"/>
                </a:solidFill>
                <a:latin typeface="SourceSansPro"/>
              </a:rPr>
              <a:t> </a:t>
            </a:r>
            <a:r>
              <a:rPr lang="en-GB" sz="1200" dirty="0">
                <a:latin typeface="SourceSansPro"/>
              </a:rPr>
              <a:t>Older parents who live with their adult children. There are 3.35m adults (aged 20-35) who currently live with their (older) parents </a:t>
            </a:r>
            <a:r>
              <a:rPr lang="en-GB" sz="1200" i="1" dirty="0">
                <a:solidFill>
                  <a:srgbClr val="333333"/>
                </a:solidFill>
                <a:latin typeface="SourceSansPro"/>
              </a:rPr>
              <a:t>(Bone, 2014, p. 3).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ourceSansPro"/>
              </a:rPr>
              <a:t>Those seeking to make proactive, midlife moves in social rental accommodation, due to high demand from people with higher needs for support.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ourceSansPro"/>
              </a:rPr>
              <a:t>Those seeking low levels of formal or informal social support, who o </a:t>
            </a:r>
            <a:r>
              <a:rPr lang="en-GB" sz="1200" dirty="0" err="1">
                <a:latin typeface="SourceSansPro"/>
              </a:rPr>
              <a:t>en</a:t>
            </a:r>
            <a:r>
              <a:rPr lang="en-GB" sz="1200" dirty="0">
                <a:latin typeface="SourceSansPro"/>
              </a:rPr>
              <a:t> end up in specialist housing with higher levels of care than desired. </a:t>
            </a:r>
            <a:r>
              <a:rPr lang="en-GB" sz="1200" i="1" dirty="0">
                <a:solidFill>
                  <a:srgbClr val="333333"/>
                </a:solidFill>
                <a:latin typeface="SourceSansPro"/>
              </a:rPr>
              <a:t>(Pennington 2013).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ourceSansPro"/>
              </a:rPr>
              <a:t>Older people with low levels of savings or income, who struggle to a </a:t>
            </a:r>
            <a:r>
              <a:rPr lang="en-GB" sz="1200" dirty="0" err="1">
                <a:latin typeface="SourceSansPro"/>
              </a:rPr>
              <a:t>ord</a:t>
            </a:r>
            <a:r>
              <a:rPr lang="en-GB" sz="1200" dirty="0">
                <a:latin typeface="SourceSansPro"/>
              </a:rPr>
              <a:t> removal services, stamp duty, survey, legal fees or rental deposits </a:t>
            </a:r>
            <a:r>
              <a:rPr lang="en-GB" sz="1200" i="1" dirty="0">
                <a:solidFill>
                  <a:srgbClr val="333333"/>
                </a:solidFill>
                <a:latin typeface="SourceSansPro"/>
              </a:rPr>
              <a:t>(Pannell et al., 2012, p. 44). 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latin typeface="SourceSansPro"/>
              </a:rPr>
              <a:t>Increasing numbers of older private renters, for whom the loosely regulated private rental market provides few protections or support in changing circumstances.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9207-F513-F042-98BD-BD47F2F243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7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1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0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2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5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1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4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8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0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3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BCB5-1A50-499B-9916-5449A07B6F18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9C793-A1A1-4BF3-B4B6-8F7495AFB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50365" y="2411433"/>
            <a:ext cx="417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Mark Hammond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Manchester School of Architecture </a:t>
            </a: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GMCA/GM Ageing Hub</a:t>
            </a:r>
          </a:p>
          <a:p>
            <a:endParaRPr lang="en-GB" sz="1600" b="1" dirty="0">
              <a:solidFill>
                <a:schemeClr val="bg2">
                  <a:lumMod val="25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Developed with:</a:t>
            </a:r>
          </a:p>
          <a:p>
            <a:r>
              <a:rPr lang="en-GB" sz="1600" b="1" dirty="0" err="1">
                <a:solidFill>
                  <a:schemeClr val="bg2">
                    <a:lumMod val="2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Prof.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Stefan White</a:t>
            </a: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Dr Stephen Walsh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613D9F-8FDB-8A4E-9907-D291B593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0634"/>
            <a:ext cx="4513432" cy="5464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2389D5-5F08-D14B-9A05-5007FF9C2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365" y="4536524"/>
            <a:ext cx="3977033" cy="4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3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23EC0A-3D56-9C45-A005-DAE9549BA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30" y="117648"/>
            <a:ext cx="6467565" cy="48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3524EF-8039-3C4F-A65C-99DAD42DB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81000"/>
            <a:ext cx="83312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48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E87F68-2D95-B94C-850D-1D950104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6" y="383714"/>
            <a:ext cx="7106168" cy="42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6CC3C1-D85E-9249-9FE7-FC09D9BA4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20" y="261257"/>
            <a:ext cx="8346819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0BE2C9-97E2-EE4D-A8FF-A2D0FA221B7A}"/>
              </a:ext>
            </a:extLst>
          </p:cNvPr>
          <p:cNvSpPr/>
          <p:nvPr/>
        </p:nvSpPr>
        <p:spPr>
          <a:xfrm>
            <a:off x="357521" y="1198179"/>
            <a:ext cx="4143802" cy="394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7BFED1-6E44-8245-8181-1093D7C51843}"/>
              </a:ext>
            </a:extLst>
          </p:cNvPr>
          <p:cNvSpPr txBox="1"/>
          <p:nvPr/>
        </p:nvSpPr>
        <p:spPr>
          <a:xfrm>
            <a:off x="204071" y="1422114"/>
            <a:ext cx="39655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which ‘building’ is better – social links, emotional connection, prestige, disruption.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endParaRPr lang="en-GB" sz="80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5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CA888F-C05B-B24D-BD8C-78BA79EF0636}"/>
              </a:ext>
            </a:extLst>
          </p:cNvPr>
          <p:cNvSpPr/>
          <p:nvPr/>
        </p:nvSpPr>
        <p:spPr>
          <a:xfrm>
            <a:off x="186460" y="1198179"/>
            <a:ext cx="4143802" cy="394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0FF924-AF21-C148-AC78-46836734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43" y="130628"/>
            <a:ext cx="7216513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3D9676-2E31-314A-8AA4-D6F7EBE74681}"/>
              </a:ext>
            </a:extLst>
          </p:cNvPr>
          <p:cNvSpPr/>
          <p:nvPr/>
        </p:nvSpPr>
        <p:spPr>
          <a:xfrm>
            <a:off x="357521" y="1198179"/>
            <a:ext cx="4143802" cy="394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B6B406-53AE-7146-AEEB-560F1E925849}"/>
              </a:ext>
            </a:extLst>
          </p:cNvPr>
          <p:cNvSpPr txBox="1"/>
          <p:nvPr/>
        </p:nvSpPr>
        <p:spPr>
          <a:xfrm>
            <a:off x="204071" y="1422114"/>
            <a:ext cx="3965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Requires a better option to actually exist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changes can mean that ‘better’ changes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A: Family moves closer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B: Family moves away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endParaRPr lang="en-GB" sz="80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2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8EEE61-22D6-C942-8343-FBFD6D30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20" y="130629"/>
            <a:ext cx="8661654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D87A6A-86AC-4D45-9837-FEE319F472E1}"/>
              </a:ext>
            </a:extLst>
          </p:cNvPr>
          <p:cNvSpPr/>
          <p:nvPr/>
        </p:nvSpPr>
        <p:spPr>
          <a:xfrm>
            <a:off x="186460" y="1198179"/>
            <a:ext cx="4143802" cy="394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31F6D5-0E3A-D04B-A05A-00419A54EC81}"/>
              </a:ext>
            </a:extLst>
          </p:cNvPr>
          <p:cNvSpPr txBox="1"/>
          <p:nvPr/>
        </p:nvSpPr>
        <p:spPr>
          <a:xfrm>
            <a:off x="275606" y="1198179"/>
            <a:ext cx="396550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 is accessible when people can obtain it.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 price, rental cost, tenure controlled, medically applicable, local covenants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Worse options are usually accessible, better ones sometimes aren’t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endParaRPr lang="en-GB" sz="80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9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A94963-D5D8-BB4C-9839-91778697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7" y="158620"/>
            <a:ext cx="8737753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7AF0F5-5887-3944-883C-5A720A665059}"/>
              </a:ext>
            </a:extLst>
          </p:cNvPr>
          <p:cNvSpPr/>
          <p:nvPr/>
        </p:nvSpPr>
        <p:spPr>
          <a:xfrm>
            <a:off x="186460" y="1198179"/>
            <a:ext cx="4562822" cy="3945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5A921A-F991-4547-B6EA-4EDF18FCFA8F}"/>
              </a:ext>
            </a:extLst>
          </p:cNvPr>
          <p:cNvSpPr txBox="1"/>
          <p:nvPr/>
        </p:nvSpPr>
        <p:spPr>
          <a:xfrm>
            <a:off x="275606" y="1198179"/>
            <a:ext cx="39655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an option is available and accessible, there is potential to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rightsize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majority of people sit within the ‘rightsizing gap’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endParaRPr lang="en-GB" sz="80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6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61E78D-38B5-6E4B-9FC0-259E74CBF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15" y="289249"/>
            <a:ext cx="6548232" cy="46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9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9530" y="310437"/>
            <a:ext cx="83004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Recommendations: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housing strategies respond to the availability and accessibility of rightsizing locally. </a:t>
            </a:r>
          </a:p>
          <a:p>
            <a:pPr marL="800100" lvl="1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and share rightsizing insights with older residents, housing providers and developers. </a:t>
            </a:r>
          </a:p>
          <a:p>
            <a:pPr marL="800100" lvl="1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 physical and financial accessibility for new and existing housing options. </a:t>
            </a:r>
          </a:p>
          <a:p>
            <a:pPr marL="800100" lvl="1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cooperative neighbourhood and housing models across tenures. 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GB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Follow-up study in 2019-2020 with GMCA, working with local authority planning teams to explore these issues.</a:t>
            </a:r>
          </a:p>
        </p:txBody>
      </p:sp>
    </p:spTree>
    <p:extLst>
      <p:ext uri="{BB962C8B-B14F-4D97-AF65-F5344CB8AC3E}">
        <p14:creationId xmlns:p14="http://schemas.microsoft.com/office/powerpoint/2010/main" val="3856715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DA6510-96A1-A247-8394-11365E327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704002"/>
            <a:ext cx="8686800" cy="362119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46E7DBA-54ED-0243-BB44-CCB698AE827C}"/>
              </a:ext>
            </a:extLst>
          </p:cNvPr>
          <p:cNvCxnSpPr/>
          <p:nvPr/>
        </p:nvCxnSpPr>
        <p:spPr>
          <a:xfrm>
            <a:off x="6046239" y="317241"/>
            <a:ext cx="0" cy="4394718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85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36" y="264481"/>
            <a:ext cx="79629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Downsizing is a problematic term. 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(still) talk about downsizing as a solution to a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under-occupancy / ‘family homes’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distracts from the lack of suitable alternatives; the financial inequality within the older population; and their agency in deciding which environment best serves their needs. Medicalisation of older people.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>
              <a:spcBef>
                <a:spcPts val="1200"/>
              </a:spcBef>
            </a:pPr>
            <a:r>
              <a:rPr lang="en-GB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Our working definition of rightsizing is that it is an older person’s active, positive choice to move home as a means of improving their quality of life. </a:t>
            </a:r>
          </a:p>
          <a:p>
            <a:pPr lvl="1">
              <a:spcBef>
                <a:spcPts val="1200"/>
              </a:spcBef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79E655-6DB8-3B40-AB5E-6B15B300E2A5}"/>
              </a:ext>
            </a:extLst>
          </p:cNvPr>
          <p:cNvSpPr/>
          <p:nvPr/>
        </p:nvSpPr>
        <p:spPr>
          <a:xfrm>
            <a:off x="417443" y="3160643"/>
            <a:ext cx="7762461" cy="1381540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48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7209" y="297951"/>
            <a:ext cx="1921267" cy="482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91C423-97F8-F146-80FC-1578F088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3" y="109492"/>
            <a:ext cx="8645737" cy="49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3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118" y="222141"/>
            <a:ext cx="3979223" cy="4699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B53147-67BA-904E-94B7-450079B96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4" y="0"/>
            <a:ext cx="36411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6678"/>
          <a:stretch/>
        </p:blipFill>
        <p:spPr>
          <a:xfrm>
            <a:off x="84560" y="201792"/>
            <a:ext cx="4394134" cy="47154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F3E604-55BE-4840-B3FA-9EE59F2DD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0" r="2313"/>
          <a:stretch/>
        </p:blipFill>
        <p:spPr>
          <a:xfrm>
            <a:off x="4571999" y="653142"/>
            <a:ext cx="4366727" cy="36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8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52259" y="195007"/>
            <a:ext cx="41751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</a:p>
          <a:p>
            <a:endParaRPr lang="en-GB" sz="2400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Mark Hammond</a:t>
            </a:r>
            <a:endParaRPr lang="en-GB" sz="2400" b="1" dirty="0">
              <a:solidFill>
                <a:schemeClr val="bg2">
                  <a:lumMod val="25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Manchester School of Architecture </a:t>
            </a: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GMCA/GM Ageing Hub</a:t>
            </a:r>
          </a:p>
          <a:p>
            <a:endParaRPr lang="en-GB" sz="1600" b="1" dirty="0">
              <a:solidFill>
                <a:schemeClr val="bg2">
                  <a:lumMod val="25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sz="2000" b="1" dirty="0" err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m.hammond@mmu.ac.uk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b="1" dirty="0">
              <a:solidFill>
                <a:schemeClr val="bg2">
                  <a:lumMod val="25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613D9F-8FDB-8A4E-9907-D291B593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0634"/>
            <a:ext cx="4513432" cy="5464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2389D5-5F08-D14B-9A05-5007FF9C2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365" y="4536524"/>
            <a:ext cx="3977033" cy="4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36" y="264481"/>
            <a:ext cx="7962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Not many older people move home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3.4% of people aged 50 and over move home per year - under 50s are twice as likely to move.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shows significant unmet demand – so why don’t more people move?</a:t>
            </a:r>
          </a:p>
          <a:p>
            <a:pPr lvl="1">
              <a:spcBef>
                <a:spcPts val="1200"/>
              </a:spcBef>
            </a:pPr>
            <a:endParaRPr lang="en-GB" sz="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0" lvl="1">
              <a:spcBef>
                <a:spcPts val="1200"/>
              </a:spcBef>
            </a:pPr>
            <a:r>
              <a:rPr lang="en-GB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Decision to move or not – ‘option recognition’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 and (perceived) future situation – personal and environmental.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bricks and mortar comparison. Takes into account emotions, aspirations, social connections, the process of moving.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7C6C103-6527-2547-865A-9B795369E8CC}"/>
              </a:ext>
            </a:extLst>
          </p:cNvPr>
          <p:cNvCxnSpPr/>
          <p:nvPr/>
        </p:nvCxnSpPr>
        <p:spPr>
          <a:xfrm>
            <a:off x="410547" y="2351316"/>
            <a:ext cx="8084189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08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959" y="264481"/>
            <a:ext cx="39655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Person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 (young old/older old)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factors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Life-course </a:t>
            </a:r>
            <a:r>
              <a:rPr lang="en-GB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transitions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(divorce, retirement, marriage, loss of partner)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Tenure: PRS 3 times more likely to move/ Effect of high mortgage debt</a:t>
            </a:r>
            <a:endParaRPr lang="en-GB" sz="80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7C6C103-6527-2547-865A-9B795369E8CC}"/>
              </a:ext>
            </a:extLst>
          </p:cNvPr>
          <p:cNvCxnSpPr>
            <a:cxnSpLocks/>
          </p:cNvCxnSpPr>
          <p:nvPr/>
        </p:nvCxnSpPr>
        <p:spPr>
          <a:xfrm flipV="1">
            <a:off x="4366727" y="264482"/>
            <a:ext cx="0" cy="4587436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F96896-FB8D-7E40-9AA8-9224D31DBA9E}"/>
              </a:ext>
            </a:extLst>
          </p:cNvPr>
          <p:cNvSpPr txBox="1"/>
          <p:nvPr/>
        </p:nvSpPr>
        <p:spPr>
          <a:xfrm>
            <a:off x="4627987" y="264480"/>
            <a:ext cx="396550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Environment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 as everyone else – quality, location, running cost, space</a:t>
            </a:r>
            <a:r>
              <a:rPr lang="en-GB" sz="80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 of home and neighbourhood (HAPPI)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GB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… but individual factors are not good predictors </a:t>
            </a:r>
          </a:p>
          <a:p>
            <a:pPr marL="685800" lvl="1" indent="-342900">
              <a:spcBef>
                <a:spcPts val="1200"/>
              </a:spcBef>
              <a:buFont typeface="Wingdings" pitchFamily="2" charset="2"/>
              <a:buChar char="§"/>
            </a:pPr>
            <a:endParaRPr lang="en-GB" sz="80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3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1F1E53-9D12-6948-9A9C-58AB8A061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58" y="1413330"/>
            <a:ext cx="8229600" cy="3644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9EFF6C-27B6-A642-A760-38A17E881FBB}"/>
              </a:ext>
            </a:extLst>
          </p:cNvPr>
          <p:cNvSpPr/>
          <p:nvPr/>
        </p:nvSpPr>
        <p:spPr>
          <a:xfrm>
            <a:off x="4422711" y="2080210"/>
            <a:ext cx="1017036" cy="289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8B933A-B0AC-EA4D-B287-47FA497B051B}"/>
              </a:ext>
            </a:extLst>
          </p:cNvPr>
          <p:cNvSpPr txBox="1"/>
          <p:nvPr/>
        </p:nvSpPr>
        <p:spPr>
          <a:xfrm>
            <a:off x="4520142" y="2089024"/>
            <a:ext cx="85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47.2%</a:t>
            </a:r>
            <a:endParaRPr lang="en-GB" sz="1800" b="1" dirty="0">
              <a:solidFill>
                <a:schemeClr val="bg2">
                  <a:lumMod val="25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36705B-4E36-3E47-9F24-8F24F8BDA62F}"/>
              </a:ext>
            </a:extLst>
          </p:cNvPr>
          <p:cNvSpPr txBox="1"/>
          <p:nvPr/>
        </p:nvSpPr>
        <p:spPr>
          <a:xfrm>
            <a:off x="576404" y="235343"/>
            <a:ext cx="759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Data: The moves that people make </a:t>
            </a:r>
          </a:p>
          <a:p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Household Panel Survey/Understanding Society</a:t>
            </a:r>
          </a:p>
          <a:p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aged 50 and over who have moved home in the last year</a:t>
            </a:r>
          </a:p>
          <a:p>
            <a:r>
              <a:rPr lang="en-GB" sz="1800" i="1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N=3364  </a:t>
            </a:r>
            <a:endParaRPr lang="en-GB" sz="1800" i="1" dirty="0">
              <a:solidFill>
                <a:schemeClr val="bg2">
                  <a:lumMod val="25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2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41CE64-0A67-B54F-A39A-DBBE5743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5" y="412517"/>
            <a:ext cx="7671022" cy="40735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B2E1CF-CDC0-4E40-B32D-1A2629939448}"/>
              </a:ext>
            </a:extLst>
          </p:cNvPr>
          <p:cNvSpPr/>
          <p:nvPr/>
        </p:nvSpPr>
        <p:spPr>
          <a:xfrm>
            <a:off x="628108" y="311811"/>
            <a:ext cx="659516" cy="537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1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D82628-42F5-4541-9B18-BE8C85FE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6" y="774440"/>
            <a:ext cx="8160217" cy="34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4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CBA09A-BDA1-2F49-A051-94801FAE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4" y="578498"/>
            <a:ext cx="8103388" cy="38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9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C25DA4-5A21-3944-8EDC-0B473131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04" y="914399"/>
            <a:ext cx="4282002" cy="3400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86BCA0-E1BE-1F42-A5BA-1FDA04D25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06" y="1006678"/>
            <a:ext cx="4133248" cy="34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1428</TotalTime>
  <Words>630</Words>
  <Application>Microsoft Office PowerPoint</Application>
  <PresentationFormat>On-screen Show (16:9)</PresentationFormat>
  <Paragraphs>65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Open Sans Semibold</vt:lpstr>
      <vt:lpstr>SourceSansPro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Hammond</dc:creator>
  <cp:lastModifiedBy>Jean Bray</cp:lastModifiedBy>
  <cp:revision>22</cp:revision>
  <cp:lastPrinted>2019-01-22T23:26:38Z</cp:lastPrinted>
  <dcterms:created xsi:type="dcterms:W3CDTF">2018-08-15T14:31:21Z</dcterms:created>
  <dcterms:modified xsi:type="dcterms:W3CDTF">2019-01-23T08:40:38Z</dcterms:modified>
</cp:coreProperties>
</file>