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02" r:id="rId1"/>
  </p:sldMasterIdLst>
  <p:notesMasterIdLst>
    <p:notesMasterId r:id="rId24"/>
  </p:notesMasterIdLst>
  <p:handoutMasterIdLst>
    <p:handoutMasterId r:id="rId25"/>
  </p:handoutMasterIdLst>
  <p:sldIdLst>
    <p:sldId id="332" r:id="rId2"/>
    <p:sldId id="309" r:id="rId3"/>
    <p:sldId id="310" r:id="rId4"/>
    <p:sldId id="294" r:id="rId5"/>
    <p:sldId id="314" r:id="rId6"/>
    <p:sldId id="315" r:id="rId7"/>
    <p:sldId id="317" r:id="rId8"/>
    <p:sldId id="318" r:id="rId9"/>
    <p:sldId id="333" r:id="rId10"/>
    <p:sldId id="331" r:id="rId11"/>
    <p:sldId id="328" r:id="rId12"/>
    <p:sldId id="319" r:id="rId13"/>
    <p:sldId id="320" r:id="rId14"/>
    <p:sldId id="321" r:id="rId15"/>
    <p:sldId id="330" r:id="rId16"/>
    <p:sldId id="322" r:id="rId17"/>
    <p:sldId id="329" r:id="rId18"/>
    <p:sldId id="323" r:id="rId19"/>
    <p:sldId id="324" r:id="rId20"/>
    <p:sldId id="325" r:id="rId21"/>
    <p:sldId id="326" r:id="rId22"/>
    <p:sldId id="327" r:id="rId2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7" userDrawn="1">
          <p15:clr>
            <a:srgbClr val="A4A3A4"/>
          </p15:clr>
        </p15:guide>
        <p15:guide id="2" pos="665" userDrawn="1">
          <p15:clr>
            <a:srgbClr val="A4A3A4"/>
          </p15:clr>
        </p15:guide>
        <p15:guide id="3" orient="horz" pos="3816" userDrawn="1">
          <p15:clr>
            <a:srgbClr val="A4A3A4"/>
          </p15:clr>
        </p15:guide>
        <p15:guide id="4" pos="70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3F5B"/>
    <a:srgbClr val="353C4F"/>
    <a:srgbClr val="CFDDE5"/>
    <a:srgbClr val="84C6EB"/>
    <a:srgbClr val="E4E4E4"/>
    <a:srgbClr val="EDEE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554" autoAdjust="0"/>
  </p:normalViewPr>
  <p:slideViewPr>
    <p:cSldViewPr snapToGrid="0">
      <p:cViewPr varScale="1">
        <p:scale>
          <a:sx n="91" d="100"/>
          <a:sy n="91" d="100"/>
        </p:scale>
        <p:origin x="1296" y="90"/>
      </p:cViewPr>
      <p:guideLst>
        <p:guide orient="horz" pos="527"/>
        <p:guide pos="665"/>
        <p:guide orient="horz" pos="3816"/>
        <p:guide pos="70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143588" y="0"/>
            <a:ext cx="3169920" cy="481728"/>
          </a:xfrm>
          <a:prstGeom prst="rect">
            <a:avLst/>
          </a:prstGeom>
        </p:spPr>
        <p:txBody>
          <a:bodyPr vert="horz" lIns="91440" tIns="45720" rIns="91440" bIns="45720" rtlCol="0"/>
          <a:lstStyle>
            <a:lvl1pPr algn="r">
              <a:defRPr sz="1200"/>
            </a:lvl1pPr>
          </a:lstStyle>
          <a:p>
            <a:fld id="{D1BB8D4A-1157-4822-B9D9-41D848AB47DE}" type="datetimeFigureOut">
              <a:rPr lang="en-GB" smtClean="0"/>
              <a:t>25/01/2019</a:t>
            </a:fld>
            <a:endParaRPr lang="en-GB"/>
          </a:p>
        </p:txBody>
      </p:sp>
      <p:sp>
        <p:nvSpPr>
          <p:cNvPr id="4" name="Footer Placeholder 3"/>
          <p:cNvSpPr>
            <a:spLocks noGrp="1"/>
          </p:cNvSpPr>
          <p:nvPr>
            <p:ph type="ftr" sz="quarter" idx="2"/>
          </p:nvPr>
        </p:nvSpPr>
        <p:spPr>
          <a:xfrm>
            <a:off x="0" y="9119475"/>
            <a:ext cx="3169920" cy="48172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143588" y="9119475"/>
            <a:ext cx="3169920" cy="481727"/>
          </a:xfrm>
          <a:prstGeom prst="rect">
            <a:avLst/>
          </a:prstGeom>
        </p:spPr>
        <p:txBody>
          <a:bodyPr vert="horz" lIns="91440" tIns="45720" rIns="91440" bIns="45720" rtlCol="0" anchor="b"/>
          <a:lstStyle>
            <a:lvl1pPr algn="r">
              <a:defRPr sz="1200"/>
            </a:lvl1pPr>
          </a:lstStyle>
          <a:p>
            <a:fld id="{9725C687-3959-4504-B0A1-882B2116C972}" type="slidenum">
              <a:rPr lang="en-GB" smtClean="0"/>
              <a:t>‹#›</a:t>
            </a:fld>
            <a:endParaRPr lang="en-GB"/>
          </a:p>
        </p:txBody>
      </p:sp>
    </p:spTree>
    <p:extLst>
      <p:ext uri="{BB962C8B-B14F-4D97-AF65-F5344CB8AC3E}">
        <p14:creationId xmlns:p14="http://schemas.microsoft.com/office/powerpoint/2010/main" val="1950624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143588" y="0"/>
            <a:ext cx="3169920" cy="481728"/>
          </a:xfrm>
          <a:prstGeom prst="rect">
            <a:avLst/>
          </a:prstGeom>
        </p:spPr>
        <p:txBody>
          <a:bodyPr vert="horz" lIns="91440" tIns="45720" rIns="91440" bIns="45720" rtlCol="0"/>
          <a:lstStyle>
            <a:lvl1pPr algn="r">
              <a:defRPr sz="1200"/>
            </a:lvl1pPr>
          </a:lstStyle>
          <a:p>
            <a:fld id="{CC28EEC2-66FD-4C33-882D-BA5E207DD58C}" type="datetimeFigureOut">
              <a:rPr lang="en-GB" smtClean="0"/>
              <a:t>25/01/2019</a:t>
            </a:fld>
            <a:endParaRPr lang="en-GB"/>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5"/>
            <a:ext cx="3169920" cy="48172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1440" tIns="45720" rIns="91440" bIns="45720" rtlCol="0" anchor="b"/>
          <a:lstStyle>
            <a:lvl1pPr algn="r">
              <a:defRPr sz="1200"/>
            </a:lvl1pPr>
          </a:lstStyle>
          <a:p>
            <a:fld id="{77DEECEF-E0BA-4E09-A6C2-C9FAEDBC6BF1}" type="slidenum">
              <a:rPr lang="en-GB" smtClean="0"/>
              <a:t>‹#›</a:t>
            </a:fld>
            <a:endParaRPr lang="en-GB"/>
          </a:p>
        </p:txBody>
      </p:sp>
    </p:spTree>
    <p:extLst>
      <p:ext uri="{BB962C8B-B14F-4D97-AF65-F5344CB8AC3E}">
        <p14:creationId xmlns:p14="http://schemas.microsoft.com/office/powerpoint/2010/main" val="1931048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jrht.org.uk/communities/derwenthorpe"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studiopartington.co.uk/sustainability/community-heatin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DEECEF-E0BA-4E09-A6C2-C9FAEDBC6BF1}" type="slidenum">
              <a:rPr lang="en-GB" smtClean="0"/>
              <a:t>1</a:t>
            </a:fld>
            <a:endParaRPr lang="en-GB"/>
          </a:p>
        </p:txBody>
      </p:sp>
    </p:spTree>
    <p:extLst>
      <p:ext uri="{BB962C8B-B14F-4D97-AF65-F5344CB8AC3E}">
        <p14:creationId xmlns:p14="http://schemas.microsoft.com/office/powerpoint/2010/main" val="2907241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Need to think about wider urban environment</a:t>
            </a:r>
          </a:p>
          <a:p>
            <a:pPr marL="0" indent="0">
              <a:buFont typeface="Arial" panose="020B0604020202020204" pitchFamily="34" charset="0"/>
              <a:buNone/>
            </a:pPr>
            <a:r>
              <a:rPr lang="en-GB" dirty="0"/>
              <a:t>Extreme examples</a:t>
            </a:r>
          </a:p>
          <a:p>
            <a:pPr marL="0" indent="0">
              <a:buFont typeface="Arial" panose="020B0604020202020204" pitchFamily="34" charset="0"/>
              <a:buNone/>
            </a:pPr>
            <a:r>
              <a:rPr lang="en-GB" dirty="0"/>
              <a:t>Must think about urban realm</a:t>
            </a:r>
          </a:p>
          <a:p>
            <a:pPr marL="0" indent="0">
              <a:buFont typeface="Arial" panose="020B0604020202020204" pitchFamily="34" charset="0"/>
              <a:buNone/>
            </a:pPr>
            <a:r>
              <a:rPr lang="en-GB" dirty="0"/>
              <a:t>Not just physical – sight, hearing</a:t>
            </a:r>
          </a:p>
          <a:p>
            <a:pPr marL="0" indent="0">
              <a:buFont typeface="Arial" panose="020B0604020202020204" pitchFamily="34" charset="0"/>
              <a:buNone/>
            </a:pPr>
            <a:r>
              <a:rPr lang="en-GB" dirty="0"/>
              <a:t>Shops have quiet time so that people with autism can use shops – why can’t this be all the time?</a:t>
            </a:r>
          </a:p>
        </p:txBody>
      </p:sp>
      <p:sp>
        <p:nvSpPr>
          <p:cNvPr id="4" name="Slide Number Placeholder 3"/>
          <p:cNvSpPr>
            <a:spLocks noGrp="1"/>
          </p:cNvSpPr>
          <p:nvPr>
            <p:ph type="sldNum" sz="quarter" idx="10"/>
          </p:nvPr>
        </p:nvSpPr>
        <p:spPr/>
        <p:txBody>
          <a:bodyPr/>
          <a:lstStyle/>
          <a:p>
            <a:fld id="{77DEECEF-E0BA-4E09-A6C2-C9FAEDBC6BF1}" type="slidenum">
              <a:rPr lang="en-GB" smtClean="0"/>
              <a:t>10</a:t>
            </a:fld>
            <a:endParaRPr lang="en-GB"/>
          </a:p>
        </p:txBody>
      </p:sp>
    </p:spTree>
    <p:extLst>
      <p:ext uri="{BB962C8B-B14F-4D97-AF65-F5344CB8AC3E}">
        <p14:creationId xmlns:p14="http://schemas.microsoft.com/office/powerpoint/2010/main" val="2388416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Dwell – university of Sheffield</a:t>
            </a:r>
          </a:p>
          <a:p>
            <a:pPr marL="0" indent="0">
              <a:buFont typeface="Arial" panose="020B0604020202020204" pitchFamily="34" charset="0"/>
              <a:buNone/>
            </a:pPr>
            <a:r>
              <a:rPr lang="en-GB" dirty="0"/>
              <a:t>Mixture of developments</a:t>
            </a:r>
          </a:p>
          <a:p>
            <a:pPr marL="0" indent="0">
              <a:buFont typeface="Arial" panose="020B0604020202020204" pitchFamily="34" charset="0"/>
              <a:buNone/>
            </a:pPr>
            <a:r>
              <a:rPr lang="en-GB" dirty="0"/>
              <a:t>Allow older people not to feel isolated in their home</a:t>
            </a:r>
          </a:p>
          <a:p>
            <a:pPr marL="0" indent="0">
              <a:buFont typeface="Arial" panose="020B0604020202020204" pitchFamily="34" charset="0"/>
              <a:buNone/>
            </a:pPr>
            <a:r>
              <a:rPr lang="en-GB" dirty="0"/>
              <a:t>Easy for them to move around</a:t>
            </a:r>
          </a:p>
          <a:p>
            <a:pPr marL="0" indent="0">
              <a:buFont typeface="Arial" panose="020B0604020202020204" pitchFamily="34" charset="0"/>
              <a:buNone/>
            </a:pPr>
            <a:r>
              <a:rPr lang="en-GB" dirty="0"/>
              <a:t>Green spaces for everyone – older are active later in life</a:t>
            </a:r>
          </a:p>
        </p:txBody>
      </p:sp>
      <p:sp>
        <p:nvSpPr>
          <p:cNvPr id="4" name="Slide Number Placeholder 3"/>
          <p:cNvSpPr>
            <a:spLocks noGrp="1"/>
          </p:cNvSpPr>
          <p:nvPr>
            <p:ph type="sldNum" sz="quarter" idx="10"/>
          </p:nvPr>
        </p:nvSpPr>
        <p:spPr/>
        <p:txBody>
          <a:bodyPr/>
          <a:lstStyle/>
          <a:p>
            <a:fld id="{77DEECEF-E0BA-4E09-A6C2-C9FAEDBC6BF1}" type="slidenum">
              <a:rPr lang="en-GB" smtClean="0"/>
              <a:t>11</a:t>
            </a:fld>
            <a:endParaRPr lang="en-GB"/>
          </a:p>
        </p:txBody>
      </p:sp>
    </p:spTree>
    <p:extLst>
      <p:ext uri="{BB962C8B-B14F-4D97-AF65-F5344CB8AC3E}">
        <p14:creationId xmlns:p14="http://schemas.microsoft.com/office/powerpoint/2010/main" val="397911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High street in poor condition</a:t>
            </a:r>
          </a:p>
          <a:p>
            <a:pPr marL="0" indent="0">
              <a:buFont typeface="Arial" panose="020B0604020202020204" pitchFamily="34" charset="0"/>
              <a:buNone/>
            </a:pPr>
            <a:r>
              <a:rPr lang="en-GB" dirty="0"/>
              <a:t>Often competing against developers for land – communal areas put price up</a:t>
            </a:r>
          </a:p>
          <a:p>
            <a:pPr marL="0" indent="0">
              <a:buFont typeface="Arial" panose="020B0604020202020204" pitchFamily="34" charset="0"/>
              <a:buNone/>
            </a:pPr>
            <a:r>
              <a:rPr lang="en-GB" sz="1200" kern="1200" dirty="0">
                <a:solidFill>
                  <a:schemeClr val="tx1"/>
                </a:solidFill>
                <a:effectLst/>
                <a:latin typeface="+mn-lt"/>
                <a:ea typeface="+mn-ea"/>
                <a:cs typeface="+mn-cs"/>
              </a:rPr>
              <a:t>C3 use classification does not help this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possibly not suited to specialist dementia care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NPPF mentions about diversification of town centres – residential development should be encouraged in these areas on appropriate sites</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Do extra care schemes need their own facilities? – can they be shared?</a:t>
            </a:r>
            <a:endParaRPr lang="en-GB"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Saves costs of additional floor space – be more competitive on land</a:t>
            </a:r>
          </a:p>
          <a:p>
            <a:pPr marL="0" indent="0">
              <a:buFont typeface="Arial" panose="020B0604020202020204" pitchFamily="34" charset="0"/>
              <a:buNone/>
            </a:pPr>
            <a:r>
              <a:rPr lang="en-GB" dirty="0"/>
              <a:t>Housing associations put deals with well known chains</a:t>
            </a:r>
          </a:p>
          <a:p>
            <a:pPr marL="0" indent="0">
              <a:buFont typeface="Arial" panose="020B0604020202020204" pitchFamily="34" charset="0"/>
              <a:buNone/>
            </a:pPr>
            <a:r>
              <a:rPr lang="en-GB" dirty="0"/>
              <a:t>This is what people want</a:t>
            </a:r>
          </a:p>
        </p:txBody>
      </p:sp>
      <p:sp>
        <p:nvSpPr>
          <p:cNvPr id="4" name="Slide Number Placeholder 3"/>
          <p:cNvSpPr>
            <a:spLocks noGrp="1"/>
          </p:cNvSpPr>
          <p:nvPr>
            <p:ph type="sldNum" sz="quarter" idx="10"/>
          </p:nvPr>
        </p:nvSpPr>
        <p:spPr/>
        <p:txBody>
          <a:bodyPr/>
          <a:lstStyle/>
          <a:p>
            <a:fld id="{77DEECEF-E0BA-4E09-A6C2-C9FAEDBC6BF1}" type="slidenum">
              <a:rPr lang="en-GB" smtClean="0"/>
              <a:t>12</a:t>
            </a:fld>
            <a:endParaRPr lang="en-GB"/>
          </a:p>
        </p:txBody>
      </p:sp>
    </p:spTree>
    <p:extLst>
      <p:ext uri="{BB962C8B-B14F-4D97-AF65-F5344CB8AC3E}">
        <p14:creationId xmlns:p14="http://schemas.microsoft.com/office/powerpoint/2010/main" val="8227285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Prefab granny annexes</a:t>
            </a:r>
          </a:p>
          <a:p>
            <a:pPr marL="0" indent="0">
              <a:buFont typeface="Arial" panose="020B0604020202020204" pitchFamily="34" charset="0"/>
              <a:buNone/>
            </a:pPr>
            <a:r>
              <a:rPr lang="en-GB" dirty="0"/>
              <a:t>One way to increase density </a:t>
            </a:r>
          </a:p>
          <a:p>
            <a:pPr marL="0" indent="0">
              <a:buFont typeface="Arial" panose="020B0604020202020204" pitchFamily="34" charset="0"/>
              <a:buNone/>
            </a:pPr>
            <a:r>
              <a:rPr lang="en-GB" dirty="0"/>
              <a:t>Grandparents are babysitters</a:t>
            </a:r>
          </a:p>
          <a:p>
            <a:pPr marL="0" indent="0">
              <a:buFont typeface="Arial" panose="020B0604020202020204" pitchFamily="34" charset="0"/>
              <a:buNone/>
            </a:pPr>
            <a:r>
              <a:rPr lang="en-GB" dirty="0"/>
              <a:t>Some want to release property value to children</a:t>
            </a:r>
          </a:p>
          <a:p>
            <a:pPr marL="0" indent="0">
              <a:buFont typeface="Arial" panose="020B0604020202020204" pitchFamily="34" charset="0"/>
              <a:buNone/>
            </a:pPr>
            <a:r>
              <a:rPr lang="en-GB" dirty="0"/>
              <a:t>Release property value to travel</a:t>
            </a:r>
          </a:p>
        </p:txBody>
      </p:sp>
      <p:sp>
        <p:nvSpPr>
          <p:cNvPr id="4" name="Slide Number Placeholder 3"/>
          <p:cNvSpPr>
            <a:spLocks noGrp="1"/>
          </p:cNvSpPr>
          <p:nvPr>
            <p:ph type="sldNum" sz="quarter" idx="10"/>
          </p:nvPr>
        </p:nvSpPr>
        <p:spPr/>
        <p:txBody>
          <a:bodyPr/>
          <a:lstStyle/>
          <a:p>
            <a:fld id="{77DEECEF-E0BA-4E09-A6C2-C9FAEDBC6BF1}" type="slidenum">
              <a:rPr lang="en-GB" smtClean="0"/>
              <a:t>13</a:t>
            </a:fld>
            <a:endParaRPr lang="en-GB"/>
          </a:p>
        </p:txBody>
      </p:sp>
    </p:spTree>
    <p:extLst>
      <p:ext uri="{BB962C8B-B14F-4D97-AF65-F5344CB8AC3E}">
        <p14:creationId xmlns:p14="http://schemas.microsoft.com/office/powerpoint/2010/main" val="68734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American model</a:t>
            </a:r>
          </a:p>
          <a:p>
            <a:pPr marL="0" indent="0">
              <a:buFont typeface="Arial" panose="020B0604020202020204" pitchFamily="34" charset="0"/>
              <a:buNone/>
            </a:pPr>
            <a:r>
              <a:rPr lang="en-GB" dirty="0"/>
              <a:t>Could have flat at ground floor with house above</a:t>
            </a:r>
          </a:p>
          <a:p>
            <a:pPr marL="0" indent="0">
              <a:buFont typeface="Arial" panose="020B0604020202020204" pitchFamily="34" charset="0"/>
              <a:buNone/>
            </a:pPr>
            <a:r>
              <a:rPr lang="en-GB" dirty="0"/>
              <a:t>Mews development?</a:t>
            </a:r>
          </a:p>
        </p:txBody>
      </p:sp>
      <p:sp>
        <p:nvSpPr>
          <p:cNvPr id="4" name="Slide Number Placeholder 3"/>
          <p:cNvSpPr>
            <a:spLocks noGrp="1"/>
          </p:cNvSpPr>
          <p:nvPr>
            <p:ph type="sldNum" sz="quarter" idx="10"/>
          </p:nvPr>
        </p:nvSpPr>
        <p:spPr/>
        <p:txBody>
          <a:bodyPr/>
          <a:lstStyle/>
          <a:p>
            <a:fld id="{77DEECEF-E0BA-4E09-A6C2-C9FAEDBC6BF1}" type="slidenum">
              <a:rPr lang="en-GB" smtClean="0"/>
              <a:t>14</a:t>
            </a:fld>
            <a:endParaRPr lang="en-GB"/>
          </a:p>
        </p:txBody>
      </p:sp>
    </p:spTree>
    <p:extLst>
      <p:ext uri="{BB962C8B-B14F-4D97-AF65-F5344CB8AC3E}">
        <p14:creationId xmlns:p14="http://schemas.microsoft.com/office/powerpoint/2010/main" val="13071593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Downsizers don’t want to</a:t>
            </a:r>
          </a:p>
          <a:p>
            <a:pPr marL="0" indent="0">
              <a:buFont typeface="Arial" panose="020B0604020202020204" pitchFamily="34" charset="0"/>
              <a:buNone/>
            </a:pPr>
            <a:r>
              <a:rPr lang="en-GB" dirty="0"/>
              <a:t>Product isn’t good enough</a:t>
            </a:r>
          </a:p>
          <a:p>
            <a:pPr marL="0" indent="0">
              <a:buFont typeface="Arial" panose="020B0604020202020204" pitchFamily="34" charset="0"/>
              <a:buNone/>
            </a:pPr>
            <a:r>
              <a:rPr lang="en-GB" dirty="0"/>
              <a:t>Need to create product they buy into</a:t>
            </a:r>
          </a:p>
          <a:p>
            <a:pPr marL="0" indent="0">
              <a:buFont typeface="Arial" panose="020B0604020202020204" pitchFamily="34" charset="0"/>
              <a:buNone/>
            </a:pPr>
            <a:r>
              <a:rPr lang="en-GB" dirty="0"/>
              <a:t>Smaller than family house – but room for visitors</a:t>
            </a:r>
          </a:p>
          <a:p>
            <a:pPr marL="0" indent="0">
              <a:buFont typeface="Arial" panose="020B0604020202020204" pitchFamily="34" charset="0"/>
              <a:buNone/>
            </a:pPr>
            <a:r>
              <a:rPr lang="en-GB" dirty="0"/>
              <a:t>Condensed gardens</a:t>
            </a:r>
          </a:p>
        </p:txBody>
      </p:sp>
      <p:sp>
        <p:nvSpPr>
          <p:cNvPr id="4" name="Slide Number Placeholder 3"/>
          <p:cNvSpPr>
            <a:spLocks noGrp="1"/>
          </p:cNvSpPr>
          <p:nvPr>
            <p:ph type="sldNum" sz="quarter" idx="10"/>
          </p:nvPr>
        </p:nvSpPr>
        <p:spPr/>
        <p:txBody>
          <a:bodyPr/>
          <a:lstStyle/>
          <a:p>
            <a:fld id="{77DEECEF-E0BA-4E09-A6C2-C9FAEDBC6BF1}" type="slidenum">
              <a:rPr lang="en-GB" smtClean="0"/>
              <a:t>15</a:t>
            </a:fld>
            <a:endParaRPr lang="en-GB"/>
          </a:p>
        </p:txBody>
      </p:sp>
    </p:spTree>
    <p:extLst>
      <p:ext uri="{BB962C8B-B14F-4D97-AF65-F5344CB8AC3E}">
        <p14:creationId xmlns:p14="http://schemas.microsoft.com/office/powerpoint/2010/main" val="842711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Some housing associations are sitting on unused sites</a:t>
            </a:r>
          </a:p>
          <a:p>
            <a:pPr marL="0" indent="0">
              <a:buFont typeface="Arial" panose="020B0604020202020204" pitchFamily="34" charset="0"/>
              <a:buNone/>
            </a:pPr>
            <a:r>
              <a:rPr lang="en-GB" dirty="0"/>
              <a:t>Problems</a:t>
            </a:r>
          </a:p>
          <a:p>
            <a:pPr marL="0" indent="0">
              <a:buFont typeface="Arial" panose="020B0604020202020204" pitchFamily="34" charset="0"/>
              <a:buNone/>
            </a:pPr>
            <a:r>
              <a:rPr lang="en-GB" dirty="0"/>
              <a:t>Councils not hitting affordable housing targets or older persons</a:t>
            </a:r>
          </a:p>
          <a:p>
            <a:pPr marL="0" indent="0">
              <a:buFont typeface="Arial" panose="020B0604020202020204" pitchFamily="34" charset="0"/>
              <a:buNone/>
            </a:pPr>
            <a:r>
              <a:rPr lang="en-GB" dirty="0"/>
              <a:t>Great opportunity</a:t>
            </a:r>
          </a:p>
        </p:txBody>
      </p:sp>
      <p:sp>
        <p:nvSpPr>
          <p:cNvPr id="4" name="Slide Number Placeholder 3"/>
          <p:cNvSpPr>
            <a:spLocks noGrp="1"/>
          </p:cNvSpPr>
          <p:nvPr>
            <p:ph type="sldNum" sz="quarter" idx="10"/>
          </p:nvPr>
        </p:nvSpPr>
        <p:spPr/>
        <p:txBody>
          <a:bodyPr/>
          <a:lstStyle/>
          <a:p>
            <a:fld id="{77DEECEF-E0BA-4E09-A6C2-C9FAEDBC6BF1}" type="slidenum">
              <a:rPr lang="en-GB" smtClean="0"/>
              <a:t>16</a:t>
            </a:fld>
            <a:endParaRPr lang="en-GB"/>
          </a:p>
        </p:txBody>
      </p:sp>
    </p:spTree>
    <p:extLst>
      <p:ext uri="{BB962C8B-B14F-4D97-AF65-F5344CB8AC3E}">
        <p14:creationId xmlns:p14="http://schemas.microsoft.com/office/powerpoint/2010/main" val="3056464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Small scale housing</a:t>
            </a:r>
          </a:p>
          <a:p>
            <a:pPr marL="0" indent="0">
              <a:buFont typeface="Arial" panose="020B0604020202020204" pitchFamily="34" charset="0"/>
              <a:buNone/>
            </a:pPr>
            <a:r>
              <a:rPr lang="en-GB" dirty="0"/>
              <a:t>Bungalows</a:t>
            </a:r>
          </a:p>
          <a:p>
            <a:pPr marL="0" indent="0">
              <a:buFont typeface="Arial" panose="020B0604020202020204" pitchFamily="34" charset="0"/>
              <a:buNone/>
            </a:pPr>
            <a:r>
              <a:rPr lang="en-GB" dirty="0"/>
              <a:t>Multiple sites with similar design to maximise </a:t>
            </a:r>
            <a:r>
              <a:rPr lang="en-GB" dirty="0" smtClean="0"/>
              <a:t>efficiency</a:t>
            </a:r>
          </a:p>
          <a:p>
            <a:pPr marL="0" indent="0">
              <a:buFont typeface="Arial" panose="020B0604020202020204" pitchFamily="34" charset="0"/>
              <a:buNone/>
            </a:pPr>
            <a:r>
              <a:rPr lang="en-GB" dirty="0" smtClean="0"/>
              <a:t>Modular construction</a:t>
            </a:r>
            <a:endParaRPr lang="en-GB" dirty="0"/>
          </a:p>
        </p:txBody>
      </p:sp>
      <p:sp>
        <p:nvSpPr>
          <p:cNvPr id="4" name="Slide Number Placeholder 3"/>
          <p:cNvSpPr>
            <a:spLocks noGrp="1"/>
          </p:cNvSpPr>
          <p:nvPr>
            <p:ph type="sldNum" sz="quarter" idx="10"/>
          </p:nvPr>
        </p:nvSpPr>
        <p:spPr/>
        <p:txBody>
          <a:bodyPr/>
          <a:lstStyle/>
          <a:p>
            <a:fld id="{77DEECEF-E0BA-4E09-A6C2-C9FAEDBC6BF1}" type="slidenum">
              <a:rPr lang="en-GB" smtClean="0"/>
              <a:t>17</a:t>
            </a:fld>
            <a:endParaRPr lang="en-GB"/>
          </a:p>
        </p:txBody>
      </p:sp>
    </p:spTree>
    <p:extLst>
      <p:ext uri="{BB962C8B-B14F-4D97-AF65-F5344CB8AC3E}">
        <p14:creationId xmlns:p14="http://schemas.microsoft.com/office/powerpoint/2010/main" val="15582544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Problem is that generally older persons housing are large buildings</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 do we squeeze them in?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Many homes have loft conversions – maximising use of roof space may help</a:t>
            </a:r>
            <a:endParaRPr lang="en-GB" dirty="0"/>
          </a:p>
          <a:p>
            <a:pPr marL="0" indent="0">
              <a:buFont typeface="Arial" panose="020B0604020202020204" pitchFamily="34" charset="0"/>
              <a:buNone/>
            </a:pPr>
            <a:r>
              <a:rPr lang="en-GB" dirty="0"/>
              <a:t>Scale of surrounding properties</a:t>
            </a:r>
          </a:p>
          <a:p>
            <a:pPr marL="0" indent="0">
              <a:buFont typeface="Arial" panose="020B0604020202020204" pitchFamily="34" charset="0"/>
              <a:buNone/>
            </a:pPr>
            <a:r>
              <a:rPr lang="en-GB" dirty="0"/>
              <a:t>Castlemaine – houses from front, clever apartment arrangement</a:t>
            </a:r>
          </a:p>
          <a:p>
            <a:pPr marL="0" indent="0">
              <a:buFont typeface="Arial" panose="020B0604020202020204" pitchFamily="34" charset="0"/>
              <a:buNone/>
            </a:pPr>
            <a:r>
              <a:rPr lang="en-GB" dirty="0"/>
              <a:t>Lea Springs – took townhouse idea to split up facade</a:t>
            </a:r>
          </a:p>
        </p:txBody>
      </p:sp>
      <p:sp>
        <p:nvSpPr>
          <p:cNvPr id="4" name="Slide Number Placeholder 3"/>
          <p:cNvSpPr>
            <a:spLocks noGrp="1"/>
          </p:cNvSpPr>
          <p:nvPr>
            <p:ph type="sldNum" sz="quarter" idx="10"/>
          </p:nvPr>
        </p:nvSpPr>
        <p:spPr/>
        <p:txBody>
          <a:bodyPr/>
          <a:lstStyle/>
          <a:p>
            <a:fld id="{77DEECEF-E0BA-4E09-A6C2-C9FAEDBC6BF1}" type="slidenum">
              <a:rPr lang="en-GB" smtClean="0"/>
              <a:t>18</a:t>
            </a:fld>
            <a:endParaRPr lang="en-GB"/>
          </a:p>
        </p:txBody>
      </p:sp>
    </p:spTree>
    <p:extLst>
      <p:ext uri="{BB962C8B-B14F-4D97-AF65-F5344CB8AC3E}">
        <p14:creationId xmlns:p14="http://schemas.microsoft.com/office/powerpoint/2010/main" val="3783413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solidFill>
                  <a:srgbClr val="000000"/>
                </a:solidFill>
                <a:latin typeface="Univers-Light"/>
              </a:rPr>
              <a:t>One of the first large scale low-carbon communities in Northern England, </a:t>
            </a:r>
            <a:r>
              <a:rPr lang="en-GB" dirty="0" err="1">
                <a:solidFill>
                  <a:srgbClr val="6D6E71"/>
                </a:solidFill>
                <a:latin typeface="Univers-Light"/>
                <a:hlinkClick r:id="rId3"/>
              </a:rPr>
              <a:t>Derwenthorpe</a:t>
            </a:r>
            <a:r>
              <a:rPr lang="en-GB" dirty="0">
                <a:solidFill>
                  <a:srgbClr val="000000"/>
                </a:solidFill>
                <a:latin typeface="Univers-Light"/>
              </a:rPr>
              <a:t> seeks to create a mixed tenure, exemplar community of energy efficient homes on the periphery of York.</a:t>
            </a:r>
          </a:p>
          <a:p>
            <a:r>
              <a:rPr lang="en-GB" dirty="0">
                <a:solidFill>
                  <a:srgbClr val="000000"/>
                </a:solidFill>
                <a:latin typeface="Univers-Light"/>
              </a:rPr>
              <a:t>The masterplan makes use of the existing hedgerows which have been enhanced to structure the site and create ecological zones and amenity spaces threading through the development. Different sized houses are used appropriately to support the urban structure and provide enclosure and continuous frontages to the streets and spaces.</a:t>
            </a:r>
          </a:p>
          <a:p>
            <a:r>
              <a:rPr lang="en-GB" dirty="0">
                <a:solidFill>
                  <a:srgbClr val="000000"/>
                </a:solidFill>
                <a:latin typeface="Univers-Light"/>
              </a:rPr>
              <a:t>The </a:t>
            </a:r>
            <a:r>
              <a:rPr lang="en-GB" dirty="0">
                <a:solidFill>
                  <a:srgbClr val="6D6E71"/>
                </a:solidFill>
                <a:latin typeface="Univers-Light"/>
                <a:hlinkClick r:id="rId4"/>
              </a:rPr>
              <a:t>Energy Centre</a:t>
            </a:r>
            <a:r>
              <a:rPr lang="en-GB" dirty="0">
                <a:solidFill>
                  <a:srgbClr val="000000"/>
                </a:solidFill>
                <a:latin typeface="Univers-Light"/>
              </a:rPr>
              <a:t> at the heart of the scheme houses two wood-fired biomass boilers, and has a simultaneous use as a community centre.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Open design – lots of glazing </a:t>
            </a:r>
            <a:endParaRPr lang="en-GB" dirty="0">
              <a:solidFill>
                <a:srgbClr val="000000"/>
              </a:solidFill>
              <a:latin typeface="Univers-Light"/>
            </a:endParaRPr>
          </a:p>
          <a:p>
            <a:r>
              <a:rPr lang="en-GB" sz="1200" kern="1200" dirty="0">
                <a:solidFill>
                  <a:schemeClr val="tx1"/>
                </a:solidFill>
                <a:effectLst/>
                <a:latin typeface="+mn-lt"/>
                <a:ea typeface="+mn-ea"/>
                <a:cs typeface="+mn-cs"/>
              </a:rPr>
              <a:t>Green belt is to ideally be ‘enhanced’ – are we able to integrate housing in the landscape to achieve this</a:t>
            </a:r>
            <a:endParaRPr lang="en-GB" dirty="0">
              <a:solidFill>
                <a:srgbClr val="000000"/>
              </a:solidFill>
              <a:latin typeface="Univers-Light"/>
            </a:endParaRPr>
          </a:p>
        </p:txBody>
      </p:sp>
      <p:sp>
        <p:nvSpPr>
          <p:cNvPr id="4" name="Slide Number Placeholder 3"/>
          <p:cNvSpPr>
            <a:spLocks noGrp="1"/>
          </p:cNvSpPr>
          <p:nvPr>
            <p:ph type="sldNum" sz="quarter" idx="10"/>
          </p:nvPr>
        </p:nvSpPr>
        <p:spPr/>
        <p:txBody>
          <a:bodyPr/>
          <a:lstStyle/>
          <a:p>
            <a:fld id="{77DEECEF-E0BA-4E09-A6C2-C9FAEDBC6BF1}" type="slidenum">
              <a:rPr lang="en-GB" smtClean="0"/>
              <a:t>19</a:t>
            </a:fld>
            <a:endParaRPr lang="en-GB"/>
          </a:p>
        </p:txBody>
      </p:sp>
    </p:spTree>
    <p:extLst>
      <p:ext uri="{BB962C8B-B14F-4D97-AF65-F5344CB8AC3E}">
        <p14:creationId xmlns:p14="http://schemas.microsoft.com/office/powerpoint/2010/main" val="354343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States in NPPF how important design is in the planning system</a:t>
            </a:r>
          </a:p>
          <a:p>
            <a:pPr marL="0" indent="0">
              <a:buFont typeface="Arial" panose="020B0604020202020204" pitchFamily="34" charset="0"/>
              <a:buNone/>
            </a:pPr>
            <a:r>
              <a:rPr lang="en-GB" dirty="0"/>
              <a:t>Creating high quality is fundamental</a:t>
            </a:r>
          </a:p>
          <a:p>
            <a:pPr marL="0" indent="0">
              <a:buFont typeface="Arial" panose="020B0604020202020204" pitchFamily="34" charset="0"/>
              <a:buNone/>
            </a:pPr>
            <a:r>
              <a:rPr lang="en-GB" dirty="0"/>
              <a:t>Fundamental – forming the necessary core</a:t>
            </a:r>
          </a:p>
          <a:p>
            <a:pPr marL="0" indent="0">
              <a:buFont typeface="Arial" panose="020B0604020202020204" pitchFamily="34" charset="0"/>
              <a:buNone/>
            </a:pPr>
            <a:r>
              <a:rPr lang="en-GB" dirty="0"/>
              <a:t>Not something we should strive for – it needs to be done</a:t>
            </a:r>
          </a:p>
          <a:p>
            <a:pPr marL="0" indent="0">
              <a:buFont typeface="Arial" panose="020B0604020202020204" pitchFamily="34" charset="0"/>
              <a:buNone/>
            </a:pPr>
            <a:r>
              <a:rPr lang="en-GB" dirty="0"/>
              <a:t>The majority of buildings last for a long time and therefore need to be high quality</a:t>
            </a:r>
          </a:p>
        </p:txBody>
      </p:sp>
      <p:sp>
        <p:nvSpPr>
          <p:cNvPr id="4" name="Slide Number Placeholder 3"/>
          <p:cNvSpPr>
            <a:spLocks noGrp="1"/>
          </p:cNvSpPr>
          <p:nvPr>
            <p:ph type="sldNum" sz="quarter" idx="10"/>
          </p:nvPr>
        </p:nvSpPr>
        <p:spPr/>
        <p:txBody>
          <a:bodyPr/>
          <a:lstStyle/>
          <a:p>
            <a:fld id="{77DEECEF-E0BA-4E09-A6C2-C9FAEDBC6BF1}" type="slidenum">
              <a:rPr lang="en-GB" smtClean="0"/>
              <a:t>2</a:t>
            </a:fld>
            <a:endParaRPr lang="en-GB"/>
          </a:p>
        </p:txBody>
      </p:sp>
    </p:spTree>
    <p:extLst>
      <p:ext uri="{BB962C8B-B14F-4D97-AF65-F5344CB8AC3E}">
        <p14:creationId xmlns:p14="http://schemas.microsoft.com/office/powerpoint/2010/main" val="2507296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NPPF - 'promote social interaction, including opportunities for meetings between people who might not otherwise come into contact with each other'</a:t>
            </a: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GB" dirty="0" smtClean="0"/>
              <a:t>Helena Partnerships by DK-Architects</a:t>
            </a:r>
          </a:p>
          <a:p>
            <a:pPr marL="0" indent="0">
              <a:buFont typeface="Arial" panose="020B0604020202020204" pitchFamily="34" charset="0"/>
              <a:buNone/>
            </a:pPr>
            <a:r>
              <a:rPr lang="en-GB" dirty="0" smtClean="0"/>
              <a:t>40 bed care home, 89 extra care apartments</a:t>
            </a:r>
          </a:p>
          <a:p>
            <a:pPr marL="0" indent="0">
              <a:buFont typeface="Arial" panose="020B0604020202020204" pitchFamily="34" charset="0"/>
              <a:buNone/>
            </a:pPr>
            <a:r>
              <a:rPr lang="en-GB" dirty="0" smtClean="0"/>
              <a:t>Range of on site and outreach services for older people</a:t>
            </a:r>
          </a:p>
          <a:p>
            <a:pPr marL="0" indent="0">
              <a:buFont typeface="Arial" panose="020B0604020202020204" pitchFamily="34" charset="0"/>
              <a:buNone/>
            </a:pPr>
            <a:r>
              <a:rPr lang="en-GB" dirty="0" smtClean="0"/>
              <a:t>Dining,</a:t>
            </a:r>
            <a:r>
              <a:rPr lang="en-GB" baseline="0" dirty="0" smtClean="0"/>
              <a:t> healthcare and leisure facilities – aimed at people in retirement, but can be used by anyone</a:t>
            </a:r>
            <a:endParaRPr lang="en-GB" dirty="0" smtClean="0"/>
          </a:p>
          <a:p>
            <a:pPr marL="0" indent="0">
              <a:buFont typeface="Arial" panose="020B0604020202020204" pitchFamily="34" charset="0"/>
              <a:buNone/>
            </a:pPr>
            <a:r>
              <a:rPr lang="en-GB" dirty="0" smtClean="0"/>
              <a:t>Different levels of privacy – 3 blocks linked around central hub</a:t>
            </a:r>
          </a:p>
          <a:p>
            <a:pPr marL="0" indent="0">
              <a:buFont typeface="Arial" panose="020B0604020202020204" pitchFamily="34" charset="0"/>
              <a:buNone/>
            </a:pPr>
            <a:r>
              <a:rPr lang="en-GB" dirty="0" smtClean="0"/>
              <a:t>Areas liveliest</a:t>
            </a:r>
            <a:r>
              <a:rPr lang="en-GB" baseline="0" dirty="0" smtClean="0"/>
              <a:t> venue – attracting younger people</a:t>
            </a:r>
            <a:endParaRPr lang="en-GB" dirty="0"/>
          </a:p>
        </p:txBody>
      </p:sp>
      <p:sp>
        <p:nvSpPr>
          <p:cNvPr id="4" name="Slide Number Placeholder 3"/>
          <p:cNvSpPr>
            <a:spLocks noGrp="1"/>
          </p:cNvSpPr>
          <p:nvPr>
            <p:ph type="sldNum" sz="quarter" idx="10"/>
          </p:nvPr>
        </p:nvSpPr>
        <p:spPr/>
        <p:txBody>
          <a:bodyPr/>
          <a:lstStyle/>
          <a:p>
            <a:fld id="{77DEECEF-E0BA-4E09-A6C2-C9FAEDBC6BF1}" type="slidenum">
              <a:rPr lang="en-GB" smtClean="0"/>
              <a:t>20</a:t>
            </a:fld>
            <a:endParaRPr lang="en-GB"/>
          </a:p>
        </p:txBody>
      </p:sp>
    </p:spTree>
    <p:extLst>
      <p:ext uri="{BB962C8B-B14F-4D97-AF65-F5344CB8AC3E}">
        <p14:creationId xmlns:p14="http://schemas.microsoft.com/office/powerpoint/2010/main" val="12233673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Need variety of scales, styles and types</a:t>
            </a:r>
          </a:p>
          <a:p>
            <a:pPr marL="0" indent="0">
              <a:buFont typeface="Arial" panose="020B0604020202020204" pitchFamily="34" charset="0"/>
              <a:buNone/>
            </a:pPr>
            <a:r>
              <a:rPr lang="en-GB" dirty="0"/>
              <a:t>No one answer</a:t>
            </a:r>
          </a:p>
          <a:p>
            <a:pPr marL="0" indent="0">
              <a:buFont typeface="Arial" panose="020B0604020202020204" pitchFamily="34" charset="0"/>
              <a:buNone/>
            </a:pPr>
            <a:r>
              <a:rPr lang="en-GB" dirty="0"/>
              <a:t>Different types in different areas</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77DEECEF-E0BA-4E09-A6C2-C9FAEDBC6BF1}" type="slidenum">
              <a:rPr lang="en-GB" smtClean="0"/>
              <a:t>21</a:t>
            </a:fld>
            <a:endParaRPr lang="en-GB"/>
          </a:p>
        </p:txBody>
      </p:sp>
    </p:spTree>
    <p:extLst>
      <p:ext uri="{BB962C8B-B14F-4D97-AF65-F5344CB8AC3E}">
        <p14:creationId xmlns:p14="http://schemas.microsoft.com/office/powerpoint/2010/main" val="2560099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South east </a:t>
            </a:r>
            <a:r>
              <a:rPr lang="en-GB" dirty="0" err="1"/>
              <a:t>asia</a:t>
            </a:r>
            <a:r>
              <a:rPr lang="en-GB" dirty="0"/>
              <a:t> – growing population and import all their food</a:t>
            </a:r>
          </a:p>
          <a:p>
            <a:pPr marL="0" indent="0">
              <a:buFont typeface="Arial" panose="020B0604020202020204" pitchFamily="34" charset="0"/>
              <a:buNone/>
            </a:pPr>
            <a:r>
              <a:rPr lang="en-GB" dirty="0"/>
              <a:t>Could lead to a crisis</a:t>
            </a:r>
          </a:p>
          <a:p>
            <a:pPr marL="0" indent="0">
              <a:buFont typeface="Arial" panose="020B0604020202020204" pitchFamily="34" charset="0"/>
              <a:buNone/>
            </a:pPr>
            <a:r>
              <a:rPr lang="en-GB" dirty="0"/>
              <a:t>Integrate an old persons scheme and farm</a:t>
            </a:r>
          </a:p>
        </p:txBody>
      </p:sp>
      <p:sp>
        <p:nvSpPr>
          <p:cNvPr id="4" name="Slide Number Placeholder 3"/>
          <p:cNvSpPr>
            <a:spLocks noGrp="1"/>
          </p:cNvSpPr>
          <p:nvPr>
            <p:ph type="sldNum" sz="quarter" idx="10"/>
          </p:nvPr>
        </p:nvSpPr>
        <p:spPr/>
        <p:txBody>
          <a:bodyPr/>
          <a:lstStyle/>
          <a:p>
            <a:fld id="{77DEECEF-E0BA-4E09-A6C2-C9FAEDBC6BF1}" type="slidenum">
              <a:rPr lang="en-GB" smtClean="0"/>
              <a:t>22</a:t>
            </a:fld>
            <a:endParaRPr lang="en-GB"/>
          </a:p>
        </p:txBody>
      </p:sp>
    </p:spTree>
    <p:extLst>
      <p:ext uri="{BB962C8B-B14F-4D97-AF65-F5344CB8AC3E}">
        <p14:creationId xmlns:p14="http://schemas.microsoft.com/office/powerpoint/2010/main" val="187100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kern="1200" dirty="0">
                <a:solidFill>
                  <a:schemeClr val="tx1"/>
                </a:solidFill>
                <a:effectLst/>
                <a:latin typeface="+mn-lt"/>
                <a:ea typeface="+mn-ea"/>
                <a:cs typeface="+mn-cs"/>
              </a:rPr>
              <a:t>many of the above should be standard ‘good design’ </a:t>
            </a:r>
          </a:p>
          <a:p>
            <a:pPr marL="0" indent="0">
              <a:buFont typeface="Arial" panose="020B0604020202020204" pitchFamily="34" charset="0"/>
              <a:buNone/>
            </a:pPr>
            <a:r>
              <a:rPr lang="en-GB" dirty="0"/>
              <a:t>Number of different requirements that design should address in the London Plan</a:t>
            </a:r>
          </a:p>
          <a:p>
            <a:pPr marL="0" indent="0">
              <a:buFont typeface="Arial" panose="020B0604020202020204" pitchFamily="34" charset="0"/>
              <a:buNone/>
            </a:pPr>
            <a:r>
              <a:rPr lang="en-GB" dirty="0"/>
              <a:t>Split into 3 sections</a:t>
            </a:r>
          </a:p>
          <a:p>
            <a:pPr marL="0" indent="0">
              <a:buFont typeface="Arial" panose="020B0604020202020204" pitchFamily="34" charset="0"/>
              <a:buNone/>
            </a:pPr>
            <a:r>
              <a:rPr lang="en-GB" dirty="0"/>
              <a:t>Quick run through of each point</a:t>
            </a:r>
          </a:p>
        </p:txBody>
      </p:sp>
      <p:sp>
        <p:nvSpPr>
          <p:cNvPr id="4" name="Slide Number Placeholder 3"/>
          <p:cNvSpPr>
            <a:spLocks noGrp="1"/>
          </p:cNvSpPr>
          <p:nvPr>
            <p:ph type="sldNum" sz="quarter" idx="10"/>
          </p:nvPr>
        </p:nvSpPr>
        <p:spPr/>
        <p:txBody>
          <a:bodyPr/>
          <a:lstStyle/>
          <a:p>
            <a:fld id="{77DEECEF-E0BA-4E09-A6C2-C9FAEDBC6BF1}" type="slidenum">
              <a:rPr lang="en-GB" smtClean="0"/>
              <a:t>3</a:t>
            </a:fld>
            <a:endParaRPr lang="en-GB"/>
          </a:p>
        </p:txBody>
      </p:sp>
    </p:spTree>
    <p:extLst>
      <p:ext uri="{BB962C8B-B14F-4D97-AF65-F5344CB8AC3E}">
        <p14:creationId xmlns:p14="http://schemas.microsoft.com/office/powerpoint/2010/main" val="3831099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Being creative can help to meet planning strategies</a:t>
            </a:r>
          </a:p>
          <a:p>
            <a:pPr marL="0" indent="0">
              <a:buFont typeface="Arial" panose="020B0604020202020204" pitchFamily="34" charset="0"/>
              <a:buNone/>
            </a:pPr>
            <a:r>
              <a:rPr lang="en-GB" dirty="0"/>
              <a:t>Need to be holistic – building itself, wider environment, climate change, users needs – striking a balance</a:t>
            </a:r>
          </a:p>
          <a:p>
            <a:pPr marL="0" indent="0">
              <a:buFont typeface="Arial" panose="020B0604020202020204" pitchFamily="34" charset="0"/>
              <a:buNone/>
            </a:pPr>
            <a:r>
              <a:rPr lang="en-GB" dirty="0"/>
              <a:t>Collaboration – work with neighbours at the planning stage, get people around the table, design team</a:t>
            </a:r>
          </a:p>
          <a:p>
            <a:pPr marL="0" indent="0">
              <a:buFont typeface="Arial" panose="020B0604020202020204" pitchFamily="34" charset="0"/>
              <a:buNone/>
            </a:pPr>
            <a:r>
              <a:rPr lang="en-GB" dirty="0"/>
              <a:t>Flexible – need to have a degree of flexibility – multi functional spaces, can building have double use?, seem to have twice the number of buildings we need</a:t>
            </a:r>
          </a:p>
          <a:p>
            <a:pPr marL="0" indent="0">
              <a:buFont typeface="Arial" panose="020B0604020202020204" pitchFamily="34" charset="0"/>
              <a:buNone/>
            </a:pPr>
            <a:r>
              <a:rPr lang="en-GB" dirty="0"/>
              <a:t>Future proof – future is hard to read – need to predict what is coming down the tracks</a:t>
            </a:r>
          </a:p>
          <a:p>
            <a:pPr marL="0" indent="0">
              <a:buFont typeface="Arial" panose="020B0604020202020204" pitchFamily="34" charset="0"/>
              <a:buNone/>
            </a:pPr>
            <a:r>
              <a:rPr lang="en-GB" dirty="0"/>
              <a:t>Look at four different contexts and how design can help with planning and wider requirements</a:t>
            </a:r>
          </a:p>
        </p:txBody>
      </p:sp>
      <p:sp>
        <p:nvSpPr>
          <p:cNvPr id="4" name="Slide Number Placeholder 3"/>
          <p:cNvSpPr>
            <a:spLocks noGrp="1"/>
          </p:cNvSpPr>
          <p:nvPr>
            <p:ph type="sldNum" sz="quarter" idx="10"/>
          </p:nvPr>
        </p:nvSpPr>
        <p:spPr/>
        <p:txBody>
          <a:bodyPr/>
          <a:lstStyle/>
          <a:p>
            <a:fld id="{77DEECEF-E0BA-4E09-A6C2-C9FAEDBC6BF1}" type="slidenum">
              <a:rPr lang="en-GB" smtClean="0"/>
              <a:t>4</a:t>
            </a:fld>
            <a:endParaRPr lang="en-GB"/>
          </a:p>
        </p:txBody>
      </p:sp>
    </p:spTree>
    <p:extLst>
      <p:ext uri="{BB962C8B-B14F-4D97-AF65-F5344CB8AC3E}">
        <p14:creationId xmlns:p14="http://schemas.microsoft.com/office/powerpoint/2010/main" val="6938804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Lack of older persons housing in rural areas – HAPPI 4 </a:t>
            </a:r>
            <a:r>
              <a:rPr lang="en-US" sz="1200" kern="1200" dirty="0">
                <a:solidFill>
                  <a:schemeClr val="tx1"/>
                </a:solidFill>
                <a:effectLst/>
                <a:latin typeface="+mn-lt"/>
                <a:ea typeface="+mn-ea"/>
                <a:cs typeface="+mn-cs"/>
              </a:rPr>
              <a:t> - scale can be an issue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Funding come from co-housing – strong communities in villages – crowd funding?</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dirty="0">
                <a:solidFill>
                  <a:schemeClr val="tx1"/>
                </a:solidFill>
                <a:effectLst/>
                <a:latin typeface="+mn-lt"/>
                <a:ea typeface="+mn-ea"/>
                <a:cs typeface="+mn-cs"/>
              </a:rPr>
              <a:t>Public transport poor – driverless cars – what an enabler</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Split building down - farmstead</a:t>
            </a:r>
            <a:endParaRPr lang="en-GB" dirty="0"/>
          </a:p>
          <a:p>
            <a:pPr marL="0" indent="0">
              <a:buFont typeface="Arial" panose="020B0604020202020204" pitchFamily="34" charset="0"/>
              <a:buNone/>
            </a:pPr>
            <a:r>
              <a:rPr lang="en-GB" dirty="0"/>
              <a:t>Use local vernacular – don’t have to copy</a:t>
            </a:r>
          </a:p>
          <a:p>
            <a:pPr marL="0" indent="0">
              <a:buFont typeface="Arial" panose="020B0604020202020204" pitchFamily="34" charset="0"/>
              <a:buNone/>
            </a:pPr>
            <a:r>
              <a:rPr lang="en-GB" dirty="0"/>
              <a:t>Picking up on materials of local area</a:t>
            </a:r>
          </a:p>
          <a:p>
            <a:pPr marL="0" indent="0">
              <a:buFont typeface="Arial" panose="020B0604020202020204" pitchFamily="34" charset="0"/>
              <a:buNone/>
            </a:pPr>
            <a:r>
              <a:rPr lang="en-GB" dirty="0"/>
              <a:t>Responds to local feel – more likely that it will be accepted</a:t>
            </a:r>
          </a:p>
        </p:txBody>
      </p:sp>
      <p:sp>
        <p:nvSpPr>
          <p:cNvPr id="4" name="Slide Number Placeholder 3"/>
          <p:cNvSpPr>
            <a:spLocks noGrp="1"/>
          </p:cNvSpPr>
          <p:nvPr>
            <p:ph type="sldNum" sz="quarter" idx="10"/>
          </p:nvPr>
        </p:nvSpPr>
        <p:spPr/>
        <p:txBody>
          <a:bodyPr/>
          <a:lstStyle/>
          <a:p>
            <a:fld id="{77DEECEF-E0BA-4E09-A6C2-C9FAEDBC6BF1}" type="slidenum">
              <a:rPr lang="en-GB" smtClean="0"/>
              <a:t>5</a:t>
            </a:fld>
            <a:endParaRPr lang="en-GB"/>
          </a:p>
        </p:txBody>
      </p:sp>
    </p:spTree>
    <p:extLst>
      <p:ext uri="{BB962C8B-B14F-4D97-AF65-F5344CB8AC3E}">
        <p14:creationId xmlns:p14="http://schemas.microsoft.com/office/powerpoint/2010/main" val="80792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Rural areas – strong local community</a:t>
            </a:r>
          </a:p>
          <a:p>
            <a:pPr marL="0" indent="0">
              <a:buFont typeface="Arial" panose="020B0604020202020204" pitchFamily="34" charset="0"/>
              <a:buNone/>
            </a:pPr>
            <a:r>
              <a:rPr lang="en-GB" dirty="0"/>
              <a:t>Get them involved – scheme will thrive</a:t>
            </a:r>
          </a:p>
          <a:p>
            <a:pPr marL="0" indent="0">
              <a:buFont typeface="Arial" panose="020B0604020202020204" pitchFamily="34" charset="0"/>
              <a:buNone/>
            </a:pPr>
            <a:r>
              <a:rPr lang="en-GB" dirty="0"/>
              <a:t>Early engagement</a:t>
            </a:r>
          </a:p>
          <a:p>
            <a:pPr marL="0" indent="0">
              <a:buFont typeface="Arial" panose="020B0604020202020204" pitchFamily="34" charset="0"/>
              <a:buNone/>
            </a:pPr>
            <a:r>
              <a:rPr lang="en-GB" dirty="0"/>
              <a:t>Parish Council on board – will of the people will drive it through</a:t>
            </a:r>
          </a:p>
          <a:p>
            <a:pPr marL="0" indent="0">
              <a:buFont typeface="Arial" panose="020B0604020202020204" pitchFamily="34" charset="0"/>
              <a:buNone/>
            </a:pPr>
            <a:r>
              <a:rPr lang="en-GB" sz="1200" kern="1200" dirty="0">
                <a:solidFill>
                  <a:schemeClr val="tx1"/>
                </a:solidFill>
                <a:effectLst/>
                <a:latin typeface="+mn-lt"/>
                <a:ea typeface="+mn-ea"/>
                <a:cs typeface="+mn-cs"/>
              </a:rPr>
              <a:t>many small post offices, pubs etc closing down</a:t>
            </a:r>
          </a:p>
          <a:p>
            <a:pPr marL="0" indent="0">
              <a:buFont typeface="Arial" panose="020B0604020202020204" pitchFamily="34" charset="0"/>
              <a:buNone/>
            </a:pPr>
            <a:r>
              <a:rPr lang="en-GB" sz="1200" kern="1200" dirty="0">
                <a:solidFill>
                  <a:schemeClr val="tx1"/>
                </a:solidFill>
                <a:effectLst/>
                <a:latin typeface="+mn-lt"/>
                <a:ea typeface="+mn-ea"/>
                <a:cs typeface="+mn-cs"/>
              </a:rPr>
              <a:t>ABBEYFIELD SOCIETY’S ESK MOORS LODGE AND BRADBURY CENTRE, CASTLETON, NORTH YORKSHIRE</a:t>
            </a:r>
          </a:p>
          <a:p>
            <a:pPr marL="0" indent="0">
              <a:buFont typeface="Arial" panose="020B0604020202020204" pitchFamily="34" charset="0"/>
              <a:buNone/>
            </a:pPr>
            <a:r>
              <a:rPr lang="en-GB" sz="1200" kern="1200" dirty="0">
                <a:solidFill>
                  <a:schemeClr val="tx1"/>
                </a:solidFill>
                <a:effectLst/>
                <a:latin typeface="+mn-lt"/>
                <a:ea typeface="+mn-ea"/>
                <a:cs typeface="+mn-cs"/>
              </a:rPr>
              <a:t>provide meals, activities, events and services for both residents and the wider community </a:t>
            </a:r>
            <a:endParaRPr lang="en-GB" dirty="0"/>
          </a:p>
        </p:txBody>
      </p:sp>
      <p:sp>
        <p:nvSpPr>
          <p:cNvPr id="4" name="Slide Number Placeholder 3"/>
          <p:cNvSpPr>
            <a:spLocks noGrp="1"/>
          </p:cNvSpPr>
          <p:nvPr>
            <p:ph type="sldNum" sz="quarter" idx="10"/>
          </p:nvPr>
        </p:nvSpPr>
        <p:spPr/>
        <p:txBody>
          <a:bodyPr/>
          <a:lstStyle/>
          <a:p>
            <a:fld id="{77DEECEF-E0BA-4E09-A6C2-C9FAEDBC6BF1}" type="slidenum">
              <a:rPr lang="en-GB" smtClean="0"/>
              <a:t>6</a:t>
            </a:fld>
            <a:endParaRPr lang="en-GB"/>
          </a:p>
        </p:txBody>
      </p:sp>
    </p:spTree>
    <p:extLst>
      <p:ext uri="{BB962C8B-B14F-4D97-AF65-F5344CB8AC3E}">
        <p14:creationId xmlns:p14="http://schemas.microsoft.com/office/powerpoint/2010/main" val="195380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Urban environments – look at existing stock</a:t>
            </a:r>
          </a:p>
          <a:p>
            <a:pPr marL="0" indent="0">
              <a:buFont typeface="Arial" panose="020B0604020202020204" pitchFamily="34" charset="0"/>
              <a:buNone/>
            </a:pPr>
            <a:r>
              <a:rPr lang="en-GB" dirty="0"/>
              <a:t>Can an additional storey be added</a:t>
            </a:r>
          </a:p>
          <a:p>
            <a:pPr marL="0" indent="0">
              <a:buFont typeface="Arial" panose="020B0604020202020204" pitchFamily="34" charset="0"/>
              <a:buNone/>
            </a:pPr>
            <a:r>
              <a:rPr lang="en-GB" dirty="0"/>
              <a:t>Intensification around transport hubs</a:t>
            </a:r>
          </a:p>
          <a:p>
            <a:pPr marL="0" indent="0">
              <a:buFont typeface="Arial" panose="020B0604020202020204" pitchFamily="34" charset="0"/>
              <a:buNone/>
            </a:pPr>
            <a:r>
              <a:rPr lang="en-GB" dirty="0" err="1"/>
              <a:t>Hakapaavo</a:t>
            </a:r>
            <a:r>
              <a:rPr lang="en-GB" dirty="0"/>
              <a:t> in Finland</a:t>
            </a:r>
          </a:p>
          <a:p>
            <a:pPr marL="0" indent="0">
              <a:buFont typeface="Arial" panose="020B0604020202020204" pitchFamily="34" charset="0"/>
              <a:buNone/>
            </a:pPr>
            <a:r>
              <a:rPr lang="en-GB" dirty="0"/>
              <a:t>Often high cost to renovation </a:t>
            </a:r>
          </a:p>
          <a:p>
            <a:pPr marL="0" indent="0">
              <a:buFont typeface="Arial" panose="020B0604020202020204" pitchFamily="34" charset="0"/>
              <a:buNone/>
            </a:pPr>
            <a:r>
              <a:rPr lang="en-GB" dirty="0"/>
              <a:t>This development they managed to increase the unit by optimising the floor areas</a:t>
            </a:r>
          </a:p>
        </p:txBody>
      </p:sp>
      <p:sp>
        <p:nvSpPr>
          <p:cNvPr id="4" name="Slide Number Placeholder 3"/>
          <p:cNvSpPr>
            <a:spLocks noGrp="1"/>
          </p:cNvSpPr>
          <p:nvPr>
            <p:ph type="sldNum" sz="quarter" idx="10"/>
          </p:nvPr>
        </p:nvSpPr>
        <p:spPr/>
        <p:txBody>
          <a:bodyPr/>
          <a:lstStyle/>
          <a:p>
            <a:fld id="{77DEECEF-E0BA-4E09-A6C2-C9FAEDBC6BF1}" type="slidenum">
              <a:rPr lang="en-GB" smtClean="0"/>
              <a:t>7</a:t>
            </a:fld>
            <a:endParaRPr lang="en-GB"/>
          </a:p>
        </p:txBody>
      </p:sp>
    </p:spTree>
    <p:extLst>
      <p:ext uri="{BB962C8B-B14F-4D97-AF65-F5344CB8AC3E}">
        <p14:creationId xmlns:p14="http://schemas.microsoft.com/office/powerpoint/2010/main" val="3369289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Mixed use development in the Netherlands</a:t>
            </a:r>
          </a:p>
          <a:p>
            <a:pPr marL="0" indent="0">
              <a:buFont typeface="Arial" panose="020B0604020202020204" pitchFamily="34" charset="0"/>
              <a:buNone/>
            </a:pPr>
            <a:r>
              <a:rPr lang="en-GB" dirty="0"/>
              <a:t>Has a number of communal facilities at ground floor</a:t>
            </a:r>
          </a:p>
          <a:p>
            <a:pPr marL="0" indent="0">
              <a:buFont typeface="Arial" panose="020B0604020202020204" pitchFamily="34" charset="0"/>
              <a:buNone/>
            </a:pPr>
            <a:r>
              <a:rPr lang="en-GB" dirty="0"/>
              <a:t>Apartments above with a communal decking area – shared space</a:t>
            </a:r>
          </a:p>
        </p:txBody>
      </p:sp>
      <p:sp>
        <p:nvSpPr>
          <p:cNvPr id="4" name="Slide Number Placeholder 3"/>
          <p:cNvSpPr>
            <a:spLocks noGrp="1"/>
          </p:cNvSpPr>
          <p:nvPr>
            <p:ph type="sldNum" sz="quarter" idx="10"/>
          </p:nvPr>
        </p:nvSpPr>
        <p:spPr/>
        <p:txBody>
          <a:bodyPr/>
          <a:lstStyle/>
          <a:p>
            <a:fld id="{77DEECEF-E0BA-4E09-A6C2-C9FAEDBC6BF1}" type="slidenum">
              <a:rPr lang="en-GB" smtClean="0"/>
              <a:t>8</a:t>
            </a:fld>
            <a:endParaRPr lang="en-GB"/>
          </a:p>
        </p:txBody>
      </p:sp>
    </p:spTree>
    <p:extLst>
      <p:ext uri="{BB962C8B-B14F-4D97-AF65-F5344CB8AC3E}">
        <p14:creationId xmlns:p14="http://schemas.microsoft.com/office/powerpoint/2010/main" val="2030101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Activity is great for older people</a:t>
            </a:r>
          </a:p>
          <a:p>
            <a:pPr marL="0" indent="0">
              <a:buFont typeface="Arial" panose="020B0604020202020204" pitchFamily="34" charset="0"/>
              <a:buNone/>
            </a:pPr>
            <a:r>
              <a:rPr lang="en-GB" dirty="0"/>
              <a:t>Some people retire to the countryside</a:t>
            </a:r>
          </a:p>
          <a:p>
            <a:pPr marL="0" indent="0">
              <a:buFont typeface="Arial" panose="020B0604020202020204" pitchFamily="34" charset="0"/>
              <a:buNone/>
            </a:pPr>
            <a:r>
              <a:rPr lang="en-GB" dirty="0"/>
              <a:t>Not everyone – see the benefits of being near activity, culture, want to be part of that</a:t>
            </a:r>
          </a:p>
          <a:p>
            <a:pPr marL="0" indent="0">
              <a:buFont typeface="Arial" panose="020B0604020202020204" pitchFamily="34" charset="0"/>
              <a:buNone/>
            </a:pPr>
            <a:r>
              <a:rPr lang="en-GB" dirty="0"/>
              <a:t>Variety of accommodation – not just one and two bedroom apartments</a:t>
            </a:r>
          </a:p>
        </p:txBody>
      </p:sp>
      <p:sp>
        <p:nvSpPr>
          <p:cNvPr id="4" name="Slide Number Placeholder 3"/>
          <p:cNvSpPr>
            <a:spLocks noGrp="1"/>
          </p:cNvSpPr>
          <p:nvPr>
            <p:ph type="sldNum" sz="quarter" idx="10"/>
          </p:nvPr>
        </p:nvSpPr>
        <p:spPr/>
        <p:txBody>
          <a:bodyPr/>
          <a:lstStyle/>
          <a:p>
            <a:fld id="{77DEECEF-E0BA-4E09-A6C2-C9FAEDBC6BF1}" type="slidenum">
              <a:rPr lang="en-GB" smtClean="0"/>
              <a:t>9</a:t>
            </a:fld>
            <a:endParaRPr lang="en-GB"/>
          </a:p>
        </p:txBody>
      </p:sp>
    </p:spTree>
    <p:extLst>
      <p:ext uri="{BB962C8B-B14F-4D97-AF65-F5344CB8AC3E}">
        <p14:creationId xmlns:p14="http://schemas.microsoft.com/office/powerpoint/2010/main" val="120374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BFA5B6-47FD-486B-B773-0AAD87FFE323}" type="datetimeFigureOut">
              <a:rPr lang="en-GB" smtClean="0"/>
              <a:t>25/01/2019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F907D6-2A51-4D51-A987-30D3773BCDF7}" type="slidenum">
              <a:rPr lang="en-GB" smtClean="0"/>
              <a:t>‹#›</a:t>
            </a:fld>
            <a:endParaRPr lang="en-GB" dirty="0"/>
          </a:p>
        </p:txBody>
      </p:sp>
    </p:spTree>
    <p:extLst>
      <p:ext uri="{BB962C8B-B14F-4D97-AF65-F5344CB8AC3E}">
        <p14:creationId xmlns:p14="http://schemas.microsoft.com/office/powerpoint/2010/main" val="3487381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BFA5B6-47FD-486B-B773-0AAD87FFE323}" type="datetimeFigureOut">
              <a:rPr lang="en-GB" smtClean="0"/>
              <a:t>25/01/2019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F907D6-2A51-4D51-A987-30D3773BCDF7}" type="slidenum">
              <a:rPr lang="en-GB" smtClean="0"/>
              <a:t>‹#›</a:t>
            </a:fld>
            <a:endParaRPr lang="en-GB" dirty="0"/>
          </a:p>
        </p:txBody>
      </p:sp>
    </p:spTree>
    <p:extLst>
      <p:ext uri="{BB962C8B-B14F-4D97-AF65-F5344CB8AC3E}">
        <p14:creationId xmlns:p14="http://schemas.microsoft.com/office/powerpoint/2010/main" val="436228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BFA5B6-47FD-486B-B773-0AAD87FFE323}" type="datetimeFigureOut">
              <a:rPr lang="en-GB" smtClean="0"/>
              <a:t>25/01/2019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F907D6-2A51-4D51-A987-30D3773BCDF7}" type="slidenum">
              <a:rPr lang="en-GB" smtClean="0"/>
              <a:t>‹#›</a:t>
            </a:fld>
            <a:endParaRPr lang="en-GB" dirty="0"/>
          </a:p>
        </p:txBody>
      </p:sp>
    </p:spTree>
    <p:extLst>
      <p:ext uri="{BB962C8B-B14F-4D97-AF65-F5344CB8AC3E}">
        <p14:creationId xmlns:p14="http://schemas.microsoft.com/office/powerpoint/2010/main" val="213079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BFA5B6-47FD-486B-B773-0AAD87FFE323}" type="datetimeFigureOut">
              <a:rPr lang="en-GB" smtClean="0"/>
              <a:t>25/01/2019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F907D6-2A51-4D51-A987-30D3773BCDF7}" type="slidenum">
              <a:rPr lang="en-GB" smtClean="0"/>
              <a:t>‹#›</a:t>
            </a:fld>
            <a:endParaRPr lang="en-GB" dirty="0"/>
          </a:p>
        </p:txBody>
      </p:sp>
    </p:spTree>
    <p:extLst>
      <p:ext uri="{BB962C8B-B14F-4D97-AF65-F5344CB8AC3E}">
        <p14:creationId xmlns:p14="http://schemas.microsoft.com/office/powerpoint/2010/main" val="653037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BFA5B6-47FD-486B-B773-0AAD87FFE323}" type="datetimeFigureOut">
              <a:rPr lang="en-GB" smtClean="0"/>
              <a:t>25/01/2019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DF907D6-2A51-4D51-A987-30D3773BCDF7}" type="slidenum">
              <a:rPr lang="en-GB" smtClean="0"/>
              <a:t>‹#›</a:t>
            </a:fld>
            <a:endParaRPr lang="en-GB" dirty="0"/>
          </a:p>
        </p:txBody>
      </p:sp>
    </p:spTree>
    <p:extLst>
      <p:ext uri="{BB962C8B-B14F-4D97-AF65-F5344CB8AC3E}">
        <p14:creationId xmlns:p14="http://schemas.microsoft.com/office/powerpoint/2010/main" val="359970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BFA5B6-47FD-486B-B773-0AAD87FFE323}" type="datetimeFigureOut">
              <a:rPr lang="en-GB" smtClean="0"/>
              <a:t>25/01/2019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DF907D6-2A51-4D51-A987-30D3773BCDF7}" type="slidenum">
              <a:rPr lang="en-GB" smtClean="0"/>
              <a:t>‹#›</a:t>
            </a:fld>
            <a:endParaRPr lang="en-GB" dirty="0"/>
          </a:p>
        </p:txBody>
      </p:sp>
    </p:spTree>
    <p:extLst>
      <p:ext uri="{BB962C8B-B14F-4D97-AF65-F5344CB8AC3E}">
        <p14:creationId xmlns:p14="http://schemas.microsoft.com/office/powerpoint/2010/main" val="150756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BFA5B6-47FD-486B-B773-0AAD87FFE323}" type="datetimeFigureOut">
              <a:rPr lang="en-GB" smtClean="0"/>
              <a:t>25/01/2019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DF907D6-2A51-4D51-A987-30D3773BCDF7}" type="slidenum">
              <a:rPr lang="en-GB" smtClean="0"/>
              <a:t>‹#›</a:t>
            </a:fld>
            <a:endParaRPr lang="en-GB" dirty="0"/>
          </a:p>
        </p:txBody>
      </p:sp>
    </p:spTree>
    <p:extLst>
      <p:ext uri="{BB962C8B-B14F-4D97-AF65-F5344CB8AC3E}">
        <p14:creationId xmlns:p14="http://schemas.microsoft.com/office/powerpoint/2010/main" val="1178227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BFA5B6-47FD-486B-B773-0AAD87FFE323}" type="datetimeFigureOut">
              <a:rPr lang="en-GB" smtClean="0"/>
              <a:t>25/01/2019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DF907D6-2A51-4D51-A987-30D3773BCDF7}" type="slidenum">
              <a:rPr lang="en-GB" smtClean="0"/>
              <a:t>‹#›</a:t>
            </a:fld>
            <a:endParaRPr lang="en-GB" dirty="0"/>
          </a:p>
        </p:txBody>
      </p:sp>
    </p:spTree>
    <p:extLst>
      <p:ext uri="{BB962C8B-B14F-4D97-AF65-F5344CB8AC3E}">
        <p14:creationId xmlns:p14="http://schemas.microsoft.com/office/powerpoint/2010/main" val="260021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BFA5B6-47FD-486B-B773-0AAD87FFE323}" type="datetimeFigureOut">
              <a:rPr lang="en-GB" smtClean="0"/>
              <a:t>25/01/2019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DF907D6-2A51-4D51-A987-30D3773BCDF7}" type="slidenum">
              <a:rPr lang="en-GB" smtClean="0"/>
              <a:t>‹#›</a:t>
            </a:fld>
            <a:endParaRPr lang="en-GB" dirty="0"/>
          </a:p>
        </p:txBody>
      </p:sp>
    </p:spTree>
    <p:extLst>
      <p:ext uri="{BB962C8B-B14F-4D97-AF65-F5344CB8AC3E}">
        <p14:creationId xmlns:p14="http://schemas.microsoft.com/office/powerpoint/2010/main" val="1227735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FA5B6-47FD-486B-B773-0AAD87FFE323}" type="datetimeFigureOut">
              <a:rPr lang="en-GB" smtClean="0"/>
              <a:t>25/01/2019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DF907D6-2A51-4D51-A987-30D3773BCDF7}" type="slidenum">
              <a:rPr lang="en-GB" smtClean="0"/>
              <a:t>‹#›</a:t>
            </a:fld>
            <a:endParaRPr lang="en-GB" dirty="0"/>
          </a:p>
        </p:txBody>
      </p:sp>
    </p:spTree>
    <p:extLst>
      <p:ext uri="{BB962C8B-B14F-4D97-AF65-F5344CB8AC3E}">
        <p14:creationId xmlns:p14="http://schemas.microsoft.com/office/powerpoint/2010/main" val="153830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9BFA5B6-47FD-486B-B773-0AAD87FFE323}" type="datetimeFigureOut">
              <a:rPr lang="en-GB" smtClean="0"/>
              <a:t>25/01/2019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DF907D6-2A51-4D51-A987-30D3773BCDF7}" type="slidenum">
              <a:rPr lang="en-GB" smtClean="0"/>
              <a:t>‹#›</a:t>
            </a:fld>
            <a:endParaRPr lang="en-GB" dirty="0"/>
          </a:p>
        </p:txBody>
      </p:sp>
    </p:spTree>
    <p:extLst>
      <p:ext uri="{BB962C8B-B14F-4D97-AF65-F5344CB8AC3E}">
        <p14:creationId xmlns:p14="http://schemas.microsoft.com/office/powerpoint/2010/main" val="756290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BFA5B6-47FD-486B-B773-0AAD87FFE323}" type="datetimeFigureOut">
              <a:rPr lang="en-GB" smtClean="0"/>
              <a:t>25/01/2019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907D6-2A51-4D51-A987-30D3773BCDF7}" type="slidenum">
              <a:rPr lang="en-GB" smtClean="0"/>
              <a:t>‹#›</a:t>
            </a:fld>
            <a:endParaRPr lang="en-GB" dirty="0"/>
          </a:p>
        </p:txBody>
      </p:sp>
    </p:spTree>
    <p:extLst>
      <p:ext uri="{BB962C8B-B14F-4D97-AF65-F5344CB8AC3E}">
        <p14:creationId xmlns:p14="http://schemas.microsoft.com/office/powerpoint/2010/main" val="2960323077"/>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3.jpeg"/><Relationship Id="rId4" Type="http://schemas.openxmlformats.org/officeDocument/2006/relationships/image" Target="../media/image32.jpeg"/></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 y="0"/>
            <a:ext cx="12192000" cy="6858000"/>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rotWithShape="1">
          <a:blip r:embed="rId3" cstate="print">
            <a:extLst>
              <a:ext uri="{28A0092B-C50C-407E-A947-70E740481C1C}">
                <a14:useLocalDpi xmlns:a14="http://schemas.microsoft.com/office/drawing/2010/main" val="0"/>
              </a:ext>
            </a:extLst>
          </a:blip>
          <a:srcRect l="30842" t="23434" r="31698" b="21470"/>
          <a:stretch/>
        </p:blipFill>
        <p:spPr>
          <a:xfrm>
            <a:off x="4627984" y="2015412"/>
            <a:ext cx="2827175" cy="2687217"/>
          </a:xfrm>
          <a:prstGeom prst="rect">
            <a:avLst/>
          </a:prstGeom>
        </p:spPr>
      </p:pic>
    </p:spTree>
    <p:extLst>
      <p:ext uri="{BB962C8B-B14F-4D97-AF65-F5344CB8AC3E}">
        <p14:creationId xmlns:p14="http://schemas.microsoft.com/office/powerpoint/2010/main" val="36348039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Image result for terrible disabled access design"/>
          <p:cNvPicPr>
            <a:picLocks noChangeAspect="1" noChangeArrowheads="1"/>
          </p:cNvPicPr>
          <p:nvPr/>
        </p:nvPicPr>
        <p:blipFill rotWithShape="1">
          <a:blip r:embed="rId3">
            <a:extLst>
              <a:ext uri="{28A0092B-C50C-407E-A947-70E740481C1C}">
                <a14:useLocalDpi xmlns:a14="http://schemas.microsoft.com/office/drawing/2010/main" val="0"/>
              </a:ext>
            </a:extLst>
          </a:blip>
          <a:srcRect r="11697"/>
          <a:stretch/>
        </p:blipFill>
        <p:spPr bwMode="auto">
          <a:xfrm>
            <a:off x="6096000" y="1669527"/>
            <a:ext cx="5823119" cy="494581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1916A7AB-9C9A-42ED-B616-9CDC6F919D67}"/>
              </a:ext>
            </a:extLst>
          </p:cNvPr>
          <p:cNvSpPr/>
          <p:nvPr/>
        </p:nvSpPr>
        <p:spPr>
          <a:xfrm>
            <a:off x="272881" y="1669527"/>
            <a:ext cx="5823119"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DDE3FC48-2EF5-4A34-B03C-A66D775A7565}"/>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FC2513D8-5E9B-477F-A06D-F94819467B61}"/>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Not just about the building</a:t>
            </a:r>
            <a:endParaRPr lang="en-GB" sz="2800" b="1" i="1" dirty="0">
              <a:solidFill>
                <a:schemeClr val="bg1">
                  <a:lumMod val="95000"/>
                </a:schemeClr>
              </a:solidFill>
              <a:latin typeface="Proxima Nova" panose="02000506030000020004" pitchFamily="50" charset="0"/>
            </a:endParaRPr>
          </a:p>
        </p:txBody>
      </p:sp>
      <p:sp>
        <p:nvSpPr>
          <p:cNvPr id="9" name="Rectangle 8">
            <a:extLst>
              <a:ext uri="{FF2B5EF4-FFF2-40B4-BE49-F238E27FC236}">
                <a16:creationId xmlns:a16="http://schemas.microsoft.com/office/drawing/2014/main" xmlns="" id="{1054A3A2-0684-47A3-93C0-0B5DEADB94FE}"/>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INTENSIFICATION – URBAN CENTRE</a:t>
            </a:r>
          </a:p>
        </p:txBody>
      </p:sp>
      <p:pic>
        <p:nvPicPr>
          <p:cNvPr id="11266" name="Picture 2" descr="Image result for terrible ramp design">
            <a:extLst>
              <a:ext uri="{FF2B5EF4-FFF2-40B4-BE49-F238E27FC236}">
                <a16:creationId xmlns:a16="http://schemas.microsoft.com/office/drawing/2014/main" xmlns="" id="{C3CEA965-3A94-43CF-99BC-F88D5F13AFA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964" r="12050"/>
          <a:stretch/>
        </p:blipFill>
        <p:spPr bwMode="auto">
          <a:xfrm>
            <a:off x="272880" y="2906471"/>
            <a:ext cx="2146041" cy="370887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xmlns="" id="{5FBC3520-7C50-4704-834C-2E363B33815A}"/>
              </a:ext>
            </a:extLst>
          </p:cNvPr>
          <p:cNvPicPr>
            <a:picLocks noChangeAspect="1"/>
          </p:cNvPicPr>
          <p:nvPr/>
        </p:nvPicPr>
        <p:blipFill rotWithShape="1">
          <a:blip r:embed="rId5"/>
          <a:srcRect l="38188" t="18367" r="31199" b="27551"/>
          <a:stretch/>
        </p:blipFill>
        <p:spPr>
          <a:xfrm>
            <a:off x="2363755" y="2906471"/>
            <a:ext cx="3732245" cy="3708874"/>
          </a:xfrm>
          <a:prstGeom prst="rect">
            <a:avLst/>
          </a:prstGeom>
        </p:spPr>
      </p:pic>
    </p:spTree>
    <p:extLst>
      <p:ext uri="{BB962C8B-B14F-4D97-AF65-F5344CB8AC3E}">
        <p14:creationId xmlns:p14="http://schemas.microsoft.com/office/powerpoint/2010/main" val="1812064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783234D-6E65-4905-8AF6-A034988AA092}"/>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BCD69EB0-6EEA-494D-B04E-E96C7EC64050}"/>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INTENSIFICATION – URBAN CENTRE</a:t>
            </a:r>
          </a:p>
        </p:txBody>
      </p:sp>
      <p:pic>
        <p:nvPicPr>
          <p:cNvPr id="6" name="Picture 5">
            <a:extLst>
              <a:ext uri="{FF2B5EF4-FFF2-40B4-BE49-F238E27FC236}">
                <a16:creationId xmlns:a16="http://schemas.microsoft.com/office/drawing/2014/main" xmlns="" id="{2DB695D1-80C8-413F-9276-13E229D2A37D}"/>
              </a:ext>
            </a:extLst>
          </p:cNvPr>
          <p:cNvPicPr>
            <a:picLocks noChangeAspect="1"/>
          </p:cNvPicPr>
          <p:nvPr/>
        </p:nvPicPr>
        <p:blipFill rotWithShape="1">
          <a:blip r:embed="rId3">
            <a:extLst>
              <a:ext uri="{28A0092B-C50C-407E-A947-70E740481C1C}">
                <a14:useLocalDpi xmlns:a14="http://schemas.microsoft.com/office/drawing/2010/main" val="0"/>
              </a:ext>
            </a:extLst>
          </a:blip>
          <a:srcRect t="6350" b="17732"/>
          <a:stretch/>
        </p:blipFill>
        <p:spPr>
          <a:xfrm>
            <a:off x="272880" y="1483567"/>
            <a:ext cx="11646240" cy="5131777"/>
          </a:xfrm>
          <a:prstGeom prst="rect">
            <a:avLst/>
          </a:prstGeom>
        </p:spPr>
      </p:pic>
      <p:sp>
        <p:nvSpPr>
          <p:cNvPr id="7" name="Rectangle 6">
            <a:extLst>
              <a:ext uri="{FF2B5EF4-FFF2-40B4-BE49-F238E27FC236}">
                <a16:creationId xmlns:a16="http://schemas.microsoft.com/office/drawing/2014/main" xmlns="" id="{C06DEEF5-E82A-4002-ABCD-C87CE49B744B}"/>
              </a:ext>
            </a:extLst>
          </p:cNvPr>
          <p:cNvSpPr/>
          <p:nvPr/>
        </p:nvSpPr>
        <p:spPr>
          <a:xfrm>
            <a:off x="9728355" y="6287113"/>
            <a:ext cx="6096000" cy="369332"/>
          </a:xfrm>
          <a:prstGeom prst="rect">
            <a:avLst/>
          </a:prstGeom>
        </p:spPr>
        <p:txBody>
          <a:bodyPr>
            <a:spAutoFit/>
          </a:bodyPr>
          <a:lstStyle/>
          <a:p>
            <a:r>
              <a:rPr lang="en-GB" i="1" dirty="0">
                <a:solidFill>
                  <a:srgbClr val="353C4F"/>
                </a:solidFill>
              </a:rPr>
              <a:t>Source; Dwell Website</a:t>
            </a:r>
            <a:endParaRPr lang="en-GB" dirty="0">
              <a:solidFill>
                <a:srgbClr val="353C4F"/>
              </a:solidFill>
            </a:endParaRPr>
          </a:p>
        </p:txBody>
      </p:sp>
    </p:spTree>
    <p:extLst>
      <p:ext uri="{BB962C8B-B14F-4D97-AF65-F5344CB8AC3E}">
        <p14:creationId xmlns:p14="http://schemas.microsoft.com/office/powerpoint/2010/main" val="1058074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65D2390D-D0BB-486A-B844-DFE498077AE9}"/>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31452CC3-6E46-4961-ADAD-5A7B00D920DB}"/>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37E28B27-0047-4779-9195-6979252EEE67}"/>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Saviour of the high street?</a:t>
            </a:r>
            <a:endParaRPr lang="en-GB" sz="2800" b="1" i="1" dirty="0">
              <a:solidFill>
                <a:schemeClr val="bg1">
                  <a:lumMod val="95000"/>
                </a:schemeClr>
              </a:solidFill>
              <a:latin typeface="Proxima Nova" panose="02000506030000020004" pitchFamily="50" charset="0"/>
            </a:endParaRPr>
          </a:p>
        </p:txBody>
      </p:sp>
      <p:sp>
        <p:nvSpPr>
          <p:cNvPr id="10" name="Rectangle 9">
            <a:extLst>
              <a:ext uri="{FF2B5EF4-FFF2-40B4-BE49-F238E27FC236}">
                <a16:creationId xmlns:a16="http://schemas.microsoft.com/office/drawing/2014/main" xmlns="" id="{32EB671B-C2B0-4F63-949F-B133935948D6}"/>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INTENSIFICATION – URBAN CENTRE</a:t>
            </a:r>
          </a:p>
        </p:txBody>
      </p:sp>
      <p:pic>
        <p:nvPicPr>
          <p:cNvPr id="10242" name="Picture 2" descr="Image result for costa">
            <a:extLst>
              <a:ext uri="{FF2B5EF4-FFF2-40B4-BE49-F238E27FC236}">
                <a16:creationId xmlns:a16="http://schemas.microsoft.com/office/drawing/2014/main" xmlns="" id="{2E421CDD-437F-4F5A-B25E-BDF706E654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2898" y="4988779"/>
            <a:ext cx="1477485" cy="147748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rush hair">
            <a:extLst>
              <a:ext uri="{FF2B5EF4-FFF2-40B4-BE49-F238E27FC236}">
                <a16:creationId xmlns:a16="http://schemas.microsoft.com/office/drawing/2014/main" xmlns="" id="{C14CFE74-F8B9-44C9-81BD-249E754821B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1378" y="3313404"/>
            <a:ext cx="1671670" cy="167167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puregym logo">
            <a:extLst>
              <a:ext uri="{FF2B5EF4-FFF2-40B4-BE49-F238E27FC236}">
                <a16:creationId xmlns:a16="http://schemas.microsoft.com/office/drawing/2014/main" xmlns="" id="{CB19FE72-F3A1-48CB-B12A-B817081D66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9053" y="1833331"/>
            <a:ext cx="2275114" cy="1086367"/>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wagamama logo">
            <a:extLst>
              <a:ext uri="{FF2B5EF4-FFF2-40B4-BE49-F238E27FC236}">
                <a16:creationId xmlns:a16="http://schemas.microsoft.com/office/drawing/2014/main" xmlns="" id="{AE26C262-F905-4E74-9B92-1E9723699AA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57793" y="5493412"/>
            <a:ext cx="2341206" cy="625541"/>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mage result for tesco express logo">
            <a:extLst>
              <a:ext uri="{FF2B5EF4-FFF2-40B4-BE49-F238E27FC236}">
                <a16:creationId xmlns:a16="http://schemas.microsoft.com/office/drawing/2014/main" xmlns="" id="{F0B8A359-1123-4681-8D1E-25A3A7627356}"/>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448916" y="3001034"/>
            <a:ext cx="1597674" cy="1420154"/>
          </a:xfrm>
          <a:prstGeom prst="rect">
            <a:avLst/>
          </a:prstGeom>
          <a:noFill/>
          <a:extLst>
            <a:ext uri="{909E8E84-426E-40DD-AFC4-6F175D3DCCD1}">
              <a14:hiddenFill xmlns:a14="http://schemas.microsoft.com/office/drawing/2010/main">
                <a:solidFill>
                  <a:srgbClr val="FFFFFF"/>
                </a:solidFill>
              </a14:hiddenFill>
            </a:ext>
          </a:extLst>
        </p:spPr>
      </p:pic>
      <p:pic>
        <p:nvPicPr>
          <p:cNvPr id="10252" name="Picture 12" descr="Image result for house outline">
            <a:extLst>
              <a:ext uri="{FF2B5EF4-FFF2-40B4-BE49-F238E27FC236}">
                <a16:creationId xmlns:a16="http://schemas.microsoft.com/office/drawing/2014/main" xmlns="" id="{972D62EC-F8C3-4B94-B6A3-148E79E4FA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3182" y="2985559"/>
            <a:ext cx="3629785" cy="3629785"/>
          </a:xfrm>
          <a:prstGeom prst="rect">
            <a:avLst/>
          </a:prstGeom>
          <a:noFill/>
          <a:extLst>
            <a:ext uri="{909E8E84-426E-40DD-AFC4-6F175D3DCCD1}">
              <a14:hiddenFill xmlns:a14="http://schemas.microsoft.com/office/drawing/2010/main">
                <a:solidFill>
                  <a:srgbClr val="FFFFFF"/>
                </a:solidFill>
              </a14:hiddenFill>
            </a:ext>
          </a:extLst>
        </p:spPr>
      </p:pic>
      <p:sp>
        <p:nvSpPr>
          <p:cNvPr id="16" name="Arrow: Right 15">
            <a:extLst>
              <a:ext uri="{FF2B5EF4-FFF2-40B4-BE49-F238E27FC236}">
                <a16:creationId xmlns:a16="http://schemas.microsoft.com/office/drawing/2014/main" xmlns="" id="{848C5DF5-1DD2-41E8-A3D7-64DFCD7A97B0}"/>
              </a:ext>
            </a:extLst>
          </p:cNvPr>
          <p:cNvSpPr/>
          <p:nvPr/>
        </p:nvSpPr>
        <p:spPr>
          <a:xfrm rot="8263728">
            <a:off x="6850678" y="3205552"/>
            <a:ext cx="971076" cy="386599"/>
          </a:xfrm>
          <a:prstGeom prst="rightArrow">
            <a:avLst/>
          </a:prstGeom>
          <a:solidFill>
            <a:srgbClr val="CF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xmlns="" id="{33DC8BEE-7EDD-45C1-9477-149DE64BE5E4}"/>
              </a:ext>
            </a:extLst>
          </p:cNvPr>
          <p:cNvSpPr/>
          <p:nvPr/>
        </p:nvSpPr>
        <p:spPr>
          <a:xfrm>
            <a:off x="4767471" y="4280532"/>
            <a:ext cx="2341205" cy="1815882"/>
          </a:xfrm>
          <a:prstGeom prst="rect">
            <a:avLst/>
          </a:prstGeom>
        </p:spPr>
        <p:txBody>
          <a:bodyPr wrap="square">
            <a:spAutoFit/>
          </a:bodyPr>
          <a:lstStyle/>
          <a:p>
            <a:pPr algn="ctr"/>
            <a:r>
              <a:rPr lang="en-GB" sz="2800" dirty="0">
                <a:solidFill>
                  <a:srgbClr val="353C4F"/>
                </a:solidFill>
                <a:latin typeface="Proxima Nova" panose="02000506030000020004"/>
                <a:cs typeface="Arial" panose="020B0604020202020204" pitchFamily="34" charset="0"/>
              </a:rPr>
              <a:t>HOMES</a:t>
            </a:r>
          </a:p>
          <a:p>
            <a:pPr algn="ctr"/>
            <a:r>
              <a:rPr lang="en-GB" sz="2800" dirty="0">
                <a:solidFill>
                  <a:srgbClr val="353C4F"/>
                </a:solidFill>
                <a:latin typeface="Proxima Nova" panose="02000506030000020004"/>
                <a:cs typeface="Arial" panose="020B0604020202020204" pitchFamily="34" charset="0"/>
              </a:rPr>
              <a:t>+</a:t>
            </a:r>
          </a:p>
          <a:p>
            <a:pPr algn="ctr"/>
            <a:r>
              <a:rPr lang="en-GB" sz="2800" dirty="0">
                <a:solidFill>
                  <a:srgbClr val="353C4F"/>
                </a:solidFill>
                <a:latin typeface="Proxima Nova" panose="02000506030000020004"/>
                <a:cs typeface="Arial" panose="020B0604020202020204" pitchFamily="34" charset="0"/>
              </a:rPr>
              <a:t>COMMUNITY</a:t>
            </a:r>
          </a:p>
          <a:p>
            <a:pPr algn="ctr"/>
            <a:r>
              <a:rPr lang="en-GB" sz="2800" dirty="0">
                <a:solidFill>
                  <a:srgbClr val="353C4F"/>
                </a:solidFill>
                <a:latin typeface="Proxima Nova" panose="02000506030000020004"/>
                <a:cs typeface="Arial" panose="020B0604020202020204" pitchFamily="34" charset="0"/>
              </a:rPr>
              <a:t>FACILITY</a:t>
            </a:r>
          </a:p>
        </p:txBody>
      </p:sp>
      <p:sp>
        <p:nvSpPr>
          <p:cNvPr id="18" name="Arrow: Right 17">
            <a:extLst>
              <a:ext uri="{FF2B5EF4-FFF2-40B4-BE49-F238E27FC236}">
                <a16:creationId xmlns:a16="http://schemas.microsoft.com/office/drawing/2014/main" xmlns="" id="{3A3B351D-5548-4306-A3FB-347C89789D5E}"/>
              </a:ext>
            </a:extLst>
          </p:cNvPr>
          <p:cNvSpPr/>
          <p:nvPr/>
        </p:nvSpPr>
        <p:spPr>
          <a:xfrm rot="9743921">
            <a:off x="7922913" y="4151074"/>
            <a:ext cx="971076" cy="386599"/>
          </a:xfrm>
          <a:prstGeom prst="rightArrow">
            <a:avLst/>
          </a:prstGeom>
          <a:solidFill>
            <a:srgbClr val="CF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xmlns="" id="{EB8A9598-0A2D-4314-B9A0-FFEA595222B1}"/>
              </a:ext>
            </a:extLst>
          </p:cNvPr>
          <p:cNvSpPr/>
          <p:nvPr/>
        </p:nvSpPr>
        <p:spPr>
          <a:xfrm rot="11679452">
            <a:off x="7517986" y="5487043"/>
            <a:ext cx="971076" cy="386599"/>
          </a:xfrm>
          <a:prstGeom prst="rightArrow">
            <a:avLst/>
          </a:prstGeom>
          <a:solidFill>
            <a:srgbClr val="CF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xmlns="" id="{D2D78DE2-B9A5-4E72-A3DE-857E5C5C39AC}"/>
              </a:ext>
            </a:extLst>
          </p:cNvPr>
          <p:cNvSpPr/>
          <p:nvPr/>
        </p:nvSpPr>
        <p:spPr>
          <a:xfrm rot="1391632">
            <a:off x="3289467" y="3908649"/>
            <a:ext cx="971076" cy="386599"/>
          </a:xfrm>
          <a:prstGeom prst="rightArrow">
            <a:avLst/>
          </a:prstGeom>
          <a:solidFill>
            <a:srgbClr val="CF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xmlns="" id="{54D352A6-EECB-4A51-B0EE-4CEFC8876DB2}"/>
              </a:ext>
            </a:extLst>
          </p:cNvPr>
          <p:cNvSpPr/>
          <p:nvPr/>
        </p:nvSpPr>
        <p:spPr>
          <a:xfrm rot="21256161">
            <a:off x="3032876" y="5235989"/>
            <a:ext cx="971076" cy="386599"/>
          </a:xfrm>
          <a:prstGeom prst="rightArrow">
            <a:avLst/>
          </a:prstGeom>
          <a:solidFill>
            <a:srgbClr val="CF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31016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A7E16BD9-D5F4-46AE-AAA2-5B53541FB261}"/>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EC11197F-D479-4711-93FF-DD191B095C5D}"/>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INTENSIFICATION – SUBURBIA</a:t>
            </a:r>
          </a:p>
        </p:txBody>
      </p:sp>
      <p:pic>
        <p:nvPicPr>
          <p:cNvPr id="5" name="Picture 2" descr="https://www.green-studios.com/wp-content/uploads/2016/05/IPP-160503018-e1462973645629-1024x456.jpg"/>
          <p:cNvPicPr>
            <a:picLocks noChangeAspect="1" noChangeArrowheads="1"/>
          </p:cNvPicPr>
          <p:nvPr/>
        </p:nvPicPr>
        <p:blipFill rotWithShape="1">
          <a:blip r:embed="rId3">
            <a:extLst>
              <a:ext uri="{28A0092B-C50C-407E-A947-70E740481C1C}">
                <a14:useLocalDpi xmlns:a14="http://schemas.microsoft.com/office/drawing/2010/main" val="0"/>
              </a:ext>
            </a:extLst>
          </a:blip>
          <a:srcRect l="15509" r="4063"/>
          <a:stretch/>
        </p:blipFill>
        <p:spPr bwMode="auto">
          <a:xfrm>
            <a:off x="272881" y="2910439"/>
            <a:ext cx="5596073" cy="31788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0CC941CF-2FFC-4BDD-A3EB-FEC741566A1E}"/>
              </a:ext>
            </a:extLst>
          </p:cNvPr>
          <p:cNvSpPr/>
          <p:nvPr/>
        </p:nvSpPr>
        <p:spPr>
          <a:xfrm>
            <a:off x="272880" y="6121054"/>
            <a:ext cx="3519255" cy="369332"/>
          </a:xfrm>
          <a:prstGeom prst="rect">
            <a:avLst/>
          </a:prstGeom>
        </p:spPr>
        <p:txBody>
          <a:bodyPr wrap="square">
            <a:spAutoFit/>
          </a:bodyPr>
          <a:lstStyle/>
          <a:p>
            <a:r>
              <a:rPr lang="en-GB" i="1" dirty="0">
                <a:solidFill>
                  <a:srgbClr val="353C4F"/>
                </a:solidFill>
                <a:latin typeface="Proxima Nova" panose="02000506030000020004"/>
              </a:rPr>
              <a:t>Green Studio</a:t>
            </a:r>
          </a:p>
        </p:txBody>
      </p:sp>
      <p:sp>
        <p:nvSpPr>
          <p:cNvPr id="11" name="Rectangle 10">
            <a:extLst>
              <a:ext uri="{FF2B5EF4-FFF2-40B4-BE49-F238E27FC236}">
                <a16:creationId xmlns:a16="http://schemas.microsoft.com/office/drawing/2014/main" xmlns="" id="{4E380E19-467C-4307-8743-14E08D8994BA}"/>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AB3654DF-103F-49FA-B155-F23227EC0310}"/>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Garden dwellings</a:t>
            </a:r>
            <a:endParaRPr lang="en-GB" sz="2800" b="1" i="1" dirty="0">
              <a:solidFill>
                <a:schemeClr val="bg1">
                  <a:lumMod val="95000"/>
                </a:schemeClr>
              </a:solidFill>
              <a:latin typeface="Proxima Nova" panose="02000506030000020004" pitchFamily="50" charset="0"/>
            </a:endParaRPr>
          </a:p>
        </p:txBody>
      </p:sp>
      <p:pic>
        <p:nvPicPr>
          <p:cNvPr id="12290" name="Picture 2" descr="Image result for granny in the garden">
            <a:extLst>
              <a:ext uri="{FF2B5EF4-FFF2-40B4-BE49-F238E27FC236}">
                <a16:creationId xmlns:a16="http://schemas.microsoft.com/office/drawing/2014/main" xmlns="" id="{B75D77D6-B734-4EF3-AEDA-C8307B9DA09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293"/>
          <a:stretch/>
        </p:blipFill>
        <p:spPr bwMode="auto">
          <a:xfrm>
            <a:off x="5868954" y="1669526"/>
            <a:ext cx="6050166" cy="4419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0757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2C030E76-ED4E-40C7-AD43-19E71710C770}"/>
              </a:ext>
            </a:extLst>
          </p:cNvPr>
          <p:cNvSpPr/>
          <p:nvPr/>
        </p:nvSpPr>
        <p:spPr>
          <a:xfrm>
            <a:off x="272882" y="3096399"/>
            <a:ext cx="5596072" cy="3481562"/>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a16="http://schemas.microsoft.com/office/drawing/2014/main" xmlns="" id="{EB007069-A34B-4EF4-9775-229898C7FCA8}"/>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33E78D6C-3AD3-43E0-86AA-594FF6C43271}"/>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INTENSIFICATION – SUBURBIA</a:t>
            </a:r>
          </a:p>
        </p:txBody>
      </p:sp>
      <p:sp>
        <p:nvSpPr>
          <p:cNvPr id="13" name="Rectangle 12">
            <a:extLst>
              <a:ext uri="{FF2B5EF4-FFF2-40B4-BE49-F238E27FC236}">
                <a16:creationId xmlns:a16="http://schemas.microsoft.com/office/drawing/2014/main" xmlns="" id="{6D477191-C474-4181-AC76-B4265809EF85}"/>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xmlns="" id="{B159590A-E88B-43E0-9348-F723FCDD9912}"/>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Integrated apartments</a:t>
            </a:r>
            <a:endParaRPr lang="en-GB" sz="2800" b="1" i="1" dirty="0">
              <a:solidFill>
                <a:schemeClr val="bg1">
                  <a:lumMod val="95000"/>
                </a:schemeClr>
              </a:solidFill>
              <a:latin typeface="Proxima Nova" panose="02000506030000020004" pitchFamily="50" charset="0"/>
            </a:endParaRPr>
          </a:p>
        </p:txBody>
      </p:sp>
      <p:pic>
        <p:nvPicPr>
          <p:cNvPr id="6" name="Picture 2" descr="https://cdn.lennar.net/~/media/Com/Corporate%20Editorial%20Content/Landing%20Page/NextGen/plan_img.ashx?d=20170211T0026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1226" y="1698999"/>
            <a:ext cx="3381844" cy="5159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0CC941CF-2FFC-4BDD-A3EB-FEC741566A1E}"/>
              </a:ext>
            </a:extLst>
          </p:cNvPr>
          <p:cNvSpPr/>
          <p:nvPr/>
        </p:nvSpPr>
        <p:spPr>
          <a:xfrm>
            <a:off x="10842920" y="5969013"/>
            <a:ext cx="1486748" cy="646331"/>
          </a:xfrm>
          <a:prstGeom prst="rect">
            <a:avLst/>
          </a:prstGeom>
        </p:spPr>
        <p:txBody>
          <a:bodyPr wrap="square">
            <a:spAutoFit/>
          </a:bodyPr>
          <a:lstStyle/>
          <a:p>
            <a:r>
              <a:rPr lang="en-GB" i="1" dirty="0">
                <a:solidFill>
                  <a:srgbClr val="353C4F"/>
                </a:solidFill>
                <a:latin typeface="Proxima Nova" panose="02000506030000020004"/>
              </a:rPr>
              <a:t>Lennar </a:t>
            </a:r>
            <a:r>
              <a:rPr lang="en-GB" i="1" dirty="0" err="1">
                <a:solidFill>
                  <a:srgbClr val="353C4F"/>
                </a:solidFill>
                <a:latin typeface="Proxima Nova" panose="02000506030000020004"/>
              </a:rPr>
              <a:t>NextGen</a:t>
            </a:r>
            <a:endParaRPr lang="en-GB" i="1" dirty="0">
              <a:solidFill>
                <a:srgbClr val="353C4F"/>
              </a:solidFill>
              <a:latin typeface="Proxima Nova" panose="02000506030000020004"/>
            </a:endParaRPr>
          </a:p>
        </p:txBody>
      </p:sp>
      <p:sp>
        <p:nvSpPr>
          <p:cNvPr id="15" name="Rectangle 14">
            <a:extLst>
              <a:ext uri="{FF2B5EF4-FFF2-40B4-BE49-F238E27FC236}">
                <a16:creationId xmlns:a16="http://schemas.microsoft.com/office/drawing/2014/main" xmlns="" id="{EA03461D-D7E2-46A6-BFDB-370CDD75B052}"/>
              </a:ext>
            </a:extLst>
          </p:cNvPr>
          <p:cNvSpPr/>
          <p:nvPr/>
        </p:nvSpPr>
        <p:spPr>
          <a:xfrm>
            <a:off x="330999" y="3559907"/>
            <a:ext cx="5823119" cy="2554545"/>
          </a:xfrm>
          <a:prstGeom prst="rect">
            <a:avLst/>
          </a:prstGeom>
        </p:spPr>
        <p:txBody>
          <a:bodyPr wrap="square">
            <a:spAutoFit/>
          </a:bodyPr>
          <a:lstStyle/>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Not necessarily on one level</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Grandparents help with childcare </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Optimises use of land</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Family can help with basic care</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Maintain independence</a:t>
            </a:r>
          </a:p>
        </p:txBody>
      </p:sp>
    </p:spTree>
    <p:extLst>
      <p:ext uri="{BB962C8B-B14F-4D97-AF65-F5344CB8AC3E}">
        <p14:creationId xmlns:p14="http://schemas.microsoft.com/office/powerpoint/2010/main" val="33270297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629EDA13-24A7-4B09-A967-E5F1AC1E6ADD}"/>
              </a:ext>
            </a:extLst>
          </p:cNvPr>
          <p:cNvSpPr/>
          <p:nvPr/>
        </p:nvSpPr>
        <p:spPr>
          <a:xfrm>
            <a:off x="272882" y="4797635"/>
            <a:ext cx="5596072" cy="1780326"/>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4300" y="1721937"/>
            <a:ext cx="5745874" cy="4893407"/>
          </a:xfrm>
          <a:prstGeom prst="rect">
            <a:avLst/>
          </a:prstGeom>
        </p:spPr>
      </p:pic>
      <p:sp>
        <p:nvSpPr>
          <p:cNvPr id="8" name="Rectangle 7">
            <a:extLst>
              <a:ext uri="{FF2B5EF4-FFF2-40B4-BE49-F238E27FC236}">
                <a16:creationId xmlns:a16="http://schemas.microsoft.com/office/drawing/2014/main" xmlns="" id="{E33EFBBB-E3C7-4114-A6EA-84BEB4498FB9}"/>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A762B993-B91D-458C-B1AF-D8BC763E7296}"/>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INTENSIFICATION – SUBURBIA</a:t>
            </a:r>
          </a:p>
        </p:txBody>
      </p:sp>
      <p:sp>
        <p:nvSpPr>
          <p:cNvPr id="11" name="Rectangle 10">
            <a:extLst>
              <a:ext uri="{FF2B5EF4-FFF2-40B4-BE49-F238E27FC236}">
                <a16:creationId xmlns:a16="http://schemas.microsoft.com/office/drawing/2014/main" xmlns="" id="{0F79F2CE-2A0A-4265-84AA-45A89820073A}"/>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10F00629-CBBF-4B7D-8C4F-C36735C3D167}"/>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Tighter terraces</a:t>
            </a:r>
            <a:endParaRPr lang="en-GB" sz="2800" b="1" i="1" dirty="0">
              <a:solidFill>
                <a:schemeClr val="bg1">
                  <a:lumMod val="95000"/>
                </a:schemeClr>
              </a:solidFill>
              <a:latin typeface="Proxima Nova" panose="02000506030000020004" pitchFamily="50" charset="0"/>
            </a:endParaRPr>
          </a:p>
        </p:txBody>
      </p:sp>
      <p:sp>
        <p:nvSpPr>
          <p:cNvPr id="7" name="Rectangle 6">
            <a:extLst>
              <a:ext uri="{FF2B5EF4-FFF2-40B4-BE49-F238E27FC236}">
                <a16:creationId xmlns:a16="http://schemas.microsoft.com/office/drawing/2014/main" xmlns="" id="{0CC941CF-2FFC-4BDD-A3EB-FEC741566A1E}"/>
              </a:ext>
            </a:extLst>
          </p:cNvPr>
          <p:cNvSpPr/>
          <p:nvPr/>
        </p:nvSpPr>
        <p:spPr>
          <a:xfrm>
            <a:off x="8747707" y="6411226"/>
            <a:ext cx="3519255" cy="369332"/>
          </a:xfrm>
          <a:prstGeom prst="rect">
            <a:avLst/>
          </a:prstGeom>
        </p:spPr>
        <p:txBody>
          <a:bodyPr wrap="square">
            <a:spAutoFit/>
          </a:bodyPr>
          <a:lstStyle/>
          <a:p>
            <a:r>
              <a:rPr lang="en-GB" i="1" dirty="0">
                <a:solidFill>
                  <a:srgbClr val="353C4F"/>
                </a:solidFill>
                <a:latin typeface="Proxima Nova" panose="02000506030000020004"/>
              </a:rPr>
              <a:t>RIBA – Age-Friendly Housing</a:t>
            </a:r>
          </a:p>
        </p:txBody>
      </p:sp>
      <p:pic>
        <p:nvPicPr>
          <p:cNvPr id="9" name="Picture 8">
            <a:extLst>
              <a:ext uri="{FF2B5EF4-FFF2-40B4-BE49-F238E27FC236}">
                <a16:creationId xmlns:a16="http://schemas.microsoft.com/office/drawing/2014/main" xmlns="" id="{D59BC2C7-3554-4176-AB15-419BFA300FE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52301"/>
          <a:stretch/>
        </p:blipFill>
        <p:spPr>
          <a:xfrm>
            <a:off x="272880" y="3013087"/>
            <a:ext cx="5596073" cy="1611827"/>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89691" y="4738810"/>
            <a:ext cx="1679262" cy="1857082"/>
          </a:xfrm>
          <a:prstGeom prst="rect">
            <a:avLst/>
          </a:prstGeom>
        </p:spPr>
      </p:pic>
      <p:sp>
        <p:nvSpPr>
          <p:cNvPr id="15" name="Rectangle 14">
            <a:extLst>
              <a:ext uri="{FF2B5EF4-FFF2-40B4-BE49-F238E27FC236}">
                <a16:creationId xmlns:a16="http://schemas.microsoft.com/office/drawing/2014/main" xmlns="" id="{BEC9DC6C-902B-4DB7-89C9-83FA75B75FB4}"/>
              </a:ext>
            </a:extLst>
          </p:cNvPr>
          <p:cNvSpPr/>
          <p:nvPr/>
        </p:nvSpPr>
        <p:spPr>
          <a:xfrm>
            <a:off x="330999" y="4898002"/>
            <a:ext cx="5823119" cy="1354217"/>
          </a:xfrm>
          <a:prstGeom prst="rect">
            <a:avLst/>
          </a:prstGeom>
        </p:spPr>
        <p:txBody>
          <a:bodyPr wrap="square">
            <a:spAutoFit/>
          </a:bodyPr>
          <a:lstStyle/>
          <a:p>
            <a:pPr marL="285750" indent="-285750">
              <a:spcAft>
                <a:spcPts val="600"/>
              </a:spcAft>
              <a:buFont typeface="Arial" panose="020B0604020202020204" pitchFamily="34" charset="0"/>
              <a:buChar char="•"/>
            </a:pPr>
            <a:r>
              <a:rPr lang="en-GB" sz="2400" dirty="0">
                <a:solidFill>
                  <a:srgbClr val="353C4F"/>
                </a:solidFill>
                <a:latin typeface="Proxima Nova" panose="02000506030000020004"/>
              </a:rPr>
              <a:t>Small garden</a:t>
            </a:r>
          </a:p>
          <a:p>
            <a:pPr marL="285750" indent="-285750">
              <a:spcAft>
                <a:spcPts val="600"/>
              </a:spcAft>
              <a:buFont typeface="Arial" panose="020B0604020202020204" pitchFamily="34" charset="0"/>
              <a:buChar char="•"/>
            </a:pPr>
            <a:r>
              <a:rPr lang="en-GB" sz="2400" dirty="0">
                <a:solidFill>
                  <a:srgbClr val="353C4F"/>
                </a:solidFill>
                <a:latin typeface="Proxima Nova" panose="02000506030000020004"/>
              </a:rPr>
              <a:t>Easier maintenance</a:t>
            </a:r>
          </a:p>
          <a:p>
            <a:pPr marL="285750" indent="-285750">
              <a:spcAft>
                <a:spcPts val="600"/>
              </a:spcAft>
              <a:buFont typeface="Arial" panose="020B0604020202020204" pitchFamily="34" charset="0"/>
              <a:buChar char="•"/>
            </a:pPr>
            <a:r>
              <a:rPr lang="en-GB" sz="2400" dirty="0">
                <a:solidFill>
                  <a:srgbClr val="353C4F"/>
                </a:solidFill>
                <a:latin typeface="Proxima Nova" panose="02000506030000020004"/>
              </a:rPr>
              <a:t>Increase Density</a:t>
            </a:r>
          </a:p>
        </p:txBody>
      </p:sp>
    </p:spTree>
    <p:extLst>
      <p:ext uri="{BB962C8B-B14F-4D97-AF65-F5344CB8AC3E}">
        <p14:creationId xmlns:p14="http://schemas.microsoft.com/office/powerpoint/2010/main" val="208082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1697"/>
          <a:stretch/>
        </p:blipFill>
        <p:spPr>
          <a:xfrm>
            <a:off x="6096000" y="1669526"/>
            <a:ext cx="5823119" cy="4945817"/>
          </a:xfrm>
          <a:prstGeom prst="rect">
            <a:avLst/>
          </a:prstGeom>
        </p:spPr>
      </p:pic>
      <p:sp>
        <p:nvSpPr>
          <p:cNvPr id="5" name="Rectangle 4">
            <a:extLst>
              <a:ext uri="{FF2B5EF4-FFF2-40B4-BE49-F238E27FC236}">
                <a16:creationId xmlns:a16="http://schemas.microsoft.com/office/drawing/2014/main" xmlns="" id="{BE4403B8-93EA-41E3-8C64-34B5F37B7DD7}"/>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F3554A94-49F3-4491-90BE-E4441D52B7EC}"/>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INTENSIFICATION – SUBURBIA</a:t>
            </a:r>
          </a:p>
        </p:txBody>
      </p:sp>
      <p:sp>
        <p:nvSpPr>
          <p:cNvPr id="7" name="Rectangle 6">
            <a:extLst>
              <a:ext uri="{FF2B5EF4-FFF2-40B4-BE49-F238E27FC236}">
                <a16:creationId xmlns:a16="http://schemas.microsoft.com/office/drawing/2014/main" xmlns="" id="{DF100050-6D1F-4B17-A529-FCA33066BA93}"/>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B5C8ED3C-9C1D-4161-935F-FD5579860D64}"/>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Garage sites</a:t>
            </a:r>
            <a:endParaRPr lang="en-GB" sz="2800" b="1" i="1" dirty="0">
              <a:solidFill>
                <a:schemeClr val="bg1">
                  <a:lumMod val="95000"/>
                </a:schemeClr>
              </a:solidFill>
              <a:latin typeface="Proxima Nova" panose="02000506030000020004" pitchFamily="50" charset="0"/>
            </a:endParaRPr>
          </a:p>
        </p:txBody>
      </p:sp>
      <p:sp>
        <p:nvSpPr>
          <p:cNvPr id="9" name="Rectangle 8">
            <a:extLst>
              <a:ext uri="{FF2B5EF4-FFF2-40B4-BE49-F238E27FC236}">
                <a16:creationId xmlns:a16="http://schemas.microsoft.com/office/drawing/2014/main" xmlns="" id="{EAF5AAE9-81AA-43D7-8B76-21E2A16033BD}"/>
              </a:ext>
            </a:extLst>
          </p:cNvPr>
          <p:cNvSpPr/>
          <p:nvPr/>
        </p:nvSpPr>
        <p:spPr>
          <a:xfrm>
            <a:off x="272882" y="3096399"/>
            <a:ext cx="5596072" cy="3481562"/>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xmlns="" id="{3FD03EF3-352F-402D-9D53-CADA903F8CC7}"/>
              </a:ext>
            </a:extLst>
          </p:cNvPr>
          <p:cNvSpPr/>
          <p:nvPr/>
        </p:nvSpPr>
        <p:spPr>
          <a:xfrm>
            <a:off x="330999" y="3429000"/>
            <a:ext cx="5379336" cy="2554545"/>
          </a:xfrm>
          <a:prstGeom prst="rect">
            <a:avLst/>
          </a:prstGeom>
        </p:spPr>
        <p:txBody>
          <a:bodyPr wrap="square">
            <a:spAutoFit/>
          </a:bodyPr>
          <a:lstStyle/>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Maintenance cost</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Underused land</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In residential area</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No land costs</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Anti-social behaviour</a:t>
            </a:r>
          </a:p>
        </p:txBody>
      </p:sp>
    </p:spTree>
    <p:extLst>
      <p:ext uri="{BB962C8B-B14F-4D97-AF65-F5344CB8AC3E}">
        <p14:creationId xmlns:p14="http://schemas.microsoft.com/office/powerpoint/2010/main" val="8099447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http://www.bellphillips.com/wp-content/uploads/2014/08/greenwich_site-plan.jpg"/>
          <p:cNvPicPr>
            <a:picLocks noChangeAspect="1" noChangeArrowheads="1"/>
          </p:cNvPicPr>
          <p:nvPr/>
        </p:nvPicPr>
        <p:blipFill rotWithShape="1">
          <a:blip r:embed="rId3">
            <a:extLst>
              <a:ext uri="{28A0092B-C50C-407E-A947-70E740481C1C}">
                <a14:useLocalDpi xmlns:a14="http://schemas.microsoft.com/office/drawing/2010/main" val="0"/>
              </a:ext>
            </a:extLst>
          </a:blip>
          <a:srcRect r="6716"/>
          <a:stretch/>
        </p:blipFill>
        <p:spPr bwMode="auto">
          <a:xfrm>
            <a:off x="5684648" y="3181710"/>
            <a:ext cx="6234471" cy="3427372"/>
          </a:xfrm>
          <a:prstGeom prst="rect">
            <a:avLst/>
          </a:prstGeom>
          <a:noFill/>
          <a:extLst>
            <a:ext uri="{909E8E84-426E-40DD-AFC4-6F175D3DCCD1}">
              <a14:hiddenFill xmlns:a14="http://schemas.microsoft.com/office/drawing/2010/main">
                <a:solidFill>
                  <a:srgbClr val="FFFFFF"/>
                </a:solidFill>
              </a14:hiddenFill>
            </a:ext>
          </a:extLst>
        </p:spPr>
      </p:pic>
      <p:pic>
        <p:nvPicPr>
          <p:cNvPr id="18434" name="Picture 2" descr="http://www.bellphillips.com/wp-content/uploads/2014/08/greenwich-housing_ravens-fron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348" t="826" r="-1" b="52041"/>
          <a:stretch/>
        </p:blipFill>
        <p:spPr bwMode="auto">
          <a:xfrm>
            <a:off x="5684647" y="1663266"/>
            <a:ext cx="6234472" cy="151218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4B9DE2FC-D3AE-4580-80E7-40B0D5C07BA3}"/>
              </a:ext>
            </a:extLst>
          </p:cNvPr>
          <p:cNvSpPr/>
          <p:nvPr/>
        </p:nvSpPr>
        <p:spPr>
          <a:xfrm>
            <a:off x="7912357" y="6242881"/>
            <a:ext cx="4158343" cy="369332"/>
          </a:xfrm>
          <a:prstGeom prst="rect">
            <a:avLst/>
          </a:prstGeom>
        </p:spPr>
        <p:txBody>
          <a:bodyPr wrap="square">
            <a:spAutoFit/>
          </a:bodyPr>
          <a:lstStyle/>
          <a:p>
            <a:r>
              <a:rPr lang="en-GB" i="1" dirty="0">
                <a:solidFill>
                  <a:srgbClr val="353C4F"/>
                </a:solidFill>
              </a:rPr>
              <a:t>Greenwich Housing, Bell Philips Architects</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r="16665"/>
          <a:stretch/>
        </p:blipFill>
        <p:spPr>
          <a:xfrm>
            <a:off x="272881" y="2910438"/>
            <a:ext cx="5596074" cy="3704905"/>
          </a:xfrm>
          <a:prstGeom prst="rect">
            <a:avLst/>
          </a:prstGeom>
        </p:spPr>
      </p:pic>
      <p:sp>
        <p:nvSpPr>
          <p:cNvPr id="8" name="Rectangle 7">
            <a:extLst>
              <a:ext uri="{FF2B5EF4-FFF2-40B4-BE49-F238E27FC236}">
                <a16:creationId xmlns:a16="http://schemas.microsoft.com/office/drawing/2014/main" xmlns="" id="{4E288077-139F-4BA8-9B2E-C2AE3E3FC865}"/>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0A0F9447-6D8B-460A-B20A-9CD68CB1CBCE}"/>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INTENSIFICATION – SUBURBIA</a:t>
            </a:r>
          </a:p>
        </p:txBody>
      </p:sp>
      <p:sp>
        <p:nvSpPr>
          <p:cNvPr id="10" name="Rectangle 9">
            <a:extLst>
              <a:ext uri="{FF2B5EF4-FFF2-40B4-BE49-F238E27FC236}">
                <a16:creationId xmlns:a16="http://schemas.microsoft.com/office/drawing/2014/main" xmlns="" id="{A09D8C5D-AD24-4CBB-A34D-FE473DBB40CA}"/>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47085674-DFB8-43D9-A4E5-D4AB30136772}"/>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Garage sites</a:t>
            </a:r>
            <a:endParaRPr lang="en-GB" sz="2800" b="1" i="1" dirty="0">
              <a:solidFill>
                <a:schemeClr val="bg1">
                  <a:lumMod val="95000"/>
                </a:schemeClr>
              </a:solidFill>
              <a:latin typeface="Proxima Nova" panose="02000506030000020004" pitchFamily="50" charset="0"/>
            </a:endParaRPr>
          </a:p>
        </p:txBody>
      </p:sp>
    </p:spTree>
    <p:extLst>
      <p:ext uri="{BB962C8B-B14F-4D97-AF65-F5344CB8AC3E}">
        <p14:creationId xmlns:p14="http://schemas.microsoft.com/office/powerpoint/2010/main" val="3919446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46EE22B-3628-49EB-BABE-3802D8A9332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23299" t="14534" b="9295"/>
          <a:stretch/>
        </p:blipFill>
        <p:spPr>
          <a:xfrm>
            <a:off x="272880" y="2910439"/>
            <a:ext cx="5596074" cy="3704905"/>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14184" r="3703"/>
          <a:stretch/>
        </p:blipFill>
        <p:spPr>
          <a:xfrm>
            <a:off x="5868954" y="1669527"/>
            <a:ext cx="6050165" cy="4945817"/>
          </a:xfrm>
          <a:prstGeom prst="rect">
            <a:avLst/>
          </a:prstGeom>
        </p:spPr>
      </p:pic>
      <p:sp>
        <p:nvSpPr>
          <p:cNvPr id="9" name="Rectangle 8">
            <a:extLst>
              <a:ext uri="{FF2B5EF4-FFF2-40B4-BE49-F238E27FC236}">
                <a16:creationId xmlns:a16="http://schemas.microsoft.com/office/drawing/2014/main" xmlns="" id="{D3F24CF4-39EA-4B88-A1C9-355C93A35392}"/>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C21BB6D3-8F8C-43B8-ADB0-5647EDFFD959}"/>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INTENSIFICATION – SUBURBIA</a:t>
            </a:r>
          </a:p>
        </p:txBody>
      </p:sp>
      <p:sp>
        <p:nvSpPr>
          <p:cNvPr id="11" name="Rectangle 10">
            <a:extLst>
              <a:ext uri="{FF2B5EF4-FFF2-40B4-BE49-F238E27FC236}">
                <a16:creationId xmlns:a16="http://schemas.microsoft.com/office/drawing/2014/main" xmlns="" id="{769D255D-950E-465C-A259-2B7094EFC189}"/>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D2306368-4509-4A60-9949-556843C77C2F}"/>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Match scale</a:t>
            </a:r>
            <a:endParaRPr lang="en-GB" sz="2800" b="1" i="1" dirty="0">
              <a:solidFill>
                <a:schemeClr val="bg1">
                  <a:lumMod val="95000"/>
                </a:schemeClr>
              </a:solidFill>
              <a:latin typeface="Proxima Nova" panose="02000506030000020004" pitchFamily="50" charset="0"/>
            </a:endParaRPr>
          </a:p>
        </p:txBody>
      </p:sp>
    </p:spTree>
    <p:extLst>
      <p:ext uri="{BB962C8B-B14F-4D97-AF65-F5344CB8AC3E}">
        <p14:creationId xmlns:p14="http://schemas.microsoft.com/office/powerpoint/2010/main" val="28601633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http://www.studiopartington.co.uk/cache/uploads/Derwenthorpe_09_780_520_s_c1.jpg"/>
          <p:cNvPicPr>
            <a:picLocks noChangeAspect="1" noChangeArrowheads="1"/>
          </p:cNvPicPr>
          <p:nvPr/>
        </p:nvPicPr>
        <p:blipFill rotWithShape="1">
          <a:blip r:embed="rId3">
            <a:extLst>
              <a:ext uri="{28A0092B-C50C-407E-A947-70E740481C1C}">
                <a14:useLocalDpi xmlns:a14="http://schemas.microsoft.com/office/drawing/2010/main" val="0"/>
              </a:ext>
            </a:extLst>
          </a:blip>
          <a:srcRect t="26428" b="29544"/>
          <a:stretch/>
        </p:blipFill>
        <p:spPr bwMode="auto">
          <a:xfrm>
            <a:off x="6095997" y="4889273"/>
            <a:ext cx="5772647" cy="169439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xmlns="" id="{7DDA9FF5-3492-4B91-8C5A-D4E63C31CF60}"/>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374F0A43-A594-4F3D-B311-8B3CB6F50D3C}"/>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URBAN EXTENSIONS/MASTERPLANS</a:t>
            </a:r>
          </a:p>
        </p:txBody>
      </p:sp>
      <p:sp>
        <p:nvSpPr>
          <p:cNvPr id="11" name="Rectangle 10">
            <a:extLst>
              <a:ext uri="{FF2B5EF4-FFF2-40B4-BE49-F238E27FC236}">
                <a16:creationId xmlns:a16="http://schemas.microsoft.com/office/drawing/2014/main" xmlns="" id="{820D1BB7-125B-4B56-9CB5-D8D2866EA540}"/>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C44BF96E-258F-4A78-88D6-9A495C2E38CC}"/>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Neighbourhood centre</a:t>
            </a:r>
            <a:endParaRPr lang="en-GB" sz="2800" b="1" i="1" dirty="0">
              <a:solidFill>
                <a:schemeClr val="bg1">
                  <a:lumMod val="95000"/>
                </a:schemeClr>
              </a:solidFill>
              <a:latin typeface="Proxima Nova" panose="02000506030000020004" pitchFamily="50" charset="0"/>
            </a:endParaRPr>
          </a:p>
        </p:txBody>
      </p:sp>
      <p:pic>
        <p:nvPicPr>
          <p:cNvPr id="6" name="Picture 2" descr="http://www.studiopartington.co.uk/uploads/Derwenthorpe_03_(ann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80" y="2942807"/>
            <a:ext cx="5596073" cy="3125627"/>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xmlns="" id="{C6CCA7D1-9C20-4478-8B48-247C9C98E398}"/>
              </a:ext>
            </a:extLst>
          </p:cNvPr>
          <p:cNvSpPr/>
          <p:nvPr/>
        </p:nvSpPr>
        <p:spPr>
          <a:xfrm>
            <a:off x="186610" y="6214336"/>
            <a:ext cx="4158343" cy="369332"/>
          </a:xfrm>
          <a:prstGeom prst="rect">
            <a:avLst/>
          </a:prstGeom>
        </p:spPr>
        <p:txBody>
          <a:bodyPr wrap="square">
            <a:spAutoFit/>
          </a:bodyPr>
          <a:lstStyle/>
          <a:p>
            <a:r>
              <a:rPr lang="en-GB" i="1" dirty="0" err="1">
                <a:solidFill>
                  <a:srgbClr val="353C4F"/>
                </a:solidFill>
                <a:latin typeface="Proxima Nova" panose="02000506030000020004"/>
              </a:rPr>
              <a:t>Derwenthrope</a:t>
            </a:r>
            <a:r>
              <a:rPr lang="en-GB" i="1" dirty="0">
                <a:solidFill>
                  <a:srgbClr val="353C4F"/>
                </a:solidFill>
                <a:latin typeface="Proxima Nova" panose="02000506030000020004"/>
              </a:rPr>
              <a:t>, Studio Partington</a:t>
            </a:r>
          </a:p>
        </p:txBody>
      </p:sp>
      <p:sp>
        <p:nvSpPr>
          <p:cNvPr id="14" name="Rectangle 13">
            <a:extLst>
              <a:ext uri="{FF2B5EF4-FFF2-40B4-BE49-F238E27FC236}">
                <a16:creationId xmlns:a16="http://schemas.microsoft.com/office/drawing/2014/main" xmlns="" id="{CE234BC9-39B7-4DDA-B5C6-D495493D934A}"/>
              </a:ext>
            </a:extLst>
          </p:cNvPr>
          <p:cNvSpPr/>
          <p:nvPr/>
        </p:nvSpPr>
        <p:spPr>
          <a:xfrm>
            <a:off x="6095999" y="1669527"/>
            <a:ext cx="5765002" cy="3038660"/>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xmlns="" id="{903B4AFC-4742-4E69-A581-CCCD20173B68}"/>
              </a:ext>
            </a:extLst>
          </p:cNvPr>
          <p:cNvSpPr/>
          <p:nvPr/>
        </p:nvSpPr>
        <p:spPr>
          <a:xfrm>
            <a:off x="6288832" y="1908589"/>
            <a:ext cx="5379336" cy="2554545"/>
          </a:xfrm>
          <a:prstGeom prst="rect">
            <a:avLst/>
          </a:prstGeom>
        </p:spPr>
        <p:txBody>
          <a:bodyPr wrap="square">
            <a:spAutoFit/>
          </a:bodyPr>
          <a:lstStyle/>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Energy centre = community centre</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500 lifetime homes</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Schools, nursery, doctors surgery</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Designed around ecology of area</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Landscaping important</a:t>
            </a:r>
          </a:p>
        </p:txBody>
      </p:sp>
    </p:spTree>
    <p:extLst>
      <p:ext uri="{BB962C8B-B14F-4D97-AF65-F5344CB8AC3E}">
        <p14:creationId xmlns:p14="http://schemas.microsoft.com/office/powerpoint/2010/main" val="1361930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525DC48-F4D8-4C88-B52D-FAFA8BAAEB47}"/>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92959A67-951E-44A8-9266-57C82335AC27}"/>
              </a:ext>
            </a:extLst>
          </p:cNvPr>
          <p:cNvSpPr/>
          <p:nvPr/>
        </p:nvSpPr>
        <p:spPr>
          <a:xfrm>
            <a:off x="425446" y="584050"/>
            <a:ext cx="4249191"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POLICY</a:t>
            </a:r>
          </a:p>
        </p:txBody>
      </p:sp>
      <p:sp>
        <p:nvSpPr>
          <p:cNvPr id="5" name="Rectangle 4">
            <a:extLst>
              <a:ext uri="{FF2B5EF4-FFF2-40B4-BE49-F238E27FC236}">
                <a16:creationId xmlns:a16="http://schemas.microsoft.com/office/drawing/2014/main" xmlns="" id="{0E844031-9829-422B-87D2-FC5B063F0A59}"/>
              </a:ext>
            </a:extLst>
          </p:cNvPr>
          <p:cNvSpPr/>
          <p:nvPr/>
        </p:nvSpPr>
        <p:spPr>
          <a:xfrm>
            <a:off x="7821205" y="1598586"/>
            <a:ext cx="4097915" cy="5078313"/>
          </a:xfrm>
          <a:prstGeom prst="rect">
            <a:avLst/>
          </a:prstGeom>
        </p:spPr>
        <p:txBody>
          <a:bodyPr wrap="square">
            <a:spAutoFit/>
          </a:bodyPr>
          <a:lstStyle/>
          <a:p>
            <a:pPr lvl="0"/>
            <a:r>
              <a:rPr lang="en-GB" sz="3600" dirty="0">
                <a:solidFill>
                  <a:srgbClr val="353C4F"/>
                </a:solidFill>
                <a:latin typeface="Proxima Nova" panose="02000506030000020004" pitchFamily="50" charset="0"/>
              </a:rPr>
              <a:t>'The creation of </a:t>
            </a:r>
            <a:r>
              <a:rPr lang="en-GB" sz="3600" b="1" dirty="0">
                <a:solidFill>
                  <a:srgbClr val="353C4F"/>
                </a:solidFill>
                <a:latin typeface="Proxima Nova" panose="02000506030000020004" pitchFamily="50" charset="0"/>
              </a:rPr>
              <a:t>high quality</a:t>
            </a:r>
            <a:r>
              <a:rPr lang="en-GB" sz="3600" dirty="0">
                <a:solidFill>
                  <a:srgbClr val="353C4F"/>
                </a:solidFill>
                <a:latin typeface="Proxima Nova" panose="02000506030000020004" pitchFamily="50" charset="0"/>
              </a:rPr>
              <a:t> buildings and places is </a:t>
            </a:r>
            <a:r>
              <a:rPr lang="en-GB" sz="3600" b="1" dirty="0">
                <a:solidFill>
                  <a:srgbClr val="353C4F"/>
                </a:solidFill>
                <a:latin typeface="Proxima Nova" panose="02000506030000020004" pitchFamily="50" charset="0"/>
              </a:rPr>
              <a:t>fundamental</a:t>
            </a:r>
            <a:r>
              <a:rPr lang="en-GB" sz="3600" dirty="0">
                <a:solidFill>
                  <a:srgbClr val="353C4F"/>
                </a:solidFill>
                <a:latin typeface="Proxima Nova" panose="02000506030000020004" pitchFamily="50" charset="0"/>
              </a:rPr>
              <a:t> to what the planning and development process should achieve.' </a:t>
            </a:r>
          </a:p>
        </p:txBody>
      </p:sp>
      <p:pic>
        <p:nvPicPr>
          <p:cNvPr id="1026" name="Picture 2" descr="Image result for nppf 2018">
            <a:extLst>
              <a:ext uri="{FF2B5EF4-FFF2-40B4-BE49-F238E27FC236}">
                <a16:creationId xmlns:a16="http://schemas.microsoft.com/office/drawing/2014/main" xmlns="" id="{0CDEBF28-61B2-4381-9267-57CCEF3E23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38" t="5390" r="29326" b="3538"/>
          <a:stretch/>
        </p:blipFill>
        <p:spPr bwMode="auto">
          <a:xfrm>
            <a:off x="272880" y="1598585"/>
            <a:ext cx="3638355" cy="5078314"/>
          </a:xfrm>
          <a:prstGeom prst="rect">
            <a:avLst/>
          </a:prstGeom>
          <a:noFill/>
          <a:extLst>
            <a:ext uri="{909E8E84-426E-40DD-AFC4-6F175D3DCCD1}">
              <a14:hiddenFill xmlns:a14="http://schemas.microsoft.com/office/drawing/2010/main">
                <a:solidFill>
                  <a:srgbClr val="FFFFFF"/>
                </a:solidFill>
              </a14:hiddenFill>
            </a:ext>
          </a:extLst>
        </p:spPr>
      </p:pic>
      <p:sp>
        <p:nvSpPr>
          <p:cNvPr id="2" name="Arrow: Right 1">
            <a:extLst>
              <a:ext uri="{FF2B5EF4-FFF2-40B4-BE49-F238E27FC236}">
                <a16:creationId xmlns:a16="http://schemas.microsoft.com/office/drawing/2014/main" xmlns="" id="{766BCF24-5637-4801-97E0-C4CD5DE5C431}"/>
              </a:ext>
            </a:extLst>
          </p:cNvPr>
          <p:cNvSpPr/>
          <p:nvPr/>
        </p:nvSpPr>
        <p:spPr>
          <a:xfrm>
            <a:off x="4674637" y="3429000"/>
            <a:ext cx="2472612" cy="984380"/>
          </a:xfrm>
          <a:prstGeom prst="rightArrow">
            <a:avLst/>
          </a:prstGeom>
          <a:solidFill>
            <a:srgbClr val="CF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6702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Image result for heald farm court"/>
          <p:cNvPicPr>
            <a:picLocks noChangeAspect="1" noChangeArrowheads="1"/>
          </p:cNvPicPr>
          <p:nvPr/>
        </p:nvPicPr>
        <p:blipFill rotWithShape="1">
          <a:blip r:embed="rId3">
            <a:extLst>
              <a:ext uri="{28A0092B-C50C-407E-A947-70E740481C1C}">
                <a14:useLocalDpi xmlns:a14="http://schemas.microsoft.com/office/drawing/2010/main" val="0"/>
              </a:ext>
            </a:extLst>
          </a:blip>
          <a:srcRect b="21401"/>
          <a:stretch/>
        </p:blipFill>
        <p:spPr bwMode="auto">
          <a:xfrm>
            <a:off x="272879" y="2910440"/>
            <a:ext cx="5599013" cy="2643694"/>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Image result for heald farm court"/>
          <p:cNvPicPr>
            <a:picLocks noChangeAspect="1" noChangeArrowheads="1"/>
          </p:cNvPicPr>
          <p:nvPr/>
        </p:nvPicPr>
        <p:blipFill rotWithShape="1">
          <a:blip r:embed="rId4">
            <a:extLst>
              <a:ext uri="{28A0092B-C50C-407E-A947-70E740481C1C}">
                <a14:useLocalDpi xmlns:a14="http://schemas.microsoft.com/office/drawing/2010/main" val="0"/>
              </a:ext>
            </a:extLst>
          </a:blip>
          <a:srcRect b="2897"/>
          <a:stretch/>
        </p:blipFill>
        <p:spPr bwMode="auto">
          <a:xfrm>
            <a:off x="5868954" y="1669527"/>
            <a:ext cx="6096000" cy="3884607"/>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xmlns="" id="{D8BA976C-4997-4126-8188-E49BC4F074FC}"/>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F5F7BBF9-BB53-4569-896E-6D3198F5C017}"/>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URBAN EXTENSIONS/MASTERPLANS</a:t>
            </a:r>
          </a:p>
        </p:txBody>
      </p:sp>
      <p:sp>
        <p:nvSpPr>
          <p:cNvPr id="8" name="Rectangle 7">
            <a:extLst>
              <a:ext uri="{FF2B5EF4-FFF2-40B4-BE49-F238E27FC236}">
                <a16:creationId xmlns:a16="http://schemas.microsoft.com/office/drawing/2014/main" xmlns="" id="{C3D2579E-FADF-4F94-989A-849519796FA0}"/>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0AC0EFF4-3904-4094-B726-A842CC8BFAB8}"/>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Become ‘public’ building</a:t>
            </a:r>
            <a:endParaRPr lang="en-GB" sz="2800" b="1" i="1" dirty="0">
              <a:solidFill>
                <a:schemeClr val="bg1">
                  <a:lumMod val="95000"/>
                </a:schemeClr>
              </a:solidFill>
              <a:latin typeface="Proxima Nova" panose="02000506030000020004" pitchFamily="50" charset="0"/>
            </a:endParaRPr>
          </a:p>
        </p:txBody>
      </p:sp>
      <p:sp>
        <p:nvSpPr>
          <p:cNvPr id="10" name="Rectangle 9">
            <a:extLst>
              <a:ext uri="{FF2B5EF4-FFF2-40B4-BE49-F238E27FC236}">
                <a16:creationId xmlns:a16="http://schemas.microsoft.com/office/drawing/2014/main" xmlns="" id="{4D1A64F1-4748-4FDA-987A-A66F29C2E214}"/>
              </a:ext>
            </a:extLst>
          </p:cNvPr>
          <p:cNvSpPr/>
          <p:nvPr/>
        </p:nvSpPr>
        <p:spPr>
          <a:xfrm>
            <a:off x="230495" y="5782577"/>
            <a:ext cx="11646240" cy="830997"/>
          </a:xfrm>
          <a:prstGeom prst="rect">
            <a:avLst/>
          </a:prstGeom>
        </p:spPr>
        <p:txBody>
          <a:bodyPr wrap="square">
            <a:spAutoFit/>
          </a:bodyPr>
          <a:lstStyle/>
          <a:p>
            <a:pPr lvl="0">
              <a:defRPr/>
            </a:pPr>
            <a:r>
              <a:rPr lang="en-GB" sz="2400" b="1" dirty="0">
                <a:latin typeface="Proxima Nova" panose="02000506030000020004"/>
              </a:rPr>
              <a:t>NPPF</a:t>
            </a:r>
            <a:r>
              <a:rPr lang="en-GB" sz="2400" dirty="0">
                <a:latin typeface="Proxima Nova" panose="02000506030000020004"/>
              </a:rPr>
              <a:t> - 'promote social interaction, including opportunities for meetings between people who might not otherwise come into contact with each other'</a:t>
            </a:r>
            <a:endParaRPr lang="en-US" sz="2400" dirty="0">
              <a:latin typeface="Proxima Nova" panose="02000506030000020004"/>
            </a:endParaRPr>
          </a:p>
        </p:txBody>
      </p:sp>
      <p:sp>
        <p:nvSpPr>
          <p:cNvPr id="2" name="Rectangle 1"/>
          <p:cNvSpPr/>
          <p:nvPr/>
        </p:nvSpPr>
        <p:spPr>
          <a:xfrm>
            <a:off x="8916954" y="5483690"/>
            <a:ext cx="3184654" cy="369332"/>
          </a:xfrm>
          <a:prstGeom prst="rect">
            <a:avLst/>
          </a:prstGeom>
        </p:spPr>
        <p:txBody>
          <a:bodyPr wrap="none">
            <a:spAutoFit/>
          </a:bodyPr>
          <a:lstStyle/>
          <a:p>
            <a:r>
              <a:rPr lang="en-GB" i="1" dirty="0" err="1" smtClean="0">
                <a:solidFill>
                  <a:srgbClr val="353C4F"/>
                </a:solidFill>
              </a:rPr>
              <a:t>Heald</a:t>
            </a:r>
            <a:r>
              <a:rPr lang="en-GB" i="1" dirty="0" smtClean="0">
                <a:solidFill>
                  <a:srgbClr val="353C4F"/>
                </a:solidFill>
              </a:rPr>
              <a:t> Farm Court, DK Architects</a:t>
            </a:r>
            <a:endParaRPr lang="en-GB" dirty="0"/>
          </a:p>
        </p:txBody>
      </p:sp>
    </p:spTree>
    <p:extLst>
      <p:ext uri="{BB962C8B-B14F-4D97-AF65-F5344CB8AC3E}">
        <p14:creationId xmlns:p14="http://schemas.microsoft.com/office/powerpoint/2010/main" val="40937730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7609" y="2019002"/>
            <a:ext cx="3839095" cy="3839095"/>
          </a:xfrm>
          <a:prstGeom prst="rect">
            <a:avLst/>
          </a:prstGeom>
        </p:spPr>
      </p:pic>
      <p:sp>
        <p:nvSpPr>
          <p:cNvPr id="5" name="Rectangle 4">
            <a:extLst>
              <a:ext uri="{FF2B5EF4-FFF2-40B4-BE49-F238E27FC236}">
                <a16:creationId xmlns:a16="http://schemas.microsoft.com/office/drawing/2014/main" xmlns="" id="{EEEF8624-3E94-4837-9EC1-1F272DA388E8}"/>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BA308B5B-FB0B-47F9-835A-DB70582DD3CC}"/>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CONCLUSION</a:t>
            </a:r>
          </a:p>
        </p:txBody>
      </p:sp>
      <p:sp>
        <p:nvSpPr>
          <p:cNvPr id="7" name="Rectangle 6">
            <a:extLst>
              <a:ext uri="{FF2B5EF4-FFF2-40B4-BE49-F238E27FC236}">
                <a16:creationId xmlns:a16="http://schemas.microsoft.com/office/drawing/2014/main" xmlns="" id="{AAB6C823-6288-4BA7-89A3-361CAE751E60}"/>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2E31AED6-2A32-40AE-B07C-A9124855E231}"/>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Not a single formula</a:t>
            </a:r>
            <a:endParaRPr lang="en-GB" sz="2800" b="1" i="1" dirty="0">
              <a:solidFill>
                <a:schemeClr val="bg1">
                  <a:lumMod val="95000"/>
                </a:schemeClr>
              </a:solidFill>
              <a:latin typeface="Proxima Nova" panose="02000506030000020004" pitchFamily="50" charset="0"/>
            </a:endParaRPr>
          </a:p>
        </p:txBody>
      </p:sp>
      <p:sp>
        <p:nvSpPr>
          <p:cNvPr id="9" name="Rectangle 8">
            <a:extLst>
              <a:ext uri="{FF2B5EF4-FFF2-40B4-BE49-F238E27FC236}">
                <a16:creationId xmlns:a16="http://schemas.microsoft.com/office/drawing/2014/main" xmlns="" id="{93C10DA2-971F-46EB-86E9-6A384FCC7515}"/>
              </a:ext>
            </a:extLst>
          </p:cNvPr>
          <p:cNvSpPr/>
          <p:nvPr/>
        </p:nvSpPr>
        <p:spPr>
          <a:xfrm>
            <a:off x="272880" y="2933470"/>
            <a:ext cx="5596073" cy="3681873"/>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xmlns="" id="{93CCFF0C-F854-42C1-BA0E-14B0FBBBB0D5}"/>
              </a:ext>
            </a:extLst>
          </p:cNvPr>
          <p:cNvSpPr/>
          <p:nvPr/>
        </p:nvSpPr>
        <p:spPr>
          <a:xfrm>
            <a:off x="465713" y="3172533"/>
            <a:ext cx="5379336" cy="2769989"/>
          </a:xfrm>
          <a:prstGeom prst="rect">
            <a:avLst/>
          </a:prstGeom>
        </p:spPr>
        <p:txBody>
          <a:bodyPr wrap="square">
            <a:spAutoFit/>
          </a:bodyPr>
          <a:lstStyle/>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Different areas require different treatment</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Housing types need to vary</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Collaborate to make best use of land</a:t>
            </a:r>
          </a:p>
          <a:p>
            <a:pPr marL="285750" indent="-285750">
              <a:spcAft>
                <a:spcPts val="1200"/>
              </a:spcAft>
              <a:buFont typeface="Arial" panose="020B0604020202020204" pitchFamily="34" charset="0"/>
              <a:buChar char="•"/>
            </a:pPr>
            <a:r>
              <a:rPr lang="en-GB" sz="2400" dirty="0">
                <a:solidFill>
                  <a:srgbClr val="353C4F"/>
                </a:solidFill>
                <a:latin typeface="Proxima Nova" panose="02000506030000020004"/>
              </a:rPr>
              <a:t>Variety of design styles</a:t>
            </a:r>
          </a:p>
        </p:txBody>
      </p:sp>
    </p:spTree>
    <p:extLst>
      <p:ext uri="{BB962C8B-B14F-4D97-AF65-F5344CB8AC3E}">
        <p14:creationId xmlns:p14="http://schemas.microsoft.com/office/powerpoint/2010/main" val="1700125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ome Farm by Spar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880" y="2690207"/>
            <a:ext cx="5596073" cy="399719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Home Farm by Spark"/>
          <p:cNvPicPr>
            <a:picLocks noChangeAspect="1" noChangeArrowheads="1"/>
          </p:cNvPicPr>
          <p:nvPr/>
        </p:nvPicPr>
        <p:blipFill rotWithShape="1">
          <a:blip r:embed="rId4">
            <a:extLst>
              <a:ext uri="{28A0092B-C50C-407E-A947-70E740481C1C}">
                <a14:useLocalDpi xmlns:a14="http://schemas.microsoft.com/office/drawing/2010/main" val="0"/>
              </a:ext>
            </a:extLst>
          </a:blip>
          <a:srcRect l="5400" r="4082"/>
          <a:stretch/>
        </p:blipFill>
        <p:spPr bwMode="auto">
          <a:xfrm>
            <a:off x="5868953" y="1665014"/>
            <a:ext cx="6050166" cy="501302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xmlns="" id="{4B9DE2FC-D3AE-4580-80E7-40B0D5C07BA3}"/>
              </a:ext>
            </a:extLst>
          </p:cNvPr>
          <p:cNvSpPr/>
          <p:nvPr/>
        </p:nvSpPr>
        <p:spPr>
          <a:xfrm>
            <a:off x="9583191" y="1295682"/>
            <a:ext cx="2704730" cy="369332"/>
          </a:xfrm>
          <a:prstGeom prst="rect">
            <a:avLst/>
          </a:prstGeom>
        </p:spPr>
        <p:txBody>
          <a:bodyPr wrap="square">
            <a:spAutoFit/>
          </a:bodyPr>
          <a:lstStyle/>
          <a:p>
            <a:r>
              <a:rPr lang="en-GB" i="1" dirty="0">
                <a:solidFill>
                  <a:schemeClr val="bg1"/>
                </a:solidFill>
              </a:rPr>
              <a:t>Home Farm, Spark</a:t>
            </a:r>
          </a:p>
        </p:txBody>
      </p:sp>
      <p:sp>
        <p:nvSpPr>
          <p:cNvPr id="8" name="Rectangle 7">
            <a:extLst>
              <a:ext uri="{FF2B5EF4-FFF2-40B4-BE49-F238E27FC236}">
                <a16:creationId xmlns:a16="http://schemas.microsoft.com/office/drawing/2014/main" xmlns="" id="{84F0A6AA-B7DB-4F83-8625-C17EDBD77456}"/>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97585B5A-327C-4694-97D6-D61E9230C97B}"/>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CONCLUSION</a:t>
            </a:r>
          </a:p>
        </p:txBody>
      </p:sp>
      <p:sp>
        <p:nvSpPr>
          <p:cNvPr id="10" name="Rectangle 9">
            <a:extLst>
              <a:ext uri="{FF2B5EF4-FFF2-40B4-BE49-F238E27FC236}">
                <a16:creationId xmlns:a16="http://schemas.microsoft.com/office/drawing/2014/main" xmlns="" id="{F0CA5687-CDEA-4816-AF71-A2831A265D0C}"/>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xmlns="" id="{7548CF26-E996-4BC4-8A88-753424AA9E20}"/>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Time to get experimental</a:t>
            </a:r>
            <a:endParaRPr lang="en-GB" sz="2800" b="1" i="1" dirty="0">
              <a:solidFill>
                <a:schemeClr val="bg1">
                  <a:lumMod val="95000"/>
                </a:schemeClr>
              </a:solidFill>
              <a:latin typeface="Proxima Nova" panose="02000506030000020004" pitchFamily="50" charset="0"/>
            </a:endParaRPr>
          </a:p>
        </p:txBody>
      </p:sp>
    </p:spTree>
    <p:extLst>
      <p:ext uri="{BB962C8B-B14F-4D97-AF65-F5344CB8AC3E}">
        <p14:creationId xmlns:p14="http://schemas.microsoft.com/office/powerpoint/2010/main" val="550850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115B500-D839-49C4-8DA5-2B7C9F589DFD}"/>
              </a:ext>
            </a:extLst>
          </p:cNvPr>
          <p:cNvSpPr/>
          <p:nvPr/>
        </p:nvSpPr>
        <p:spPr>
          <a:xfrm>
            <a:off x="272880" y="3191070"/>
            <a:ext cx="4261800" cy="3458714"/>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1BA7C412-CBE9-471F-9510-E5E1BDE2AC9A}"/>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889E00E0-043A-440C-83A8-C96AB5D20DDE}"/>
              </a:ext>
            </a:extLst>
          </p:cNvPr>
          <p:cNvSpPr/>
          <p:nvPr/>
        </p:nvSpPr>
        <p:spPr>
          <a:xfrm>
            <a:off x="425446" y="584050"/>
            <a:ext cx="4249191"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POLICY</a:t>
            </a:r>
          </a:p>
        </p:txBody>
      </p:sp>
      <p:sp>
        <p:nvSpPr>
          <p:cNvPr id="5" name="Rectangle 4">
            <a:extLst>
              <a:ext uri="{FF2B5EF4-FFF2-40B4-BE49-F238E27FC236}">
                <a16:creationId xmlns:a16="http://schemas.microsoft.com/office/drawing/2014/main" xmlns="" id="{0E844031-9829-422B-87D2-FC5B063F0A59}"/>
              </a:ext>
            </a:extLst>
          </p:cNvPr>
          <p:cNvSpPr/>
          <p:nvPr/>
        </p:nvSpPr>
        <p:spPr>
          <a:xfrm>
            <a:off x="4672487" y="1679510"/>
            <a:ext cx="7246632" cy="4924425"/>
          </a:xfrm>
          <a:prstGeom prst="rect">
            <a:avLst/>
          </a:prstGeom>
        </p:spPr>
        <p:txBody>
          <a:bodyPr wrap="square">
            <a:spAutoFit/>
          </a:bodyPr>
          <a:lstStyle/>
          <a:p>
            <a:r>
              <a:rPr lang="en-GB" dirty="0">
                <a:solidFill>
                  <a:srgbClr val="353C4F"/>
                </a:solidFill>
                <a:latin typeface="Proxima Nova" panose="02000506030000020004" pitchFamily="50" charset="0"/>
              </a:rPr>
              <a:t>Form</a:t>
            </a:r>
          </a:p>
          <a:p>
            <a:pPr marL="342900" lvl="0" indent="-342900">
              <a:buFont typeface="Arial" panose="020B0604020202020204" pitchFamily="34" charset="0"/>
              <a:buChar char="•"/>
            </a:pPr>
            <a:r>
              <a:rPr lang="en-GB" sz="1600" b="1" dirty="0">
                <a:solidFill>
                  <a:srgbClr val="353C4F"/>
                </a:solidFill>
                <a:latin typeface="Proxima Nova" panose="02000506030000020004" pitchFamily="50" charset="0"/>
              </a:rPr>
              <a:t>Optimise</a:t>
            </a:r>
            <a:r>
              <a:rPr lang="en-GB" sz="1600" dirty="0">
                <a:solidFill>
                  <a:srgbClr val="353C4F"/>
                </a:solidFill>
                <a:latin typeface="Proxima Nova" panose="02000506030000020004" pitchFamily="50" charset="0"/>
              </a:rPr>
              <a:t> use of land </a:t>
            </a:r>
          </a:p>
          <a:p>
            <a:pPr marL="342900" lvl="0" indent="-342900">
              <a:buFont typeface="Arial" panose="020B0604020202020204" pitchFamily="34" charset="0"/>
              <a:buChar char="•"/>
            </a:pPr>
            <a:r>
              <a:rPr lang="en-GB" sz="1600" dirty="0">
                <a:solidFill>
                  <a:srgbClr val="353C4F"/>
                </a:solidFill>
                <a:latin typeface="Proxima Nova" panose="02000506030000020004" pitchFamily="50" charset="0"/>
              </a:rPr>
              <a:t>Enhance </a:t>
            </a:r>
            <a:r>
              <a:rPr lang="en-GB" sz="1600" b="1" dirty="0">
                <a:solidFill>
                  <a:srgbClr val="353C4F"/>
                </a:solidFill>
                <a:latin typeface="Proxima Nova" panose="02000506030000020004" pitchFamily="50" charset="0"/>
              </a:rPr>
              <a:t>local</a:t>
            </a:r>
            <a:r>
              <a:rPr lang="en-GB" sz="1600" dirty="0">
                <a:solidFill>
                  <a:srgbClr val="353C4F"/>
                </a:solidFill>
                <a:latin typeface="Proxima Nova" panose="02000506030000020004" pitchFamily="50" charset="0"/>
              </a:rPr>
              <a:t> context</a:t>
            </a:r>
          </a:p>
          <a:p>
            <a:pPr marL="342900" lvl="0" indent="-342900">
              <a:buFont typeface="Arial" panose="020B0604020202020204" pitchFamily="34" charset="0"/>
              <a:buChar char="•"/>
            </a:pPr>
            <a:r>
              <a:rPr lang="en-GB" sz="1600" dirty="0">
                <a:solidFill>
                  <a:srgbClr val="353C4F"/>
                </a:solidFill>
                <a:latin typeface="Proxima Nova" panose="02000506030000020004" pitchFamily="50" charset="0"/>
              </a:rPr>
              <a:t>Encourage </a:t>
            </a:r>
            <a:r>
              <a:rPr lang="en-GB" sz="1600" b="1" dirty="0">
                <a:solidFill>
                  <a:srgbClr val="353C4F"/>
                </a:solidFill>
                <a:latin typeface="Proxima Nova" panose="02000506030000020004" pitchFamily="50" charset="0"/>
              </a:rPr>
              <a:t>active travel</a:t>
            </a:r>
          </a:p>
          <a:p>
            <a:pPr marL="342900" lvl="0" indent="-342900">
              <a:buFont typeface="Arial" panose="020B0604020202020204" pitchFamily="34" charset="0"/>
              <a:buChar char="•"/>
            </a:pPr>
            <a:r>
              <a:rPr lang="en-GB" sz="1600" dirty="0">
                <a:solidFill>
                  <a:srgbClr val="353C4F"/>
                </a:solidFill>
                <a:latin typeface="Proxima Nova" panose="02000506030000020004" pitchFamily="50" charset="0"/>
              </a:rPr>
              <a:t>Be street based with </a:t>
            </a:r>
            <a:r>
              <a:rPr lang="en-GB" sz="1600" b="1" dirty="0">
                <a:solidFill>
                  <a:srgbClr val="353C4F"/>
                </a:solidFill>
                <a:latin typeface="Proxima Nova" panose="02000506030000020004" pitchFamily="50" charset="0"/>
              </a:rPr>
              <a:t>clear definition </a:t>
            </a:r>
            <a:r>
              <a:rPr lang="en-GB" sz="1600" dirty="0">
                <a:solidFill>
                  <a:srgbClr val="353C4F"/>
                </a:solidFill>
                <a:latin typeface="Proxima Nova" panose="02000506030000020004" pitchFamily="50" charset="0"/>
              </a:rPr>
              <a:t>between public and private</a:t>
            </a:r>
          </a:p>
          <a:p>
            <a:pPr marL="342900" lvl="0" indent="-342900">
              <a:buFont typeface="Arial" panose="020B0604020202020204" pitchFamily="34" charset="0"/>
              <a:buChar char="•"/>
            </a:pPr>
            <a:r>
              <a:rPr lang="en-GB" sz="1600" dirty="0">
                <a:solidFill>
                  <a:srgbClr val="353C4F"/>
                </a:solidFill>
                <a:latin typeface="Proxima Nova" panose="02000506030000020004" pitchFamily="50" charset="0"/>
              </a:rPr>
              <a:t>Facilitate </a:t>
            </a:r>
            <a:r>
              <a:rPr lang="en-GB" sz="1600" b="1" dirty="0">
                <a:solidFill>
                  <a:srgbClr val="353C4F"/>
                </a:solidFill>
                <a:latin typeface="Proxima Nova" panose="02000506030000020004" pitchFamily="50" charset="0"/>
              </a:rPr>
              <a:t>efficient</a:t>
            </a:r>
            <a:r>
              <a:rPr lang="en-GB" sz="1600" dirty="0">
                <a:solidFill>
                  <a:srgbClr val="353C4F"/>
                </a:solidFill>
                <a:latin typeface="Proxima Nova" panose="02000506030000020004" pitchFamily="50" charset="0"/>
              </a:rPr>
              <a:t> servicing and maintenance of buildings</a:t>
            </a:r>
          </a:p>
          <a:p>
            <a:pPr marL="342900" lvl="0" indent="-342900">
              <a:buFont typeface="Arial" panose="020B0604020202020204" pitchFamily="34" charset="0"/>
              <a:buChar char="•"/>
            </a:pPr>
            <a:endParaRPr lang="en-GB" dirty="0">
              <a:solidFill>
                <a:srgbClr val="353C4F"/>
              </a:solidFill>
              <a:latin typeface="Proxima Nova" panose="02000506030000020004" pitchFamily="50" charset="0"/>
            </a:endParaRPr>
          </a:p>
          <a:p>
            <a:r>
              <a:rPr lang="en-GB" dirty="0">
                <a:solidFill>
                  <a:srgbClr val="353C4F"/>
                </a:solidFill>
                <a:latin typeface="Proxima Nova" panose="02000506030000020004" pitchFamily="50" charset="0"/>
              </a:rPr>
              <a:t>Experience</a:t>
            </a:r>
          </a:p>
          <a:p>
            <a:pPr marL="285750" lvl="0" indent="-285750">
              <a:buFont typeface="Arial" panose="020B0604020202020204" pitchFamily="34" charset="0"/>
              <a:buChar char="•"/>
            </a:pPr>
            <a:r>
              <a:rPr lang="en-GB" sz="1600" dirty="0">
                <a:solidFill>
                  <a:srgbClr val="353C4F"/>
                </a:solidFill>
                <a:latin typeface="Proxima Nova" panose="02000506030000020004" pitchFamily="50" charset="0"/>
              </a:rPr>
              <a:t>Achieve </a:t>
            </a:r>
            <a:r>
              <a:rPr lang="en-GB" sz="1600" b="1" dirty="0">
                <a:solidFill>
                  <a:srgbClr val="353C4F"/>
                </a:solidFill>
                <a:latin typeface="Proxima Nova" panose="02000506030000020004" pitchFamily="50" charset="0"/>
              </a:rPr>
              <a:t>safe</a:t>
            </a:r>
            <a:r>
              <a:rPr lang="en-GB" sz="1600" dirty="0">
                <a:solidFill>
                  <a:srgbClr val="353C4F"/>
                </a:solidFill>
                <a:latin typeface="Proxima Nova" panose="02000506030000020004" pitchFamily="50" charset="0"/>
              </a:rPr>
              <a:t> and </a:t>
            </a:r>
            <a:r>
              <a:rPr lang="en-GB" sz="1600" b="1" dirty="0">
                <a:solidFill>
                  <a:srgbClr val="353C4F"/>
                </a:solidFill>
                <a:latin typeface="Proxima Nova" panose="02000506030000020004" pitchFamily="50" charset="0"/>
              </a:rPr>
              <a:t>secure</a:t>
            </a:r>
            <a:r>
              <a:rPr lang="en-GB" sz="1600" dirty="0">
                <a:solidFill>
                  <a:srgbClr val="353C4F"/>
                </a:solidFill>
                <a:latin typeface="Proxima Nova" panose="02000506030000020004" pitchFamily="50" charset="0"/>
              </a:rPr>
              <a:t> and </a:t>
            </a:r>
            <a:r>
              <a:rPr lang="en-GB" sz="1600" b="1" dirty="0">
                <a:solidFill>
                  <a:srgbClr val="353C4F"/>
                </a:solidFill>
                <a:latin typeface="Proxima Nova" panose="02000506030000020004" pitchFamily="50" charset="0"/>
              </a:rPr>
              <a:t>inclusive</a:t>
            </a:r>
            <a:r>
              <a:rPr lang="en-GB" sz="1600" dirty="0">
                <a:solidFill>
                  <a:srgbClr val="353C4F"/>
                </a:solidFill>
                <a:latin typeface="Proxima Nova" panose="02000506030000020004" pitchFamily="50" charset="0"/>
              </a:rPr>
              <a:t> environments </a:t>
            </a:r>
          </a:p>
          <a:p>
            <a:pPr marL="285750" lvl="0" indent="-285750">
              <a:buFont typeface="Arial" panose="020B0604020202020204" pitchFamily="34" charset="0"/>
              <a:buChar char="•"/>
            </a:pPr>
            <a:r>
              <a:rPr lang="en-GB" sz="1600" dirty="0">
                <a:solidFill>
                  <a:srgbClr val="353C4F"/>
                </a:solidFill>
                <a:latin typeface="Proxima Nova" panose="02000506030000020004" pitchFamily="50" charset="0"/>
              </a:rPr>
              <a:t>Provide </a:t>
            </a:r>
            <a:r>
              <a:rPr lang="en-GB" sz="1600" b="1" dirty="0">
                <a:solidFill>
                  <a:srgbClr val="353C4F"/>
                </a:solidFill>
                <a:latin typeface="Proxima Nova" panose="02000506030000020004" pitchFamily="50" charset="0"/>
              </a:rPr>
              <a:t>active frontages</a:t>
            </a:r>
            <a:r>
              <a:rPr lang="en-GB" sz="1600" dirty="0">
                <a:solidFill>
                  <a:srgbClr val="353C4F"/>
                </a:solidFill>
                <a:latin typeface="Proxima Nova" panose="02000506030000020004" pitchFamily="50" charset="0"/>
              </a:rPr>
              <a:t> – inside and outside</a:t>
            </a:r>
          </a:p>
          <a:p>
            <a:pPr marL="285750" lvl="0" indent="-285750">
              <a:buFont typeface="Arial" panose="020B0604020202020204" pitchFamily="34" charset="0"/>
              <a:buChar char="•"/>
            </a:pPr>
            <a:r>
              <a:rPr lang="en-GB" sz="1600" dirty="0">
                <a:solidFill>
                  <a:srgbClr val="353C4F"/>
                </a:solidFill>
                <a:latin typeface="Proxima Nova" panose="02000506030000020004" pitchFamily="50" charset="0"/>
              </a:rPr>
              <a:t>Deliver appropriate </a:t>
            </a:r>
            <a:r>
              <a:rPr lang="en-GB" sz="1600" b="1" dirty="0">
                <a:solidFill>
                  <a:srgbClr val="353C4F"/>
                </a:solidFill>
                <a:latin typeface="Proxima Nova" panose="02000506030000020004" pitchFamily="50" charset="0"/>
              </a:rPr>
              <a:t>outlook, privacy</a:t>
            </a:r>
            <a:r>
              <a:rPr lang="en-GB" sz="1600" dirty="0">
                <a:solidFill>
                  <a:srgbClr val="353C4F"/>
                </a:solidFill>
                <a:latin typeface="Proxima Nova" panose="02000506030000020004" pitchFamily="50" charset="0"/>
              </a:rPr>
              <a:t> and </a:t>
            </a:r>
            <a:r>
              <a:rPr lang="en-GB" sz="1600" b="1" dirty="0">
                <a:solidFill>
                  <a:srgbClr val="353C4F"/>
                </a:solidFill>
                <a:latin typeface="Proxima Nova" panose="02000506030000020004" pitchFamily="50" charset="0"/>
              </a:rPr>
              <a:t>amenity</a:t>
            </a:r>
            <a:r>
              <a:rPr lang="en-GB" sz="1600" dirty="0">
                <a:solidFill>
                  <a:srgbClr val="353C4F"/>
                </a:solidFill>
                <a:latin typeface="Proxima Nova" panose="02000506030000020004" pitchFamily="50" charset="0"/>
              </a:rPr>
              <a:t> </a:t>
            </a:r>
          </a:p>
          <a:p>
            <a:pPr marL="285750" lvl="0" indent="-285750">
              <a:buFont typeface="Arial" panose="020B0604020202020204" pitchFamily="34" charset="0"/>
              <a:buChar char="•"/>
            </a:pPr>
            <a:r>
              <a:rPr lang="en-GB" sz="1600" dirty="0">
                <a:solidFill>
                  <a:srgbClr val="353C4F"/>
                </a:solidFill>
                <a:latin typeface="Proxima Nova" panose="02000506030000020004" pitchFamily="50" charset="0"/>
              </a:rPr>
              <a:t>Provide conveniently located </a:t>
            </a:r>
            <a:r>
              <a:rPr lang="en-GB" sz="1600" b="1" dirty="0">
                <a:solidFill>
                  <a:srgbClr val="353C4F"/>
                </a:solidFill>
                <a:latin typeface="Proxima Nova" panose="02000506030000020004" pitchFamily="50" charset="0"/>
              </a:rPr>
              <a:t>green</a:t>
            </a:r>
            <a:r>
              <a:rPr lang="en-GB" sz="1600" dirty="0">
                <a:solidFill>
                  <a:srgbClr val="353C4F"/>
                </a:solidFill>
                <a:latin typeface="Proxima Nova" panose="02000506030000020004" pitchFamily="50" charset="0"/>
              </a:rPr>
              <a:t> spaces</a:t>
            </a:r>
          </a:p>
          <a:p>
            <a:pPr marL="285750" lvl="0" indent="-285750">
              <a:buFont typeface="Arial" panose="020B0604020202020204" pitchFamily="34" charset="0"/>
              <a:buChar char="•"/>
            </a:pPr>
            <a:r>
              <a:rPr lang="en-GB" sz="1600" dirty="0">
                <a:solidFill>
                  <a:srgbClr val="353C4F"/>
                </a:solidFill>
                <a:latin typeface="Proxima Nova" panose="02000506030000020004" pitchFamily="50" charset="0"/>
              </a:rPr>
              <a:t>Achieve environments that are </a:t>
            </a:r>
            <a:r>
              <a:rPr lang="en-GB" sz="1600" b="1" dirty="0">
                <a:solidFill>
                  <a:srgbClr val="353C4F"/>
                </a:solidFill>
                <a:latin typeface="Proxima Nova" panose="02000506030000020004" pitchFamily="50" charset="0"/>
              </a:rPr>
              <a:t>comfortable</a:t>
            </a:r>
            <a:r>
              <a:rPr lang="en-GB" sz="1600" dirty="0">
                <a:solidFill>
                  <a:srgbClr val="353C4F"/>
                </a:solidFill>
                <a:latin typeface="Proxima Nova" panose="02000506030000020004" pitchFamily="50" charset="0"/>
              </a:rPr>
              <a:t> and </a:t>
            </a:r>
            <a:r>
              <a:rPr lang="en-GB" sz="1600" b="1" dirty="0">
                <a:solidFill>
                  <a:srgbClr val="353C4F"/>
                </a:solidFill>
                <a:latin typeface="Proxima Nova" panose="02000506030000020004" pitchFamily="50" charset="0"/>
              </a:rPr>
              <a:t>inviting</a:t>
            </a:r>
            <a:r>
              <a:rPr lang="en-GB" sz="1600" dirty="0">
                <a:solidFill>
                  <a:srgbClr val="353C4F"/>
                </a:solidFill>
                <a:latin typeface="Proxima Nova" panose="02000506030000020004" pitchFamily="50" charset="0"/>
              </a:rPr>
              <a:t> for use</a:t>
            </a:r>
          </a:p>
          <a:p>
            <a:pPr lvl="0"/>
            <a:endParaRPr lang="en-GB" dirty="0">
              <a:solidFill>
                <a:srgbClr val="353C4F"/>
              </a:solidFill>
              <a:latin typeface="Proxima Nova" panose="02000506030000020004" pitchFamily="50" charset="0"/>
            </a:endParaRPr>
          </a:p>
          <a:p>
            <a:r>
              <a:rPr lang="en-GB" dirty="0">
                <a:solidFill>
                  <a:srgbClr val="353C4F"/>
                </a:solidFill>
                <a:latin typeface="Proxima Nova" panose="02000506030000020004" pitchFamily="50" charset="0"/>
              </a:rPr>
              <a:t>Quality and Character</a:t>
            </a:r>
          </a:p>
          <a:p>
            <a:pPr marL="285750" lvl="0" indent="-285750">
              <a:buFont typeface="Arial" panose="020B0604020202020204" pitchFamily="34" charset="0"/>
              <a:buChar char="•"/>
            </a:pPr>
            <a:r>
              <a:rPr lang="en-GB" sz="1600" dirty="0">
                <a:solidFill>
                  <a:srgbClr val="353C4F"/>
                </a:solidFill>
                <a:latin typeface="Proxima Nova" panose="02000506030000020004" pitchFamily="50" charset="0"/>
              </a:rPr>
              <a:t>Respond to </a:t>
            </a:r>
            <a:r>
              <a:rPr lang="en-GB" sz="1600" b="1" dirty="0">
                <a:solidFill>
                  <a:srgbClr val="353C4F"/>
                </a:solidFill>
                <a:latin typeface="Proxima Nova" panose="02000506030000020004" pitchFamily="50" charset="0"/>
              </a:rPr>
              <a:t>existing character </a:t>
            </a:r>
            <a:r>
              <a:rPr lang="en-GB" sz="1600" dirty="0">
                <a:solidFill>
                  <a:srgbClr val="353C4F"/>
                </a:solidFill>
                <a:latin typeface="Proxima Nova" panose="02000506030000020004" pitchFamily="50" charset="0"/>
              </a:rPr>
              <a:t>of the place</a:t>
            </a:r>
          </a:p>
          <a:p>
            <a:pPr marL="285750" lvl="0" indent="-285750">
              <a:buFont typeface="Arial" panose="020B0604020202020204" pitchFamily="34" charset="0"/>
              <a:buChar char="•"/>
            </a:pPr>
            <a:r>
              <a:rPr lang="en-GB" sz="1600" dirty="0">
                <a:solidFill>
                  <a:srgbClr val="353C4F"/>
                </a:solidFill>
                <a:latin typeface="Proxima Nova" panose="02000506030000020004" pitchFamily="50" charset="0"/>
              </a:rPr>
              <a:t>Be of </a:t>
            </a:r>
            <a:r>
              <a:rPr lang="en-GB" sz="1600" b="1" dirty="0">
                <a:solidFill>
                  <a:srgbClr val="353C4F"/>
                </a:solidFill>
                <a:latin typeface="Proxima Nova" panose="02000506030000020004" pitchFamily="50" charset="0"/>
              </a:rPr>
              <a:t>high quality</a:t>
            </a:r>
          </a:p>
          <a:p>
            <a:pPr marL="285750" lvl="0" indent="-285750">
              <a:buFont typeface="Arial" panose="020B0604020202020204" pitchFamily="34" charset="0"/>
              <a:buChar char="•"/>
            </a:pPr>
            <a:r>
              <a:rPr lang="en-GB" sz="1600" dirty="0">
                <a:solidFill>
                  <a:srgbClr val="353C4F"/>
                </a:solidFill>
                <a:latin typeface="Proxima Nova" panose="02000506030000020004" pitchFamily="50" charset="0"/>
              </a:rPr>
              <a:t>Aim for high </a:t>
            </a:r>
            <a:r>
              <a:rPr lang="en-GB" sz="1600" b="1" dirty="0">
                <a:solidFill>
                  <a:srgbClr val="353C4F"/>
                </a:solidFill>
                <a:latin typeface="Proxima Nova" panose="02000506030000020004" pitchFamily="50" charset="0"/>
              </a:rPr>
              <a:t>sustainability</a:t>
            </a:r>
            <a:r>
              <a:rPr lang="en-GB" sz="1600" dirty="0">
                <a:solidFill>
                  <a:srgbClr val="353C4F"/>
                </a:solidFill>
                <a:latin typeface="Proxima Nova" panose="02000506030000020004" pitchFamily="50" charset="0"/>
              </a:rPr>
              <a:t> standards</a:t>
            </a:r>
          </a:p>
          <a:p>
            <a:pPr marL="285750" lvl="0" indent="-285750">
              <a:buFont typeface="Arial" panose="020B0604020202020204" pitchFamily="34" charset="0"/>
              <a:buChar char="•"/>
            </a:pPr>
            <a:r>
              <a:rPr lang="en-GB" sz="1600" dirty="0">
                <a:solidFill>
                  <a:srgbClr val="353C4F"/>
                </a:solidFill>
                <a:latin typeface="Proxima Nova" panose="02000506030000020004" pitchFamily="50" charset="0"/>
              </a:rPr>
              <a:t>Maximise opportunities for </a:t>
            </a:r>
            <a:r>
              <a:rPr lang="en-GB" sz="1600" b="1" dirty="0">
                <a:solidFill>
                  <a:srgbClr val="353C4F"/>
                </a:solidFill>
                <a:latin typeface="Proxima Nova" panose="02000506030000020004" pitchFamily="50" charset="0"/>
              </a:rPr>
              <a:t>urban greening</a:t>
            </a:r>
          </a:p>
        </p:txBody>
      </p:sp>
      <p:sp>
        <p:nvSpPr>
          <p:cNvPr id="7" name="Rectangle 6">
            <a:extLst>
              <a:ext uri="{FF2B5EF4-FFF2-40B4-BE49-F238E27FC236}">
                <a16:creationId xmlns:a16="http://schemas.microsoft.com/office/drawing/2014/main" xmlns="" id="{89BCE2B6-A8B3-458F-93B0-639A137A3480}"/>
              </a:ext>
            </a:extLst>
          </p:cNvPr>
          <p:cNvSpPr/>
          <p:nvPr/>
        </p:nvSpPr>
        <p:spPr>
          <a:xfrm>
            <a:off x="272881" y="1679510"/>
            <a:ext cx="4261798" cy="1315617"/>
          </a:xfrm>
          <a:prstGeom prst="rect">
            <a:avLst/>
          </a:prstGeom>
          <a:solidFill>
            <a:srgbClr val="CF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xmlns="" id="{2F08E878-0C8A-488A-BBA8-A88F94EF3C51}"/>
              </a:ext>
            </a:extLst>
          </p:cNvPr>
          <p:cNvSpPr/>
          <p:nvPr/>
        </p:nvSpPr>
        <p:spPr>
          <a:xfrm>
            <a:off x="342861" y="1824961"/>
            <a:ext cx="4121838" cy="4216539"/>
          </a:xfrm>
          <a:prstGeom prst="rect">
            <a:avLst/>
          </a:prstGeom>
        </p:spPr>
        <p:txBody>
          <a:bodyPr wrap="square">
            <a:spAutoFit/>
          </a:bodyPr>
          <a:lstStyle/>
          <a:p>
            <a:r>
              <a:rPr lang="en-GB" sz="5400" dirty="0">
                <a:solidFill>
                  <a:srgbClr val="353C4F"/>
                </a:solidFill>
                <a:latin typeface="Proxima Nova" panose="02000506030000020004" pitchFamily="50" charset="0"/>
              </a:rPr>
              <a:t>London Plan </a:t>
            </a:r>
          </a:p>
          <a:p>
            <a:endParaRPr lang="en-GB" sz="5400" dirty="0">
              <a:solidFill>
                <a:srgbClr val="353C4F"/>
              </a:solidFill>
              <a:latin typeface="Proxima Nova" panose="02000506030000020004" pitchFamily="50" charset="0"/>
            </a:endParaRPr>
          </a:p>
          <a:p>
            <a:r>
              <a:rPr lang="en-GB" sz="4000" dirty="0">
                <a:solidFill>
                  <a:srgbClr val="353C4F"/>
                </a:solidFill>
                <a:latin typeface="Proxima Nova" panose="02000506030000020004" pitchFamily="50" charset="0"/>
              </a:rPr>
              <a:t>Design should address the following requirements:</a:t>
            </a:r>
          </a:p>
        </p:txBody>
      </p:sp>
    </p:spTree>
    <p:extLst>
      <p:ext uri="{BB962C8B-B14F-4D97-AF65-F5344CB8AC3E}">
        <p14:creationId xmlns:p14="http://schemas.microsoft.com/office/powerpoint/2010/main" val="4143497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54AB5C7-0B08-4C15-B21D-2F731C78556B}"/>
              </a:ext>
            </a:extLst>
          </p:cNvPr>
          <p:cNvSpPr/>
          <p:nvPr/>
        </p:nvSpPr>
        <p:spPr>
          <a:xfrm>
            <a:off x="5379829" y="3156630"/>
            <a:ext cx="6539289" cy="3458714"/>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xmlns="" id="{937C97F2-4356-42D9-8792-C335307EE8B4}"/>
              </a:ext>
            </a:extLst>
          </p:cNvPr>
          <p:cNvSpPr/>
          <p:nvPr/>
        </p:nvSpPr>
        <p:spPr>
          <a:xfrm>
            <a:off x="5379828" y="1702341"/>
            <a:ext cx="6539289"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BBC155CE-9C2B-4104-A80D-836BF09F6A1D}"/>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25446" y="584050"/>
            <a:ext cx="4249191"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DESIGN</a:t>
            </a:r>
          </a:p>
        </p:txBody>
      </p:sp>
      <p:sp>
        <p:nvSpPr>
          <p:cNvPr id="5" name="Rectangle 4">
            <a:extLst>
              <a:ext uri="{FF2B5EF4-FFF2-40B4-BE49-F238E27FC236}">
                <a16:creationId xmlns:a16="http://schemas.microsoft.com/office/drawing/2014/main" xmlns="" id="{0E844031-9829-422B-87D2-FC5B063F0A59}"/>
              </a:ext>
            </a:extLst>
          </p:cNvPr>
          <p:cNvSpPr/>
          <p:nvPr/>
        </p:nvSpPr>
        <p:spPr>
          <a:xfrm>
            <a:off x="272880" y="1824961"/>
            <a:ext cx="4867470" cy="5262979"/>
          </a:xfrm>
          <a:prstGeom prst="rect">
            <a:avLst/>
          </a:prstGeom>
        </p:spPr>
        <p:txBody>
          <a:bodyPr wrap="square">
            <a:spAutoFit/>
          </a:bodyPr>
          <a:lstStyle/>
          <a:p>
            <a:pPr marL="457200" indent="-457200">
              <a:buFontTx/>
              <a:buChar char="-"/>
            </a:pPr>
            <a:r>
              <a:rPr lang="en-GB" sz="2800" dirty="0">
                <a:solidFill>
                  <a:srgbClr val="353C4F"/>
                </a:solidFill>
                <a:latin typeface="Proxima Nova"/>
                <a:cs typeface="Arial" panose="020B0604020202020204" pitchFamily="34" charset="0"/>
              </a:rPr>
              <a:t>Creative design can help to meet planning strategies</a:t>
            </a:r>
          </a:p>
          <a:p>
            <a:pPr marL="457200" indent="-457200">
              <a:buFontTx/>
              <a:buChar char="-"/>
            </a:pPr>
            <a:endParaRPr lang="en-GB" sz="2800" dirty="0">
              <a:solidFill>
                <a:srgbClr val="353C4F"/>
              </a:solidFill>
              <a:latin typeface="Proxima Nova"/>
              <a:cs typeface="Arial" panose="020B0604020202020204" pitchFamily="34" charset="0"/>
            </a:endParaRPr>
          </a:p>
          <a:p>
            <a:pPr marL="457200" indent="-457200">
              <a:buFontTx/>
              <a:buChar char="-"/>
            </a:pPr>
            <a:r>
              <a:rPr lang="en-GB" sz="2800" dirty="0">
                <a:solidFill>
                  <a:srgbClr val="353C4F"/>
                </a:solidFill>
                <a:latin typeface="Proxima Nova"/>
                <a:cs typeface="Arial" panose="020B0604020202020204" pitchFamily="34" charset="0"/>
              </a:rPr>
              <a:t>Holistic approach required</a:t>
            </a:r>
          </a:p>
          <a:p>
            <a:pPr marL="457200" indent="-457200">
              <a:buFontTx/>
              <a:buChar char="-"/>
            </a:pPr>
            <a:endParaRPr lang="en-GB" sz="2800" dirty="0">
              <a:solidFill>
                <a:srgbClr val="353C4F"/>
              </a:solidFill>
              <a:latin typeface="Proxima Nova"/>
              <a:cs typeface="Arial" panose="020B0604020202020204" pitchFamily="34" charset="0"/>
            </a:endParaRPr>
          </a:p>
          <a:p>
            <a:pPr marL="457200" indent="-457200">
              <a:buFontTx/>
              <a:buChar char="-"/>
            </a:pPr>
            <a:r>
              <a:rPr lang="en-GB" sz="2800" dirty="0">
                <a:solidFill>
                  <a:srgbClr val="353C4F"/>
                </a:solidFill>
                <a:latin typeface="Proxima Nova"/>
                <a:cs typeface="Arial" panose="020B0604020202020204" pitchFamily="34" charset="0"/>
              </a:rPr>
              <a:t>Collaboration is key</a:t>
            </a:r>
          </a:p>
          <a:p>
            <a:pPr marL="457200" indent="-457200">
              <a:buFontTx/>
              <a:buChar char="-"/>
            </a:pPr>
            <a:endParaRPr lang="en-GB" sz="2800" dirty="0">
              <a:solidFill>
                <a:srgbClr val="353C4F"/>
              </a:solidFill>
              <a:latin typeface="Proxima Nova"/>
              <a:cs typeface="Arial" panose="020B0604020202020204" pitchFamily="34" charset="0"/>
            </a:endParaRPr>
          </a:p>
          <a:p>
            <a:pPr marL="457200" indent="-457200">
              <a:buFontTx/>
              <a:buChar char="-"/>
            </a:pPr>
            <a:r>
              <a:rPr lang="en-GB" sz="2800" dirty="0">
                <a:solidFill>
                  <a:srgbClr val="353C4F"/>
                </a:solidFill>
                <a:latin typeface="Proxima Nova"/>
                <a:cs typeface="Arial" panose="020B0604020202020204" pitchFamily="34" charset="0"/>
              </a:rPr>
              <a:t>Flexibility</a:t>
            </a:r>
          </a:p>
          <a:p>
            <a:pPr marL="457200" indent="-457200">
              <a:buFontTx/>
              <a:buChar char="-"/>
            </a:pPr>
            <a:endParaRPr lang="en-GB" sz="2800" dirty="0">
              <a:solidFill>
                <a:srgbClr val="353C4F"/>
              </a:solidFill>
              <a:latin typeface="Proxima Nova"/>
              <a:cs typeface="Arial" panose="020B0604020202020204" pitchFamily="34" charset="0"/>
            </a:endParaRPr>
          </a:p>
          <a:p>
            <a:pPr marL="457200" indent="-457200">
              <a:buFontTx/>
              <a:buChar char="-"/>
            </a:pPr>
            <a:r>
              <a:rPr lang="en-GB" sz="2800" dirty="0">
                <a:solidFill>
                  <a:srgbClr val="353C4F"/>
                </a:solidFill>
                <a:latin typeface="Proxima Nova"/>
                <a:cs typeface="Arial" panose="020B0604020202020204" pitchFamily="34" charset="0"/>
              </a:rPr>
              <a:t>Future proof</a:t>
            </a:r>
          </a:p>
          <a:p>
            <a:endParaRPr lang="en-GB" sz="2800" dirty="0">
              <a:solidFill>
                <a:srgbClr val="353C4F"/>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1C4F586D-3FBB-4D52-9477-C6CA0D058815}"/>
              </a:ext>
            </a:extLst>
          </p:cNvPr>
          <p:cNvSpPr/>
          <p:nvPr/>
        </p:nvSpPr>
        <p:spPr>
          <a:xfrm>
            <a:off x="5619307" y="2846601"/>
            <a:ext cx="6060332" cy="3539430"/>
          </a:xfrm>
          <a:prstGeom prst="rect">
            <a:avLst/>
          </a:prstGeom>
        </p:spPr>
        <p:txBody>
          <a:bodyPr wrap="square">
            <a:spAutoFit/>
          </a:bodyPr>
          <a:lstStyle/>
          <a:p>
            <a:pPr marL="457200" indent="-457200">
              <a:buFontTx/>
              <a:buChar char="-"/>
            </a:pPr>
            <a:endParaRPr lang="en-GB" sz="2800" dirty="0">
              <a:solidFill>
                <a:srgbClr val="EDEEEF"/>
              </a:solidFill>
              <a:latin typeface="Arial" panose="020B0604020202020204" pitchFamily="34" charset="0"/>
              <a:cs typeface="Arial" panose="020B0604020202020204" pitchFamily="34" charset="0"/>
            </a:endParaRPr>
          </a:p>
          <a:p>
            <a:pPr marL="457200" indent="-457200">
              <a:buFontTx/>
              <a:buChar char="-"/>
            </a:pPr>
            <a:r>
              <a:rPr lang="en-GB" sz="2800" dirty="0">
                <a:solidFill>
                  <a:srgbClr val="353C4F"/>
                </a:solidFill>
                <a:latin typeface="Proxima Nova"/>
                <a:cs typeface="Arial" panose="020B0604020202020204" pitchFamily="34" charset="0"/>
              </a:rPr>
              <a:t>Green belt</a:t>
            </a:r>
          </a:p>
          <a:p>
            <a:pPr marL="457200" indent="-457200">
              <a:buFontTx/>
              <a:buChar char="-"/>
            </a:pPr>
            <a:endParaRPr lang="en-GB" sz="2800" dirty="0">
              <a:solidFill>
                <a:srgbClr val="353C4F"/>
              </a:solidFill>
              <a:latin typeface="Proxima Nova"/>
              <a:cs typeface="Arial" panose="020B0604020202020204" pitchFamily="34" charset="0"/>
            </a:endParaRPr>
          </a:p>
          <a:p>
            <a:pPr marL="457200" indent="-457200">
              <a:buFontTx/>
              <a:buChar char="-"/>
            </a:pPr>
            <a:r>
              <a:rPr lang="en-GB" sz="2800" dirty="0">
                <a:solidFill>
                  <a:srgbClr val="353C4F"/>
                </a:solidFill>
                <a:latin typeface="Proxima Nova"/>
                <a:cs typeface="Arial" panose="020B0604020202020204" pitchFamily="34" charset="0"/>
              </a:rPr>
              <a:t>Intensification – urban centre</a:t>
            </a:r>
          </a:p>
          <a:p>
            <a:pPr marL="457200" indent="-457200">
              <a:buFontTx/>
              <a:buChar char="-"/>
            </a:pPr>
            <a:endParaRPr lang="en-GB" sz="2800" dirty="0">
              <a:solidFill>
                <a:srgbClr val="353C4F"/>
              </a:solidFill>
              <a:latin typeface="Proxima Nova"/>
              <a:cs typeface="Arial" panose="020B0604020202020204" pitchFamily="34" charset="0"/>
            </a:endParaRPr>
          </a:p>
          <a:p>
            <a:pPr marL="457200" indent="-457200">
              <a:buFontTx/>
              <a:buChar char="-"/>
            </a:pPr>
            <a:r>
              <a:rPr lang="en-GB" sz="2800" dirty="0">
                <a:solidFill>
                  <a:srgbClr val="353C4F"/>
                </a:solidFill>
                <a:latin typeface="Proxima Nova"/>
                <a:cs typeface="Arial" panose="020B0604020202020204" pitchFamily="34" charset="0"/>
              </a:rPr>
              <a:t>Intensification – suburbia</a:t>
            </a:r>
          </a:p>
          <a:p>
            <a:pPr marL="457200" indent="-457200">
              <a:buFontTx/>
              <a:buChar char="-"/>
            </a:pPr>
            <a:endParaRPr lang="en-GB" sz="2800" dirty="0">
              <a:solidFill>
                <a:srgbClr val="353C4F"/>
              </a:solidFill>
              <a:latin typeface="Proxima Nova"/>
              <a:cs typeface="Arial" panose="020B0604020202020204" pitchFamily="34" charset="0"/>
            </a:endParaRPr>
          </a:p>
          <a:p>
            <a:pPr marL="457200" indent="-457200">
              <a:buFontTx/>
              <a:buChar char="-"/>
            </a:pPr>
            <a:r>
              <a:rPr lang="en-GB" sz="2800" dirty="0">
                <a:solidFill>
                  <a:srgbClr val="353C4F"/>
                </a:solidFill>
                <a:latin typeface="Proxima Nova"/>
                <a:cs typeface="Arial" panose="020B0604020202020204" pitchFamily="34" charset="0"/>
              </a:rPr>
              <a:t>Urban Extensions/Masterplans</a:t>
            </a:r>
          </a:p>
        </p:txBody>
      </p:sp>
      <p:sp>
        <p:nvSpPr>
          <p:cNvPr id="2" name="Rectangle 1">
            <a:extLst>
              <a:ext uri="{FF2B5EF4-FFF2-40B4-BE49-F238E27FC236}">
                <a16:creationId xmlns:a16="http://schemas.microsoft.com/office/drawing/2014/main" xmlns="" id="{14BD4C4F-55E6-4BEC-909C-CC41D45006F5}"/>
              </a:ext>
            </a:extLst>
          </p:cNvPr>
          <p:cNvSpPr/>
          <p:nvPr/>
        </p:nvSpPr>
        <p:spPr>
          <a:xfrm>
            <a:off x="5619309" y="1968854"/>
            <a:ext cx="5073825" cy="707886"/>
          </a:xfrm>
          <a:prstGeom prst="rect">
            <a:avLst/>
          </a:prstGeom>
        </p:spPr>
        <p:txBody>
          <a:bodyPr wrap="none">
            <a:spAutoFit/>
          </a:bodyPr>
          <a:lstStyle/>
          <a:p>
            <a:r>
              <a:rPr lang="en-GB" sz="4000" b="1" dirty="0">
                <a:solidFill>
                  <a:srgbClr val="EDEEEF"/>
                </a:solidFill>
                <a:latin typeface="Proxima Nova"/>
                <a:cs typeface="Arial" panose="020B0604020202020204" pitchFamily="34" charset="0"/>
              </a:rPr>
              <a:t>FOUR SITUATIONS</a:t>
            </a:r>
          </a:p>
        </p:txBody>
      </p:sp>
    </p:spTree>
    <p:extLst>
      <p:ext uri="{BB962C8B-B14F-4D97-AF65-F5344CB8AC3E}">
        <p14:creationId xmlns:p14="http://schemas.microsoft.com/office/powerpoint/2010/main" val="36785193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b="30161"/>
          <a:stretch/>
        </p:blipFill>
        <p:spPr>
          <a:xfrm>
            <a:off x="6715963" y="4312950"/>
            <a:ext cx="5203157" cy="242255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b="7449"/>
          <a:stretch/>
        </p:blipFill>
        <p:spPr>
          <a:xfrm>
            <a:off x="6715962" y="1669527"/>
            <a:ext cx="5203158" cy="3210383"/>
          </a:xfrm>
          <a:prstGeom prst="rect">
            <a:avLst/>
          </a:prstGeom>
        </p:spPr>
      </p:pic>
      <p:sp>
        <p:nvSpPr>
          <p:cNvPr id="9" name="Rectangle 8">
            <a:extLst>
              <a:ext uri="{FF2B5EF4-FFF2-40B4-BE49-F238E27FC236}">
                <a16:creationId xmlns:a16="http://schemas.microsoft.com/office/drawing/2014/main" xmlns="" id="{53EC71FC-E118-4C08-AEBD-77B8904F3B87}"/>
              </a:ext>
            </a:extLst>
          </p:cNvPr>
          <p:cNvSpPr/>
          <p:nvPr/>
        </p:nvSpPr>
        <p:spPr>
          <a:xfrm>
            <a:off x="272881" y="1669527"/>
            <a:ext cx="6183904"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xmlns="" id="{FBF2FAFE-2E9D-42F2-AA9E-C0202922AA19}"/>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xmlns="" id="{68BFF187-DA03-4FBE-AC74-6FFC715CA05E}"/>
              </a:ext>
            </a:extLst>
          </p:cNvPr>
          <p:cNvSpPr/>
          <p:nvPr/>
        </p:nvSpPr>
        <p:spPr>
          <a:xfrm>
            <a:off x="425446" y="584050"/>
            <a:ext cx="4249191"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GREEN BELT</a:t>
            </a:r>
          </a:p>
        </p:txBody>
      </p:sp>
      <p:sp>
        <p:nvSpPr>
          <p:cNvPr id="4" name="Rectangle 3">
            <a:extLst>
              <a:ext uri="{FF2B5EF4-FFF2-40B4-BE49-F238E27FC236}">
                <a16:creationId xmlns:a16="http://schemas.microsoft.com/office/drawing/2014/main" xmlns="" id="{0E844031-9829-422B-87D2-FC5B063F0A59}"/>
              </a:ext>
            </a:extLst>
          </p:cNvPr>
          <p:cNvSpPr/>
          <p:nvPr/>
        </p:nvSpPr>
        <p:spPr>
          <a:xfrm>
            <a:off x="425446" y="1939021"/>
            <a:ext cx="10716797"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Use local vernacular</a:t>
            </a:r>
            <a:endParaRPr lang="en-GB" sz="2800" b="1" i="1" dirty="0">
              <a:solidFill>
                <a:schemeClr val="bg1">
                  <a:lumMod val="95000"/>
                </a:schemeClr>
              </a:solidFill>
              <a:latin typeface="Proxima Nova" panose="02000506030000020004" pitchFamily="50" charset="0"/>
            </a:endParaRPr>
          </a:p>
        </p:txBody>
      </p:sp>
      <p:pic>
        <p:nvPicPr>
          <p:cNvPr id="8194" name="Picture 2" descr="Image result for kent barn"/>
          <p:cNvPicPr>
            <a:picLocks noChangeAspect="1" noChangeArrowheads="1"/>
          </p:cNvPicPr>
          <p:nvPr/>
        </p:nvPicPr>
        <p:blipFill rotWithShape="1">
          <a:blip r:embed="rId5">
            <a:extLst>
              <a:ext uri="{28A0092B-C50C-407E-A947-70E740481C1C}">
                <a14:useLocalDpi xmlns:a14="http://schemas.microsoft.com/office/drawing/2010/main" val="0"/>
              </a:ext>
            </a:extLst>
          </a:blip>
          <a:srcRect b="5850"/>
          <a:stretch/>
        </p:blipFill>
        <p:spPr bwMode="auto">
          <a:xfrm>
            <a:off x="272880" y="2917694"/>
            <a:ext cx="6183904" cy="38178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2066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AD4C540F-C570-429F-AC8F-BEBB38DA177B}"/>
              </a:ext>
            </a:extLst>
          </p:cNvPr>
          <p:cNvSpPr/>
          <p:nvPr/>
        </p:nvSpPr>
        <p:spPr>
          <a:xfrm>
            <a:off x="2999202" y="5538551"/>
            <a:ext cx="8919917" cy="1023439"/>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67357E03-359B-4172-A072-DF6EDB0AA54B}"/>
              </a:ext>
            </a:extLst>
          </p:cNvPr>
          <p:cNvSpPr/>
          <p:nvPr/>
        </p:nvSpPr>
        <p:spPr>
          <a:xfrm>
            <a:off x="2999202" y="1669527"/>
            <a:ext cx="8919917"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6FF1101A-4CE4-457C-B9FD-438E79DF4D31}"/>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xmlns="" id="{021D4F7B-F100-4ED3-91C8-FA0387C384CF}"/>
              </a:ext>
            </a:extLst>
          </p:cNvPr>
          <p:cNvSpPr/>
          <p:nvPr/>
        </p:nvSpPr>
        <p:spPr>
          <a:xfrm>
            <a:off x="425446" y="584050"/>
            <a:ext cx="4249191"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GREEN BELT</a:t>
            </a:r>
          </a:p>
        </p:txBody>
      </p:sp>
      <p:pic>
        <p:nvPicPr>
          <p:cNvPr id="12294" name="Picture 6" descr="Image result for â¢ ABBEYFIELD SOCIETYâS ESK MOORS LOD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9202" y="2910439"/>
            <a:ext cx="4477349" cy="233195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xmlns="" id="{0E844031-9829-422B-87D2-FC5B063F0A59}"/>
              </a:ext>
            </a:extLst>
          </p:cNvPr>
          <p:cNvSpPr/>
          <p:nvPr/>
        </p:nvSpPr>
        <p:spPr>
          <a:xfrm>
            <a:off x="3210074" y="1976539"/>
            <a:ext cx="5271453"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Become the community hub</a:t>
            </a:r>
            <a:endParaRPr lang="en-GB" sz="2800" b="1" i="1" dirty="0">
              <a:solidFill>
                <a:schemeClr val="bg1">
                  <a:lumMod val="95000"/>
                </a:schemeClr>
              </a:solidFill>
              <a:latin typeface="Proxima Nova" panose="02000506030000020004" pitchFamily="50" charset="0"/>
            </a:endParaRPr>
          </a:p>
        </p:txBody>
      </p:sp>
      <p:pic>
        <p:nvPicPr>
          <p:cNvPr id="12290" name="Picture 2" descr="Image result for â¢ ABBEYFIELD SOCIETYâS ESK MOORS LODGE"/>
          <p:cNvPicPr>
            <a:picLocks noChangeAspect="1" noChangeArrowheads="1"/>
          </p:cNvPicPr>
          <p:nvPr/>
        </p:nvPicPr>
        <p:blipFill rotWithShape="1">
          <a:blip r:embed="rId4">
            <a:extLst>
              <a:ext uri="{28A0092B-C50C-407E-A947-70E740481C1C}">
                <a14:useLocalDpi xmlns:a14="http://schemas.microsoft.com/office/drawing/2010/main" val="0"/>
              </a:ext>
            </a:extLst>
          </a:blip>
          <a:srcRect l="1" r="776"/>
          <a:stretch/>
        </p:blipFill>
        <p:spPr bwMode="auto">
          <a:xfrm>
            <a:off x="7476551" y="2910439"/>
            <a:ext cx="4442568" cy="233195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srcRect l="54955" t="16909" r="34204" b="5515"/>
          <a:stretch/>
        </p:blipFill>
        <p:spPr>
          <a:xfrm>
            <a:off x="367154" y="1652233"/>
            <a:ext cx="2466046" cy="4963110"/>
          </a:xfrm>
          <a:prstGeom prst="rect">
            <a:avLst/>
          </a:prstGeom>
        </p:spPr>
      </p:pic>
      <p:sp>
        <p:nvSpPr>
          <p:cNvPr id="11" name="Rectangle 10">
            <a:extLst>
              <a:ext uri="{FF2B5EF4-FFF2-40B4-BE49-F238E27FC236}">
                <a16:creationId xmlns:a16="http://schemas.microsoft.com/office/drawing/2014/main" xmlns="" id="{640FBDFA-4CDE-462E-960E-152294036569}"/>
              </a:ext>
            </a:extLst>
          </p:cNvPr>
          <p:cNvSpPr/>
          <p:nvPr/>
        </p:nvSpPr>
        <p:spPr>
          <a:xfrm>
            <a:off x="2999202" y="5505853"/>
            <a:ext cx="8919917" cy="1015663"/>
          </a:xfrm>
          <a:prstGeom prst="rect">
            <a:avLst/>
          </a:prstGeom>
        </p:spPr>
        <p:txBody>
          <a:bodyPr wrap="square">
            <a:spAutoFit/>
          </a:bodyPr>
          <a:lstStyle/>
          <a:p>
            <a:pPr lvl="0"/>
            <a:r>
              <a:rPr lang="en-GB" sz="2000" dirty="0" smtClean="0">
                <a:solidFill>
                  <a:srgbClr val="3F3F5B"/>
                </a:solidFill>
                <a:latin typeface="Proxima Nova" panose="02000506030000020004" pitchFamily="50" charset="0"/>
              </a:rPr>
              <a:t>‘</a:t>
            </a:r>
            <a:r>
              <a:rPr lang="en-GB" sz="2000" dirty="0">
                <a:solidFill>
                  <a:srgbClr val="3F3F5B"/>
                </a:solidFill>
              </a:rPr>
              <a:t>We find that </a:t>
            </a:r>
            <a:r>
              <a:rPr lang="en-GB" sz="2000" b="1" dirty="0">
                <a:solidFill>
                  <a:srgbClr val="3F3F5B"/>
                </a:solidFill>
              </a:rPr>
              <a:t>working closely </a:t>
            </a:r>
            <a:r>
              <a:rPr lang="en-GB" sz="2000" dirty="0">
                <a:solidFill>
                  <a:srgbClr val="3F3F5B"/>
                </a:solidFill>
              </a:rPr>
              <a:t>with all of our </a:t>
            </a:r>
            <a:r>
              <a:rPr lang="en-GB" sz="2000" b="1" dirty="0">
                <a:solidFill>
                  <a:srgbClr val="3F3F5B"/>
                </a:solidFill>
              </a:rPr>
              <a:t>neighbours</a:t>
            </a:r>
            <a:r>
              <a:rPr lang="en-GB" sz="2000" dirty="0">
                <a:solidFill>
                  <a:srgbClr val="3F3F5B"/>
                </a:solidFill>
              </a:rPr>
              <a:t> makes Abbeyfield </a:t>
            </a:r>
            <a:r>
              <a:rPr lang="en-GB" sz="2000" dirty="0" err="1">
                <a:solidFill>
                  <a:srgbClr val="3F3F5B"/>
                </a:solidFill>
              </a:rPr>
              <a:t>Esk</a:t>
            </a:r>
            <a:r>
              <a:rPr lang="en-GB" sz="2000" dirty="0">
                <a:solidFill>
                  <a:srgbClr val="3F3F5B"/>
                </a:solidFill>
              </a:rPr>
              <a:t> Moors Lodge feel a very </a:t>
            </a:r>
            <a:r>
              <a:rPr lang="en-GB" sz="2000" b="1" dirty="0" smtClean="0">
                <a:solidFill>
                  <a:srgbClr val="3F3F5B"/>
                </a:solidFill>
              </a:rPr>
              <a:t>valued</a:t>
            </a:r>
            <a:r>
              <a:rPr lang="en-GB" sz="2000" dirty="0" smtClean="0">
                <a:solidFill>
                  <a:srgbClr val="3F3F5B"/>
                </a:solidFill>
              </a:rPr>
              <a:t> </a:t>
            </a:r>
            <a:r>
              <a:rPr lang="en-GB" sz="2000" dirty="0">
                <a:solidFill>
                  <a:srgbClr val="3F3F5B"/>
                </a:solidFill>
              </a:rPr>
              <a:t>part of the </a:t>
            </a:r>
            <a:r>
              <a:rPr lang="en-GB" sz="2000" b="1" dirty="0">
                <a:solidFill>
                  <a:srgbClr val="3F3F5B"/>
                </a:solidFill>
              </a:rPr>
              <a:t>community</a:t>
            </a:r>
            <a:r>
              <a:rPr lang="en-GB" sz="2000" dirty="0">
                <a:solidFill>
                  <a:srgbClr val="3F3F5B"/>
                </a:solidFill>
              </a:rPr>
              <a:t> as well as helping us to </a:t>
            </a:r>
            <a:r>
              <a:rPr lang="en-GB" sz="2000" b="1" dirty="0">
                <a:solidFill>
                  <a:srgbClr val="3F3F5B"/>
                </a:solidFill>
              </a:rPr>
              <a:t>help others</a:t>
            </a:r>
            <a:r>
              <a:rPr lang="en-GB" sz="2000" dirty="0" smtClean="0">
                <a:solidFill>
                  <a:srgbClr val="3F3F5B"/>
                </a:solidFill>
                <a:latin typeface="Proxima Nova" panose="02000506030000020004" pitchFamily="50" charset="0"/>
              </a:rPr>
              <a:t>’ – Abbeyfield/Golden Moments</a:t>
            </a:r>
            <a:endParaRPr lang="en-GB" sz="2000" dirty="0">
              <a:solidFill>
                <a:srgbClr val="3F3F5B"/>
              </a:solidFill>
              <a:latin typeface="Proxima Nova" panose="02000506030000020004" pitchFamily="50" charset="0"/>
            </a:endParaRPr>
          </a:p>
        </p:txBody>
      </p:sp>
      <p:sp>
        <p:nvSpPr>
          <p:cNvPr id="12" name="Rectangle 11">
            <a:extLst>
              <a:ext uri="{FF2B5EF4-FFF2-40B4-BE49-F238E27FC236}">
                <a16:creationId xmlns:a16="http://schemas.microsoft.com/office/drawing/2014/main" xmlns="" id="{4B9DE2FC-D3AE-4580-80E7-40B0D5C07BA3}"/>
              </a:ext>
            </a:extLst>
          </p:cNvPr>
          <p:cNvSpPr/>
          <p:nvPr/>
        </p:nvSpPr>
        <p:spPr>
          <a:xfrm>
            <a:off x="8266383" y="5189457"/>
            <a:ext cx="7025000" cy="369332"/>
          </a:xfrm>
          <a:prstGeom prst="rect">
            <a:avLst/>
          </a:prstGeom>
        </p:spPr>
        <p:txBody>
          <a:bodyPr wrap="square">
            <a:spAutoFit/>
          </a:bodyPr>
          <a:lstStyle/>
          <a:p>
            <a:r>
              <a:rPr lang="en-GB" i="1" dirty="0" err="1" smtClean="0">
                <a:solidFill>
                  <a:srgbClr val="353C4F"/>
                </a:solidFill>
              </a:rPr>
              <a:t>Esk</a:t>
            </a:r>
            <a:r>
              <a:rPr lang="en-GB" i="1" dirty="0" smtClean="0">
                <a:solidFill>
                  <a:srgbClr val="353C4F"/>
                </a:solidFill>
              </a:rPr>
              <a:t> Moors Lodge and Bradbury Centre</a:t>
            </a:r>
            <a:endParaRPr lang="en-GB" i="1" dirty="0">
              <a:solidFill>
                <a:srgbClr val="353C4F"/>
              </a:solidFill>
            </a:endParaRPr>
          </a:p>
        </p:txBody>
      </p:sp>
    </p:spTree>
    <p:extLst>
      <p:ext uri="{BB962C8B-B14F-4D97-AF65-F5344CB8AC3E}">
        <p14:creationId xmlns:p14="http://schemas.microsoft.com/office/powerpoint/2010/main" val="3147859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9372" y="2910439"/>
            <a:ext cx="6428635" cy="3277820"/>
          </a:xfrm>
          <a:prstGeom prst="rect">
            <a:avLst/>
          </a:prstGeom>
        </p:spPr>
        <p:txBody>
          <a:bodyPr wrap="square">
            <a:spAutoFit/>
          </a:bodyPr>
          <a:lstStyle/>
          <a:p>
            <a:pPr marL="285750" indent="-285750">
              <a:spcAft>
                <a:spcPts val="600"/>
              </a:spcAft>
              <a:buFont typeface="Arial" panose="020B0604020202020204" pitchFamily="34" charset="0"/>
              <a:buChar char="•"/>
            </a:pPr>
            <a:r>
              <a:rPr lang="en-GB" sz="2400" dirty="0">
                <a:solidFill>
                  <a:srgbClr val="353C4F"/>
                </a:solidFill>
                <a:latin typeface="Proxima Nova" panose="02000506030000020004"/>
              </a:rPr>
              <a:t>Full renovation – facades, HVAC, bathrooms, surfaces</a:t>
            </a:r>
          </a:p>
          <a:p>
            <a:pPr marL="285750" indent="-285750">
              <a:spcAft>
                <a:spcPts val="600"/>
              </a:spcAft>
              <a:buFont typeface="Arial" panose="020B0604020202020204" pitchFamily="34" charset="0"/>
              <a:buChar char="•"/>
            </a:pPr>
            <a:r>
              <a:rPr lang="en-GB" sz="2400" dirty="0">
                <a:solidFill>
                  <a:srgbClr val="353C4F"/>
                </a:solidFill>
                <a:latin typeface="Proxima Nova" panose="02000506030000020004"/>
              </a:rPr>
              <a:t>Construction of an additional wooden storey</a:t>
            </a:r>
          </a:p>
          <a:p>
            <a:pPr marL="285750" indent="-285750">
              <a:spcAft>
                <a:spcPts val="600"/>
              </a:spcAft>
              <a:buFont typeface="Arial" panose="020B0604020202020204" pitchFamily="34" charset="0"/>
              <a:buChar char="•"/>
            </a:pPr>
            <a:r>
              <a:rPr lang="en-GB" sz="2400" dirty="0">
                <a:solidFill>
                  <a:srgbClr val="353C4F"/>
                </a:solidFill>
                <a:latin typeface="Proxima Nova" panose="02000506030000020004"/>
              </a:rPr>
              <a:t>Space was re-divided - one-half of the floor area now made up of small one and two-room flats</a:t>
            </a:r>
          </a:p>
          <a:p>
            <a:pPr marL="285750" indent="-285750">
              <a:spcAft>
                <a:spcPts val="600"/>
              </a:spcAft>
              <a:buFont typeface="Arial" panose="020B0604020202020204" pitchFamily="34" charset="0"/>
              <a:buChar char="•"/>
            </a:pPr>
            <a:r>
              <a:rPr lang="en-GB" sz="2400" dirty="0">
                <a:solidFill>
                  <a:srgbClr val="353C4F"/>
                </a:solidFill>
                <a:latin typeface="Proxima Nova" panose="02000506030000020004"/>
              </a:rPr>
              <a:t>All new and nearly all renovated flats meet accessibility requirements</a:t>
            </a:r>
          </a:p>
        </p:txBody>
      </p:sp>
      <p:sp>
        <p:nvSpPr>
          <p:cNvPr id="11" name="Rectangle 10">
            <a:extLst>
              <a:ext uri="{FF2B5EF4-FFF2-40B4-BE49-F238E27FC236}">
                <a16:creationId xmlns:a16="http://schemas.microsoft.com/office/drawing/2014/main" xmlns="" id="{2D40FC20-F97A-43AF-B63A-B89EDB39B0EE}"/>
              </a:ext>
            </a:extLst>
          </p:cNvPr>
          <p:cNvSpPr/>
          <p:nvPr/>
        </p:nvSpPr>
        <p:spPr>
          <a:xfrm>
            <a:off x="272881" y="1669527"/>
            <a:ext cx="6486752"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xmlns="" id="{027CE070-7BC5-492A-A12E-EC959250ED0F}"/>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0E844031-9829-422B-87D2-FC5B063F0A59}"/>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Existing stock – additional floor</a:t>
            </a:r>
            <a:endParaRPr lang="en-GB" sz="2800" b="1" i="1" dirty="0">
              <a:solidFill>
                <a:schemeClr val="bg1">
                  <a:lumMod val="95000"/>
                </a:schemeClr>
              </a:solidFill>
              <a:latin typeface="Proxima Nova" panose="02000506030000020004" pitchFamily="50" charset="0"/>
            </a:endParaRPr>
          </a:p>
        </p:txBody>
      </p:sp>
      <p:pic>
        <p:nvPicPr>
          <p:cNvPr id="23554" name="Picture 2" descr="https://www.woodarchitecture.fi/sites/default/files/styles/project-medium/public/content/hakapaavon-lisakerros/hakapaavoennen.jpg?itok=vTGGqYZI"/>
          <p:cNvPicPr>
            <a:picLocks noChangeAspect="1" noChangeArrowheads="1"/>
          </p:cNvPicPr>
          <p:nvPr/>
        </p:nvPicPr>
        <p:blipFill rotWithShape="1">
          <a:blip r:embed="rId3">
            <a:extLst>
              <a:ext uri="{28A0092B-C50C-407E-A947-70E740481C1C}">
                <a14:useLocalDpi xmlns:a14="http://schemas.microsoft.com/office/drawing/2010/main" val="0"/>
              </a:ext>
            </a:extLst>
          </a:blip>
          <a:srcRect t="15071" b="10282"/>
          <a:stretch/>
        </p:blipFill>
        <p:spPr bwMode="auto">
          <a:xfrm>
            <a:off x="7093582" y="1674250"/>
            <a:ext cx="4825538" cy="2313991"/>
          </a:xfrm>
          <a:prstGeom prst="rect">
            <a:avLst/>
          </a:prstGeom>
          <a:noFill/>
          <a:extLst>
            <a:ext uri="{909E8E84-426E-40DD-AFC4-6F175D3DCCD1}">
              <a14:hiddenFill xmlns:a14="http://schemas.microsoft.com/office/drawing/2010/main">
                <a:solidFill>
                  <a:srgbClr val="FFFFFF"/>
                </a:solidFill>
              </a14:hiddenFill>
            </a:ext>
          </a:extLst>
        </p:spPr>
      </p:pic>
      <p:pic>
        <p:nvPicPr>
          <p:cNvPr id="23556" name="Picture 4" descr="https://www.woodarchitecture.fi/sites/default/files/styles/project-medium/public/content/hakapaavon-lisakerros/8b6a5024.jpg?itok=A9LP4gZu"/>
          <p:cNvPicPr>
            <a:picLocks noChangeAspect="1" noChangeArrowheads="1"/>
          </p:cNvPicPr>
          <p:nvPr/>
        </p:nvPicPr>
        <p:blipFill rotWithShape="1">
          <a:blip r:embed="rId4">
            <a:extLst>
              <a:ext uri="{28A0092B-C50C-407E-A947-70E740481C1C}">
                <a14:useLocalDpi xmlns:a14="http://schemas.microsoft.com/office/drawing/2010/main" val="0"/>
              </a:ext>
            </a:extLst>
          </a:blip>
          <a:srcRect t="4785" b="7332"/>
          <a:stretch/>
        </p:blipFill>
        <p:spPr bwMode="auto">
          <a:xfrm>
            <a:off x="7093582" y="3812089"/>
            <a:ext cx="4825538" cy="282717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xmlns="" id="{EB8E8E4F-4E0F-4D32-83DB-A81F2A9FB5D6}"/>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INTENSIFICATION – URBAN CENTRE</a:t>
            </a:r>
          </a:p>
        </p:txBody>
      </p:sp>
      <p:sp>
        <p:nvSpPr>
          <p:cNvPr id="12" name="Rectangle 11">
            <a:extLst>
              <a:ext uri="{FF2B5EF4-FFF2-40B4-BE49-F238E27FC236}">
                <a16:creationId xmlns:a16="http://schemas.microsoft.com/office/drawing/2014/main" xmlns="" id="{26B5E04B-E4EF-4574-A520-5DED9153A1EE}"/>
              </a:ext>
            </a:extLst>
          </p:cNvPr>
          <p:cNvSpPr/>
          <p:nvPr/>
        </p:nvSpPr>
        <p:spPr>
          <a:xfrm>
            <a:off x="272881" y="6188259"/>
            <a:ext cx="6425125" cy="451006"/>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p:cNvSpPr/>
          <p:nvPr/>
        </p:nvSpPr>
        <p:spPr>
          <a:xfrm>
            <a:off x="330999" y="6212582"/>
            <a:ext cx="6096000" cy="369332"/>
          </a:xfrm>
          <a:prstGeom prst="rect">
            <a:avLst/>
          </a:prstGeom>
        </p:spPr>
        <p:txBody>
          <a:bodyPr>
            <a:spAutoFit/>
          </a:bodyPr>
          <a:lstStyle/>
          <a:p>
            <a:r>
              <a:rPr lang="en-GB" b="1" dirty="0" err="1">
                <a:solidFill>
                  <a:srgbClr val="353C4F"/>
                </a:solidFill>
                <a:latin typeface="Proxima Nova" panose="02000506030000020004"/>
              </a:rPr>
              <a:t>Hakapaavo</a:t>
            </a:r>
            <a:r>
              <a:rPr lang="en-GB" dirty="0">
                <a:solidFill>
                  <a:srgbClr val="353C4F"/>
                </a:solidFill>
                <a:latin typeface="Proxima Nova" panose="02000506030000020004"/>
              </a:rPr>
              <a:t>, </a:t>
            </a:r>
            <a:r>
              <a:rPr lang="en-GB" i="1" dirty="0" err="1">
                <a:solidFill>
                  <a:srgbClr val="353C4F"/>
                </a:solidFill>
                <a:latin typeface="Proxima Nova" panose="02000506030000020004"/>
              </a:rPr>
              <a:t>Tengbom</a:t>
            </a:r>
            <a:r>
              <a:rPr lang="en-GB" i="1" dirty="0">
                <a:solidFill>
                  <a:srgbClr val="353C4F"/>
                </a:solidFill>
                <a:latin typeface="Proxima Nova" panose="02000506030000020004"/>
              </a:rPr>
              <a:t> Eriksson Architects Ltd</a:t>
            </a:r>
          </a:p>
        </p:txBody>
      </p:sp>
    </p:spTree>
    <p:extLst>
      <p:ext uri="{BB962C8B-B14F-4D97-AF65-F5344CB8AC3E}">
        <p14:creationId xmlns:p14="http://schemas.microsoft.com/office/powerpoint/2010/main" val="122040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46E0EB6-DDBC-464A-A78C-BC3AB45321CE}"/>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0E844031-9829-422B-87D2-FC5B063F0A59}"/>
              </a:ext>
            </a:extLst>
          </p:cNvPr>
          <p:cNvSpPr/>
          <p:nvPr/>
        </p:nvSpPr>
        <p:spPr>
          <a:xfrm>
            <a:off x="438882" y="912654"/>
            <a:ext cx="10716797"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Mixed use – with shopping centre</a:t>
            </a:r>
            <a:endParaRPr lang="en-GB" sz="2800" b="1" i="1" dirty="0">
              <a:solidFill>
                <a:schemeClr val="bg1">
                  <a:lumMod val="95000"/>
                </a:schemeClr>
              </a:solidFill>
              <a:latin typeface="Proxima Nova" panose="02000506030000020004" pitchFamily="50" charset="0"/>
            </a:endParaRPr>
          </a:p>
        </p:txBody>
      </p:sp>
      <p:sp>
        <p:nvSpPr>
          <p:cNvPr id="5" name="Rectangle 4">
            <a:extLst>
              <a:ext uri="{FF2B5EF4-FFF2-40B4-BE49-F238E27FC236}">
                <a16:creationId xmlns:a16="http://schemas.microsoft.com/office/drawing/2014/main" xmlns="" id="{C06DEEF5-E82A-4002-ABCD-C87CE49B744B}"/>
              </a:ext>
            </a:extLst>
          </p:cNvPr>
          <p:cNvSpPr/>
          <p:nvPr/>
        </p:nvSpPr>
        <p:spPr>
          <a:xfrm>
            <a:off x="2108129" y="5858392"/>
            <a:ext cx="6096000" cy="369332"/>
          </a:xfrm>
          <a:prstGeom prst="rect">
            <a:avLst/>
          </a:prstGeom>
        </p:spPr>
        <p:txBody>
          <a:bodyPr>
            <a:spAutoFit/>
          </a:bodyPr>
          <a:lstStyle/>
          <a:p>
            <a:r>
              <a:rPr lang="en-GB" i="1" dirty="0">
                <a:solidFill>
                  <a:schemeClr val="bg1"/>
                </a:solidFill>
              </a:rPr>
              <a:t>Source; BNA.nl</a:t>
            </a:r>
            <a:endParaRPr lang="en-GB" dirty="0"/>
          </a:p>
        </p:txBody>
      </p:sp>
      <p:sp>
        <p:nvSpPr>
          <p:cNvPr id="11" name="Rectangle 10">
            <a:extLst>
              <a:ext uri="{FF2B5EF4-FFF2-40B4-BE49-F238E27FC236}">
                <a16:creationId xmlns:a16="http://schemas.microsoft.com/office/drawing/2014/main" xmlns="" id="{D2C1CEBA-4B20-4E72-8F01-F101456672D7}"/>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F79DDC17-F345-4FBF-9A1D-CBB4960D4D22}"/>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Mixed use</a:t>
            </a:r>
            <a:endParaRPr lang="en-GB" sz="2800" b="1" i="1" dirty="0">
              <a:solidFill>
                <a:schemeClr val="bg1">
                  <a:lumMod val="95000"/>
                </a:schemeClr>
              </a:solidFill>
              <a:latin typeface="Proxima Nova" panose="02000506030000020004" pitchFamily="50" charset="0"/>
            </a:endParaRPr>
          </a:p>
        </p:txBody>
      </p:sp>
      <p:sp>
        <p:nvSpPr>
          <p:cNvPr id="13" name="Rectangle 12">
            <a:extLst>
              <a:ext uri="{FF2B5EF4-FFF2-40B4-BE49-F238E27FC236}">
                <a16:creationId xmlns:a16="http://schemas.microsoft.com/office/drawing/2014/main" xmlns="" id="{6791F299-9088-488D-9B6F-72ED6519F36B}"/>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INTENSIFICATION – URBAN CENTRE</a:t>
            </a:r>
          </a:p>
        </p:txBody>
      </p:sp>
      <p:sp>
        <p:nvSpPr>
          <p:cNvPr id="14" name="Rectangle 13">
            <a:extLst>
              <a:ext uri="{FF2B5EF4-FFF2-40B4-BE49-F238E27FC236}">
                <a16:creationId xmlns:a16="http://schemas.microsoft.com/office/drawing/2014/main" xmlns="" id="{D0C41CF1-9736-4E1F-B07E-82FDDF88649D}"/>
              </a:ext>
            </a:extLst>
          </p:cNvPr>
          <p:cNvSpPr/>
          <p:nvPr/>
        </p:nvSpPr>
        <p:spPr>
          <a:xfrm>
            <a:off x="5951825" y="6043058"/>
            <a:ext cx="6096000" cy="369332"/>
          </a:xfrm>
          <a:prstGeom prst="rect">
            <a:avLst/>
          </a:prstGeom>
        </p:spPr>
        <p:txBody>
          <a:bodyPr>
            <a:spAutoFit/>
          </a:bodyPr>
          <a:lstStyle/>
          <a:p>
            <a:r>
              <a:rPr lang="en-GB" b="1" dirty="0" err="1">
                <a:solidFill>
                  <a:srgbClr val="353C4F"/>
                </a:solidFill>
                <a:latin typeface="Proxima Nova" panose="02000506030000020004"/>
              </a:rPr>
              <a:t>Laan</a:t>
            </a:r>
            <a:r>
              <a:rPr lang="en-GB" b="1" dirty="0">
                <a:solidFill>
                  <a:srgbClr val="353C4F"/>
                </a:solidFill>
                <a:latin typeface="Proxima Nova" panose="02000506030000020004"/>
              </a:rPr>
              <a:t> der </a:t>
            </a:r>
            <a:r>
              <a:rPr lang="en-GB" b="1" dirty="0" err="1">
                <a:solidFill>
                  <a:srgbClr val="353C4F"/>
                </a:solidFill>
                <a:latin typeface="Proxima Nova" panose="02000506030000020004"/>
              </a:rPr>
              <a:t>Nederlanden</a:t>
            </a:r>
            <a:r>
              <a:rPr lang="en-GB" dirty="0">
                <a:solidFill>
                  <a:srgbClr val="353C4F"/>
                </a:solidFill>
                <a:latin typeface="Proxima Nova" panose="02000506030000020004"/>
              </a:rPr>
              <a:t>, </a:t>
            </a:r>
            <a:r>
              <a:rPr lang="en-GB" i="1" dirty="0">
                <a:solidFill>
                  <a:srgbClr val="353C4F"/>
                </a:solidFill>
                <a:latin typeface="Proxima Nova" panose="02000506030000020004"/>
              </a:rPr>
              <a:t>Studio Blanca</a:t>
            </a:r>
          </a:p>
        </p:txBody>
      </p:sp>
      <p:pic>
        <p:nvPicPr>
          <p:cNvPr id="3074" name="Picture 2" descr="http://www.blanca.nl/projects/0202ldn/0202ldn6.jpg">
            <a:extLst>
              <a:ext uri="{FF2B5EF4-FFF2-40B4-BE49-F238E27FC236}">
                <a16:creationId xmlns:a16="http://schemas.microsoft.com/office/drawing/2014/main" xmlns="" id="{D20D870D-6E8E-4DFE-8B12-80302E9565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8954" y="1669527"/>
            <a:ext cx="6079603" cy="40550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blanca.nl/projects/0202ldn/0202ldn2.jpg">
            <a:extLst>
              <a:ext uri="{FF2B5EF4-FFF2-40B4-BE49-F238E27FC236}">
                <a16:creationId xmlns:a16="http://schemas.microsoft.com/office/drawing/2014/main" xmlns="" id="{92390138-44CD-493D-AD5A-71A5385487E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879" y="2869813"/>
            <a:ext cx="5596073" cy="3732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0477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446E0EB6-DDBC-464A-A78C-BC3AB45321CE}"/>
              </a:ext>
            </a:extLst>
          </p:cNvPr>
          <p:cNvSpPr/>
          <p:nvPr/>
        </p:nvSpPr>
        <p:spPr>
          <a:xfrm>
            <a:off x="272881" y="1669527"/>
            <a:ext cx="5596073" cy="1240912"/>
          </a:xfrm>
          <a:prstGeom prst="rect">
            <a:avLst/>
          </a:prstGeom>
          <a:solidFill>
            <a:srgbClr val="353C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xmlns="" id="{0E844031-9829-422B-87D2-FC5B063F0A59}"/>
              </a:ext>
            </a:extLst>
          </p:cNvPr>
          <p:cNvSpPr/>
          <p:nvPr/>
        </p:nvSpPr>
        <p:spPr>
          <a:xfrm>
            <a:off x="438882" y="912654"/>
            <a:ext cx="10716797"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Mixed use – with shopping centre</a:t>
            </a:r>
            <a:endParaRPr lang="en-GB" sz="2800" b="1" i="1" dirty="0">
              <a:solidFill>
                <a:schemeClr val="bg1">
                  <a:lumMod val="95000"/>
                </a:schemeClr>
              </a:solidFill>
              <a:latin typeface="Proxima Nova" panose="02000506030000020004" pitchFamily="50" charset="0"/>
            </a:endParaRPr>
          </a:p>
        </p:txBody>
      </p:sp>
      <p:sp>
        <p:nvSpPr>
          <p:cNvPr id="6" name="Rectangle 5"/>
          <p:cNvSpPr/>
          <p:nvPr/>
        </p:nvSpPr>
        <p:spPr>
          <a:xfrm>
            <a:off x="6096000" y="1824961"/>
            <a:ext cx="5823119" cy="2934137"/>
          </a:xfrm>
          <a:prstGeom prst="rect">
            <a:avLst/>
          </a:prstGeom>
        </p:spPr>
        <p:txBody>
          <a:bodyPr wrap="square">
            <a:spAutoFit/>
          </a:bodyPr>
          <a:lstStyle/>
          <a:p>
            <a:pPr marL="285750" indent="-285750">
              <a:spcAft>
                <a:spcPts val="400"/>
              </a:spcAft>
              <a:buFont typeface="Arial" panose="020B0604020202020204" pitchFamily="34" charset="0"/>
              <a:buChar char="•"/>
            </a:pPr>
            <a:r>
              <a:rPr lang="en-GB" sz="2400" dirty="0">
                <a:solidFill>
                  <a:srgbClr val="353C4F"/>
                </a:solidFill>
                <a:latin typeface="Proxima Nova" panose="02000506030000020004"/>
              </a:rPr>
              <a:t>83 multigenerational apartments </a:t>
            </a:r>
          </a:p>
          <a:p>
            <a:pPr marL="285750" indent="-285750">
              <a:spcAft>
                <a:spcPts val="400"/>
              </a:spcAft>
              <a:buFont typeface="Arial" panose="020B0604020202020204" pitchFamily="34" charset="0"/>
              <a:buChar char="•"/>
            </a:pPr>
            <a:r>
              <a:rPr lang="en-GB" sz="2400" dirty="0">
                <a:solidFill>
                  <a:srgbClr val="353C4F"/>
                </a:solidFill>
                <a:latin typeface="Proxima Nova" panose="02000506030000020004"/>
              </a:rPr>
              <a:t>Sheltered scheme for 26 older residents </a:t>
            </a:r>
          </a:p>
          <a:p>
            <a:pPr marL="285750" indent="-285750">
              <a:spcAft>
                <a:spcPts val="400"/>
              </a:spcAft>
              <a:buFont typeface="Arial" panose="020B0604020202020204" pitchFamily="34" charset="0"/>
              <a:buChar char="•"/>
            </a:pPr>
            <a:r>
              <a:rPr lang="en-GB" sz="2400" dirty="0">
                <a:solidFill>
                  <a:srgbClr val="353C4F"/>
                </a:solidFill>
                <a:latin typeface="Proxima Nova" panose="02000506030000020004"/>
              </a:rPr>
              <a:t>Primary school</a:t>
            </a:r>
          </a:p>
          <a:p>
            <a:pPr marL="285750" indent="-285750">
              <a:spcAft>
                <a:spcPts val="400"/>
              </a:spcAft>
              <a:buFont typeface="Arial" panose="020B0604020202020204" pitchFamily="34" charset="0"/>
              <a:buChar char="•"/>
            </a:pPr>
            <a:r>
              <a:rPr lang="en-GB" sz="2400" dirty="0">
                <a:solidFill>
                  <a:srgbClr val="353C4F"/>
                </a:solidFill>
                <a:latin typeface="Proxima Nova" panose="02000506030000020004"/>
              </a:rPr>
              <a:t>Nursery</a:t>
            </a:r>
          </a:p>
          <a:p>
            <a:pPr marL="285750" indent="-285750">
              <a:spcAft>
                <a:spcPts val="400"/>
              </a:spcAft>
              <a:buFont typeface="Arial" panose="020B0604020202020204" pitchFamily="34" charset="0"/>
              <a:buChar char="•"/>
            </a:pPr>
            <a:r>
              <a:rPr lang="en-GB" sz="2400" dirty="0">
                <a:solidFill>
                  <a:srgbClr val="353C4F"/>
                </a:solidFill>
                <a:latin typeface="Proxima Nova" panose="02000506030000020004"/>
              </a:rPr>
              <a:t>Offices </a:t>
            </a:r>
          </a:p>
          <a:p>
            <a:pPr marL="285750" indent="-285750">
              <a:spcAft>
                <a:spcPts val="400"/>
              </a:spcAft>
              <a:buFont typeface="Arial" panose="020B0604020202020204" pitchFamily="34" charset="0"/>
              <a:buChar char="•"/>
            </a:pPr>
            <a:r>
              <a:rPr lang="en-GB" sz="2400" dirty="0">
                <a:solidFill>
                  <a:srgbClr val="353C4F"/>
                </a:solidFill>
                <a:latin typeface="Proxima Nova" panose="02000506030000020004"/>
              </a:rPr>
              <a:t>Located at the heart of a new district</a:t>
            </a:r>
          </a:p>
        </p:txBody>
      </p:sp>
      <p:sp>
        <p:nvSpPr>
          <p:cNvPr id="11" name="Rectangle 10">
            <a:extLst>
              <a:ext uri="{FF2B5EF4-FFF2-40B4-BE49-F238E27FC236}">
                <a16:creationId xmlns:a16="http://schemas.microsoft.com/office/drawing/2014/main" xmlns="" id="{D2C1CEBA-4B20-4E72-8F01-F101456672D7}"/>
              </a:ext>
            </a:extLst>
          </p:cNvPr>
          <p:cNvSpPr/>
          <p:nvPr/>
        </p:nvSpPr>
        <p:spPr>
          <a:xfrm>
            <a:off x="272880" y="242656"/>
            <a:ext cx="11646240" cy="1240911"/>
          </a:xfrm>
          <a:prstGeom prst="rect">
            <a:avLst/>
          </a:prstGeom>
          <a:solidFill>
            <a:srgbClr val="84C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xmlns="" id="{F79DDC17-F345-4FBF-9A1D-CBB4960D4D22}"/>
              </a:ext>
            </a:extLst>
          </p:cNvPr>
          <p:cNvSpPr/>
          <p:nvPr/>
        </p:nvSpPr>
        <p:spPr>
          <a:xfrm>
            <a:off x="330999" y="1946909"/>
            <a:ext cx="6370516" cy="523220"/>
          </a:xfrm>
          <a:prstGeom prst="rect">
            <a:avLst/>
          </a:prstGeom>
        </p:spPr>
        <p:txBody>
          <a:bodyPr wrap="square">
            <a:spAutoFit/>
          </a:bodyPr>
          <a:lstStyle/>
          <a:p>
            <a:pPr lvl="0"/>
            <a:r>
              <a:rPr lang="en-GB" sz="2800" b="1" dirty="0">
                <a:solidFill>
                  <a:schemeClr val="bg1">
                    <a:lumMod val="95000"/>
                  </a:schemeClr>
                </a:solidFill>
                <a:latin typeface="Proxima Nova" panose="02000506030000020004" pitchFamily="50" charset="0"/>
              </a:rPr>
              <a:t>Mixed use</a:t>
            </a:r>
            <a:endParaRPr lang="en-GB" sz="2800" b="1" i="1" dirty="0">
              <a:solidFill>
                <a:schemeClr val="bg1">
                  <a:lumMod val="95000"/>
                </a:schemeClr>
              </a:solidFill>
              <a:latin typeface="Proxima Nova" panose="02000506030000020004" pitchFamily="50" charset="0"/>
            </a:endParaRPr>
          </a:p>
        </p:txBody>
      </p:sp>
      <p:sp>
        <p:nvSpPr>
          <p:cNvPr id="13" name="Rectangle 12">
            <a:extLst>
              <a:ext uri="{FF2B5EF4-FFF2-40B4-BE49-F238E27FC236}">
                <a16:creationId xmlns:a16="http://schemas.microsoft.com/office/drawing/2014/main" xmlns="" id="{6791F299-9088-488D-9B6F-72ED6519F36B}"/>
              </a:ext>
            </a:extLst>
          </p:cNvPr>
          <p:cNvSpPr/>
          <p:nvPr/>
        </p:nvSpPr>
        <p:spPr>
          <a:xfrm>
            <a:off x="425446" y="584050"/>
            <a:ext cx="7393607" cy="523220"/>
          </a:xfrm>
          <a:prstGeom prst="rect">
            <a:avLst/>
          </a:prstGeom>
        </p:spPr>
        <p:txBody>
          <a:bodyPr wrap="square">
            <a:spAutoFit/>
          </a:bodyPr>
          <a:lstStyle/>
          <a:p>
            <a:r>
              <a:rPr lang="en-GB" sz="2800" dirty="0">
                <a:solidFill>
                  <a:srgbClr val="353C4F"/>
                </a:solidFill>
                <a:latin typeface="Proxima Nova" panose="02000506030000020004"/>
                <a:cs typeface="Arial" panose="020B0604020202020204" pitchFamily="34" charset="0"/>
              </a:rPr>
              <a:t>INTENSIFICATION – URBAN CENTRE</a:t>
            </a:r>
          </a:p>
        </p:txBody>
      </p:sp>
      <p:pic>
        <p:nvPicPr>
          <p:cNvPr id="2050" name="Picture 2" descr="http://www.blanca.nl/projects/0202ldn/0202ldn3.jpg">
            <a:extLst>
              <a:ext uri="{FF2B5EF4-FFF2-40B4-BE49-F238E27FC236}">
                <a16:creationId xmlns:a16="http://schemas.microsoft.com/office/drawing/2014/main" xmlns="" id="{A5355FD2-2E46-4651-A037-11E6DA387A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880" y="2910439"/>
            <a:ext cx="5596073" cy="373258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xmlns="" id="{AD4C540F-C570-429F-AC8F-BEBB38DA177B}"/>
              </a:ext>
            </a:extLst>
          </p:cNvPr>
          <p:cNvSpPr/>
          <p:nvPr/>
        </p:nvSpPr>
        <p:spPr>
          <a:xfrm>
            <a:off x="6096000" y="4881046"/>
            <a:ext cx="5823119" cy="1780326"/>
          </a:xfrm>
          <a:prstGeom prst="rect">
            <a:avLst/>
          </a:prstGeom>
          <a:solidFill>
            <a:srgbClr val="E4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Rectangle 1">
            <a:extLst>
              <a:ext uri="{FF2B5EF4-FFF2-40B4-BE49-F238E27FC236}">
                <a16:creationId xmlns:a16="http://schemas.microsoft.com/office/drawing/2014/main" xmlns="" id="{698B04AB-E08E-455B-B5CB-5F589FF9FF8C}"/>
              </a:ext>
            </a:extLst>
          </p:cNvPr>
          <p:cNvSpPr/>
          <p:nvPr/>
        </p:nvSpPr>
        <p:spPr>
          <a:xfrm>
            <a:off x="6370106" y="5055628"/>
            <a:ext cx="5274906" cy="1431161"/>
          </a:xfrm>
          <a:prstGeom prst="rect">
            <a:avLst/>
          </a:prstGeom>
        </p:spPr>
        <p:txBody>
          <a:bodyPr wrap="square">
            <a:spAutoFit/>
          </a:bodyPr>
          <a:lstStyle/>
          <a:p>
            <a:pPr>
              <a:spcAft>
                <a:spcPts val="600"/>
              </a:spcAft>
            </a:pPr>
            <a:r>
              <a:rPr lang="en-US" dirty="0">
                <a:solidFill>
                  <a:srgbClr val="353C4F"/>
                </a:solidFill>
                <a:latin typeface="Proxima Nova" panose="02000506030000020004"/>
              </a:rPr>
              <a:t>Two bedroom apartments</a:t>
            </a:r>
          </a:p>
          <a:p>
            <a:pPr>
              <a:spcAft>
                <a:spcPts val="600"/>
              </a:spcAft>
            </a:pPr>
            <a:r>
              <a:rPr lang="en-US" dirty="0">
                <a:solidFill>
                  <a:srgbClr val="353C4F"/>
                </a:solidFill>
                <a:latin typeface="Proxima Nova" panose="02000506030000020004"/>
              </a:rPr>
              <a:t>Large penthouses</a:t>
            </a:r>
          </a:p>
          <a:p>
            <a:pPr>
              <a:spcAft>
                <a:spcPts val="600"/>
              </a:spcAft>
            </a:pPr>
            <a:r>
              <a:rPr lang="en-US" dirty="0" err="1">
                <a:solidFill>
                  <a:srgbClr val="353C4F"/>
                </a:solidFill>
                <a:latin typeface="Proxima Nova" panose="02000506030000020004"/>
              </a:rPr>
              <a:t>Maisonettes</a:t>
            </a:r>
            <a:endParaRPr lang="en-US" dirty="0">
              <a:solidFill>
                <a:srgbClr val="353C4F"/>
              </a:solidFill>
              <a:latin typeface="Proxima Nova" panose="02000506030000020004"/>
            </a:endParaRPr>
          </a:p>
          <a:p>
            <a:pPr>
              <a:spcAft>
                <a:spcPts val="600"/>
              </a:spcAft>
            </a:pPr>
            <a:r>
              <a:rPr lang="en-US" dirty="0">
                <a:solidFill>
                  <a:srgbClr val="353C4F"/>
                </a:solidFill>
                <a:latin typeface="Proxima Nova" panose="02000506030000020004"/>
              </a:rPr>
              <a:t>Three bedroom apartments.</a:t>
            </a:r>
          </a:p>
        </p:txBody>
      </p:sp>
    </p:spTree>
    <p:extLst>
      <p:ext uri="{BB962C8B-B14F-4D97-AF65-F5344CB8AC3E}">
        <p14:creationId xmlns:p14="http://schemas.microsoft.com/office/powerpoint/2010/main" val="6996670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TotalTime>
  <Words>1448</Words>
  <Application>Microsoft Office PowerPoint</Application>
  <PresentationFormat>Widescreen</PresentationFormat>
  <Paragraphs>263</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Proxima Nova</vt:lpstr>
      <vt:lpstr>Univers-Light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Slater</dc:creator>
  <cp:lastModifiedBy>Mark Slater</cp:lastModifiedBy>
  <cp:revision>201</cp:revision>
  <cp:lastPrinted>2018-05-21T20:04:32Z</cp:lastPrinted>
  <dcterms:created xsi:type="dcterms:W3CDTF">2015-06-22T17:27:00Z</dcterms:created>
  <dcterms:modified xsi:type="dcterms:W3CDTF">2019-01-25T11:08:14Z</dcterms:modified>
</cp:coreProperties>
</file>