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7" r:id="rId3"/>
    <p:sldId id="275" r:id="rId4"/>
    <p:sldId id="298" r:id="rId5"/>
    <p:sldId id="294" r:id="rId6"/>
    <p:sldId id="300" r:id="rId7"/>
    <p:sldId id="277" r:id="rId8"/>
    <p:sldId id="299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C56"/>
    <a:srgbClr val="DD0031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3505" autoAdjust="0"/>
  </p:normalViewPr>
  <p:slideViewPr>
    <p:cSldViewPr snapToGrid="0">
      <p:cViewPr varScale="1">
        <p:scale>
          <a:sx n="62" d="100"/>
          <a:sy n="62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SULLIVAN\AppData\Local\Microsoft\Windows\Temporary%20Internet%20Files\Content.Outlook\FQASVDBO\London%20Plan%20Benchmark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SULLIVAN\AppData\Local\Microsoft\Windows\Temporary%20Internet%20Files\Content.Outlook\FQASVDBO\London%20Plan%20Benchmark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554002624671914"/>
          <c:y val="3.7376895052297562E-2"/>
          <c:w val="0.66657108486439198"/>
          <c:h val="0.9091774722189576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'[London Plan Benchmarks.xlsx]Sheet1'!$B$1</c:f>
              <c:strCache>
                <c:ptCount val="1"/>
                <c:pt idx="0">
                  <c:v>Annual Benchmark Target (units per annum)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'[London Plan Benchmarks.xlsx]Sheet1'!$A$2:$A$17</c:f>
              <c:strCache>
                <c:ptCount val="16"/>
                <c:pt idx="0">
                  <c:v>Barking &amp; Dagenham </c:v>
                </c:pt>
                <c:pt idx="1">
                  <c:v>Barnet</c:v>
                </c:pt>
                <c:pt idx="2">
                  <c:v>Bexley</c:v>
                </c:pt>
                <c:pt idx="3">
                  <c:v>Brent</c:v>
                </c:pt>
                <c:pt idx="4">
                  <c:v>Bromley</c:v>
                </c:pt>
                <c:pt idx="5">
                  <c:v>Camden</c:v>
                </c:pt>
                <c:pt idx="6">
                  <c:v>City of London</c:v>
                </c:pt>
                <c:pt idx="7">
                  <c:v>Croydon</c:v>
                </c:pt>
                <c:pt idx="8">
                  <c:v>Ealing</c:v>
                </c:pt>
                <c:pt idx="9">
                  <c:v>Enfield</c:v>
                </c:pt>
                <c:pt idx="10">
                  <c:v>Greenwich</c:v>
                </c:pt>
                <c:pt idx="11">
                  <c:v>Hackney</c:v>
                </c:pt>
                <c:pt idx="12">
                  <c:v>Hammersmith &amp; Fulhan</c:v>
                </c:pt>
                <c:pt idx="13">
                  <c:v>Haringey</c:v>
                </c:pt>
                <c:pt idx="14">
                  <c:v>Harrow</c:v>
                </c:pt>
                <c:pt idx="15">
                  <c:v>Havering</c:v>
                </c:pt>
              </c:strCache>
            </c:strRef>
          </c:cat>
          <c:val>
            <c:numRef>
              <c:f>'[London Plan Benchmarks.xlsx]Sheet1'!$B$2:$B$17</c:f>
              <c:numCache>
                <c:formatCode>General</c:formatCode>
                <c:ptCount val="16"/>
                <c:pt idx="0">
                  <c:v>70</c:v>
                </c:pt>
                <c:pt idx="1">
                  <c:v>275</c:v>
                </c:pt>
                <c:pt idx="2">
                  <c:v>145</c:v>
                </c:pt>
                <c:pt idx="3">
                  <c:v>230</c:v>
                </c:pt>
                <c:pt idx="4">
                  <c:v>210</c:v>
                </c:pt>
                <c:pt idx="5">
                  <c:v>105</c:v>
                </c:pt>
                <c:pt idx="6">
                  <c:v>10</c:v>
                </c:pt>
                <c:pt idx="7">
                  <c:v>225</c:v>
                </c:pt>
                <c:pt idx="8">
                  <c:v>200</c:v>
                </c:pt>
                <c:pt idx="9">
                  <c:v>195</c:v>
                </c:pt>
                <c:pt idx="10">
                  <c:v>105</c:v>
                </c:pt>
                <c:pt idx="11">
                  <c:v>40</c:v>
                </c:pt>
                <c:pt idx="12">
                  <c:v>70</c:v>
                </c:pt>
                <c:pt idx="13">
                  <c:v>110</c:v>
                </c:pt>
                <c:pt idx="14">
                  <c:v>165</c:v>
                </c:pt>
                <c:pt idx="15">
                  <c:v>185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9406192"/>
        <c:axId val="469406584"/>
        <c:axId val="0"/>
      </c:bar3DChart>
      <c:catAx>
        <c:axId val="46940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06584"/>
        <c:crosses val="autoZero"/>
        <c:auto val="1"/>
        <c:lblAlgn val="ctr"/>
        <c:lblOffset val="100"/>
        <c:noMultiLvlLbl val="0"/>
      </c:catAx>
      <c:valAx>
        <c:axId val="469406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0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Sheet1!$A$18:$A$34</c:f>
              <c:strCache>
                <c:ptCount val="17"/>
                <c:pt idx="0">
                  <c:v>Hillingdon</c:v>
                </c:pt>
                <c:pt idx="1">
                  <c:v>Hounslow</c:v>
                </c:pt>
                <c:pt idx="2">
                  <c:v>Islington</c:v>
                </c:pt>
                <c:pt idx="3">
                  <c:v>Kensington &amp; Chelsea</c:v>
                </c:pt>
                <c:pt idx="4">
                  <c:v>Kingston</c:v>
                </c:pt>
                <c:pt idx="5">
                  <c:v>Lambeth</c:v>
                </c:pt>
                <c:pt idx="6">
                  <c:v>Lewisham</c:v>
                </c:pt>
                <c:pt idx="7">
                  <c:v>Merton</c:v>
                </c:pt>
                <c:pt idx="8">
                  <c:v>Newham</c:v>
                </c:pt>
                <c:pt idx="9">
                  <c:v>Redbridge</c:v>
                </c:pt>
                <c:pt idx="10">
                  <c:v>Richmond</c:v>
                </c:pt>
                <c:pt idx="11">
                  <c:v>Southwark</c:v>
                </c:pt>
                <c:pt idx="12">
                  <c:v>Sutton</c:v>
                </c:pt>
                <c:pt idx="13">
                  <c:v>Tower Hamlets</c:v>
                </c:pt>
                <c:pt idx="14">
                  <c:v>Waltham Forest</c:v>
                </c:pt>
                <c:pt idx="15">
                  <c:v>Wandsworth</c:v>
                </c:pt>
                <c:pt idx="16">
                  <c:v>Westminster</c:v>
                </c:pt>
              </c:strCache>
            </c:strRef>
          </c:cat>
          <c:val>
            <c:numRef>
              <c:f>Sheet1!$B$18:$B$34</c:f>
              <c:numCache>
                <c:formatCode>General</c:formatCode>
                <c:ptCount val="17"/>
                <c:pt idx="0">
                  <c:v>180</c:v>
                </c:pt>
                <c:pt idx="1">
                  <c:v>135</c:v>
                </c:pt>
                <c:pt idx="2">
                  <c:v>60</c:v>
                </c:pt>
                <c:pt idx="3">
                  <c:v>85</c:v>
                </c:pt>
                <c:pt idx="4">
                  <c:v>105</c:v>
                </c:pt>
                <c:pt idx="5">
                  <c:v>70</c:v>
                </c:pt>
                <c:pt idx="6">
                  <c:v>100</c:v>
                </c:pt>
                <c:pt idx="7">
                  <c:v>105</c:v>
                </c:pt>
                <c:pt idx="8">
                  <c:v>85</c:v>
                </c:pt>
                <c:pt idx="9">
                  <c:v>155</c:v>
                </c:pt>
                <c:pt idx="10">
                  <c:v>155</c:v>
                </c:pt>
                <c:pt idx="11">
                  <c:v>65</c:v>
                </c:pt>
                <c:pt idx="12">
                  <c:v>100</c:v>
                </c:pt>
                <c:pt idx="13">
                  <c:v>45</c:v>
                </c:pt>
                <c:pt idx="14">
                  <c:v>110</c:v>
                </c:pt>
                <c:pt idx="15">
                  <c:v>120</c:v>
                </c:pt>
                <c:pt idx="1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231384"/>
        <c:axId val="512166968"/>
        <c:axId val="0"/>
      </c:bar3DChart>
      <c:catAx>
        <c:axId val="207231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66968"/>
        <c:crosses val="autoZero"/>
        <c:auto val="1"/>
        <c:lblAlgn val="ctr"/>
        <c:lblOffset val="100"/>
        <c:noMultiLvlLbl val="0"/>
      </c:catAx>
      <c:valAx>
        <c:axId val="512166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3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B991A-E935-4007-837A-569EF6D9C64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9D4D6D7-514D-476F-9655-AB6A9815DE23}">
      <dgm:prSet phldrT="[Text]"/>
      <dgm:spPr/>
      <dgm:t>
        <a:bodyPr/>
        <a:lstStyle/>
        <a:p>
          <a:r>
            <a:rPr lang="en-GB" dirty="0"/>
            <a:t>National Planning Policy Framework (NPPF)</a:t>
          </a:r>
        </a:p>
      </dgm:t>
    </dgm:pt>
    <dgm:pt modelId="{483E27E7-A8AF-48E2-B7E3-B85B455744A1}" type="parTrans" cxnId="{644A7E51-B127-4390-9F53-4B2D141703AC}">
      <dgm:prSet/>
      <dgm:spPr/>
      <dgm:t>
        <a:bodyPr/>
        <a:lstStyle/>
        <a:p>
          <a:endParaRPr lang="en-GB"/>
        </a:p>
      </dgm:t>
    </dgm:pt>
    <dgm:pt modelId="{6A555FFB-18C3-4FCA-866C-2E4C133B766C}" type="sibTrans" cxnId="{644A7E51-B127-4390-9F53-4B2D141703AC}">
      <dgm:prSet/>
      <dgm:spPr/>
      <dgm:t>
        <a:bodyPr/>
        <a:lstStyle/>
        <a:p>
          <a:endParaRPr lang="en-GB"/>
        </a:p>
      </dgm:t>
    </dgm:pt>
    <dgm:pt modelId="{CC6F222C-3475-4F85-8057-EDD9B0105827}">
      <dgm:prSet phldrT="[Text]"/>
      <dgm:spPr/>
      <dgm:t>
        <a:bodyPr/>
        <a:lstStyle/>
        <a:p>
          <a:r>
            <a:rPr lang="en-GB" dirty="0"/>
            <a:t>London Plan</a:t>
          </a:r>
        </a:p>
      </dgm:t>
    </dgm:pt>
    <dgm:pt modelId="{0D2D3EC5-3399-4C7D-AA77-C52AB3C16566}" type="parTrans" cxnId="{573CF9B3-B524-4D92-ACC1-DC37E45F72CB}">
      <dgm:prSet/>
      <dgm:spPr/>
      <dgm:t>
        <a:bodyPr/>
        <a:lstStyle/>
        <a:p>
          <a:endParaRPr lang="en-GB"/>
        </a:p>
      </dgm:t>
    </dgm:pt>
    <dgm:pt modelId="{3E38F314-7B8C-4C0E-9E00-D8B45781FA98}" type="sibTrans" cxnId="{573CF9B3-B524-4D92-ACC1-DC37E45F72CB}">
      <dgm:prSet/>
      <dgm:spPr/>
      <dgm:t>
        <a:bodyPr/>
        <a:lstStyle/>
        <a:p>
          <a:endParaRPr lang="en-GB"/>
        </a:p>
      </dgm:t>
    </dgm:pt>
    <dgm:pt modelId="{B5B445B7-94BA-4E8F-904A-462E44C9B176}">
      <dgm:prSet phldrT="[Text]"/>
      <dgm:spPr/>
      <dgm:t>
        <a:bodyPr/>
        <a:lstStyle/>
        <a:p>
          <a:r>
            <a:rPr lang="en-GB" dirty="0"/>
            <a:t>Local authorities local plans</a:t>
          </a:r>
        </a:p>
      </dgm:t>
    </dgm:pt>
    <dgm:pt modelId="{277A688D-4BCB-4D57-9BF0-178D0860FC6F}" type="parTrans" cxnId="{C12ADB8C-D52C-415F-9096-298A1A4413D1}">
      <dgm:prSet/>
      <dgm:spPr/>
      <dgm:t>
        <a:bodyPr/>
        <a:lstStyle/>
        <a:p>
          <a:endParaRPr lang="en-GB"/>
        </a:p>
      </dgm:t>
    </dgm:pt>
    <dgm:pt modelId="{6F0FFDB8-FFBF-4E04-8304-37D276DE261A}" type="sibTrans" cxnId="{C12ADB8C-D52C-415F-9096-298A1A4413D1}">
      <dgm:prSet/>
      <dgm:spPr/>
      <dgm:t>
        <a:bodyPr/>
        <a:lstStyle/>
        <a:p>
          <a:endParaRPr lang="en-GB"/>
        </a:p>
      </dgm:t>
    </dgm:pt>
    <dgm:pt modelId="{5BE8DE5B-7DCB-4B0B-8AEA-BE0B24888FE7}" type="pres">
      <dgm:prSet presAssocID="{C45B991A-E935-4007-837A-569EF6D9C641}" presName="linearFlow" presStyleCnt="0">
        <dgm:presLayoutVars>
          <dgm:resizeHandles val="exact"/>
        </dgm:presLayoutVars>
      </dgm:prSet>
      <dgm:spPr/>
    </dgm:pt>
    <dgm:pt modelId="{6A141096-DEF1-4FDB-81F1-8E7DCD6ACF76}" type="pres">
      <dgm:prSet presAssocID="{09D4D6D7-514D-476F-9655-AB6A9815DE23}" presName="node" presStyleLbl="node1" presStyleIdx="0" presStyleCnt="3" custScaleX="2033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776976-49E3-4978-B026-B02C619508D0}" type="pres">
      <dgm:prSet presAssocID="{6A555FFB-18C3-4FCA-866C-2E4C133B766C}" presName="sibTrans" presStyleLbl="sibTrans2D1" presStyleIdx="0" presStyleCnt="2"/>
      <dgm:spPr/>
      <dgm:t>
        <a:bodyPr/>
        <a:lstStyle/>
        <a:p>
          <a:endParaRPr lang="en-GB"/>
        </a:p>
      </dgm:t>
    </dgm:pt>
    <dgm:pt modelId="{8EA3949B-E90F-40DD-B88A-C7FF1B314979}" type="pres">
      <dgm:prSet presAssocID="{6A555FFB-18C3-4FCA-866C-2E4C133B766C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B5929539-677A-428B-AFFA-44A770660656}" type="pres">
      <dgm:prSet presAssocID="{CC6F222C-3475-4F85-8057-EDD9B0105827}" presName="node" presStyleLbl="node1" presStyleIdx="1" presStyleCnt="3" custScaleX="2029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C1772C-A597-4A79-B893-91DBC78AED43}" type="pres">
      <dgm:prSet presAssocID="{3E38F314-7B8C-4C0E-9E00-D8B45781FA98}" presName="sibTrans" presStyleLbl="sibTrans2D1" presStyleIdx="1" presStyleCnt="2"/>
      <dgm:spPr/>
      <dgm:t>
        <a:bodyPr/>
        <a:lstStyle/>
        <a:p>
          <a:endParaRPr lang="en-GB"/>
        </a:p>
      </dgm:t>
    </dgm:pt>
    <dgm:pt modelId="{3EB2CBBF-4082-4BCF-BB20-E1E46105E5DC}" type="pres">
      <dgm:prSet presAssocID="{3E38F314-7B8C-4C0E-9E00-D8B45781FA98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947DC1B3-4571-4018-AA88-CDC7ACF130B8}" type="pres">
      <dgm:prSet presAssocID="{B5B445B7-94BA-4E8F-904A-462E44C9B176}" presName="node" presStyleLbl="node1" presStyleIdx="2" presStyleCnt="3" custScaleX="2022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D456EA-C383-422D-9BD8-0369159B9D86}" type="presOf" srcId="{09D4D6D7-514D-476F-9655-AB6A9815DE23}" destId="{6A141096-DEF1-4FDB-81F1-8E7DCD6ACF76}" srcOrd="0" destOrd="0" presId="urn:microsoft.com/office/officeart/2005/8/layout/process2"/>
    <dgm:cxn modelId="{C12ADB8C-D52C-415F-9096-298A1A4413D1}" srcId="{C45B991A-E935-4007-837A-569EF6D9C641}" destId="{B5B445B7-94BA-4E8F-904A-462E44C9B176}" srcOrd="2" destOrd="0" parTransId="{277A688D-4BCB-4D57-9BF0-178D0860FC6F}" sibTransId="{6F0FFDB8-FFBF-4E04-8304-37D276DE261A}"/>
    <dgm:cxn modelId="{3E80E944-280E-42A0-AACB-34FE0079D24B}" type="presOf" srcId="{3E38F314-7B8C-4C0E-9E00-D8B45781FA98}" destId="{3EB2CBBF-4082-4BCF-BB20-E1E46105E5DC}" srcOrd="1" destOrd="0" presId="urn:microsoft.com/office/officeart/2005/8/layout/process2"/>
    <dgm:cxn modelId="{45E4200A-1A06-4068-B0E9-B2C4AFD00A4A}" type="presOf" srcId="{6A555FFB-18C3-4FCA-866C-2E4C133B766C}" destId="{5F776976-49E3-4978-B026-B02C619508D0}" srcOrd="0" destOrd="0" presId="urn:microsoft.com/office/officeart/2005/8/layout/process2"/>
    <dgm:cxn modelId="{563265E3-133F-4935-9982-A3107178A4C4}" type="presOf" srcId="{CC6F222C-3475-4F85-8057-EDD9B0105827}" destId="{B5929539-677A-428B-AFFA-44A770660656}" srcOrd="0" destOrd="0" presId="urn:microsoft.com/office/officeart/2005/8/layout/process2"/>
    <dgm:cxn modelId="{2B645A87-2BDB-4076-B34B-468D9B755674}" type="presOf" srcId="{3E38F314-7B8C-4C0E-9E00-D8B45781FA98}" destId="{00C1772C-A597-4A79-B893-91DBC78AED43}" srcOrd="0" destOrd="0" presId="urn:microsoft.com/office/officeart/2005/8/layout/process2"/>
    <dgm:cxn modelId="{644A7E51-B127-4390-9F53-4B2D141703AC}" srcId="{C45B991A-E935-4007-837A-569EF6D9C641}" destId="{09D4D6D7-514D-476F-9655-AB6A9815DE23}" srcOrd="0" destOrd="0" parTransId="{483E27E7-A8AF-48E2-B7E3-B85B455744A1}" sibTransId="{6A555FFB-18C3-4FCA-866C-2E4C133B766C}"/>
    <dgm:cxn modelId="{B1A747BE-3D63-408E-82E6-9406903933CA}" type="presOf" srcId="{6A555FFB-18C3-4FCA-866C-2E4C133B766C}" destId="{8EA3949B-E90F-40DD-B88A-C7FF1B314979}" srcOrd="1" destOrd="0" presId="urn:microsoft.com/office/officeart/2005/8/layout/process2"/>
    <dgm:cxn modelId="{B10B3358-0A08-4C8A-AC26-31F5B6F01B9A}" type="presOf" srcId="{B5B445B7-94BA-4E8F-904A-462E44C9B176}" destId="{947DC1B3-4571-4018-AA88-CDC7ACF130B8}" srcOrd="0" destOrd="0" presId="urn:microsoft.com/office/officeart/2005/8/layout/process2"/>
    <dgm:cxn modelId="{8AA1D76F-939F-4204-ABAA-EC4CC83799C1}" type="presOf" srcId="{C45B991A-E935-4007-837A-569EF6D9C641}" destId="{5BE8DE5B-7DCB-4B0B-8AEA-BE0B24888FE7}" srcOrd="0" destOrd="0" presId="urn:microsoft.com/office/officeart/2005/8/layout/process2"/>
    <dgm:cxn modelId="{573CF9B3-B524-4D92-ACC1-DC37E45F72CB}" srcId="{C45B991A-E935-4007-837A-569EF6D9C641}" destId="{CC6F222C-3475-4F85-8057-EDD9B0105827}" srcOrd="1" destOrd="0" parTransId="{0D2D3EC5-3399-4C7D-AA77-C52AB3C16566}" sibTransId="{3E38F314-7B8C-4C0E-9E00-D8B45781FA98}"/>
    <dgm:cxn modelId="{2BB4B993-69BF-4D1E-97E0-F7896E6E9A8D}" type="presParOf" srcId="{5BE8DE5B-7DCB-4B0B-8AEA-BE0B24888FE7}" destId="{6A141096-DEF1-4FDB-81F1-8E7DCD6ACF76}" srcOrd="0" destOrd="0" presId="urn:microsoft.com/office/officeart/2005/8/layout/process2"/>
    <dgm:cxn modelId="{C4B6F4B6-3FAD-4111-8609-A258CFEE87C8}" type="presParOf" srcId="{5BE8DE5B-7DCB-4B0B-8AEA-BE0B24888FE7}" destId="{5F776976-49E3-4978-B026-B02C619508D0}" srcOrd="1" destOrd="0" presId="urn:microsoft.com/office/officeart/2005/8/layout/process2"/>
    <dgm:cxn modelId="{A506FCD5-0E54-483B-98C3-8C9E6148A8D5}" type="presParOf" srcId="{5F776976-49E3-4978-B026-B02C619508D0}" destId="{8EA3949B-E90F-40DD-B88A-C7FF1B314979}" srcOrd="0" destOrd="0" presId="urn:microsoft.com/office/officeart/2005/8/layout/process2"/>
    <dgm:cxn modelId="{95CD13A6-70C6-4E30-A122-F226F08885E4}" type="presParOf" srcId="{5BE8DE5B-7DCB-4B0B-8AEA-BE0B24888FE7}" destId="{B5929539-677A-428B-AFFA-44A770660656}" srcOrd="2" destOrd="0" presId="urn:microsoft.com/office/officeart/2005/8/layout/process2"/>
    <dgm:cxn modelId="{5B74F7EE-639F-4C40-B700-819474D90376}" type="presParOf" srcId="{5BE8DE5B-7DCB-4B0B-8AEA-BE0B24888FE7}" destId="{00C1772C-A597-4A79-B893-91DBC78AED43}" srcOrd="3" destOrd="0" presId="urn:microsoft.com/office/officeart/2005/8/layout/process2"/>
    <dgm:cxn modelId="{0441CA18-70D0-4FFC-8744-74A6EF7680A2}" type="presParOf" srcId="{00C1772C-A597-4A79-B893-91DBC78AED43}" destId="{3EB2CBBF-4082-4BCF-BB20-E1E46105E5DC}" srcOrd="0" destOrd="0" presId="urn:microsoft.com/office/officeart/2005/8/layout/process2"/>
    <dgm:cxn modelId="{5C7F7387-33BA-4CD4-A75D-F9118C84E1CA}" type="presParOf" srcId="{5BE8DE5B-7DCB-4B0B-8AEA-BE0B24888FE7}" destId="{947DC1B3-4571-4018-AA88-CDC7ACF130B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41096-DEF1-4FDB-81F1-8E7DCD6ACF76}">
      <dsp:nvSpPr>
        <dsp:cNvPr id="0" name=""/>
        <dsp:cNvSpPr/>
      </dsp:nvSpPr>
      <dsp:spPr>
        <a:xfrm>
          <a:off x="1585098" y="0"/>
          <a:ext cx="4957803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National Planning Policy Framework (NPPF)</a:t>
          </a:r>
        </a:p>
      </dsp:txBody>
      <dsp:txXfrm>
        <a:off x="1624775" y="39677"/>
        <a:ext cx="4878449" cy="1275312"/>
      </dsp:txXfrm>
    </dsp:sp>
    <dsp:sp modelId="{5F776976-49E3-4978-B026-B02C619508D0}">
      <dsp:nvSpPr>
        <dsp:cNvPr id="0" name=""/>
        <dsp:cNvSpPr/>
      </dsp:nvSpPr>
      <dsp:spPr>
        <a:xfrm rot="5400000">
          <a:off x="3809999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-5400000">
        <a:off x="3881119" y="1439333"/>
        <a:ext cx="365760" cy="355600"/>
      </dsp:txXfrm>
    </dsp:sp>
    <dsp:sp modelId="{B5929539-677A-428B-AFFA-44A770660656}">
      <dsp:nvSpPr>
        <dsp:cNvPr id="0" name=""/>
        <dsp:cNvSpPr/>
      </dsp:nvSpPr>
      <dsp:spPr>
        <a:xfrm>
          <a:off x="1589901" y="2032000"/>
          <a:ext cx="4948196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London Plan</a:t>
          </a:r>
        </a:p>
      </dsp:txBody>
      <dsp:txXfrm>
        <a:off x="1629578" y="2071677"/>
        <a:ext cx="4868842" cy="1275312"/>
      </dsp:txXfrm>
    </dsp:sp>
    <dsp:sp modelId="{00C1772C-A597-4A79-B893-91DBC78AED43}">
      <dsp:nvSpPr>
        <dsp:cNvPr id="0" name=""/>
        <dsp:cNvSpPr/>
      </dsp:nvSpPr>
      <dsp:spPr>
        <a:xfrm rot="5400000">
          <a:off x="3809999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-5400000">
        <a:off x="3881119" y="3471333"/>
        <a:ext cx="365760" cy="355600"/>
      </dsp:txXfrm>
    </dsp:sp>
    <dsp:sp modelId="{947DC1B3-4571-4018-AA88-CDC7ACF130B8}">
      <dsp:nvSpPr>
        <dsp:cNvPr id="0" name=""/>
        <dsp:cNvSpPr/>
      </dsp:nvSpPr>
      <dsp:spPr>
        <a:xfrm>
          <a:off x="1597802" y="4064000"/>
          <a:ext cx="4932395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Local authorities local plans</a:t>
          </a:r>
        </a:p>
      </dsp:txBody>
      <dsp:txXfrm>
        <a:off x="1637479" y="4103677"/>
        <a:ext cx="4853041" cy="127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4DC7D-6DF2-4607-A058-B36A92F0E1E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83D69-6DC3-4ED5-9906-E078D71FF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2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3D69-6DC3-4ED5-9906-E078D71FFF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7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3D69-6DC3-4ED5-9906-E078D71FF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3D69-6DC3-4ED5-9906-E078D71FF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4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3D69-6DC3-4ED5-9906-E078D71FF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9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3D69-6DC3-4ED5-9906-E078D71FF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5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3D69-6DC3-4ED5-9906-E078D71FF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0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3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9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7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0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5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2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6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1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8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ACEB-1F4D-43D7-9BA0-26F4F419F1FE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A7A3-120C-45E7-864A-09DBF5108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7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8400" cy="144000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3600" y="6714000"/>
            <a:ext cx="6098400" cy="144000"/>
          </a:xfrm>
          <a:prstGeom prst="rect">
            <a:avLst/>
          </a:prstGeom>
          <a:solidFill>
            <a:srgbClr val="DD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6991" y="2367171"/>
            <a:ext cx="11463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and Design Opportunities in 2019</a:t>
            </a:r>
            <a:endParaRPr lang="en-GB" sz="3600" dirty="0">
              <a:solidFill>
                <a:schemeClr val="bg1"/>
              </a:solidFill>
              <a:latin typeface="Aileron" panose="000005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1" y="4940487"/>
            <a:ext cx="1643259" cy="1643259"/>
          </a:xfrm>
          <a:prstGeom prst="rect">
            <a:avLst/>
          </a:prstGeom>
        </p:spPr>
      </p:pic>
      <p:pic>
        <p:nvPicPr>
          <p:cNvPr id="1026" name="Picture 2" descr="Image result for wedlake bell">
            <a:extLst>
              <a:ext uri="{FF2B5EF4-FFF2-40B4-BE49-F238E27FC236}">
                <a16:creationId xmlns:a16="http://schemas.microsoft.com/office/drawing/2014/main" xmlns="" id="{F116B288-A285-4271-9D82-79732F21E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44" y="4939233"/>
            <a:ext cx="2502912" cy="16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rchadia architects">
            <a:extLst>
              <a:ext uri="{FF2B5EF4-FFF2-40B4-BE49-F238E27FC236}">
                <a16:creationId xmlns:a16="http://schemas.microsoft.com/office/drawing/2014/main" xmlns="" id="{C06CEA61-B1D4-466B-82D1-C508C667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4940317"/>
            <a:ext cx="1643259" cy="16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8400" cy="144000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3600" y="6714000"/>
            <a:ext cx="6098400" cy="144000"/>
          </a:xfrm>
          <a:prstGeom prst="rect">
            <a:avLst/>
          </a:prstGeom>
          <a:solidFill>
            <a:srgbClr val="DD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0000" y="360000"/>
            <a:ext cx="11441475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Planning System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573CA76-FD36-48DE-90CC-5EB8A9C9A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682688"/>
              </p:ext>
            </p:extLst>
          </p:nvPr>
        </p:nvGraphicFramePr>
        <p:xfrm>
          <a:off x="2029600" y="10741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4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8400" cy="144000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3600" y="6714000"/>
            <a:ext cx="6098400" cy="144000"/>
          </a:xfrm>
          <a:prstGeom prst="rect">
            <a:avLst/>
          </a:prstGeom>
          <a:solidFill>
            <a:srgbClr val="DD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0000" y="360000"/>
            <a:ext cx="11441475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Planning Policy Framework (NPPF)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Image result for NPPF">
            <a:extLst>
              <a:ext uri="{FF2B5EF4-FFF2-40B4-BE49-F238E27FC236}">
                <a16:creationId xmlns:a16="http://schemas.microsoft.com/office/drawing/2014/main" xmlns="" id="{D01D9B71-A35E-4E73-8758-E431E3CE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8400" cy="144000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3600" y="6714000"/>
            <a:ext cx="6098400" cy="144000"/>
          </a:xfrm>
          <a:prstGeom prst="rect">
            <a:avLst/>
          </a:prstGeom>
          <a:solidFill>
            <a:srgbClr val="DD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xmlns="" id="{9C8A5521-AE51-4CA5-ACD5-2C476DCC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585"/>
            <a:ext cx="12192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F7EC29-774D-4BB4-8FBC-432E84987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7"/>
            <a:ext cx="12192000" cy="6859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100" y="93300"/>
            <a:ext cx="11441475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London Plan – Key Policies for Older People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AC82B3-19B9-4FB1-9F39-4749A1A11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75" y="6343650"/>
            <a:ext cx="9315450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5C097F-2E05-42AC-B079-D9D2B7607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962" y="5029200"/>
            <a:ext cx="25050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asterplan development london">
            <a:extLst>
              <a:ext uri="{FF2B5EF4-FFF2-40B4-BE49-F238E27FC236}">
                <a16:creationId xmlns:a16="http://schemas.microsoft.com/office/drawing/2014/main" xmlns="" id="{8E9D8743-F316-46AB-A809-4F11B6DC6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6600" cy="687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68DC2F-39A4-4339-8A78-0962B8DD313C}"/>
              </a:ext>
            </a:extLst>
          </p:cNvPr>
          <p:cNvSpPr txBox="1"/>
          <p:nvPr/>
        </p:nvSpPr>
        <p:spPr>
          <a:xfrm>
            <a:off x="362562" y="347300"/>
            <a:ext cx="11441475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Masterplan Frameworks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8400" cy="144000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3600" y="6714000"/>
            <a:ext cx="6098400" cy="144000"/>
          </a:xfrm>
          <a:prstGeom prst="rect">
            <a:avLst/>
          </a:prstGeom>
          <a:solidFill>
            <a:srgbClr val="DD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68DC2F-39A4-4339-8A78-0962B8DD313C}"/>
              </a:ext>
            </a:extLst>
          </p:cNvPr>
          <p:cNvSpPr txBox="1"/>
          <p:nvPr/>
        </p:nvSpPr>
        <p:spPr>
          <a:xfrm>
            <a:off x="372862" y="372700"/>
            <a:ext cx="1144147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London Plan –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Targets (units per annum)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284269"/>
              </p:ext>
            </p:extLst>
          </p:nvPr>
        </p:nvGraphicFramePr>
        <p:xfrm>
          <a:off x="176015" y="934585"/>
          <a:ext cx="6627742" cy="54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390156"/>
              </p:ext>
            </p:extLst>
          </p:nvPr>
        </p:nvGraphicFramePr>
        <p:xfrm>
          <a:off x="6586780" y="918549"/>
          <a:ext cx="5424405" cy="55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93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rula fruit elepha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4" r="82" b="6744"/>
          <a:stretch/>
        </p:blipFill>
        <p:spPr bwMode="auto">
          <a:xfrm>
            <a:off x="-454026" y="1"/>
            <a:ext cx="12646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68DC2F-39A4-4339-8A78-0962B8DD313C}"/>
              </a:ext>
            </a:extLst>
          </p:cNvPr>
          <p:cNvSpPr txBox="1"/>
          <p:nvPr/>
        </p:nvSpPr>
        <p:spPr>
          <a:xfrm>
            <a:off x="372862" y="372700"/>
            <a:ext cx="11441475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at local level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marula fruit eleph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63</Words>
  <Application>Microsoft Office PowerPoint</Application>
  <PresentationFormat>Widescreen</PresentationFormat>
  <Paragraphs>16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Aileron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Bompas</dc:creator>
  <cp:lastModifiedBy>Jamie Sullivan</cp:lastModifiedBy>
  <cp:revision>137</cp:revision>
  <cp:lastPrinted>2016-11-03T14:55:28Z</cp:lastPrinted>
  <dcterms:created xsi:type="dcterms:W3CDTF">2016-03-17T13:38:16Z</dcterms:created>
  <dcterms:modified xsi:type="dcterms:W3CDTF">2019-01-27T20:11:22Z</dcterms:modified>
</cp:coreProperties>
</file>