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2" r:id="rId3"/>
    <p:sldId id="257" r:id="rId4"/>
    <p:sldId id="264" r:id="rId5"/>
    <p:sldId id="265" r:id="rId6"/>
    <p:sldId id="271" r:id="rId7"/>
    <p:sldId id="266" r:id="rId8"/>
    <p:sldId id="267" r:id="rId9"/>
    <p:sldId id="275" r:id="rId10"/>
    <p:sldId id="268"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48" d="100"/>
          <a:sy n="48" d="100"/>
        </p:scale>
        <p:origin x="48"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44F44B-93CF-48FE-BEA4-B33EDAB487F3}" type="datetimeFigureOut">
              <a:rPr lang="en-GB" smtClean="0"/>
              <a:t>27/01/2019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5B6FFE-D401-48FA-9BB7-4099690E5E50}" type="slidenum">
              <a:rPr lang="en-GB" smtClean="0"/>
              <a:t>‹#›</a:t>
            </a:fld>
            <a:endParaRPr lang="en-GB"/>
          </a:p>
        </p:txBody>
      </p:sp>
    </p:spTree>
    <p:extLst>
      <p:ext uri="{BB962C8B-B14F-4D97-AF65-F5344CB8AC3E}">
        <p14:creationId xmlns:p14="http://schemas.microsoft.com/office/powerpoint/2010/main" val="4163924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9EF546-655B-4733-81CF-0EA629E539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A922C5A3-6CB7-4253-9A1F-3B807D5C40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E79F9604-EFD0-41CC-8AB4-500B636B3872}"/>
              </a:ext>
            </a:extLst>
          </p:cNvPr>
          <p:cNvSpPr>
            <a:spLocks noGrp="1"/>
          </p:cNvSpPr>
          <p:nvPr>
            <p:ph type="dt" sz="half" idx="10"/>
          </p:nvPr>
        </p:nvSpPr>
        <p:spPr/>
        <p:txBody>
          <a:bodyPr/>
          <a:lstStyle/>
          <a:p>
            <a:fld id="{35237B5F-AC86-4C64-A667-38C19491D512}" type="datetimeFigureOut">
              <a:rPr lang="en-GB" smtClean="0"/>
              <a:t>27/01/2019</a:t>
            </a:fld>
            <a:endParaRPr lang="en-GB"/>
          </a:p>
        </p:txBody>
      </p:sp>
      <p:sp>
        <p:nvSpPr>
          <p:cNvPr id="5" name="Footer Placeholder 4">
            <a:extLst>
              <a:ext uri="{FF2B5EF4-FFF2-40B4-BE49-F238E27FC236}">
                <a16:creationId xmlns:a16="http://schemas.microsoft.com/office/drawing/2014/main" xmlns="" id="{D340013E-95D8-47B3-8FCC-FD4D92BDB3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32EB012-FC75-46A5-B8D6-E926A6EA0576}"/>
              </a:ext>
            </a:extLst>
          </p:cNvPr>
          <p:cNvSpPr>
            <a:spLocks noGrp="1"/>
          </p:cNvSpPr>
          <p:nvPr>
            <p:ph type="sldNum" sz="quarter" idx="12"/>
          </p:nvPr>
        </p:nvSpPr>
        <p:spPr/>
        <p:txBody>
          <a:bodyPr/>
          <a:lstStyle/>
          <a:p>
            <a:fld id="{BDEC1720-12A5-4D0F-A8D1-1C3CF9CA4C06}" type="slidenum">
              <a:rPr lang="en-GB" smtClean="0"/>
              <a:t>‹#›</a:t>
            </a:fld>
            <a:endParaRPr lang="en-GB"/>
          </a:p>
        </p:txBody>
      </p:sp>
    </p:spTree>
    <p:extLst>
      <p:ext uri="{BB962C8B-B14F-4D97-AF65-F5344CB8AC3E}">
        <p14:creationId xmlns:p14="http://schemas.microsoft.com/office/powerpoint/2010/main" val="3836907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67878B-CCEB-4A89-A6EF-A8190A9FFDB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DB5F7817-F7F2-4543-B2A8-6FDB65DEDDB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2E06FBB-695A-49E0-92AA-3E8DD6AE4B05}"/>
              </a:ext>
            </a:extLst>
          </p:cNvPr>
          <p:cNvSpPr>
            <a:spLocks noGrp="1"/>
          </p:cNvSpPr>
          <p:nvPr>
            <p:ph type="dt" sz="half" idx="10"/>
          </p:nvPr>
        </p:nvSpPr>
        <p:spPr/>
        <p:txBody>
          <a:bodyPr/>
          <a:lstStyle/>
          <a:p>
            <a:fld id="{35237B5F-AC86-4C64-A667-38C19491D512}" type="datetimeFigureOut">
              <a:rPr lang="en-GB" smtClean="0"/>
              <a:t>27/01/2019</a:t>
            </a:fld>
            <a:endParaRPr lang="en-GB"/>
          </a:p>
        </p:txBody>
      </p:sp>
      <p:sp>
        <p:nvSpPr>
          <p:cNvPr id="5" name="Footer Placeholder 4">
            <a:extLst>
              <a:ext uri="{FF2B5EF4-FFF2-40B4-BE49-F238E27FC236}">
                <a16:creationId xmlns:a16="http://schemas.microsoft.com/office/drawing/2014/main" xmlns="" id="{C416586E-756A-43C0-A61A-175E9DB73D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A6C69AB5-77B8-41C2-9909-CA03F48FD344}"/>
              </a:ext>
            </a:extLst>
          </p:cNvPr>
          <p:cNvSpPr>
            <a:spLocks noGrp="1"/>
          </p:cNvSpPr>
          <p:nvPr>
            <p:ph type="sldNum" sz="quarter" idx="12"/>
          </p:nvPr>
        </p:nvSpPr>
        <p:spPr/>
        <p:txBody>
          <a:bodyPr/>
          <a:lstStyle/>
          <a:p>
            <a:fld id="{BDEC1720-12A5-4D0F-A8D1-1C3CF9CA4C06}" type="slidenum">
              <a:rPr lang="en-GB" smtClean="0"/>
              <a:t>‹#›</a:t>
            </a:fld>
            <a:endParaRPr lang="en-GB"/>
          </a:p>
        </p:txBody>
      </p:sp>
    </p:spTree>
    <p:extLst>
      <p:ext uri="{BB962C8B-B14F-4D97-AF65-F5344CB8AC3E}">
        <p14:creationId xmlns:p14="http://schemas.microsoft.com/office/powerpoint/2010/main" val="1242681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756437A-C0BF-460F-AD65-EF00D07F51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241B4BC6-2EFA-426C-963C-9E7429351BA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C93FDB1-6A28-496D-93FB-3491F5488A34}"/>
              </a:ext>
            </a:extLst>
          </p:cNvPr>
          <p:cNvSpPr>
            <a:spLocks noGrp="1"/>
          </p:cNvSpPr>
          <p:nvPr>
            <p:ph type="dt" sz="half" idx="10"/>
          </p:nvPr>
        </p:nvSpPr>
        <p:spPr/>
        <p:txBody>
          <a:bodyPr/>
          <a:lstStyle/>
          <a:p>
            <a:fld id="{35237B5F-AC86-4C64-A667-38C19491D512}" type="datetimeFigureOut">
              <a:rPr lang="en-GB" smtClean="0"/>
              <a:t>27/01/2019</a:t>
            </a:fld>
            <a:endParaRPr lang="en-GB"/>
          </a:p>
        </p:txBody>
      </p:sp>
      <p:sp>
        <p:nvSpPr>
          <p:cNvPr id="5" name="Footer Placeholder 4">
            <a:extLst>
              <a:ext uri="{FF2B5EF4-FFF2-40B4-BE49-F238E27FC236}">
                <a16:creationId xmlns:a16="http://schemas.microsoft.com/office/drawing/2014/main" xmlns="" id="{4D80A351-A55B-43FB-9D3E-C58B9870AD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FC4946D-9FA8-4B11-8AA1-A2AF9BECB491}"/>
              </a:ext>
            </a:extLst>
          </p:cNvPr>
          <p:cNvSpPr>
            <a:spLocks noGrp="1"/>
          </p:cNvSpPr>
          <p:nvPr>
            <p:ph type="sldNum" sz="quarter" idx="12"/>
          </p:nvPr>
        </p:nvSpPr>
        <p:spPr/>
        <p:txBody>
          <a:bodyPr/>
          <a:lstStyle/>
          <a:p>
            <a:fld id="{BDEC1720-12A5-4D0F-A8D1-1C3CF9CA4C06}" type="slidenum">
              <a:rPr lang="en-GB" smtClean="0"/>
              <a:t>‹#›</a:t>
            </a:fld>
            <a:endParaRPr lang="en-GB"/>
          </a:p>
        </p:txBody>
      </p:sp>
    </p:spTree>
    <p:extLst>
      <p:ext uri="{BB962C8B-B14F-4D97-AF65-F5344CB8AC3E}">
        <p14:creationId xmlns:p14="http://schemas.microsoft.com/office/powerpoint/2010/main" val="4107739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B0B23C-08D2-4285-8966-E758BA0FED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9656CB4-1F1E-49E2-A78F-A1D5A163BEB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37CEA7C-E6A0-49A7-8631-D020513F4E11}"/>
              </a:ext>
            </a:extLst>
          </p:cNvPr>
          <p:cNvSpPr>
            <a:spLocks noGrp="1"/>
          </p:cNvSpPr>
          <p:nvPr>
            <p:ph type="dt" sz="half" idx="10"/>
          </p:nvPr>
        </p:nvSpPr>
        <p:spPr/>
        <p:txBody>
          <a:bodyPr/>
          <a:lstStyle/>
          <a:p>
            <a:fld id="{35237B5F-AC86-4C64-A667-38C19491D512}" type="datetimeFigureOut">
              <a:rPr lang="en-GB" smtClean="0"/>
              <a:t>27/01/2019</a:t>
            </a:fld>
            <a:endParaRPr lang="en-GB"/>
          </a:p>
        </p:txBody>
      </p:sp>
      <p:sp>
        <p:nvSpPr>
          <p:cNvPr id="5" name="Footer Placeholder 4">
            <a:extLst>
              <a:ext uri="{FF2B5EF4-FFF2-40B4-BE49-F238E27FC236}">
                <a16:creationId xmlns:a16="http://schemas.microsoft.com/office/drawing/2014/main" xmlns="" id="{DD879E08-86F7-449D-81EA-BFA3DB80FF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C678F3E-7783-4ACB-9C3D-8F608392C212}"/>
              </a:ext>
            </a:extLst>
          </p:cNvPr>
          <p:cNvSpPr>
            <a:spLocks noGrp="1"/>
          </p:cNvSpPr>
          <p:nvPr>
            <p:ph type="sldNum" sz="quarter" idx="12"/>
          </p:nvPr>
        </p:nvSpPr>
        <p:spPr/>
        <p:txBody>
          <a:bodyPr/>
          <a:lstStyle/>
          <a:p>
            <a:fld id="{BDEC1720-12A5-4D0F-A8D1-1C3CF9CA4C06}" type="slidenum">
              <a:rPr lang="en-GB" smtClean="0"/>
              <a:t>‹#›</a:t>
            </a:fld>
            <a:endParaRPr lang="en-GB"/>
          </a:p>
        </p:txBody>
      </p:sp>
    </p:spTree>
    <p:extLst>
      <p:ext uri="{BB962C8B-B14F-4D97-AF65-F5344CB8AC3E}">
        <p14:creationId xmlns:p14="http://schemas.microsoft.com/office/powerpoint/2010/main" val="3478837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4045DF-F1CB-46F6-9479-76A121694F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B017EC6-1124-46BB-9E32-26B4AEB9F5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0980C762-B2F6-4418-967B-15D06103EB2B}"/>
              </a:ext>
            </a:extLst>
          </p:cNvPr>
          <p:cNvSpPr>
            <a:spLocks noGrp="1"/>
          </p:cNvSpPr>
          <p:nvPr>
            <p:ph type="dt" sz="half" idx="10"/>
          </p:nvPr>
        </p:nvSpPr>
        <p:spPr/>
        <p:txBody>
          <a:bodyPr/>
          <a:lstStyle/>
          <a:p>
            <a:fld id="{35237B5F-AC86-4C64-A667-38C19491D512}" type="datetimeFigureOut">
              <a:rPr lang="en-GB" smtClean="0"/>
              <a:t>27/01/2019</a:t>
            </a:fld>
            <a:endParaRPr lang="en-GB"/>
          </a:p>
        </p:txBody>
      </p:sp>
      <p:sp>
        <p:nvSpPr>
          <p:cNvPr id="5" name="Footer Placeholder 4">
            <a:extLst>
              <a:ext uri="{FF2B5EF4-FFF2-40B4-BE49-F238E27FC236}">
                <a16:creationId xmlns:a16="http://schemas.microsoft.com/office/drawing/2014/main" xmlns="" id="{99C91A36-51D1-4334-9979-40A6A94FB6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C2F320B-1EF4-4DE0-92A8-FFB41CF09F67}"/>
              </a:ext>
            </a:extLst>
          </p:cNvPr>
          <p:cNvSpPr>
            <a:spLocks noGrp="1"/>
          </p:cNvSpPr>
          <p:nvPr>
            <p:ph type="sldNum" sz="quarter" idx="12"/>
          </p:nvPr>
        </p:nvSpPr>
        <p:spPr/>
        <p:txBody>
          <a:bodyPr/>
          <a:lstStyle/>
          <a:p>
            <a:fld id="{BDEC1720-12A5-4D0F-A8D1-1C3CF9CA4C06}" type="slidenum">
              <a:rPr lang="en-GB" smtClean="0"/>
              <a:t>‹#›</a:t>
            </a:fld>
            <a:endParaRPr lang="en-GB"/>
          </a:p>
        </p:txBody>
      </p:sp>
    </p:spTree>
    <p:extLst>
      <p:ext uri="{BB962C8B-B14F-4D97-AF65-F5344CB8AC3E}">
        <p14:creationId xmlns:p14="http://schemas.microsoft.com/office/powerpoint/2010/main" val="3663560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55DF1E-BB9B-4625-A448-0FE24E1172F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8CE59E1D-CA24-4A5E-84C0-4A1D3D58003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3F177E0B-B020-4FDC-A942-F876275864C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E7B076E0-2C38-4DE8-9B58-D5AC8C59B927}"/>
              </a:ext>
            </a:extLst>
          </p:cNvPr>
          <p:cNvSpPr>
            <a:spLocks noGrp="1"/>
          </p:cNvSpPr>
          <p:nvPr>
            <p:ph type="dt" sz="half" idx="10"/>
          </p:nvPr>
        </p:nvSpPr>
        <p:spPr/>
        <p:txBody>
          <a:bodyPr/>
          <a:lstStyle/>
          <a:p>
            <a:fld id="{35237B5F-AC86-4C64-A667-38C19491D512}" type="datetimeFigureOut">
              <a:rPr lang="en-GB" smtClean="0"/>
              <a:t>27/01/2019</a:t>
            </a:fld>
            <a:endParaRPr lang="en-GB"/>
          </a:p>
        </p:txBody>
      </p:sp>
      <p:sp>
        <p:nvSpPr>
          <p:cNvPr id="6" name="Footer Placeholder 5">
            <a:extLst>
              <a:ext uri="{FF2B5EF4-FFF2-40B4-BE49-F238E27FC236}">
                <a16:creationId xmlns:a16="http://schemas.microsoft.com/office/drawing/2014/main" xmlns="" id="{0C22EECF-8F6C-44E3-A8D8-45EBD13574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12DD978A-C768-435E-A517-F44F1D0E510C}"/>
              </a:ext>
            </a:extLst>
          </p:cNvPr>
          <p:cNvSpPr>
            <a:spLocks noGrp="1"/>
          </p:cNvSpPr>
          <p:nvPr>
            <p:ph type="sldNum" sz="quarter" idx="12"/>
          </p:nvPr>
        </p:nvSpPr>
        <p:spPr/>
        <p:txBody>
          <a:bodyPr/>
          <a:lstStyle/>
          <a:p>
            <a:fld id="{BDEC1720-12A5-4D0F-A8D1-1C3CF9CA4C06}" type="slidenum">
              <a:rPr lang="en-GB" smtClean="0"/>
              <a:t>‹#›</a:t>
            </a:fld>
            <a:endParaRPr lang="en-GB"/>
          </a:p>
        </p:txBody>
      </p:sp>
    </p:spTree>
    <p:extLst>
      <p:ext uri="{BB962C8B-B14F-4D97-AF65-F5344CB8AC3E}">
        <p14:creationId xmlns:p14="http://schemas.microsoft.com/office/powerpoint/2010/main" val="1286516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BCD56F-125D-4251-82F0-BF56898DA6A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B756CCA8-7594-4FF7-8BDC-9250CE347D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641475F3-45AF-4D79-9321-703ACF63B9E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6B5AE965-1C09-49B3-8D33-DB8497D331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3C8970E-8C08-4C49-98BB-91040B61092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49FC32F0-DD26-439D-8536-F1F025EBAF46}"/>
              </a:ext>
            </a:extLst>
          </p:cNvPr>
          <p:cNvSpPr>
            <a:spLocks noGrp="1"/>
          </p:cNvSpPr>
          <p:nvPr>
            <p:ph type="dt" sz="half" idx="10"/>
          </p:nvPr>
        </p:nvSpPr>
        <p:spPr/>
        <p:txBody>
          <a:bodyPr/>
          <a:lstStyle/>
          <a:p>
            <a:fld id="{35237B5F-AC86-4C64-A667-38C19491D512}" type="datetimeFigureOut">
              <a:rPr lang="en-GB" smtClean="0"/>
              <a:t>27/01/2019</a:t>
            </a:fld>
            <a:endParaRPr lang="en-GB"/>
          </a:p>
        </p:txBody>
      </p:sp>
      <p:sp>
        <p:nvSpPr>
          <p:cNvPr id="8" name="Footer Placeholder 7">
            <a:extLst>
              <a:ext uri="{FF2B5EF4-FFF2-40B4-BE49-F238E27FC236}">
                <a16:creationId xmlns:a16="http://schemas.microsoft.com/office/drawing/2014/main" xmlns="" id="{2AA82775-3AD0-4022-8613-21A31FA9B3E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D2F85540-489C-431B-8A8B-A2945C293755}"/>
              </a:ext>
            </a:extLst>
          </p:cNvPr>
          <p:cNvSpPr>
            <a:spLocks noGrp="1"/>
          </p:cNvSpPr>
          <p:nvPr>
            <p:ph type="sldNum" sz="quarter" idx="12"/>
          </p:nvPr>
        </p:nvSpPr>
        <p:spPr/>
        <p:txBody>
          <a:bodyPr/>
          <a:lstStyle/>
          <a:p>
            <a:fld id="{BDEC1720-12A5-4D0F-A8D1-1C3CF9CA4C06}" type="slidenum">
              <a:rPr lang="en-GB" smtClean="0"/>
              <a:t>‹#›</a:t>
            </a:fld>
            <a:endParaRPr lang="en-GB"/>
          </a:p>
        </p:txBody>
      </p:sp>
    </p:spTree>
    <p:extLst>
      <p:ext uri="{BB962C8B-B14F-4D97-AF65-F5344CB8AC3E}">
        <p14:creationId xmlns:p14="http://schemas.microsoft.com/office/powerpoint/2010/main" val="4209194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4CC1B0-27A4-45F5-BCAE-1434A733BEE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EE1E4997-793E-42A0-A698-3C578F83B660}"/>
              </a:ext>
            </a:extLst>
          </p:cNvPr>
          <p:cNvSpPr>
            <a:spLocks noGrp="1"/>
          </p:cNvSpPr>
          <p:nvPr>
            <p:ph type="dt" sz="half" idx="10"/>
          </p:nvPr>
        </p:nvSpPr>
        <p:spPr/>
        <p:txBody>
          <a:bodyPr/>
          <a:lstStyle/>
          <a:p>
            <a:fld id="{35237B5F-AC86-4C64-A667-38C19491D512}" type="datetimeFigureOut">
              <a:rPr lang="en-GB" smtClean="0"/>
              <a:t>27/01/2019</a:t>
            </a:fld>
            <a:endParaRPr lang="en-GB"/>
          </a:p>
        </p:txBody>
      </p:sp>
      <p:sp>
        <p:nvSpPr>
          <p:cNvPr id="4" name="Footer Placeholder 3">
            <a:extLst>
              <a:ext uri="{FF2B5EF4-FFF2-40B4-BE49-F238E27FC236}">
                <a16:creationId xmlns:a16="http://schemas.microsoft.com/office/drawing/2014/main" xmlns="" id="{42FD4497-CFD7-4BA6-84F4-AE36482BF07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D18E9B5C-C842-4F8A-AA84-A141920F72D4}"/>
              </a:ext>
            </a:extLst>
          </p:cNvPr>
          <p:cNvSpPr>
            <a:spLocks noGrp="1"/>
          </p:cNvSpPr>
          <p:nvPr>
            <p:ph type="sldNum" sz="quarter" idx="12"/>
          </p:nvPr>
        </p:nvSpPr>
        <p:spPr/>
        <p:txBody>
          <a:bodyPr/>
          <a:lstStyle/>
          <a:p>
            <a:fld id="{BDEC1720-12A5-4D0F-A8D1-1C3CF9CA4C06}" type="slidenum">
              <a:rPr lang="en-GB" smtClean="0"/>
              <a:t>‹#›</a:t>
            </a:fld>
            <a:endParaRPr lang="en-GB"/>
          </a:p>
        </p:txBody>
      </p:sp>
    </p:spTree>
    <p:extLst>
      <p:ext uri="{BB962C8B-B14F-4D97-AF65-F5344CB8AC3E}">
        <p14:creationId xmlns:p14="http://schemas.microsoft.com/office/powerpoint/2010/main" val="2987539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43F0F1F-3771-4FEB-BCF0-4C7D98E6D716}"/>
              </a:ext>
            </a:extLst>
          </p:cNvPr>
          <p:cNvSpPr>
            <a:spLocks noGrp="1"/>
          </p:cNvSpPr>
          <p:nvPr>
            <p:ph type="dt" sz="half" idx="10"/>
          </p:nvPr>
        </p:nvSpPr>
        <p:spPr/>
        <p:txBody>
          <a:bodyPr/>
          <a:lstStyle/>
          <a:p>
            <a:fld id="{35237B5F-AC86-4C64-A667-38C19491D512}" type="datetimeFigureOut">
              <a:rPr lang="en-GB" smtClean="0"/>
              <a:t>27/01/2019</a:t>
            </a:fld>
            <a:endParaRPr lang="en-GB"/>
          </a:p>
        </p:txBody>
      </p:sp>
      <p:sp>
        <p:nvSpPr>
          <p:cNvPr id="3" name="Footer Placeholder 2">
            <a:extLst>
              <a:ext uri="{FF2B5EF4-FFF2-40B4-BE49-F238E27FC236}">
                <a16:creationId xmlns:a16="http://schemas.microsoft.com/office/drawing/2014/main" xmlns="" id="{A5BE0A86-7B84-4971-88BD-46B12E26A8D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6D226A44-5FCC-4B0C-9BAE-DE66ED3A3156}"/>
              </a:ext>
            </a:extLst>
          </p:cNvPr>
          <p:cNvSpPr>
            <a:spLocks noGrp="1"/>
          </p:cNvSpPr>
          <p:nvPr>
            <p:ph type="sldNum" sz="quarter" idx="12"/>
          </p:nvPr>
        </p:nvSpPr>
        <p:spPr/>
        <p:txBody>
          <a:bodyPr/>
          <a:lstStyle/>
          <a:p>
            <a:fld id="{BDEC1720-12A5-4D0F-A8D1-1C3CF9CA4C06}" type="slidenum">
              <a:rPr lang="en-GB" smtClean="0"/>
              <a:t>‹#›</a:t>
            </a:fld>
            <a:endParaRPr lang="en-GB"/>
          </a:p>
        </p:txBody>
      </p:sp>
    </p:spTree>
    <p:extLst>
      <p:ext uri="{BB962C8B-B14F-4D97-AF65-F5344CB8AC3E}">
        <p14:creationId xmlns:p14="http://schemas.microsoft.com/office/powerpoint/2010/main" val="306338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9ADBAC-A050-486A-8C6A-C002EBE20C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79723EEF-344F-4403-BE61-7C52806535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A27F8170-3682-4803-B63B-C69BC291C3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93956DC-A5A0-4CBE-9D9F-4A2268DF3DC0}"/>
              </a:ext>
            </a:extLst>
          </p:cNvPr>
          <p:cNvSpPr>
            <a:spLocks noGrp="1"/>
          </p:cNvSpPr>
          <p:nvPr>
            <p:ph type="dt" sz="half" idx="10"/>
          </p:nvPr>
        </p:nvSpPr>
        <p:spPr/>
        <p:txBody>
          <a:bodyPr/>
          <a:lstStyle/>
          <a:p>
            <a:fld id="{35237B5F-AC86-4C64-A667-38C19491D512}" type="datetimeFigureOut">
              <a:rPr lang="en-GB" smtClean="0"/>
              <a:t>27/01/2019</a:t>
            </a:fld>
            <a:endParaRPr lang="en-GB"/>
          </a:p>
        </p:txBody>
      </p:sp>
      <p:sp>
        <p:nvSpPr>
          <p:cNvPr id="6" name="Footer Placeholder 5">
            <a:extLst>
              <a:ext uri="{FF2B5EF4-FFF2-40B4-BE49-F238E27FC236}">
                <a16:creationId xmlns:a16="http://schemas.microsoft.com/office/drawing/2014/main" xmlns="" id="{39A5793E-703B-4090-A6B0-04BCF81F08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2697F255-B86D-4533-BF2B-212C16BFE4E9}"/>
              </a:ext>
            </a:extLst>
          </p:cNvPr>
          <p:cNvSpPr>
            <a:spLocks noGrp="1"/>
          </p:cNvSpPr>
          <p:nvPr>
            <p:ph type="sldNum" sz="quarter" idx="12"/>
          </p:nvPr>
        </p:nvSpPr>
        <p:spPr/>
        <p:txBody>
          <a:bodyPr/>
          <a:lstStyle/>
          <a:p>
            <a:fld id="{BDEC1720-12A5-4D0F-A8D1-1C3CF9CA4C06}" type="slidenum">
              <a:rPr lang="en-GB" smtClean="0"/>
              <a:t>‹#›</a:t>
            </a:fld>
            <a:endParaRPr lang="en-GB"/>
          </a:p>
        </p:txBody>
      </p:sp>
    </p:spTree>
    <p:extLst>
      <p:ext uri="{BB962C8B-B14F-4D97-AF65-F5344CB8AC3E}">
        <p14:creationId xmlns:p14="http://schemas.microsoft.com/office/powerpoint/2010/main" val="961249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828F4A-6621-4A83-82A5-1BBF3290B5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1253D103-DEC2-4C98-A736-4947EDC4CD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0F06A8C2-39D1-4192-8DD3-0E1722830E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A60CBF4-C0B8-477A-9115-67CF4D68956B}"/>
              </a:ext>
            </a:extLst>
          </p:cNvPr>
          <p:cNvSpPr>
            <a:spLocks noGrp="1"/>
          </p:cNvSpPr>
          <p:nvPr>
            <p:ph type="dt" sz="half" idx="10"/>
          </p:nvPr>
        </p:nvSpPr>
        <p:spPr/>
        <p:txBody>
          <a:bodyPr/>
          <a:lstStyle/>
          <a:p>
            <a:fld id="{35237B5F-AC86-4C64-A667-38C19491D512}" type="datetimeFigureOut">
              <a:rPr lang="en-GB" smtClean="0"/>
              <a:t>27/01/2019</a:t>
            </a:fld>
            <a:endParaRPr lang="en-GB"/>
          </a:p>
        </p:txBody>
      </p:sp>
      <p:sp>
        <p:nvSpPr>
          <p:cNvPr id="6" name="Footer Placeholder 5">
            <a:extLst>
              <a:ext uri="{FF2B5EF4-FFF2-40B4-BE49-F238E27FC236}">
                <a16:creationId xmlns:a16="http://schemas.microsoft.com/office/drawing/2014/main" xmlns="" id="{0F88799B-D51F-4BD8-862B-6940B6921E5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0C4C62DC-700F-465A-950E-1EB3C9AFF103}"/>
              </a:ext>
            </a:extLst>
          </p:cNvPr>
          <p:cNvSpPr>
            <a:spLocks noGrp="1"/>
          </p:cNvSpPr>
          <p:nvPr>
            <p:ph type="sldNum" sz="quarter" idx="12"/>
          </p:nvPr>
        </p:nvSpPr>
        <p:spPr/>
        <p:txBody>
          <a:bodyPr/>
          <a:lstStyle/>
          <a:p>
            <a:fld id="{BDEC1720-12A5-4D0F-A8D1-1C3CF9CA4C06}" type="slidenum">
              <a:rPr lang="en-GB" smtClean="0"/>
              <a:t>‹#›</a:t>
            </a:fld>
            <a:endParaRPr lang="en-GB"/>
          </a:p>
        </p:txBody>
      </p:sp>
    </p:spTree>
    <p:extLst>
      <p:ext uri="{BB962C8B-B14F-4D97-AF65-F5344CB8AC3E}">
        <p14:creationId xmlns:p14="http://schemas.microsoft.com/office/powerpoint/2010/main" val="2045744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BE63D42-6DF2-4AE1-A100-373E5B0395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810BE1A7-A826-4C85-8D4A-2F9CBB2A09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9E1ECDA-1A8C-4F54-91E3-5AF2360509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237B5F-AC86-4C64-A667-38C19491D512}" type="datetimeFigureOut">
              <a:rPr lang="en-GB" smtClean="0"/>
              <a:t>27/01/2019</a:t>
            </a:fld>
            <a:endParaRPr lang="en-GB"/>
          </a:p>
        </p:txBody>
      </p:sp>
      <p:sp>
        <p:nvSpPr>
          <p:cNvPr id="5" name="Footer Placeholder 4">
            <a:extLst>
              <a:ext uri="{FF2B5EF4-FFF2-40B4-BE49-F238E27FC236}">
                <a16:creationId xmlns:a16="http://schemas.microsoft.com/office/drawing/2014/main" xmlns="" id="{24F1946A-8EBC-41AD-8A73-B253455113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193E5C50-2122-4289-9D9C-A61965D947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EC1720-12A5-4D0F-A8D1-1C3CF9CA4C06}" type="slidenum">
              <a:rPr lang="en-GB" smtClean="0"/>
              <a:t>‹#›</a:t>
            </a:fld>
            <a:endParaRPr lang="en-GB"/>
          </a:p>
        </p:txBody>
      </p:sp>
    </p:spTree>
    <p:extLst>
      <p:ext uri="{BB962C8B-B14F-4D97-AF65-F5344CB8AC3E}">
        <p14:creationId xmlns:p14="http://schemas.microsoft.com/office/powerpoint/2010/main" val="2758334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xmlns="" id="{7905BA41-EE6E-4F80-8636-447F22DD72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38BB1B63-A582-4D25-BF2E-945BA2B0D061}"/>
              </a:ext>
            </a:extLst>
          </p:cNvPr>
          <p:cNvSpPr>
            <a:spLocks noGrp="1"/>
          </p:cNvSpPr>
          <p:nvPr>
            <p:ph type="ctrTitle"/>
          </p:nvPr>
        </p:nvSpPr>
        <p:spPr>
          <a:xfrm>
            <a:off x="1848465" y="3298722"/>
            <a:ext cx="8495070" cy="1784402"/>
          </a:xfrm>
        </p:spPr>
        <p:txBody>
          <a:bodyPr anchor="b">
            <a:normAutofit fontScale="90000"/>
          </a:bodyPr>
          <a:lstStyle/>
          <a:p>
            <a:r>
              <a:rPr lang="en-GB" sz="3200" dirty="0">
                <a:solidFill>
                  <a:schemeClr val="bg1"/>
                </a:solidFill>
                <a:latin typeface="Aileron" panose="00000500000000000000" pitchFamily="50" charset="0"/>
              </a:rPr>
              <a:t/>
            </a:r>
            <a:br>
              <a:rPr lang="en-GB" sz="3200" dirty="0">
                <a:solidFill>
                  <a:schemeClr val="bg1"/>
                </a:solidFill>
                <a:latin typeface="Aileron" panose="00000500000000000000" pitchFamily="50" charset="0"/>
              </a:rPr>
            </a:br>
            <a:r>
              <a:rPr lang="en-GB" sz="4900" dirty="0">
                <a:solidFill>
                  <a:schemeClr val="bg1"/>
                </a:solidFill>
                <a:latin typeface="Arial" panose="020B0604020202020204" pitchFamily="34" charset="0"/>
                <a:cs typeface="Arial" panose="020B0604020202020204" pitchFamily="34" charset="0"/>
              </a:rPr>
              <a:t>Planning and Design Opportunities in 2019</a:t>
            </a:r>
            <a:endParaRPr lang="en-GB" sz="4900" dirty="0">
              <a:solidFill>
                <a:srgbClr val="FFFFFF"/>
              </a:solidFill>
            </a:endParaRPr>
          </a:p>
        </p:txBody>
      </p:sp>
      <p:sp>
        <p:nvSpPr>
          <p:cNvPr id="3" name="Subtitle 2">
            <a:extLst>
              <a:ext uri="{FF2B5EF4-FFF2-40B4-BE49-F238E27FC236}">
                <a16:creationId xmlns:a16="http://schemas.microsoft.com/office/drawing/2014/main" xmlns="" id="{9C3A22E0-9FEA-4790-A791-876E48FC9235}"/>
              </a:ext>
            </a:extLst>
          </p:cNvPr>
          <p:cNvSpPr>
            <a:spLocks noGrp="1"/>
          </p:cNvSpPr>
          <p:nvPr>
            <p:ph type="subTitle" idx="1"/>
          </p:nvPr>
        </p:nvSpPr>
        <p:spPr>
          <a:xfrm>
            <a:off x="1848465" y="5258851"/>
            <a:ext cx="8495070" cy="904005"/>
          </a:xfrm>
        </p:spPr>
        <p:txBody>
          <a:bodyPr>
            <a:normAutofit/>
          </a:bodyPr>
          <a:lstStyle/>
          <a:p>
            <a:r>
              <a:rPr lang="en-GB" sz="3200" dirty="0">
                <a:solidFill>
                  <a:srgbClr val="FFFFFF"/>
                </a:solidFill>
              </a:rPr>
              <a:t>Green Belt Policy and the West </a:t>
            </a:r>
            <a:r>
              <a:rPr lang="en-GB" sz="3200" dirty="0" err="1">
                <a:solidFill>
                  <a:srgbClr val="FFFFFF"/>
                </a:solidFill>
              </a:rPr>
              <a:t>Malling</a:t>
            </a:r>
            <a:r>
              <a:rPr lang="en-GB" sz="3200" dirty="0">
                <a:solidFill>
                  <a:srgbClr val="FFFFFF"/>
                </a:solidFill>
              </a:rPr>
              <a:t> Appeal</a:t>
            </a:r>
          </a:p>
        </p:txBody>
      </p:sp>
      <p:sp>
        <p:nvSpPr>
          <p:cNvPr id="45" name="Oval 44">
            <a:extLst>
              <a:ext uri="{FF2B5EF4-FFF2-40B4-BE49-F238E27FC236}">
                <a16:creationId xmlns:a16="http://schemas.microsoft.com/office/drawing/2014/main" xmlns="" id="{CD7549B2-EE05-4558-8C64-AC46755F2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xmlns="" id="{C157B750-7AF8-461C-B6B3-13167533B0B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337115" y="1852075"/>
            <a:ext cx="1517772" cy="214526"/>
          </a:xfrm>
          <a:prstGeom prst="rect">
            <a:avLst/>
          </a:prstGeom>
        </p:spPr>
      </p:pic>
    </p:spTree>
    <p:extLst>
      <p:ext uri="{BB962C8B-B14F-4D97-AF65-F5344CB8AC3E}">
        <p14:creationId xmlns:p14="http://schemas.microsoft.com/office/powerpoint/2010/main" val="3660935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BC2C9280-1244-4642-8AAA-159EF09FDB3C}"/>
              </a:ext>
            </a:extLst>
          </p:cNvPr>
          <p:cNvGrpSpPr/>
          <p:nvPr/>
        </p:nvGrpSpPr>
        <p:grpSpPr>
          <a:xfrm>
            <a:off x="533400" y="365125"/>
            <a:ext cx="11137900" cy="984250"/>
            <a:chOff x="533400" y="365125"/>
            <a:chExt cx="11137900" cy="984250"/>
          </a:xfrm>
        </p:grpSpPr>
        <p:sp>
          <p:nvSpPr>
            <p:cNvPr id="9" name="Rectangle 8">
              <a:extLst>
                <a:ext uri="{FF2B5EF4-FFF2-40B4-BE49-F238E27FC236}">
                  <a16:creationId xmlns:a16="http://schemas.microsoft.com/office/drawing/2014/main" xmlns="" id="{F728850A-A14A-4B36-8337-100C7345624B}"/>
                </a:ext>
              </a:extLst>
            </p:cNvPr>
            <p:cNvSpPr/>
            <p:nvPr/>
          </p:nvSpPr>
          <p:spPr>
            <a:xfrm>
              <a:off x="533400" y="365125"/>
              <a:ext cx="11137900" cy="90487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xmlns="" id="{0D05A02D-1253-45C1-A590-4FFEF0E106DE}"/>
                </a:ext>
              </a:extLst>
            </p:cNvPr>
            <p:cNvCxnSpPr/>
            <p:nvPr/>
          </p:nvCxnSpPr>
          <p:spPr>
            <a:xfrm>
              <a:off x="533400" y="1349375"/>
              <a:ext cx="111379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xmlns="" id="{2D46A2A8-1422-45B0-A03D-82B024CA418B}"/>
              </a:ext>
            </a:extLst>
          </p:cNvPr>
          <p:cNvSpPr>
            <a:spLocks noGrp="1"/>
          </p:cNvSpPr>
          <p:nvPr>
            <p:ph type="title"/>
          </p:nvPr>
        </p:nvSpPr>
        <p:spPr>
          <a:xfrm>
            <a:off x="838200" y="365125"/>
            <a:ext cx="10515600" cy="904875"/>
          </a:xfrm>
        </p:spPr>
        <p:txBody>
          <a:bodyPr>
            <a:normAutofit/>
          </a:bodyPr>
          <a:lstStyle/>
          <a:p>
            <a:r>
              <a:rPr lang="en-GB" sz="4000" dirty="0">
                <a:solidFill>
                  <a:schemeClr val="bg1"/>
                </a:solidFill>
              </a:rPr>
              <a:t>West </a:t>
            </a:r>
            <a:r>
              <a:rPr lang="en-GB" sz="4000" dirty="0" err="1">
                <a:solidFill>
                  <a:schemeClr val="bg1"/>
                </a:solidFill>
              </a:rPr>
              <a:t>Malling</a:t>
            </a:r>
            <a:r>
              <a:rPr lang="en-GB" sz="4000" dirty="0">
                <a:solidFill>
                  <a:schemeClr val="bg1"/>
                </a:solidFill>
              </a:rPr>
              <a:t> Appeal</a:t>
            </a:r>
          </a:p>
        </p:txBody>
      </p:sp>
      <p:sp>
        <p:nvSpPr>
          <p:cNvPr id="3" name="Content Placeholder 2">
            <a:extLst>
              <a:ext uri="{FF2B5EF4-FFF2-40B4-BE49-F238E27FC236}">
                <a16:creationId xmlns:a16="http://schemas.microsoft.com/office/drawing/2014/main" xmlns="" id="{9951863D-B979-45BB-8422-8CAF16724D39}"/>
              </a:ext>
            </a:extLst>
          </p:cNvPr>
          <p:cNvSpPr>
            <a:spLocks noGrp="1"/>
          </p:cNvSpPr>
          <p:nvPr>
            <p:ph sz="half" idx="1"/>
          </p:nvPr>
        </p:nvSpPr>
        <p:spPr>
          <a:xfrm>
            <a:off x="533400" y="1628776"/>
            <a:ext cx="11023600" cy="5229223"/>
          </a:xfrm>
        </p:spPr>
        <p:txBody>
          <a:bodyPr>
            <a:normAutofit/>
          </a:bodyPr>
          <a:lstStyle/>
          <a:p>
            <a:pPr marL="0" indent="0">
              <a:buNone/>
            </a:pPr>
            <a:endParaRPr lang="en-GB" sz="2000" b="1" dirty="0">
              <a:latin typeface="Calibri (Body)"/>
            </a:endParaRPr>
          </a:p>
          <a:p>
            <a:pPr marL="0" indent="0">
              <a:buNone/>
            </a:pPr>
            <a:r>
              <a:rPr lang="en-GB" sz="2000" dirty="0">
                <a:latin typeface="Calibri (Body)"/>
              </a:rPr>
              <a:t>Retirement Villages West </a:t>
            </a:r>
            <a:r>
              <a:rPr lang="en-GB" sz="2000" dirty="0" err="1">
                <a:latin typeface="Calibri (Body)"/>
              </a:rPr>
              <a:t>Malling</a:t>
            </a:r>
            <a:r>
              <a:rPr lang="en-GB" sz="2000" dirty="0">
                <a:latin typeface="Calibri (Body)"/>
              </a:rPr>
              <a:t> Limited (Ref: APP/H2265/W/18/3202040) relating to</a:t>
            </a:r>
          </a:p>
          <a:p>
            <a:pPr marL="0" indent="0">
              <a:buNone/>
            </a:pPr>
            <a:r>
              <a:rPr lang="en-GB" sz="2000" dirty="0">
                <a:latin typeface="Calibri (Body)"/>
              </a:rPr>
              <a:t>land to the rear of 237-259 London Road, West </a:t>
            </a:r>
            <a:r>
              <a:rPr lang="en-GB" sz="2000" dirty="0" err="1">
                <a:latin typeface="Calibri (Body)"/>
              </a:rPr>
              <a:t>Malling</a:t>
            </a:r>
            <a:r>
              <a:rPr lang="en-GB" sz="2000" dirty="0">
                <a:latin typeface="Calibri (Body)"/>
              </a:rPr>
              <a:t>, Kent</a:t>
            </a:r>
          </a:p>
          <a:p>
            <a:pPr marL="0" indent="0">
              <a:buNone/>
            </a:pPr>
            <a:endParaRPr lang="en-GB" sz="2000" b="1" dirty="0">
              <a:latin typeface="Calibri (Body)"/>
            </a:endParaRPr>
          </a:p>
          <a:p>
            <a:r>
              <a:rPr lang="en-GB" sz="2000" dirty="0">
                <a:latin typeface="Calibri (Body)"/>
              </a:rPr>
              <a:t>Development inappropriate, therefore harmful to Green Belt.</a:t>
            </a:r>
          </a:p>
          <a:p>
            <a:r>
              <a:rPr lang="en-GB" sz="2000" dirty="0">
                <a:latin typeface="Calibri (Body)"/>
              </a:rPr>
              <a:t>Any other harm?</a:t>
            </a:r>
          </a:p>
          <a:p>
            <a:r>
              <a:rPr lang="en-GB" sz="2000" dirty="0">
                <a:latin typeface="Calibri (Body)"/>
              </a:rPr>
              <a:t>Development didn’t qualify as an exception.</a:t>
            </a:r>
          </a:p>
          <a:p>
            <a:r>
              <a:rPr lang="en-GB" sz="2000" dirty="0">
                <a:latin typeface="Calibri (Body)"/>
              </a:rPr>
              <a:t>Substantial weight accorded to the overall harm.</a:t>
            </a:r>
          </a:p>
          <a:p>
            <a:r>
              <a:rPr lang="en-GB" sz="2000" dirty="0">
                <a:latin typeface="Calibri (Body)"/>
              </a:rPr>
              <a:t>But………….</a:t>
            </a:r>
          </a:p>
          <a:p>
            <a:pPr marL="0" indent="0">
              <a:buNone/>
            </a:pPr>
            <a:endParaRPr lang="en-GB" sz="2000" dirty="0">
              <a:latin typeface="Calibri (Body)"/>
            </a:endParaRPr>
          </a:p>
          <a:p>
            <a:pPr marL="0" indent="0">
              <a:buNone/>
            </a:pPr>
            <a:endParaRPr lang="en-GB" sz="2000" dirty="0">
              <a:latin typeface="Calibri (Body)"/>
            </a:endParaRPr>
          </a:p>
          <a:p>
            <a:pPr marL="0" indent="0">
              <a:buNone/>
            </a:pPr>
            <a:endParaRPr lang="en-GB" sz="2000" dirty="0">
              <a:latin typeface="Calibri (Body)"/>
            </a:endParaRPr>
          </a:p>
        </p:txBody>
      </p:sp>
    </p:spTree>
    <p:extLst>
      <p:ext uri="{BB962C8B-B14F-4D97-AF65-F5344CB8AC3E}">
        <p14:creationId xmlns:p14="http://schemas.microsoft.com/office/powerpoint/2010/main" val="3194774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3641D660-4913-483B-9F98-19F337153D06}"/>
              </a:ext>
            </a:extLst>
          </p:cNvPr>
          <p:cNvGrpSpPr/>
          <p:nvPr/>
        </p:nvGrpSpPr>
        <p:grpSpPr>
          <a:xfrm>
            <a:off x="533400" y="365125"/>
            <a:ext cx="11137900" cy="984250"/>
            <a:chOff x="533400" y="365125"/>
            <a:chExt cx="11137900" cy="984250"/>
          </a:xfrm>
        </p:grpSpPr>
        <p:sp>
          <p:nvSpPr>
            <p:cNvPr id="6" name="Rectangle 5">
              <a:extLst>
                <a:ext uri="{FF2B5EF4-FFF2-40B4-BE49-F238E27FC236}">
                  <a16:creationId xmlns:a16="http://schemas.microsoft.com/office/drawing/2014/main" xmlns="" id="{819E746A-5F1B-4FFF-AD54-8144FDEC8728}"/>
                </a:ext>
              </a:extLst>
            </p:cNvPr>
            <p:cNvSpPr/>
            <p:nvPr/>
          </p:nvSpPr>
          <p:spPr>
            <a:xfrm>
              <a:off x="533400" y="365125"/>
              <a:ext cx="11137900" cy="90487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xmlns="" id="{44D01A60-8337-430A-AFDD-25A2267F8458}"/>
                </a:ext>
              </a:extLst>
            </p:cNvPr>
            <p:cNvCxnSpPr/>
            <p:nvPr/>
          </p:nvCxnSpPr>
          <p:spPr>
            <a:xfrm>
              <a:off x="533400" y="1349375"/>
              <a:ext cx="111379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xmlns="" id="{2D46A2A8-1422-45B0-A03D-82B024CA418B}"/>
              </a:ext>
            </a:extLst>
          </p:cNvPr>
          <p:cNvSpPr>
            <a:spLocks noGrp="1"/>
          </p:cNvSpPr>
          <p:nvPr>
            <p:ph type="title"/>
          </p:nvPr>
        </p:nvSpPr>
        <p:spPr>
          <a:xfrm>
            <a:off x="838200" y="365125"/>
            <a:ext cx="10515600" cy="904875"/>
          </a:xfrm>
        </p:spPr>
        <p:txBody>
          <a:bodyPr>
            <a:normAutofit/>
          </a:bodyPr>
          <a:lstStyle/>
          <a:p>
            <a:r>
              <a:rPr lang="en-GB" sz="4000" dirty="0">
                <a:solidFill>
                  <a:schemeClr val="bg1"/>
                </a:solidFill>
              </a:rPr>
              <a:t>West </a:t>
            </a:r>
            <a:r>
              <a:rPr lang="en-GB" sz="4000" dirty="0" err="1">
                <a:solidFill>
                  <a:schemeClr val="bg1"/>
                </a:solidFill>
              </a:rPr>
              <a:t>Malling</a:t>
            </a:r>
            <a:r>
              <a:rPr lang="en-GB" sz="4000" dirty="0">
                <a:solidFill>
                  <a:schemeClr val="bg1"/>
                </a:solidFill>
              </a:rPr>
              <a:t> Appeal</a:t>
            </a:r>
          </a:p>
        </p:txBody>
      </p:sp>
      <p:sp>
        <p:nvSpPr>
          <p:cNvPr id="3" name="Content Placeholder 2">
            <a:extLst>
              <a:ext uri="{FF2B5EF4-FFF2-40B4-BE49-F238E27FC236}">
                <a16:creationId xmlns:a16="http://schemas.microsoft.com/office/drawing/2014/main" xmlns="" id="{9951863D-B979-45BB-8422-8CAF16724D39}"/>
              </a:ext>
            </a:extLst>
          </p:cNvPr>
          <p:cNvSpPr>
            <a:spLocks noGrp="1"/>
          </p:cNvSpPr>
          <p:nvPr>
            <p:ph sz="half" idx="1"/>
          </p:nvPr>
        </p:nvSpPr>
        <p:spPr>
          <a:xfrm>
            <a:off x="533400" y="1619250"/>
            <a:ext cx="11023600" cy="5238749"/>
          </a:xfrm>
        </p:spPr>
        <p:txBody>
          <a:bodyPr>
            <a:normAutofit/>
          </a:bodyPr>
          <a:lstStyle/>
          <a:p>
            <a:pPr marL="0" indent="0">
              <a:buNone/>
            </a:pPr>
            <a:r>
              <a:rPr lang="en-GB" sz="2000" dirty="0">
                <a:latin typeface="Calibri (Body)"/>
              </a:rPr>
              <a:t>……….there were </a:t>
            </a:r>
            <a:r>
              <a:rPr lang="en-GB" sz="2000" b="1" dirty="0">
                <a:latin typeface="Calibri (Body)"/>
              </a:rPr>
              <a:t>‘very special circumstances’</a:t>
            </a:r>
          </a:p>
          <a:p>
            <a:pPr marL="0" indent="0">
              <a:buNone/>
            </a:pPr>
            <a:r>
              <a:rPr lang="en-GB" sz="2000" dirty="0">
                <a:latin typeface="Calibri (Body)"/>
              </a:rPr>
              <a:t>The </a:t>
            </a:r>
            <a:r>
              <a:rPr lang="en-GB" sz="2000" b="1" dirty="0">
                <a:latin typeface="Calibri (Body)"/>
              </a:rPr>
              <a:t>‘other considerations</a:t>
            </a:r>
            <a:r>
              <a:rPr lang="en-GB" sz="2000" dirty="0">
                <a:latin typeface="Calibri (Body)"/>
              </a:rPr>
              <a:t>’ that tipped the balance were:</a:t>
            </a:r>
          </a:p>
          <a:p>
            <a:r>
              <a:rPr lang="en-GB" sz="2000" dirty="0">
                <a:latin typeface="Calibri (Body)"/>
              </a:rPr>
              <a:t>Shortfall in housing supply, including by freeing up general housing  – </a:t>
            </a:r>
            <a:r>
              <a:rPr lang="en-GB" sz="2000" b="1" dirty="0">
                <a:latin typeface="Calibri (Body)"/>
              </a:rPr>
              <a:t>significant weight </a:t>
            </a:r>
          </a:p>
          <a:p>
            <a:r>
              <a:rPr lang="en-GB" sz="2000" dirty="0">
                <a:latin typeface="Calibri (Body)"/>
              </a:rPr>
              <a:t>Unmet need for market extra care housing – </a:t>
            </a:r>
            <a:r>
              <a:rPr lang="en-GB" sz="2000" b="1" dirty="0">
                <a:latin typeface="Calibri (Body)"/>
              </a:rPr>
              <a:t>substantial weight</a:t>
            </a:r>
          </a:p>
          <a:p>
            <a:r>
              <a:rPr lang="en-GB" sz="2000" dirty="0">
                <a:latin typeface="Calibri (Body)"/>
              </a:rPr>
              <a:t>Health and well-being benefits – </a:t>
            </a:r>
            <a:r>
              <a:rPr lang="en-GB" sz="2000" b="1" dirty="0">
                <a:latin typeface="Calibri (Body)"/>
              </a:rPr>
              <a:t>significant weight</a:t>
            </a:r>
          </a:p>
          <a:p>
            <a:r>
              <a:rPr lang="en-GB" sz="2000" dirty="0">
                <a:latin typeface="Calibri (Body)"/>
              </a:rPr>
              <a:t>Site allocated for release from the Green Belt – </a:t>
            </a:r>
            <a:r>
              <a:rPr lang="en-GB" sz="2000" b="1" dirty="0">
                <a:latin typeface="Calibri (Body)"/>
              </a:rPr>
              <a:t>limited weight</a:t>
            </a:r>
          </a:p>
          <a:p>
            <a:pPr marL="0" indent="0">
              <a:buNone/>
            </a:pPr>
            <a:r>
              <a:rPr lang="en-GB" sz="2000" dirty="0">
                <a:latin typeface="Calibri (Body)"/>
              </a:rPr>
              <a:t>Overall, the ‘other considerations’ amounted to ‘very special circumstances’ as they cumulatively clearly outweighed the harm to the Green Belt. </a:t>
            </a:r>
          </a:p>
          <a:p>
            <a:pPr marL="0" indent="0">
              <a:buNone/>
            </a:pPr>
            <a:r>
              <a:rPr lang="en-GB" sz="2000" dirty="0">
                <a:latin typeface="Calibri (Body)"/>
              </a:rPr>
              <a:t>What are the opportunities?</a:t>
            </a:r>
          </a:p>
          <a:p>
            <a:endParaRPr lang="en-GB" sz="2000" dirty="0">
              <a:latin typeface="Calibri (Body)"/>
            </a:endParaRPr>
          </a:p>
        </p:txBody>
      </p:sp>
    </p:spTree>
    <p:extLst>
      <p:ext uri="{BB962C8B-B14F-4D97-AF65-F5344CB8AC3E}">
        <p14:creationId xmlns:p14="http://schemas.microsoft.com/office/powerpoint/2010/main" val="1111012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9">
            <a:extLst>
              <a:ext uri="{FF2B5EF4-FFF2-40B4-BE49-F238E27FC236}">
                <a16:creationId xmlns:a16="http://schemas.microsoft.com/office/drawing/2014/main" xmlns="" id="{0205D939-00C4-4F2E-9797-3170DD040D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xmlns="" id="{38EE4E44-1403-472B-8C01-D354CB8F5A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6A5A771A-3978-4C2D-8C90-C5044E1B8768}"/>
              </a:ext>
            </a:extLst>
          </p:cNvPr>
          <p:cNvPicPr>
            <a:picLocks noChangeAspect="1"/>
          </p:cNvPicPr>
          <p:nvPr/>
        </p:nvPicPr>
        <p:blipFill rotWithShape="1">
          <a:blip r:embed="rId2">
            <a:extLst>
              <a:ext uri="{28A0092B-C50C-407E-A947-70E740481C1C}">
                <a14:useLocalDpi xmlns:a14="http://schemas.microsoft.com/office/drawing/2010/main" val="0"/>
              </a:ext>
            </a:extLst>
          </a:blip>
          <a:srcRect t="5559" r="1" b="21406"/>
          <a:stretch/>
        </p:blipFill>
        <p:spPr>
          <a:xfrm>
            <a:off x="6421035" y="643467"/>
            <a:ext cx="5129784" cy="5571066"/>
          </a:xfrm>
          <a:prstGeom prst="rect">
            <a:avLst/>
          </a:prstGeom>
        </p:spPr>
      </p:pic>
      <p:sp>
        <p:nvSpPr>
          <p:cNvPr id="14" name="Rectangle 13">
            <a:extLst>
              <a:ext uri="{FF2B5EF4-FFF2-40B4-BE49-F238E27FC236}">
                <a16:creationId xmlns:a16="http://schemas.microsoft.com/office/drawing/2014/main" xmlns="" id="{583CCE40-4C5F-42D3-86D9-7892AD1E98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5BC4437D-5458-48EC-B701-C99E6346F0BA}"/>
              </a:ext>
            </a:extLst>
          </p:cNvPr>
          <p:cNvPicPr>
            <a:picLocks noChangeAspect="1"/>
          </p:cNvPicPr>
          <p:nvPr/>
        </p:nvPicPr>
        <p:blipFill rotWithShape="1">
          <a:blip r:embed="rId3">
            <a:extLst>
              <a:ext uri="{28A0092B-C50C-407E-A947-70E740481C1C}">
                <a14:useLocalDpi xmlns:a14="http://schemas.microsoft.com/office/drawing/2010/main" val="0"/>
              </a:ext>
            </a:extLst>
          </a:blip>
          <a:srcRect t="5391" b="12614"/>
          <a:stretch/>
        </p:blipFill>
        <p:spPr>
          <a:xfrm>
            <a:off x="641180" y="643467"/>
            <a:ext cx="5129784" cy="5571066"/>
          </a:xfrm>
          <a:prstGeom prst="rect">
            <a:avLst/>
          </a:prstGeom>
        </p:spPr>
      </p:pic>
    </p:spTree>
    <p:extLst>
      <p:ext uri="{BB962C8B-B14F-4D97-AF65-F5344CB8AC3E}">
        <p14:creationId xmlns:p14="http://schemas.microsoft.com/office/powerpoint/2010/main" val="4002413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5C1ADB6F-F515-4F67-BA68-EFF44C08339B}"/>
              </a:ext>
            </a:extLst>
          </p:cNvPr>
          <p:cNvGrpSpPr/>
          <p:nvPr/>
        </p:nvGrpSpPr>
        <p:grpSpPr>
          <a:xfrm>
            <a:off x="533400" y="365125"/>
            <a:ext cx="11137900" cy="984250"/>
            <a:chOff x="533400" y="365125"/>
            <a:chExt cx="11137900" cy="984250"/>
          </a:xfrm>
        </p:grpSpPr>
        <p:sp>
          <p:nvSpPr>
            <p:cNvPr id="8" name="Rectangle 7">
              <a:extLst>
                <a:ext uri="{FF2B5EF4-FFF2-40B4-BE49-F238E27FC236}">
                  <a16:creationId xmlns:a16="http://schemas.microsoft.com/office/drawing/2014/main" xmlns="" id="{7416BA50-F4BA-4047-99D3-5349BE2B0CA2}"/>
                </a:ext>
              </a:extLst>
            </p:cNvPr>
            <p:cNvSpPr/>
            <p:nvPr/>
          </p:nvSpPr>
          <p:spPr>
            <a:xfrm>
              <a:off x="533400" y="365125"/>
              <a:ext cx="11137900" cy="90487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xmlns="" id="{2B396628-2496-454E-9E88-5861C4C4F507}"/>
                </a:ext>
              </a:extLst>
            </p:cNvPr>
            <p:cNvCxnSpPr/>
            <p:nvPr/>
          </p:nvCxnSpPr>
          <p:spPr>
            <a:xfrm>
              <a:off x="533400" y="1349375"/>
              <a:ext cx="111379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xmlns="" id="{2D46A2A8-1422-45B0-A03D-82B024CA418B}"/>
              </a:ext>
            </a:extLst>
          </p:cNvPr>
          <p:cNvSpPr>
            <a:spLocks noGrp="1"/>
          </p:cNvSpPr>
          <p:nvPr>
            <p:ph type="title"/>
          </p:nvPr>
        </p:nvSpPr>
        <p:spPr>
          <a:xfrm>
            <a:off x="838200" y="365125"/>
            <a:ext cx="10515600" cy="904875"/>
          </a:xfrm>
        </p:spPr>
        <p:txBody>
          <a:bodyPr>
            <a:normAutofit/>
          </a:bodyPr>
          <a:lstStyle/>
          <a:p>
            <a:r>
              <a:rPr lang="en-GB" sz="4000" dirty="0">
                <a:solidFill>
                  <a:schemeClr val="bg1"/>
                </a:solidFill>
              </a:rPr>
              <a:t>National Planning Policy Framework (“NPPF”)</a:t>
            </a:r>
          </a:p>
        </p:txBody>
      </p:sp>
      <p:sp>
        <p:nvSpPr>
          <p:cNvPr id="3" name="Content Placeholder 2">
            <a:extLst>
              <a:ext uri="{FF2B5EF4-FFF2-40B4-BE49-F238E27FC236}">
                <a16:creationId xmlns:a16="http://schemas.microsoft.com/office/drawing/2014/main" xmlns="" id="{9951863D-B979-45BB-8422-8CAF16724D39}"/>
              </a:ext>
            </a:extLst>
          </p:cNvPr>
          <p:cNvSpPr>
            <a:spLocks noGrp="1"/>
          </p:cNvSpPr>
          <p:nvPr>
            <p:ph sz="half" idx="1"/>
          </p:nvPr>
        </p:nvSpPr>
        <p:spPr>
          <a:xfrm>
            <a:off x="533400" y="1571625"/>
            <a:ext cx="5562600" cy="4605338"/>
          </a:xfrm>
        </p:spPr>
        <p:txBody>
          <a:bodyPr>
            <a:normAutofit/>
          </a:bodyPr>
          <a:lstStyle/>
          <a:p>
            <a:pPr marL="0" indent="0">
              <a:buNone/>
            </a:pPr>
            <a:endParaRPr lang="en-GB" sz="2000" dirty="0">
              <a:latin typeface="Calibri (Body)"/>
            </a:endParaRPr>
          </a:p>
          <a:p>
            <a:pPr marL="0" indent="0">
              <a:buNone/>
            </a:pPr>
            <a:r>
              <a:rPr lang="en-GB" sz="2000" dirty="0">
                <a:latin typeface="Calibri (Body)"/>
              </a:rPr>
              <a:t>133. The Government attaches great importance to Green Belts. The fundamental aim of Green Belt policy is to prevent urban sprawl by keeping land permanently open; the essential characteristics of Green Belts are their openness and their permanence. </a:t>
            </a:r>
          </a:p>
          <a:p>
            <a:endParaRPr lang="en-GB" sz="2000" dirty="0">
              <a:latin typeface="Calibri (Body)"/>
            </a:endParaRPr>
          </a:p>
        </p:txBody>
      </p:sp>
      <p:sp>
        <p:nvSpPr>
          <p:cNvPr id="4" name="Content Placeholder 3">
            <a:extLst>
              <a:ext uri="{FF2B5EF4-FFF2-40B4-BE49-F238E27FC236}">
                <a16:creationId xmlns:a16="http://schemas.microsoft.com/office/drawing/2014/main" xmlns="" id="{DE2E8782-FC84-4492-8193-BD1F8E4D5678}"/>
              </a:ext>
            </a:extLst>
          </p:cNvPr>
          <p:cNvSpPr>
            <a:spLocks noGrp="1"/>
          </p:cNvSpPr>
          <p:nvPr>
            <p:ph sz="half" idx="2"/>
          </p:nvPr>
        </p:nvSpPr>
        <p:spPr>
          <a:xfrm>
            <a:off x="6096000" y="1571625"/>
            <a:ext cx="5562600" cy="4605338"/>
          </a:xfrm>
        </p:spPr>
        <p:txBody>
          <a:bodyPr>
            <a:noAutofit/>
          </a:bodyPr>
          <a:lstStyle/>
          <a:p>
            <a:pPr marL="0" indent="0">
              <a:buNone/>
            </a:pPr>
            <a:endParaRPr lang="en-GB" sz="2000" dirty="0"/>
          </a:p>
          <a:p>
            <a:pPr marL="0" indent="0">
              <a:buNone/>
            </a:pPr>
            <a:r>
              <a:rPr lang="en-GB" sz="2000" dirty="0"/>
              <a:t>134. Green Belt serves five purposes: </a:t>
            </a:r>
          </a:p>
          <a:p>
            <a:pPr marL="0" indent="0">
              <a:buNone/>
            </a:pPr>
            <a:r>
              <a:rPr lang="en-GB" sz="2000" dirty="0"/>
              <a:t>a) to check the unrestricted sprawl of large built-up areas; </a:t>
            </a:r>
          </a:p>
          <a:p>
            <a:pPr marL="0" indent="0">
              <a:buNone/>
            </a:pPr>
            <a:r>
              <a:rPr lang="en-GB" sz="2000" dirty="0"/>
              <a:t>b) to prevent neighbouring towns merging into one another; </a:t>
            </a:r>
          </a:p>
          <a:p>
            <a:pPr marL="0" indent="0">
              <a:buNone/>
            </a:pPr>
            <a:r>
              <a:rPr lang="en-GB" sz="2000" dirty="0"/>
              <a:t>c) to assist in safeguarding the countryside from encroachment; </a:t>
            </a:r>
          </a:p>
          <a:p>
            <a:pPr marL="0" indent="0">
              <a:buNone/>
            </a:pPr>
            <a:r>
              <a:rPr lang="en-GB" sz="2000" dirty="0"/>
              <a:t>d) to preserve the setting and special character of historic towns; and </a:t>
            </a:r>
          </a:p>
          <a:p>
            <a:pPr marL="0" indent="0">
              <a:buNone/>
            </a:pPr>
            <a:r>
              <a:rPr lang="en-GB" sz="2000" dirty="0"/>
              <a:t>e) to assist in urban regeneration, by encouraging the recycling of derelict and other urban land. </a:t>
            </a:r>
          </a:p>
          <a:p>
            <a:endParaRPr lang="en-GB" sz="2000" dirty="0"/>
          </a:p>
        </p:txBody>
      </p:sp>
    </p:spTree>
    <p:extLst>
      <p:ext uri="{BB962C8B-B14F-4D97-AF65-F5344CB8AC3E}">
        <p14:creationId xmlns:p14="http://schemas.microsoft.com/office/powerpoint/2010/main" val="2945315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8E0E911B-3A85-43EA-9447-940FA95BACE4}"/>
              </a:ext>
            </a:extLst>
          </p:cNvPr>
          <p:cNvGrpSpPr/>
          <p:nvPr/>
        </p:nvGrpSpPr>
        <p:grpSpPr>
          <a:xfrm>
            <a:off x="533400" y="365125"/>
            <a:ext cx="11137900" cy="984250"/>
            <a:chOff x="533400" y="365125"/>
            <a:chExt cx="11137900" cy="984250"/>
          </a:xfrm>
        </p:grpSpPr>
        <p:sp>
          <p:nvSpPr>
            <p:cNvPr id="8" name="Rectangle 7">
              <a:extLst>
                <a:ext uri="{FF2B5EF4-FFF2-40B4-BE49-F238E27FC236}">
                  <a16:creationId xmlns:a16="http://schemas.microsoft.com/office/drawing/2014/main" xmlns="" id="{3B45723B-9C18-438B-954B-C0BC9C25ED0F}"/>
                </a:ext>
              </a:extLst>
            </p:cNvPr>
            <p:cNvSpPr/>
            <p:nvPr/>
          </p:nvSpPr>
          <p:spPr>
            <a:xfrm>
              <a:off x="533400" y="365125"/>
              <a:ext cx="11137900" cy="90487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xmlns="" id="{ACD608B4-ED55-4F01-B7F2-5E4AC237B109}"/>
                </a:ext>
              </a:extLst>
            </p:cNvPr>
            <p:cNvCxnSpPr/>
            <p:nvPr/>
          </p:nvCxnSpPr>
          <p:spPr>
            <a:xfrm>
              <a:off x="533400" y="1349375"/>
              <a:ext cx="111379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xmlns="" id="{2D46A2A8-1422-45B0-A03D-82B024CA418B}"/>
              </a:ext>
            </a:extLst>
          </p:cNvPr>
          <p:cNvSpPr>
            <a:spLocks noGrp="1"/>
          </p:cNvSpPr>
          <p:nvPr>
            <p:ph type="title"/>
          </p:nvPr>
        </p:nvSpPr>
        <p:spPr>
          <a:xfrm>
            <a:off x="838200" y="365125"/>
            <a:ext cx="10515600" cy="904875"/>
          </a:xfrm>
        </p:spPr>
        <p:txBody>
          <a:bodyPr>
            <a:normAutofit/>
          </a:bodyPr>
          <a:lstStyle/>
          <a:p>
            <a:r>
              <a:rPr lang="en-GB" sz="4000" dirty="0">
                <a:solidFill>
                  <a:schemeClr val="bg1"/>
                </a:solidFill>
              </a:rPr>
              <a:t>National Planning Policy Framework (“NPPF”)</a:t>
            </a:r>
          </a:p>
        </p:txBody>
      </p:sp>
      <p:sp>
        <p:nvSpPr>
          <p:cNvPr id="3" name="Content Placeholder 2">
            <a:extLst>
              <a:ext uri="{FF2B5EF4-FFF2-40B4-BE49-F238E27FC236}">
                <a16:creationId xmlns:a16="http://schemas.microsoft.com/office/drawing/2014/main" xmlns="" id="{9951863D-B979-45BB-8422-8CAF16724D39}"/>
              </a:ext>
            </a:extLst>
          </p:cNvPr>
          <p:cNvSpPr>
            <a:spLocks noGrp="1"/>
          </p:cNvSpPr>
          <p:nvPr>
            <p:ph sz="half" idx="1"/>
          </p:nvPr>
        </p:nvSpPr>
        <p:spPr>
          <a:xfrm>
            <a:off x="533399" y="1571629"/>
            <a:ext cx="5562601" cy="4605334"/>
          </a:xfrm>
        </p:spPr>
        <p:txBody>
          <a:bodyPr>
            <a:normAutofit/>
          </a:bodyPr>
          <a:lstStyle/>
          <a:p>
            <a:pPr marL="0" indent="0">
              <a:buNone/>
            </a:pPr>
            <a:r>
              <a:rPr lang="en-GB" sz="2000" dirty="0">
                <a:latin typeface="Calibri (Body)"/>
              </a:rPr>
              <a:t>143. Inappropriate development is, by definition, harmful to the Green Belt and should not be approved except in very special circumstances. </a:t>
            </a:r>
          </a:p>
          <a:p>
            <a:pPr marL="0" indent="0">
              <a:buNone/>
            </a:pPr>
            <a:endParaRPr lang="en-GB" sz="2000" dirty="0">
              <a:latin typeface="Calibri (Body)"/>
            </a:endParaRPr>
          </a:p>
        </p:txBody>
      </p:sp>
      <p:sp>
        <p:nvSpPr>
          <p:cNvPr id="4" name="Content Placeholder 3">
            <a:extLst>
              <a:ext uri="{FF2B5EF4-FFF2-40B4-BE49-F238E27FC236}">
                <a16:creationId xmlns:a16="http://schemas.microsoft.com/office/drawing/2014/main" xmlns="" id="{DE2E8782-FC84-4492-8193-BD1F8E4D5678}"/>
              </a:ext>
            </a:extLst>
          </p:cNvPr>
          <p:cNvSpPr>
            <a:spLocks noGrp="1"/>
          </p:cNvSpPr>
          <p:nvPr>
            <p:ph sz="half" idx="2"/>
          </p:nvPr>
        </p:nvSpPr>
        <p:spPr>
          <a:xfrm>
            <a:off x="6096000" y="1571629"/>
            <a:ext cx="5575300" cy="4605334"/>
          </a:xfrm>
        </p:spPr>
        <p:txBody>
          <a:bodyPr>
            <a:noAutofit/>
          </a:bodyPr>
          <a:lstStyle/>
          <a:p>
            <a:pPr marL="0" indent="0">
              <a:buNone/>
            </a:pPr>
            <a:r>
              <a:rPr lang="en-GB" sz="2000" dirty="0"/>
              <a:t>144. When considering any planning application, local planning authorities should ensure that substantial weight is given to any harm to the Green Belt. ‘Very special circumstances’ will not exist unless the potential harm to the Green Belt by reason of inappropriateness, and any other harm resulting from the proposal, is clearly outweighed by other considerations. </a:t>
            </a:r>
          </a:p>
          <a:p>
            <a:pPr marL="0" indent="0">
              <a:buNone/>
            </a:pPr>
            <a:endParaRPr lang="en-GB" sz="2000" dirty="0"/>
          </a:p>
        </p:txBody>
      </p:sp>
    </p:spTree>
    <p:extLst>
      <p:ext uri="{BB962C8B-B14F-4D97-AF65-F5344CB8AC3E}">
        <p14:creationId xmlns:p14="http://schemas.microsoft.com/office/powerpoint/2010/main" val="4272250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746E9BDC-B724-4D37-9A73-292B4DCB3617}"/>
              </a:ext>
            </a:extLst>
          </p:cNvPr>
          <p:cNvGrpSpPr/>
          <p:nvPr/>
        </p:nvGrpSpPr>
        <p:grpSpPr>
          <a:xfrm>
            <a:off x="533400" y="365125"/>
            <a:ext cx="11137900" cy="984250"/>
            <a:chOff x="533400" y="365125"/>
            <a:chExt cx="11137900" cy="984250"/>
          </a:xfrm>
        </p:grpSpPr>
        <p:sp>
          <p:nvSpPr>
            <p:cNvPr id="5" name="Rectangle 4">
              <a:extLst>
                <a:ext uri="{FF2B5EF4-FFF2-40B4-BE49-F238E27FC236}">
                  <a16:creationId xmlns:a16="http://schemas.microsoft.com/office/drawing/2014/main" xmlns="" id="{11D830BB-7C86-4E5D-9C87-41E680FDA5B5}"/>
                </a:ext>
              </a:extLst>
            </p:cNvPr>
            <p:cNvSpPr/>
            <p:nvPr/>
          </p:nvSpPr>
          <p:spPr>
            <a:xfrm>
              <a:off x="533400" y="365125"/>
              <a:ext cx="11137900" cy="90487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xmlns="" id="{48493C8A-EB96-4B96-99BB-327692F00B41}"/>
                </a:ext>
              </a:extLst>
            </p:cNvPr>
            <p:cNvCxnSpPr/>
            <p:nvPr/>
          </p:nvCxnSpPr>
          <p:spPr>
            <a:xfrm>
              <a:off x="533400" y="1349375"/>
              <a:ext cx="111379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xmlns="" id="{2D46A2A8-1422-45B0-A03D-82B024CA418B}"/>
              </a:ext>
            </a:extLst>
          </p:cNvPr>
          <p:cNvSpPr>
            <a:spLocks noGrp="1"/>
          </p:cNvSpPr>
          <p:nvPr>
            <p:ph type="title"/>
          </p:nvPr>
        </p:nvSpPr>
        <p:spPr>
          <a:xfrm>
            <a:off x="838200" y="365125"/>
            <a:ext cx="10515600" cy="904875"/>
          </a:xfrm>
        </p:spPr>
        <p:txBody>
          <a:bodyPr>
            <a:normAutofit/>
          </a:bodyPr>
          <a:lstStyle/>
          <a:p>
            <a:r>
              <a:rPr lang="en-GB" sz="4000" dirty="0">
                <a:solidFill>
                  <a:schemeClr val="bg1"/>
                </a:solidFill>
              </a:rPr>
              <a:t>National Planning Policy Framework (“NPPF”)</a:t>
            </a:r>
          </a:p>
        </p:txBody>
      </p:sp>
      <p:sp>
        <p:nvSpPr>
          <p:cNvPr id="3" name="Content Placeholder 2">
            <a:extLst>
              <a:ext uri="{FF2B5EF4-FFF2-40B4-BE49-F238E27FC236}">
                <a16:creationId xmlns:a16="http://schemas.microsoft.com/office/drawing/2014/main" xmlns="" id="{9951863D-B979-45BB-8422-8CAF16724D39}"/>
              </a:ext>
            </a:extLst>
          </p:cNvPr>
          <p:cNvSpPr>
            <a:spLocks noGrp="1"/>
          </p:cNvSpPr>
          <p:nvPr>
            <p:ph sz="half" idx="1"/>
          </p:nvPr>
        </p:nvSpPr>
        <p:spPr>
          <a:xfrm>
            <a:off x="533400" y="1571634"/>
            <a:ext cx="11137900" cy="5286366"/>
          </a:xfrm>
        </p:spPr>
        <p:txBody>
          <a:bodyPr>
            <a:normAutofit lnSpcReduction="10000"/>
          </a:bodyPr>
          <a:lstStyle/>
          <a:p>
            <a:pPr marL="0" indent="0">
              <a:buNone/>
            </a:pPr>
            <a:r>
              <a:rPr lang="en-GB" sz="2000" dirty="0">
                <a:latin typeface="Calibri (Body)"/>
              </a:rPr>
              <a:t>145. A local planning authority should regard the construction of new buildings as inappropriate in the Green Belt. Exceptions to this are: </a:t>
            </a:r>
          </a:p>
          <a:p>
            <a:pPr marL="0" indent="0">
              <a:buNone/>
            </a:pPr>
            <a:endParaRPr lang="en-GB" sz="2000" dirty="0">
              <a:latin typeface="Calibri (Body)"/>
            </a:endParaRPr>
          </a:p>
          <a:p>
            <a:pPr marL="457200" indent="-457200">
              <a:buAutoNum type="alphaLcParenR"/>
            </a:pPr>
            <a:r>
              <a:rPr lang="en-GB" sz="2000" dirty="0">
                <a:latin typeface="Calibri (Body)"/>
              </a:rPr>
              <a:t>buildings for agriculture and forestry;</a:t>
            </a:r>
          </a:p>
          <a:p>
            <a:pPr marL="0" indent="0">
              <a:buNone/>
            </a:pPr>
            <a:r>
              <a:rPr lang="en-GB" sz="2000" dirty="0">
                <a:latin typeface="Calibri (Body)"/>
              </a:rPr>
              <a:t> </a:t>
            </a:r>
          </a:p>
          <a:p>
            <a:pPr marL="0" indent="0">
              <a:buNone/>
            </a:pPr>
            <a:r>
              <a:rPr lang="en-GB" sz="2000" dirty="0">
                <a:latin typeface="Calibri (Body)"/>
              </a:rPr>
              <a:t>b) the provision of appropriate facilities (in connection with the existing use of land or a change of use) for outdoor sport, outdoor recreation, cemeteries and burial grounds and allotments; as long as the facilities preserve the openness of the Green Belt and do not conflict with the purposes of including land within it;</a:t>
            </a:r>
          </a:p>
          <a:p>
            <a:pPr marL="0" indent="0">
              <a:buNone/>
            </a:pPr>
            <a:r>
              <a:rPr lang="en-GB" sz="2000" dirty="0">
                <a:latin typeface="Calibri (Body)"/>
              </a:rPr>
              <a:t> </a:t>
            </a:r>
          </a:p>
          <a:p>
            <a:pPr marL="0" indent="0">
              <a:buNone/>
            </a:pPr>
            <a:r>
              <a:rPr lang="en-GB" sz="2000" dirty="0">
                <a:latin typeface="Calibri (Body)"/>
              </a:rPr>
              <a:t>c) the extension or alteration of a building provided that it does not result in disproportionate additions over and above the size of the original building; </a:t>
            </a:r>
          </a:p>
          <a:p>
            <a:pPr marL="0" indent="0">
              <a:buNone/>
            </a:pPr>
            <a:endParaRPr lang="en-GB" sz="2000" dirty="0">
              <a:latin typeface="Calibri (Body)"/>
            </a:endParaRPr>
          </a:p>
          <a:p>
            <a:pPr marL="0" indent="0">
              <a:buNone/>
            </a:pPr>
            <a:r>
              <a:rPr lang="en-GB" sz="2000" dirty="0">
                <a:latin typeface="Calibri (Body)"/>
              </a:rPr>
              <a:t>d) the replacement of a building, provided the new building is in the same use and not materially larger than the one it replaces; </a:t>
            </a:r>
          </a:p>
          <a:p>
            <a:pPr marL="0" indent="0">
              <a:buNone/>
            </a:pPr>
            <a:endParaRPr lang="en-GB" sz="2000" dirty="0">
              <a:latin typeface="Calibri (Body)"/>
            </a:endParaRPr>
          </a:p>
          <a:p>
            <a:pPr marL="0" indent="0">
              <a:buNone/>
            </a:pPr>
            <a:r>
              <a:rPr lang="en-GB" sz="2000" dirty="0">
                <a:latin typeface="Calibri (Body)"/>
              </a:rPr>
              <a:t>e) limited infilling in villages; </a:t>
            </a:r>
          </a:p>
          <a:p>
            <a:pPr marL="0" indent="0">
              <a:buNone/>
            </a:pPr>
            <a:endParaRPr lang="en-GB" sz="2000" dirty="0">
              <a:latin typeface="Calibri (Body)"/>
            </a:endParaRPr>
          </a:p>
          <a:p>
            <a:pPr marL="0" indent="0">
              <a:buNone/>
            </a:pPr>
            <a:endParaRPr lang="en-GB" sz="2000" dirty="0">
              <a:latin typeface="Calibri (Body)"/>
            </a:endParaRPr>
          </a:p>
        </p:txBody>
      </p:sp>
    </p:spTree>
    <p:extLst>
      <p:ext uri="{BB962C8B-B14F-4D97-AF65-F5344CB8AC3E}">
        <p14:creationId xmlns:p14="http://schemas.microsoft.com/office/powerpoint/2010/main" val="1963276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746E9BDC-B724-4D37-9A73-292B4DCB3617}"/>
              </a:ext>
            </a:extLst>
          </p:cNvPr>
          <p:cNvGrpSpPr/>
          <p:nvPr/>
        </p:nvGrpSpPr>
        <p:grpSpPr>
          <a:xfrm>
            <a:off x="533400" y="365125"/>
            <a:ext cx="11137900" cy="984250"/>
            <a:chOff x="533400" y="365125"/>
            <a:chExt cx="11137900" cy="984250"/>
          </a:xfrm>
        </p:grpSpPr>
        <p:sp>
          <p:nvSpPr>
            <p:cNvPr id="5" name="Rectangle 4">
              <a:extLst>
                <a:ext uri="{FF2B5EF4-FFF2-40B4-BE49-F238E27FC236}">
                  <a16:creationId xmlns:a16="http://schemas.microsoft.com/office/drawing/2014/main" xmlns="" id="{11D830BB-7C86-4E5D-9C87-41E680FDA5B5}"/>
                </a:ext>
              </a:extLst>
            </p:cNvPr>
            <p:cNvSpPr/>
            <p:nvPr/>
          </p:nvSpPr>
          <p:spPr>
            <a:xfrm>
              <a:off x="533400" y="365125"/>
              <a:ext cx="11137900" cy="90487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xmlns="" id="{48493C8A-EB96-4B96-99BB-327692F00B41}"/>
                </a:ext>
              </a:extLst>
            </p:cNvPr>
            <p:cNvCxnSpPr/>
            <p:nvPr/>
          </p:nvCxnSpPr>
          <p:spPr>
            <a:xfrm>
              <a:off x="533400" y="1349375"/>
              <a:ext cx="111379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xmlns="" id="{2D46A2A8-1422-45B0-A03D-82B024CA418B}"/>
              </a:ext>
            </a:extLst>
          </p:cNvPr>
          <p:cNvSpPr>
            <a:spLocks noGrp="1"/>
          </p:cNvSpPr>
          <p:nvPr>
            <p:ph type="title"/>
          </p:nvPr>
        </p:nvSpPr>
        <p:spPr>
          <a:xfrm>
            <a:off x="838200" y="365125"/>
            <a:ext cx="10515600" cy="904875"/>
          </a:xfrm>
        </p:spPr>
        <p:txBody>
          <a:bodyPr>
            <a:normAutofit/>
          </a:bodyPr>
          <a:lstStyle/>
          <a:p>
            <a:r>
              <a:rPr lang="en-GB" sz="4000" dirty="0">
                <a:solidFill>
                  <a:schemeClr val="bg1"/>
                </a:solidFill>
              </a:rPr>
              <a:t>National Planning Policy Framework (“NPPF”)</a:t>
            </a:r>
          </a:p>
        </p:txBody>
      </p:sp>
      <p:sp>
        <p:nvSpPr>
          <p:cNvPr id="3" name="Content Placeholder 2">
            <a:extLst>
              <a:ext uri="{FF2B5EF4-FFF2-40B4-BE49-F238E27FC236}">
                <a16:creationId xmlns:a16="http://schemas.microsoft.com/office/drawing/2014/main" xmlns="" id="{9951863D-B979-45BB-8422-8CAF16724D39}"/>
              </a:ext>
            </a:extLst>
          </p:cNvPr>
          <p:cNvSpPr>
            <a:spLocks noGrp="1"/>
          </p:cNvSpPr>
          <p:nvPr>
            <p:ph sz="half" idx="1"/>
          </p:nvPr>
        </p:nvSpPr>
        <p:spPr>
          <a:xfrm>
            <a:off x="533400" y="1571634"/>
            <a:ext cx="11137900" cy="5286366"/>
          </a:xfrm>
        </p:spPr>
        <p:txBody>
          <a:bodyPr>
            <a:normAutofit/>
          </a:bodyPr>
          <a:lstStyle/>
          <a:p>
            <a:pPr marL="0" indent="0">
              <a:buNone/>
            </a:pPr>
            <a:r>
              <a:rPr lang="en-GB" sz="2000" dirty="0">
                <a:latin typeface="Calibri (Body)"/>
              </a:rPr>
              <a:t>f) limited affordable housing for local community needs under policies set out in the development plan (including policies for rural exception sites); and</a:t>
            </a:r>
          </a:p>
          <a:p>
            <a:pPr marL="0" indent="0">
              <a:buNone/>
            </a:pPr>
            <a:r>
              <a:rPr lang="en-GB" sz="2000" dirty="0">
                <a:latin typeface="Calibri (Body)"/>
              </a:rPr>
              <a:t> </a:t>
            </a:r>
          </a:p>
          <a:p>
            <a:pPr marL="0" indent="0">
              <a:buNone/>
            </a:pPr>
            <a:r>
              <a:rPr lang="en-GB" sz="2000" dirty="0">
                <a:latin typeface="Calibri (Body)"/>
              </a:rPr>
              <a:t>g) limited infilling or the partial or complete redevelopment of previously developed land, whether redundant or in continuing use (excluding temporary buildings), which would: </a:t>
            </a:r>
          </a:p>
          <a:p>
            <a:pPr marL="0" indent="0">
              <a:buNone/>
            </a:pPr>
            <a:r>
              <a:rPr lang="en-GB" sz="2000" dirty="0">
                <a:latin typeface="Calibri (Body)"/>
              </a:rPr>
              <a:t>‒ not have a greater impact on the openness of the Green Belt than the existing development; or </a:t>
            </a:r>
          </a:p>
          <a:p>
            <a:pPr marL="0" indent="0">
              <a:buNone/>
            </a:pPr>
            <a:r>
              <a:rPr lang="en-GB" sz="2000" dirty="0">
                <a:latin typeface="Calibri (Body)"/>
              </a:rPr>
              <a:t>‒ not cause substantial harm to the openness of the Green Belt, where the development would re-use previously developed land and contribute to meeting an identified affordable housing need within the area of the local planning authority. </a:t>
            </a:r>
          </a:p>
          <a:p>
            <a:pPr marL="0" indent="0">
              <a:buNone/>
            </a:pPr>
            <a:endParaRPr lang="en-GB" sz="2000" dirty="0">
              <a:latin typeface="Calibri (Body)"/>
            </a:endParaRPr>
          </a:p>
          <a:p>
            <a:pPr marL="0" indent="0">
              <a:buNone/>
            </a:pPr>
            <a:endParaRPr lang="en-GB" sz="2000" dirty="0">
              <a:latin typeface="Calibri (Body)"/>
            </a:endParaRPr>
          </a:p>
        </p:txBody>
      </p:sp>
    </p:spTree>
    <p:extLst>
      <p:ext uri="{BB962C8B-B14F-4D97-AF65-F5344CB8AC3E}">
        <p14:creationId xmlns:p14="http://schemas.microsoft.com/office/powerpoint/2010/main" val="896759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8C12BF98-1D3B-45DA-9E81-2A950897624A}"/>
              </a:ext>
            </a:extLst>
          </p:cNvPr>
          <p:cNvGrpSpPr/>
          <p:nvPr/>
        </p:nvGrpSpPr>
        <p:grpSpPr>
          <a:xfrm>
            <a:off x="533400" y="365125"/>
            <a:ext cx="11137900" cy="984250"/>
            <a:chOff x="533400" y="365125"/>
            <a:chExt cx="11137900" cy="984250"/>
          </a:xfrm>
        </p:grpSpPr>
        <p:sp>
          <p:nvSpPr>
            <p:cNvPr id="9" name="Rectangle 8">
              <a:extLst>
                <a:ext uri="{FF2B5EF4-FFF2-40B4-BE49-F238E27FC236}">
                  <a16:creationId xmlns:a16="http://schemas.microsoft.com/office/drawing/2014/main" xmlns="" id="{D86FC8D0-5977-4B7D-996F-68844A7A0420}"/>
                </a:ext>
              </a:extLst>
            </p:cNvPr>
            <p:cNvSpPr/>
            <p:nvPr/>
          </p:nvSpPr>
          <p:spPr>
            <a:xfrm>
              <a:off x="533400" y="365125"/>
              <a:ext cx="11137900" cy="90487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xmlns="" id="{2C7AAA26-36AF-4330-80BB-4316F42876ED}"/>
                </a:ext>
              </a:extLst>
            </p:cNvPr>
            <p:cNvCxnSpPr/>
            <p:nvPr/>
          </p:nvCxnSpPr>
          <p:spPr>
            <a:xfrm>
              <a:off x="533400" y="1349375"/>
              <a:ext cx="111379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xmlns="" id="{2D46A2A8-1422-45B0-A03D-82B024CA418B}"/>
              </a:ext>
            </a:extLst>
          </p:cNvPr>
          <p:cNvSpPr>
            <a:spLocks noGrp="1"/>
          </p:cNvSpPr>
          <p:nvPr>
            <p:ph type="title"/>
          </p:nvPr>
        </p:nvSpPr>
        <p:spPr>
          <a:xfrm>
            <a:off x="838200" y="365125"/>
            <a:ext cx="10515600" cy="904875"/>
          </a:xfrm>
        </p:spPr>
        <p:txBody>
          <a:bodyPr>
            <a:normAutofit/>
          </a:bodyPr>
          <a:lstStyle/>
          <a:p>
            <a:r>
              <a:rPr lang="en-GB" sz="4000" dirty="0">
                <a:solidFill>
                  <a:schemeClr val="bg1"/>
                </a:solidFill>
              </a:rPr>
              <a:t>National Planning Policy Framework (“NPPF”)</a:t>
            </a:r>
          </a:p>
        </p:txBody>
      </p:sp>
      <p:sp>
        <p:nvSpPr>
          <p:cNvPr id="3" name="Content Placeholder 2">
            <a:extLst>
              <a:ext uri="{FF2B5EF4-FFF2-40B4-BE49-F238E27FC236}">
                <a16:creationId xmlns:a16="http://schemas.microsoft.com/office/drawing/2014/main" xmlns="" id="{9951863D-B979-45BB-8422-8CAF16724D39}"/>
              </a:ext>
            </a:extLst>
          </p:cNvPr>
          <p:cNvSpPr>
            <a:spLocks noGrp="1"/>
          </p:cNvSpPr>
          <p:nvPr>
            <p:ph sz="half" idx="1"/>
          </p:nvPr>
        </p:nvSpPr>
        <p:spPr>
          <a:xfrm>
            <a:off x="533399" y="1590674"/>
            <a:ext cx="11137899" cy="5267325"/>
          </a:xfrm>
        </p:spPr>
        <p:txBody>
          <a:bodyPr>
            <a:normAutofit/>
          </a:bodyPr>
          <a:lstStyle/>
          <a:p>
            <a:pPr marL="0" indent="0">
              <a:buNone/>
            </a:pPr>
            <a:r>
              <a:rPr lang="en-GB" sz="2000" dirty="0">
                <a:latin typeface="Calibri (Body)"/>
              </a:rPr>
              <a:t>146. Certain other forms of development are also not inappropriate in the Green Belt provided they preserve its openness and do not conflict with the purposes of including land within it. These are: </a:t>
            </a:r>
          </a:p>
          <a:p>
            <a:pPr marL="0" indent="0">
              <a:buNone/>
            </a:pPr>
            <a:r>
              <a:rPr lang="en-GB" sz="2000" dirty="0">
                <a:latin typeface="Calibri (Body)"/>
              </a:rPr>
              <a:t>a) mineral extraction; </a:t>
            </a:r>
          </a:p>
          <a:p>
            <a:pPr marL="0" indent="0">
              <a:buNone/>
            </a:pPr>
            <a:r>
              <a:rPr lang="en-GB" sz="2000" dirty="0">
                <a:latin typeface="Calibri (Body)"/>
              </a:rPr>
              <a:t>b) engineering operations; </a:t>
            </a:r>
          </a:p>
          <a:p>
            <a:pPr marL="0" indent="0">
              <a:buNone/>
            </a:pPr>
            <a:r>
              <a:rPr lang="en-GB" sz="2000" dirty="0">
                <a:latin typeface="Calibri (Body)"/>
              </a:rPr>
              <a:t>c) local transport infrastructure which can demonstrate a requirement for a Green Belt location; </a:t>
            </a:r>
          </a:p>
          <a:p>
            <a:pPr marL="0" indent="0">
              <a:buNone/>
            </a:pPr>
            <a:r>
              <a:rPr lang="en-GB" sz="2000" dirty="0">
                <a:latin typeface="Calibri (Body)"/>
              </a:rPr>
              <a:t>d) the re-use of buildings provided that the buildings are of permanent and substantial construction; </a:t>
            </a:r>
          </a:p>
          <a:p>
            <a:pPr marL="0" indent="0">
              <a:buNone/>
            </a:pPr>
            <a:r>
              <a:rPr lang="en-GB" sz="2000" dirty="0">
                <a:latin typeface="Calibri (Body)"/>
              </a:rPr>
              <a:t>e) material changes in the use of land (such as changes of use for outdoor sport or recreation, or for cemeteries and burial grounds); and </a:t>
            </a:r>
          </a:p>
          <a:p>
            <a:pPr marL="0" indent="0">
              <a:buNone/>
            </a:pPr>
            <a:r>
              <a:rPr lang="en-GB" sz="2000" dirty="0">
                <a:latin typeface="Calibri (Body)"/>
              </a:rPr>
              <a:t>f) development brought forward under a Community Right to Build Order or Neighbourhood Development Order.</a:t>
            </a:r>
          </a:p>
        </p:txBody>
      </p:sp>
    </p:spTree>
    <p:extLst>
      <p:ext uri="{BB962C8B-B14F-4D97-AF65-F5344CB8AC3E}">
        <p14:creationId xmlns:p14="http://schemas.microsoft.com/office/powerpoint/2010/main" val="147745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C870704B-62ED-48CC-B6E5-561E3860B26E}"/>
              </a:ext>
            </a:extLst>
          </p:cNvPr>
          <p:cNvGrpSpPr/>
          <p:nvPr/>
        </p:nvGrpSpPr>
        <p:grpSpPr>
          <a:xfrm>
            <a:off x="533400" y="365125"/>
            <a:ext cx="11137900" cy="984250"/>
            <a:chOff x="533400" y="365125"/>
            <a:chExt cx="11137900" cy="984250"/>
          </a:xfrm>
        </p:grpSpPr>
        <p:sp>
          <p:nvSpPr>
            <p:cNvPr id="7" name="Rectangle 6">
              <a:extLst>
                <a:ext uri="{FF2B5EF4-FFF2-40B4-BE49-F238E27FC236}">
                  <a16:creationId xmlns:a16="http://schemas.microsoft.com/office/drawing/2014/main" xmlns="" id="{7D5D9DF8-6A43-4B10-84A1-769E813AD176}"/>
                </a:ext>
              </a:extLst>
            </p:cNvPr>
            <p:cNvSpPr/>
            <p:nvPr/>
          </p:nvSpPr>
          <p:spPr>
            <a:xfrm>
              <a:off x="533400" y="365125"/>
              <a:ext cx="11137900" cy="90487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xmlns="" id="{9F3D1F28-0542-403F-926A-D9FBCAD15F95}"/>
                </a:ext>
              </a:extLst>
            </p:cNvPr>
            <p:cNvCxnSpPr/>
            <p:nvPr/>
          </p:nvCxnSpPr>
          <p:spPr>
            <a:xfrm>
              <a:off x="533400" y="1349375"/>
              <a:ext cx="111379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xmlns="" id="{2D46A2A8-1422-45B0-A03D-82B024CA418B}"/>
              </a:ext>
            </a:extLst>
          </p:cNvPr>
          <p:cNvSpPr>
            <a:spLocks noGrp="1"/>
          </p:cNvSpPr>
          <p:nvPr>
            <p:ph type="title"/>
          </p:nvPr>
        </p:nvSpPr>
        <p:spPr>
          <a:xfrm>
            <a:off x="838200" y="365125"/>
            <a:ext cx="10515600" cy="904875"/>
          </a:xfrm>
        </p:spPr>
        <p:txBody>
          <a:bodyPr>
            <a:normAutofit/>
          </a:bodyPr>
          <a:lstStyle/>
          <a:p>
            <a:r>
              <a:rPr lang="en-GB" sz="4000" dirty="0">
                <a:solidFill>
                  <a:schemeClr val="bg1"/>
                </a:solidFill>
              </a:rPr>
              <a:t>London Plan</a:t>
            </a:r>
          </a:p>
        </p:txBody>
      </p:sp>
      <p:sp>
        <p:nvSpPr>
          <p:cNvPr id="3" name="Content Placeholder 2">
            <a:extLst>
              <a:ext uri="{FF2B5EF4-FFF2-40B4-BE49-F238E27FC236}">
                <a16:creationId xmlns:a16="http://schemas.microsoft.com/office/drawing/2014/main" xmlns="" id="{9951863D-B979-45BB-8422-8CAF16724D39}"/>
              </a:ext>
            </a:extLst>
          </p:cNvPr>
          <p:cNvSpPr>
            <a:spLocks noGrp="1"/>
          </p:cNvSpPr>
          <p:nvPr>
            <p:ph sz="half" idx="1"/>
          </p:nvPr>
        </p:nvSpPr>
        <p:spPr>
          <a:xfrm>
            <a:off x="533400" y="1581150"/>
            <a:ext cx="5562600" cy="5276849"/>
          </a:xfrm>
        </p:spPr>
        <p:txBody>
          <a:bodyPr>
            <a:normAutofit/>
          </a:bodyPr>
          <a:lstStyle/>
          <a:p>
            <a:pPr marL="0" indent="0">
              <a:buNone/>
            </a:pPr>
            <a:r>
              <a:rPr lang="en-GB" sz="2000" b="1" dirty="0">
                <a:latin typeface="Calibri (Body)"/>
              </a:rPr>
              <a:t>Current</a:t>
            </a:r>
          </a:p>
          <a:p>
            <a:pPr marL="0" indent="0">
              <a:buNone/>
            </a:pPr>
            <a:r>
              <a:rPr lang="en-GB" sz="2000" b="1" dirty="0">
                <a:latin typeface="Calibri (Body)"/>
              </a:rPr>
              <a:t>Policy 7.16 Green Belt</a:t>
            </a:r>
          </a:p>
          <a:p>
            <a:pPr marL="0" indent="0">
              <a:buNone/>
            </a:pPr>
            <a:r>
              <a:rPr lang="en-GB" sz="2000" b="1" dirty="0">
                <a:latin typeface="Calibri (Body)"/>
              </a:rPr>
              <a:t>Strategic</a:t>
            </a:r>
          </a:p>
          <a:p>
            <a:pPr marL="0" indent="0">
              <a:buNone/>
            </a:pPr>
            <a:r>
              <a:rPr lang="en-GB" sz="2000" dirty="0">
                <a:latin typeface="Calibri (Body)"/>
              </a:rPr>
              <a:t>A  The Mayor strongly supports the current extent of London’s Green Belt, its extension in appropriate circumstances and its protection from inappropriate development.</a:t>
            </a:r>
          </a:p>
          <a:p>
            <a:pPr marL="0" indent="0">
              <a:buNone/>
            </a:pPr>
            <a:r>
              <a:rPr lang="en-GB" sz="2000" b="1" dirty="0">
                <a:latin typeface="Calibri (Body)"/>
              </a:rPr>
              <a:t>Planning decisions</a:t>
            </a:r>
          </a:p>
          <a:p>
            <a:pPr marL="0" indent="0">
              <a:buNone/>
            </a:pPr>
            <a:r>
              <a:rPr lang="en-GB" sz="2000" dirty="0">
                <a:latin typeface="Calibri (Body)"/>
              </a:rPr>
              <a:t>B  The strongest protection should be given to London’s Green Belt, in accordance with national guidance. Inappropriate development should be refused, except in very special circumstances. Development will be supported if it is appropriate and helps secure the objectives of improving the Green Belt as set out in national guidance.</a:t>
            </a:r>
          </a:p>
          <a:p>
            <a:pPr marL="0" indent="0">
              <a:buNone/>
            </a:pPr>
            <a:endParaRPr lang="en-GB" sz="2000" dirty="0">
              <a:latin typeface="Calibri (Body)"/>
            </a:endParaRPr>
          </a:p>
        </p:txBody>
      </p:sp>
      <p:sp>
        <p:nvSpPr>
          <p:cNvPr id="9" name="Content Placeholder 2">
            <a:extLst>
              <a:ext uri="{FF2B5EF4-FFF2-40B4-BE49-F238E27FC236}">
                <a16:creationId xmlns:a16="http://schemas.microsoft.com/office/drawing/2014/main" xmlns="" id="{81F775B8-259C-49F9-8B29-DA6C8E79EFC3}"/>
              </a:ext>
            </a:extLst>
          </p:cNvPr>
          <p:cNvSpPr txBox="1">
            <a:spLocks/>
          </p:cNvSpPr>
          <p:nvPr/>
        </p:nvSpPr>
        <p:spPr>
          <a:xfrm>
            <a:off x="6102350" y="1581149"/>
            <a:ext cx="5562600" cy="52768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latin typeface="Calibri (Body)"/>
              </a:rPr>
              <a:t>Proposed</a:t>
            </a:r>
          </a:p>
          <a:p>
            <a:pPr marL="0" indent="0">
              <a:buNone/>
            </a:pPr>
            <a:r>
              <a:rPr lang="en-GB" sz="2000" b="1" dirty="0">
                <a:latin typeface="Calibri (Body)"/>
              </a:rPr>
              <a:t>Policy G2 London’s Green Belt</a:t>
            </a:r>
          </a:p>
          <a:p>
            <a:pPr marL="0" indent="0">
              <a:buNone/>
            </a:pPr>
            <a:r>
              <a:rPr lang="en-GB" sz="2000" dirty="0">
                <a:latin typeface="Calibri (Body)"/>
              </a:rPr>
              <a:t>A	</a:t>
            </a:r>
          </a:p>
          <a:p>
            <a:pPr marL="0" indent="0">
              <a:buNone/>
            </a:pPr>
            <a:r>
              <a:rPr lang="en-GB" sz="2000" dirty="0">
                <a:latin typeface="Calibri (Body)"/>
              </a:rPr>
              <a:t>The Green Belt should be protected from inappropriate development:</a:t>
            </a:r>
          </a:p>
          <a:p>
            <a:pPr marL="0" indent="0">
              <a:buNone/>
            </a:pPr>
            <a:r>
              <a:rPr lang="en-GB" sz="2000" dirty="0">
                <a:latin typeface="Calibri (Body)"/>
              </a:rPr>
              <a:t>1) development proposals that would harm the Green Belt should be refused</a:t>
            </a:r>
          </a:p>
          <a:p>
            <a:pPr marL="0" indent="0">
              <a:buNone/>
            </a:pPr>
            <a:r>
              <a:rPr lang="en-GB" sz="2000" dirty="0">
                <a:latin typeface="Calibri (Body)"/>
              </a:rPr>
              <a:t>2) the enhancement of the Green Belt to provide appropriate multi-functional uses for Londoners should be supported.</a:t>
            </a:r>
          </a:p>
          <a:p>
            <a:pPr marL="0" indent="0">
              <a:buNone/>
            </a:pPr>
            <a:r>
              <a:rPr lang="en-GB" sz="2000" dirty="0">
                <a:latin typeface="Calibri (Body)"/>
              </a:rPr>
              <a:t>B	</a:t>
            </a:r>
          </a:p>
          <a:p>
            <a:pPr marL="0" indent="0">
              <a:buNone/>
            </a:pPr>
            <a:r>
              <a:rPr lang="en-GB" sz="2000" dirty="0">
                <a:latin typeface="Calibri (Body)"/>
              </a:rPr>
              <a:t>The extension of the Green Belt will be supported, where appropriate. It’ s de-designation will not.</a:t>
            </a:r>
          </a:p>
        </p:txBody>
      </p:sp>
    </p:spTree>
    <p:extLst>
      <p:ext uri="{BB962C8B-B14F-4D97-AF65-F5344CB8AC3E}">
        <p14:creationId xmlns:p14="http://schemas.microsoft.com/office/powerpoint/2010/main" val="525832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4CD8698-9189-41CA-9FFF-6DD9A425A56A}"/>
              </a:ext>
            </a:extLst>
          </p:cNvPr>
          <p:cNvPicPr>
            <a:picLocks noChangeAspect="1"/>
          </p:cNvPicPr>
          <p:nvPr/>
        </p:nvPicPr>
        <p:blipFill>
          <a:blip r:embed="rId2"/>
          <a:stretch>
            <a:fillRect/>
          </a:stretch>
        </p:blipFill>
        <p:spPr>
          <a:xfrm>
            <a:off x="2442841" y="643466"/>
            <a:ext cx="7306317" cy="5571067"/>
          </a:xfrm>
          <a:prstGeom prst="rect">
            <a:avLst/>
          </a:prstGeom>
        </p:spPr>
      </p:pic>
    </p:spTree>
    <p:extLst>
      <p:ext uri="{BB962C8B-B14F-4D97-AF65-F5344CB8AC3E}">
        <p14:creationId xmlns:p14="http://schemas.microsoft.com/office/powerpoint/2010/main" val="10842444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Words>812</Words>
  <PresentationFormat>Widescreen</PresentationFormat>
  <Paragraphs>76</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Aileron</vt:lpstr>
      <vt:lpstr>Arial</vt:lpstr>
      <vt:lpstr>Calibri</vt:lpstr>
      <vt:lpstr>Calibri (Body)</vt:lpstr>
      <vt:lpstr>Calibri Light</vt:lpstr>
      <vt:lpstr>Office Theme</vt:lpstr>
      <vt:lpstr> Planning and Design Opportunities in 2019</vt:lpstr>
      <vt:lpstr>PowerPoint Presentation</vt:lpstr>
      <vt:lpstr>National Planning Policy Framework (“NPPF”)</vt:lpstr>
      <vt:lpstr>National Planning Policy Framework (“NPPF”)</vt:lpstr>
      <vt:lpstr>National Planning Policy Framework (“NPPF”)</vt:lpstr>
      <vt:lpstr>National Planning Policy Framework (“NPPF”)</vt:lpstr>
      <vt:lpstr>National Planning Policy Framework (“NPPF”)</vt:lpstr>
      <vt:lpstr>London Plan</vt:lpstr>
      <vt:lpstr>PowerPoint Presentation</vt:lpstr>
      <vt:lpstr>West Malling Appeal</vt:lpstr>
      <vt:lpstr>West Malling Appeal</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Planning and Design Opportunities in 2019</dc:title>
  <cp:revision>1</cp:revision>
</cp:coreProperties>
</file>