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7"/>
  </p:notesMasterIdLst>
  <p:sldIdLst>
    <p:sldId id="256" r:id="rId3"/>
    <p:sldId id="307" r:id="rId4"/>
    <p:sldId id="346" r:id="rId5"/>
    <p:sldId id="353" r:id="rId6"/>
    <p:sldId id="352" r:id="rId7"/>
    <p:sldId id="347" r:id="rId8"/>
    <p:sldId id="348" r:id="rId9"/>
    <p:sldId id="357" r:id="rId10"/>
    <p:sldId id="349" r:id="rId11"/>
    <p:sldId id="350" r:id="rId12"/>
    <p:sldId id="351" r:id="rId13"/>
    <p:sldId id="354" r:id="rId14"/>
    <p:sldId id="345" r:id="rId15"/>
    <p:sldId id="35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is Beech" initials="LB"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85696" autoAdjust="0"/>
  </p:normalViewPr>
  <p:slideViewPr>
    <p:cSldViewPr snapToGrid="0">
      <p:cViewPr varScale="1">
        <p:scale>
          <a:sx n="73" d="100"/>
          <a:sy n="73" d="100"/>
        </p:scale>
        <p:origin x="1022" y="43"/>
      </p:cViewPr>
      <p:guideLst>
        <p:guide orient="horz" pos="2160"/>
        <p:guide pos="3840"/>
      </p:guideLst>
    </p:cSldViewPr>
  </p:slideViewPr>
  <p:notesTextViewPr>
    <p:cViewPr>
      <p:scale>
        <a:sx n="1" d="1"/>
        <a:sy n="1" d="1"/>
      </p:scale>
      <p:origin x="0" y="0"/>
    </p:cViewPr>
  </p:notesTextViewPr>
  <p:notesViewPr>
    <p:cSldViewPr snapToGrid="0">
      <p:cViewPr varScale="1">
        <p:scale>
          <a:sx n="65" d="100"/>
          <a:sy n="65" d="100"/>
        </p:scale>
        <p:origin x="3154" y="5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52D64E-786F-44D0-B44E-12FA35E191C5}" type="doc">
      <dgm:prSet loTypeId="urn:microsoft.com/office/officeart/2016/7/layout/RepeatingBendingProcessNew" loCatId="process" qsTypeId="urn:microsoft.com/office/officeart/2005/8/quickstyle/simple2" qsCatId="simple" csTypeId="urn:microsoft.com/office/officeart/2005/8/colors/colorful1" csCatId="colorful" phldr="1"/>
      <dgm:spPr/>
      <dgm:t>
        <a:bodyPr/>
        <a:lstStyle/>
        <a:p>
          <a:endParaRPr lang="en-US"/>
        </a:p>
      </dgm:t>
    </dgm:pt>
    <dgm:pt modelId="{90928E47-A79D-4C78-A1FC-47C33AC05087}">
      <dgm:prSet/>
      <dgm:spPr/>
      <dgm:t>
        <a:bodyPr/>
        <a:lstStyle/>
        <a:p>
          <a:r>
            <a:rPr lang="en-US" dirty="0">
              <a:latin typeface="Caladea" panose="02040503050406030204" pitchFamily="18" charset="0"/>
            </a:rPr>
            <a:t>Questions to consider</a:t>
          </a:r>
        </a:p>
      </dgm:t>
    </dgm:pt>
    <dgm:pt modelId="{6973C74D-D8D4-47B4-94D3-56217BF52CB9}" type="parTrans" cxnId="{010EBCDE-8E6F-412D-8E43-FAEBC4118A87}">
      <dgm:prSet/>
      <dgm:spPr/>
      <dgm:t>
        <a:bodyPr/>
        <a:lstStyle/>
        <a:p>
          <a:endParaRPr lang="en-US"/>
        </a:p>
      </dgm:t>
    </dgm:pt>
    <dgm:pt modelId="{B6490858-B4AA-4828-A757-01379FA0CC7E}" type="sibTrans" cxnId="{010EBCDE-8E6F-412D-8E43-FAEBC4118A87}">
      <dgm:prSet/>
      <dgm:spPr/>
      <dgm:t>
        <a:bodyPr/>
        <a:lstStyle/>
        <a:p>
          <a:endParaRPr lang="en-US"/>
        </a:p>
      </dgm:t>
    </dgm:pt>
    <dgm:pt modelId="{E2028FE5-1EAC-48C0-830F-ADBC66EE454E}">
      <dgm:prSet/>
      <dgm:spPr/>
      <dgm:t>
        <a:bodyPr/>
        <a:lstStyle/>
        <a:p>
          <a:r>
            <a:rPr lang="en-GB" dirty="0">
              <a:latin typeface="Caladea" panose="02040503050406030204" pitchFamily="18" charset="0"/>
            </a:rPr>
            <a:t>What partnerships exist already?</a:t>
          </a:r>
          <a:endParaRPr lang="en-US" dirty="0">
            <a:latin typeface="Caladea" panose="02040503050406030204" pitchFamily="18" charset="0"/>
          </a:endParaRPr>
        </a:p>
      </dgm:t>
    </dgm:pt>
    <dgm:pt modelId="{C6F1FB15-1B04-4853-AB6F-1AC7936FE084}" type="parTrans" cxnId="{75027EF0-0741-4347-A635-D9AE6554CEF8}">
      <dgm:prSet/>
      <dgm:spPr/>
      <dgm:t>
        <a:bodyPr/>
        <a:lstStyle/>
        <a:p>
          <a:endParaRPr lang="en-US"/>
        </a:p>
      </dgm:t>
    </dgm:pt>
    <dgm:pt modelId="{F36AE941-FE2A-4E0C-AE74-01484997F457}" type="sibTrans" cxnId="{75027EF0-0741-4347-A635-D9AE6554CEF8}">
      <dgm:prSet/>
      <dgm:spPr/>
      <dgm:t>
        <a:bodyPr/>
        <a:lstStyle/>
        <a:p>
          <a:endParaRPr lang="en-US"/>
        </a:p>
      </dgm:t>
    </dgm:pt>
    <dgm:pt modelId="{46AB3E51-D806-40CF-8A4D-814D9D684897}">
      <dgm:prSet/>
      <dgm:spPr/>
      <dgm:t>
        <a:bodyPr/>
        <a:lstStyle/>
        <a:p>
          <a:r>
            <a:rPr lang="en-GB" dirty="0">
              <a:latin typeface="Caladea" panose="02040503050406030204" pitchFamily="18" charset="0"/>
            </a:rPr>
            <a:t>Is there an effective health and wellbeing board in your area?</a:t>
          </a:r>
          <a:endParaRPr lang="en-US" dirty="0">
            <a:latin typeface="Caladea" panose="02040503050406030204" pitchFamily="18" charset="0"/>
          </a:endParaRPr>
        </a:p>
      </dgm:t>
    </dgm:pt>
    <dgm:pt modelId="{36045993-D54E-40E1-A31E-D9E8882C3239}" type="parTrans" cxnId="{DF13E044-08AA-4BCB-A270-71DF4D077760}">
      <dgm:prSet/>
      <dgm:spPr/>
      <dgm:t>
        <a:bodyPr/>
        <a:lstStyle/>
        <a:p>
          <a:endParaRPr lang="en-US"/>
        </a:p>
      </dgm:t>
    </dgm:pt>
    <dgm:pt modelId="{2A19C860-C81C-47BA-9D5F-49CFA321EE20}" type="sibTrans" cxnId="{DF13E044-08AA-4BCB-A270-71DF4D077760}">
      <dgm:prSet/>
      <dgm:spPr/>
      <dgm:t>
        <a:bodyPr/>
        <a:lstStyle/>
        <a:p>
          <a:endParaRPr lang="en-US"/>
        </a:p>
      </dgm:t>
    </dgm:pt>
    <dgm:pt modelId="{F5882061-C77E-43FD-ACAF-36A9E90724D0}">
      <dgm:prSet/>
      <dgm:spPr/>
      <dgm:t>
        <a:bodyPr/>
        <a:lstStyle/>
        <a:p>
          <a:r>
            <a:rPr lang="en-GB" dirty="0">
              <a:latin typeface="Caladea" panose="02040503050406030204" pitchFamily="18" charset="0"/>
            </a:rPr>
            <a:t>What opportunities are there in your area to improve outcomes by working in a more integrated way?</a:t>
          </a:r>
          <a:endParaRPr lang="en-US" dirty="0">
            <a:latin typeface="Caladea" panose="02040503050406030204" pitchFamily="18" charset="0"/>
          </a:endParaRPr>
        </a:p>
      </dgm:t>
    </dgm:pt>
    <dgm:pt modelId="{D54A57C4-0F9E-4D62-85C2-C87DA9BE854F}" type="parTrans" cxnId="{D0E10F22-EF30-4C82-A94E-FD100A355355}">
      <dgm:prSet/>
      <dgm:spPr/>
      <dgm:t>
        <a:bodyPr/>
        <a:lstStyle/>
        <a:p>
          <a:endParaRPr lang="en-US"/>
        </a:p>
      </dgm:t>
    </dgm:pt>
    <dgm:pt modelId="{8C95E32A-4A9B-4F4E-A92E-CABC6B2E0BD0}" type="sibTrans" cxnId="{D0E10F22-EF30-4C82-A94E-FD100A355355}">
      <dgm:prSet/>
      <dgm:spPr/>
      <dgm:t>
        <a:bodyPr/>
        <a:lstStyle/>
        <a:p>
          <a:endParaRPr lang="en-US"/>
        </a:p>
      </dgm:t>
    </dgm:pt>
    <dgm:pt modelId="{F0A5C60F-3809-40D6-9BEF-0DAA9C8B69DD}">
      <dgm:prSet/>
      <dgm:spPr/>
      <dgm:t>
        <a:bodyPr/>
        <a:lstStyle/>
        <a:p>
          <a:r>
            <a:rPr lang="en-GB" dirty="0">
              <a:latin typeface="Caladea" panose="02040503050406030204" pitchFamily="18" charset="0"/>
            </a:rPr>
            <a:t>Are there any really good examples from where you work of people doing this already - do share with us?</a:t>
          </a:r>
          <a:endParaRPr lang="en-US" dirty="0">
            <a:latin typeface="Caladea" panose="02040503050406030204" pitchFamily="18" charset="0"/>
          </a:endParaRPr>
        </a:p>
      </dgm:t>
    </dgm:pt>
    <dgm:pt modelId="{10AD18DE-175A-412F-9D14-0CBD53B9F0DF}" type="parTrans" cxnId="{598F96D7-CDEF-427E-8910-41C68CA77D72}">
      <dgm:prSet/>
      <dgm:spPr/>
      <dgm:t>
        <a:bodyPr/>
        <a:lstStyle/>
        <a:p>
          <a:endParaRPr lang="en-US"/>
        </a:p>
      </dgm:t>
    </dgm:pt>
    <dgm:pt modelId="{99FB24C0-A105-40A3-8C5C-37093B3ACC7E}" type="sibTrans" cxnId="{598F96D7-CDEF-427E-8910-41C68CA77D72}">
      <dgm:prSet/>
      <dgm:spPr/>
      <dgm:t>
        <a:bodyPr/>
        <a:lstStyle/>
        <a:p>
          <a:endParaRPr lang="en-US"/>
        </a:p>
      </dgm:t>
    </dgm:pt>
    <dgm:pt modelId="{A75AD632-3B3B-4C8D-B98A-28D592B99F46}">
      <dgm:prSet/>
      <dgm:spPr/>
      <dgm:t>
        <a:bodyPr/>
        <a:lstStyle/>
        <a:p>
          <a:r>
            <a:rPr lang="en-US" dirty="0">
              <a:latin typeface="Caladea" panose="02040503050406030204" pitchFamily="18" charset="0"/>
            </a:rPr>
            <a:t>Are you in touch with you local Director of Public Health?</a:t>
          </a:r>
        </a:p>
      </dgm:t>
    </dgm:pt>
    <dgm:pt modelId="{80BADD0A-2F67-4499-A431-42F360141FA1}" type="parTrans" cxnId="{1DCA5D2F-52AE-4642-B20D-984BC684DEB4}">
      <dgm:prSet/>
      <dgm:spPr/>
    </dgm:pt>
    <dgm:pt modelId="{D94538AC-EB8E-49C8-9AC3-BD7E645EB721}" type="sibTrans" cxnId="{1DCA5D2F-52AE-4642-B20D-984BC684DEB4}">
      <dgm:prSet/>
      <dgm:spPr/>
    </dgm:pt>
    <dgm:pt modelId="{8CA430C6-9231-40AA-A570-9CDECED0EC4D}" type="pres">
      <dgm:prSet presAssocID="{D852D64E-786F-44D0-B44E-12FA35E191C5}" presName="Name0" presStyleCnt="0">
        <dgm:presLayoutVars>
          <dgm:dir/>
          <dgm:resizeHandles val="exact"/>
        </dgm:presLayoutVars>
      </dgm:prSet>
      <dgm:spPr/>
    </dgm:pt>
    <dgm:pt modelId="{471F2B52-F12F-4DE8-9A34-4AFCB887ED34}" type="pres">
      <dgm:prSet presAssocID="{90928E47-A79D-4C78-A1FC-47C33AC05087}" presName="node" presStyleLbl="node1" presStyleIdx="0" presStyleCnt="1">
        <dgm:presLayoutVars>
          <dgm:bulletEnabled val="1"/>
        </dgm:presLayoutVars>
      </dgm:prSet>
      <dgm:spPr/>
    </dgm:pt>
  </dgm:ptLst>
  <dgm:cxnLst>
    <dgm:cxn modelId="{D0E10F22-EF30-4C82-A94E-FD100A355355}" srcId="{90928E47-A79D-4C78-A1FC-47C33AC05087}" destId="{F5882061-C77E-43FD-ACAF-36A9E90724D0}" srcOrd="3" destOrd="0" parTransId="{D54A57C4-0F9E-4D62-85C2-C87DA9BE854F}" sibTransId="{8C95E32A-4A9B-4F4E-A92E-CABC6B2E0BD0}"/>
    <dgm:cxn modelId="{3651F228-17D3-4809-96D8-6EF6A2D88D84}" type="presOf" srcId="{F5882061-C77E-43FD-ACAF-36A9E90724D0}" destId="{471F2B52-F12F-4DE8-9A34-4AFCB887ED34}" srcOrd="0" destOrd="4" presId="urn:microsoft.com/office/officeart/2016/7/layout/RepeatingBendingProcessNew"/>
    <dgm:cxn modelId="{1DCA5D2F-52AE-4642-B20D-984BC684DEB4}" srcId="{90928E47-A79D-4C78-A1FC-47C33AC05087}" destId="{A75AD632-3B3B-4C8D-B98A-28D592B99F46}" srcOrd="2" destOrd="0" parTransId="{80BADD0A-2F67-4499-A431-42F360141FA1}" sibTransId="{D94538AC-EB8E-49C8-9AC3-BD7E645EB721}"/>
    <dgm:cxn modelId="{E385CC3D-1607-4218-8024-2959C130D8B6}" type="presOf" srcId="{D852D64E-786F-44D0-B44E-12FA35E191C5}" destId="{8CA430C6-9231-40AA-A570-9CDECED0EC4D}" srcOrd="0" destOrd="0" presId="urn:microsoft.com/office/officeart/2016/7/layout/RepeatingBendingProcessNew"/>
    <dgm:cxn modelId="{E7F79341-111D-47A1-81E1-5E35A872C0C3}" type="presOf" srcId="{E2028FE5-1EAC-48C0-830F-ADBC66EE454E}" destId="{471F2B52-F12F-4DE8-9A34-4AFCB887ED34}" srcOrd="0" destOrd="1" presId="urn:microsoft.com/office/officeart/2016/7/layout/RepeatingBendingProcessNew"/>
    <dgm:cxn modelId="{DF13E044-08AA-4BCB-A270-71DF4D077760}" srcId="{90928E47-A79D-4C78-A1FC-47C33AC05087}" destId="{46AB3E51-D806-40CF-8A4D-814D9D684897}" srcOrd="1" destOrd="0" parTransId="{36045993-D54E-40E1-A31E-D9E8882C3239}" sibTransId="{2A19C860-C81C-47BA-9D5F-49CFA321EE20}"/>
    <dgm:cxn modelId="{25540A4A-EFF4-4943-B0E8-1D82FE1E0ECA}" type="presOf" srcId="{A75AD632-3B3B-4C8D-B98A-28D592B99F46}" destId="{471F2B52-F12F-4DE8-9A34-4AFCB887ED34}" srcOrd="0" destOrd="3" presId="urn:microsoft.com/office/officeart/2016/7/layout/RepeatingBendingProcessNew"/>
    <dgm:cxn modelId="{13505FB0-3DB8-43E5-9FD3-CA7C42A94520}" type="presOf" srcId="{F0A5C60F-3809-40D6-9BEF-0DAA9C8B69DD}" destId="{471F2B52-F12F-4DE8-9A34-4AFCB887ED34}" srcOrd="0" destOrd="5" presId="urn:microsoft.com/office/officeart/2016/7/layout/RepeatingBendingProcessNew"/>
    <dgm:cxn modelId="{598F96D7-CDEF-427E-8910-41C68CA77D72}" srcId="{90928E47-A79D-4C78-A1FC-47C33AC05087}" destId="{F0A5C60F-3809-40D6-9BEF-0DAA9C8B69DD}" srcOrd="4" destOrd="0" parTransId="{10AD18DE-175A-412F-9D14-0CBD53B9F0DF}" sibTransId="{99FB24C0-A105-40A3-8C5C-37093B3ACC7E}"/>
    <dgm:cxn modelId="{0F8210DD-282E-40CD-92D7-4516C086B4AA}" type="presOf" srcId="{46AB3E51-D806-40CF-8A4D-814D9D684897}" destId="{471F2B52-F12F-4DE8-9A34-4AFCB887ED34}" srcOrd="0" destOrd="2" presId="urn:microsoft.com/office/officeart/2016/7/layout/RepeatingBendingProcessNew"/>
    <dgm:cxn modelId="{010EBCDE-8E6F-412D-8E43-FAEBC4118A87}" srcId="{D852D64E-786F-44D0-B44E-12FA35E191C5}" destId="{90928E47-A79D-4C78-A1FC-47C33AC05087}" srcOrd="0" destOrd="0" parTransId="{6973C74D-D8D4-47B4-94D3-56217BF52CB9}" sibTransId="{B6490858-B4AA-4828-A757-01379FA0CC7E}"/>
    <dgm:cxn modelId="{DED892E6-D05B-4C01-A140-EA94DC98ACCE}" type="presOf" srcId="{90928E47-A79D-4C78-A1FC-47C33AC05087}" destId="{471F2B52-F12F-4DE8-9A34-4AFCB887ED34}" srcOrd="0" destOrd="0" presId="urn:microsoft.com/office/officeart/2016/7/layout/RepeatingBendingProcessNew"/>
    <dgm:cxn modelId="{75027EF0-0741-4347-A635-D9AE6554CEF8}" srcId="{90928E47-A79D-4C78-A1FC-47C33AC05087}" destId="{E2028FE5-1EAC-48C0-830F-ADBC66EE454E}" srcOrd="0" destOrd="0" parTransId="{C6F1FB15-1B04-4853-AB6F-1AC7936FE084}" sibTransId="{F36AE941-FE2A-4E0C-AE74-01484997F457}"/>
    <dgm:cxn modelId="{0DB6A55A-F77C-4FB2-A3FA-48B0E22E0DC2}" type="presParOf" srcId="{8CA430C6-9231-40AA-A570-9CDECED0EC4D}" destId="{471F2B52-F12F-4DE8-9A34-4AFCB887ED34}" srcOrd="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1F2B52-F12F-4DE8-9A34-4AFCB887ED34}">
      <dsp:nvSpPr>
        <dsp:cNvPr id="0" name=""/>
        <dsp:cNvSpPr/>
      </dsp:nvSpPr>
      <dsp:spPr>
        <a:xfrm>
          <a:off x="0" y="67792"/>
          <a:ext cx="7315200" cy="438912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8451" tIns="376257" rIns="358451" bIns="376257" numCol="1" spcCol="1270" anchor="t" anchorCtr="0">
          <a:noAutofit/>
        </a:bodyPr>
        <a:lstStyle/>
        <a:p>
          <a:pPr marL="0" lvl="0" indent="0" algn="l" defTabSz="1244600">
            <a:lnSpc>
              <a:spcPct val="90000"/>
            </a:lnSpc>
            <a:spcBef>
              <a:spcPct val="0"/>
            </a:spcBef>
            <a:spcAft>
              <a:spcPct val="35000"/>
            </a:spcAft>
            <a:buNone/>
          </a:pPr>
          <a:r>
            <a:rPr lang="en-US" sz="2800" kern="1200" dirty="0">
              <a:latin typeface="Caladea" panose="02040503050406030204" pitchFamily="18" charset="0"/>
            </a:rPr>
            <a:t>Questions to consider</a:t>
          </a:r>
        </a:p>
        <a:p>
          <a:pPr marL="228600" lvl="1" indent="-228600" algn="l" defTabSz="977900">
            <a:lnSpc>
              <a:spcPct val="90000"/>
            </a:lnSpc>
            <a:spcBef>
              <a:spcPct val="0"/>
            </a:spcBef>
            <a:spcAft>
              <a:spcPct val="15000"/>
            </a:spcAft>
            <a:buChar char="•"/>
          </a:pPr>
          <a:r>
            <a:rPr lang="en-GB" sz="2200" kern="1200" dirty="0">
              <a:latin typeface="Caladea" panose="02040503050406030204" pitchFamily="18" charset="0"/>
            </a:rPr>
            <a:t>What partnerships exist already?</a:t>
          </a:r>
          <a:endParaRPr lang="en-US" sz="2200" kern="1200" dirty="0">
            <a:latin typeface="Caladea" panose="02040503050406030204" pitchFamily="18" charset="0"/>
          </a:endParaRPr>
        </a:p>
        <a:p>
          <a:pPr marL="228600" lvl="1" indent="-228600" algn="l" defTabSz="977900">
            <a:lnSpc>
              <a:spcPct val="90000"/>
            </a:lnSpc>
            <a:spcBef>
              <a:spcPct val="0"/>
            </a:spcBef>
            <a:spcAft>
              <a:spcPct val="15000"/>
            </a:spcAft>
            <a:buChar char="•"/>
          </a:pPr>
          <a:r>
            <a:rPr lang="en-GB" sz="2200" kern="1200" dirty="0">
              <a:latin typeface="Caladea" panose="02040503050406030204" pitchFamily="18" charset="0"/>
            </a:rPr>
            <a:t>Is there an effective health and wellbeing board in your area?</a:t>
          </a:r>
          <a:endParaRPr lang="en-US" sz="2200" kern="1200" dirty="0">
            <a:latin typeface="Caladea" panose="02040503050406030204" pitchFamily="18" charset="0"/>
          </a:endParaRPr>
        </a:p>
        <a:p>
          <a:pPr marL="228600" lvl="1" indent="-228600" algn="l" defTabSz="977900">
            <a:lnSpc>
              <a:spcPct val="90000"/>
            </a:lnSpc>
            <a:spcBef>
              <a:spcPct val="0"/>
            </a:spcBef>
            <a:spcAft>
              <a:spcPct val="15000"/>
            </a:spcAft>
            <a:buChar char="•"/>
          </a:pPr>
          <a:r>
            <a:rPr lang="en-US" sz="2200" kern="1200" dirty="0">
              <a:latin typeface="Caladea" panose="02040503050406030204" pitchFamily="18" charset="0"/>
            </a:rPr>
            <a:t>Are you in touch with you local Director of Public Health?</a:t>
          </a:r>
        </a:p>
        <a:p>
          <a:pPr marL="228600" lvl="1" indent="-228600" algn="l" defTabSz="977900">
            <a:lnSpc>
              <a:spcPct val="90000"/>
            </a:lnSpc>
            <a:spcBef>
              <a:spcPct val="0"/>
            </a:spcBef>
            <a:spcAft>
              <a:spcPct val="15000"/>
            </a:spcAft>
            <a:buChar char="•"/>
          </a:pPr>
          <a:r>
            <a:rPr lang="en-GB" sz="2200" kern="1200" dirty="0">
              <a:latin typeface="Caladea" panose="02040503050406030204" pitchFamily="18" charset="0"/>
            </a:rPr>
            <a:t>What opportunities are there in your area to improve outcomes by working in a more integrated way?</a:t>
          </a:r>
          <a:endParaRPr lang="en-US" sz="2200" kern="1200" dirty="0">
            <a:latin typeface="Caladea" panose="02040503050406030204" pitchFamily="18" charset="0"/>
          </a:endParaRPr>
        </a:p>
        <a:p>
          <a:pPr marL="228600" lvl="1" indent="-228600" algn="l" defTabSz="977900">
            <a:lnSpc>
              <a:spcPct val="90000"/>
            </a:lnSpc>
            <a:spcBef>
              <a:spcPct val="0"/>
            </a:spcBef>
            <a:spcAft>
              <a:spcPct val="15000"/>
            </a:spcAft>
            <a:buChar char="•"/>
          </a:pPr>
          <a:r>
            <a:rPr lang="en-GB" sz="2200" kern="1200" dirty="0">
              <a:latin typeface="Caladea" panose="02040503050406030204" pitchFamily="18" charset="0"/>
            </a:rPr>
            <a:t>Are there any really good examples from where you work of people doing this already - do share with us?</a:t>
          </a:r>
          <a:endParaRPr lang="en-US" sz="2200" kern="1200" dirty="0">
            <a:latin typeface="Caladea" panose="02040503050406030204" pitchFamily="18" charset="0"/>
          </a:endParaRPr>
        </a:p>
      </dsp:txBody>
      <dsp:txXfrm>
        <a:off x="0" y="67792"/>
        <a:ext cx="7315200" cy="4389120"/>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39D6A8-CD84-4165-A20B-E3A9372905AF}" type="datetimeFigureOut">
              <a:rPr lang="en-GB" smtClean="0"/>
              <a:t>23/01/2019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A9469B-5ED8-47DA-9EC7-3358E8B36CDB}" type="slidenum">
              <a:rPr lang="en-GB" smtClean="0"/>
              <a:t>‹#›</a:t>
            </a:fld>
            <a:endParaRPr lang="en-GB"/>
          </a:p>
        </p:txBody>
      </p:sp>
    </p:spTree>
    <p:extLst>
      <p:ext uri="{BB962C8B-B14F-4D97-AF65-F5344CB8AC3E}">
        <p14:creationId xmlns:p14="http://schemas.microsoft.com/office/powerpoint/2010/main" val="3128362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We all know: The right home environment is essential to health and wellbeing, throughout life.</a:t>
            </a:r>
          </a:p>
          <a:p>
            <a:endParaRPr lang="en-GB" dirty="0"/>
          </a:p>
        </p:txBody>
      </p:sp>
      <p:sp>
        <p:nvSpPr>
          <p:cNvPr id="4" name="Slide Number Placeholder 3"/>
          <p:cNvSpPr>
            <a:spLocks noGrp="1"/>
          </p:cNvSpPr>
          <p:nvPr>
            <p:ph type="sldNum" sz="quarter" idx="5"/>
          </p:nvPr>
        </p:nvSpPr>
        <p:spPr/>
        <p:txBody>
          <a:bodyPr/>
          <a:lstStyle/>
          <a:p>
            <a:fld id="{FCA9469B-5ED8-47DA-9EC7-3358E8B36CDB}" type="slidenum">
              <a:rPr lang="en-GB" smtClean="0"/>
              <a:t>1</a:t>
            </a:fld>
            <a:endParaRPr lang="en-GB"/>
          </a:p>
        </p:txBody>
      </p:sp>
    </p:spTree>
    <p:extLst>
      <p:ext uri="{BB962C8B-B14F-4D97-AF65-F5344CB8AC3E}">
        <p14:creationId xmlns:p14="http://schemas.microsoft.com/office/powerpoint/2010/main" val="1486383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C7B0D583-0B44-4F7A-B8F5-683A77A7B4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E3DC00A6-E0FE-4F21-8FF0-FC55DAB263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There are really good examples of local evidence of the impact of housing on H&amp;W in hospital discharge services</a:t>
            </a:r>
          </a:p>
          <a:p>
            <a:pPr marL="171450" indent="-171450">
              <a:buFont typeface="Arial" panose="020B0604020202020204" pitchFamily="34" charset="0"/>
              <a:buChar char="•"/>
            </a:pPr>
            <a:r>
              <a:rPr lang="en-GB" altLang="en-US" dirty="0"/>
              <a:t>HLIN Home from Hospital report for NHF on how housing services relieve pressure on NHS</a:t>
            </a:r>
          </a:p>
          <a:p>
            <a:pPr marL="0" indent="0">
              <a:buFont typeface="Arial" panose="020B0604020202020204" pitchFamily="34" charset="0"/>
              <a:buNone/>
            </a:pPr>
            <a:r>
              <a:rPr lang="en-GB" altLang="en-US" dirty="0"/>
              <a:t>A benefit to having housing staff in hospital discharge teams:</a:t>
            </a:r>
          </a:p>
          <a:p>
            <a:pPr marL="171450" indent="-171450">
              <a:buFont typeface="Arial" panose="020B0604020202020204" pitchFamily="34" charset="0"/>
              <a:buChar char="•"/>
            </a:pPr>
            <a:r>
              <a:rPr lang="en-GB" altLang="en-US" dirty="0"/>
              <a:t>E.g. Bournemouth Churches HA advocacy and support to individuals in </a:t>
            </a:r>
            <a:r>
              <a:rPr lang="en-GB" altLang="en-US" dirty="0" err="1"/>
              <a:t>hosp</a:t>
            </a:r>
            <a:r>
              <a:rPr lang="en-GB" altLang="en-US" dirty="0"/>
              <a:t> at risk or are homeless</a:t>
            </a:r>
          </a:p>
          <a:p>
            <a:pPr marL="171450" indent="-171450">
              <a:buFont typeface="Arial" panose="020B0604020202020204" pitchFamily="34" charset="0"/>
              <a:buChar char="•"/>
            </a:pPr>
            <a:r>
              <a:rPr lang="en-GB" altLang="en-US" dirty="0"/>
              <a:t>Estimated cost benefit in terms of reduced excess bed days to NHS 2016-17 £280,000</a:t>
            </a:r>
          </a:p>
          <a:p>
            <a:pPr marL="0" indent="0">
              <a:buFont typeface="Arial" panose="020B0604020202020204" pitchFamily="34" charset="0"/>
              <a:buNone/>
            </a:pPr>
            <a:r>
              <a:rPr lang="en-GB" altLang="en-US" dirty="0"/>
              <a:t>However, real</a:t>
            </a:r>
            <a:r>
              <a:rPr lang="en-GB" altLang="en-US" baseline="0" dirty="0"/>
              <a:t> difficulty is that these savings might not be cash releasing savings but more importantly when many NHS Hospital Trusts are in £20+million financial deficit, the £250,000-£500,000 savings don’t make substantial in-roads into the type of care efficiencies required to balance the books! Nevertheless, impressive patient experience and outcomes delivered</a:t>
            </a:r>
            <a:endParaRPr lang="en-GB" altLang="en-US" dirty="0"/>
          </a:p>
        </p:txBody>
      </p:sp>
      <p:sp>
        <p:nvSpPr>
          <p:cNvPr id="9220" name="Slide Number Placeholder 3">
            <a:extLst>
              <a:ext uri="{FF2B5EF4-FFF2-40B4-BE49-F238E27FC236}">
                <a16:creationId xmlns:a16="http://schemas.microsoft.com/office/drawing/2014/main" id="{3924B09D-1FD1-49B4-9B67-0FE1A22781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2103" indent="-281578">
              <a:spcBef>
                <a:spcPct val="30000"/>
              </a:spcBef>
              <a:defRPr sz="1200">
                <a:solidFill>
                  <a:schemeClr val="tx1"/>
                </a:solidFill>
                <a:latin typeface="Calibri" panose="020F0502020204030204" pitchFamily="34" charset="0"/>
              </a:defRPr>
            </a:lvl2pPr>
            <a:lvl3pPr marL="1126312" indent="-225262">
              <a:spcBef>
                <a:spcPct val="30000"/>
              </a:spcBef>
              <a:defRPr sz="1200">
                <a:solidFill>
                  <a:schemeClr val="tx1"/>
                </a:solidFill>
                <a:latin typeface="Calibri" panose="020F0502020204030204" pitchFamily="34" charset="0"/>
              </a:defRPr>
            </a:lvl3pPr>
            <a:lvl4pPr marL="1576837" indent="-225262">
              <a:spcBef>
                <a:spcPct val="30000"/>
              </a:spcBef>
              <a:defRPr sz="1200">
                <a:solidFill>
                  <a:schemeClr val="tx1"/>
                </a:solidFill>
                <a:latin typeface="Calibri" panose="020F0502020204030204" pitchFamily="34" charset="0"/>
              </a:defRPr>
            </a:lvl4pPr>
            <a:lvl5pPr marL="2027362" indent="-225262">
              <a:spcBef>
                <a:spcPct val="30000"/>
              </a:spcBef>
              <a:defRPr sz="1200">
                <a:solidFill>
                  <a:schemeClr val="tx1"/>
                </a:solidFill>
                <a:latin typeface="Calibri" panose="020F0502020204030204" pitchFamily="34" charset="0"/>
              </a:defRPr>
            </a:lvl5pPr>
            <a:lvl6pPr marL="2477887" indent="-225262" eaLnBrk="0" fontAlgn="base" hangingPunct="0">
              <a:spcBef>
                <a:spcPct val="30000"/>
              </a:spcBef>
              <a:spcAft>
                <a:spcPct val="0"/>
              </a:spcAft>
              <a:defRPr sz="1200">
                <a:solidFill>
                  <a:schemeClr val="tx1"/>
                </a:solidFill>
                <a:latin typeface="Calibri" panose="020F0502020204030204" pitchFamily="34" charset="0"/>
              </a:defRPr>
            </a:lvl6pPr>
            <a:lvl7pPr marL="2928412" indent="-225262" eaLnBrk="0" fontAlgn="base" hangingPunct="0">
              <a:spcBef>
                <a:spcPct val="30000"/>
              </a:spcBef>
              <a:spcAft>
                <a:spcPct val="0"/>
              </a:spcAft>
              <a:defRPr sz="1200">
                <a:solidFill>
                  <a:schemeClr val="tx1"/>
                </a:solidFill>
                <a:latin typeface="Calibri" panose="020F0502020204030204" pitchFamily="34" charset="0"/>
              </a:defRPr>
            </a:lvl7pPr>
            <a:lvl8pPr marL="3378937" indent="-225262" eaLnBrk="0" fontAlgn="base" hangingPunct="0">
              <a:spcBef>
                <a:spcPct val="30000"/>
              </a:spcBef>
              <a:spcAft>
                <a:spcPct val="0"/>
              </a:spcAft>
              <a:defRPr sz="1200">
                <a:solidFill>
                  <a:schemeClr val="tx1"/>
                </a:solidFill>
                <a:latin typeface="Calibri" panose="020F0502020204030204" pitchFamily="34" charset="0"/>
              </a:defRPr>
            </a:lvl8pPr>
            <a:lvl9pPr marL="3829461" indent="-22526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11CF6B-179E-4BC8-A2A2-F8FE001233C9}" type="slidenum">
              <a:rPr lang="en-GB" altLang="en-US" sz="1300">
                <a:latin typeface="Arial" panose="020B0604020202020204" pitchFamily="34" charset="0"/>
                <a:cs typeface="Arial" panose="020B0604020202020204" pitchFamily="34" charset="0"/>
              </a:rPr>
              <a:pPr>
                <a:spcBef>
                  <a:spcPct val="0"/>
                </a:spcBef>
              </a:pPr>
              <a:t>10</a:t>
            </a:fld>
            <a:endParaRPr lang="en-GB" altLang="en-US" sz="1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3230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C7B0D583-0B44-4F7A-B8F5-683A77A7B4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E3DC00A6-E0FE-4F21-8FF0-FC55DAB263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Evidence of impact of housing on health/care costs from Community based housing support services</a:t>
            </a: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Collab - county council, district councils and other partners –keep people in their own homes</a:t>
            </a: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Local Lightbulb Team offers a range of support such as aids and adaptations, energy advice, home safety and home maintenance to help people stay safe and independent.</a:t>
            </a:r>
          </a:p>
          <a:p>
            <a:pPr marL="171450" indent="-171450">
              <a:buFont typeface="Arial" panose="020B0604020202020204" pitchFamily="34" charset="0"/>
              <a:buChar char="•"/>
            </a:pPr>
            <a:r>
              <a:rPr lang="en-GB" altLang="en-US" sz="1200" b="0" i="0" u="none" strike="noStrike" kern="1200" dirty="0">
                <a:solidFill>
                  <a:schemeClr val="tx1"/>
                </a:solidFill>
                <a:effectLst/>
                <a:latin typeface="+mn-lt"/>
                <a:ea typeface="+mn-ea"/>
                <a:cs typeface="+mn-cs"/>
              </a:rPr>
              <a:t>Housing enabler in hospital settings</a:t>
            </a:r>
          </a:p>
          <a:p>
            <a:pPr marL="171450" indent="-171450">
              <a:buFont typeface="Arial" panose="020B0604020202020204" pitchFamily="34" charset="0"/>
              <a:buChar char="•"/>
            </a:pPr>
            <a:r>
              <a:rPr lang="en-GB" altLang="en-US" sz="1200" b="0" i="0" u="none" strike="noStrike" kern="1200" dirty="0">
                <a:solidFill>
                  <a:schemeClr val="tx1"/>
                </a:solidFill>
                <a:effectLst/>
                <a:latin typeface="+mn-lt"/>
                <a:ea typeface="+mn-ea"/>
                <a:cs typeface="+mn-cs"/>
              </a:rPr>
              <a:t>Evidence…</a:t>
            </a:r>
          </a:p>
          <a:p>
            <a:pPr marL="171450" indent="-171450">
              <a:buFont typeface="Arial" panose="020B0604020202020204" pitchFamily="34" charset="0"/>
              <a:buChar char="•"/>
            </a:pPr>
            <a:endParaRPr lang="en-GB" altLang="en-US" dirty="0"/>
          </a:p>
          <a:p>
            <a:endParaRPr lang="en-GB" altLang="en-US" dirty="0"/>
          </a:p>
        </p:txBody>
      </p:sp>
      <p:sp>
        <p:nvSpPr>
          <p:cNvPr id="9220" name="Slide Number Placeholder 3">
            <a:extLst>
              <a:ext uri="{FF2B5EF4-FFF2-40B4-BE49-F238E27FC236}">
                <a16:creationId xmlns:a16="http://schemas.microsoft.com/office/drawing/2014/main" id="{3924B09D-1FD1-49B4-9B67-0FE1A22781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2103" indent="-281578">
              <a:spcBef>
                <a:spcPct val="30000"/>
              </a:spcBef>
              <a:defRPr sz="1200">
                <a:solidFill>
                  <a:schemeClr val="tx1"/>
                </a:solidFill>
                <a:latin typeface="Calibri" panose="020F0502020204030204" pitchFamily="34" charset="0"/>
              </a:defRPr>
            </a:lvl2pPr>
            <a:lvl3pPr marL="1126312" indent="-225262">
              <a:spcBef>
                <a:spcPct val="30000"/>
              </a:spcBef>
              <a:defRPr sz="1200">
                <a:solidFill>
                  <a:schemeClr val="tx1"/>
                </a:solidFill>
                <a:latin typeface="Calibri" panose="020F0502020204030204" pitchFamily="34" charset="0"/>
              </a:defRPr>
            </a:lvl3pPr>
            <a:lvl4pPr marL="1576837" indent="-225262">
              <a:spcBef>
                <a:spcPct val="30000"/>
              </a:spcBef>
              <a:defRPr sz="1200">
                <a:solidFill>
                  <a:schemeClr val="tx1"/>
                </a:solidFill>
                <a:latin typeface="Calibri" panose="020F0502020204030204" pitchFamily="34" charset="0"/>
              </a:defRPr>
            </a:lvl4pPr>
            <a:lvl5pPr marL="2027362" indent="-225262">
              <a:spcBef>
                <a:spcPct val="30000"/>
              </a:spcBef>
              <a:defRPr sz="1200">
                <a:solidFill>
                  <a:schemeClr val="tx1"/>
                </a:solidFill>
                <a:latin typeface="Calibri" panose="020F0502020204030204" pitchFamily="34" charset="0"/>
              </a:defRPr>
            </a:lvl5pPr>
            <a:lvl6pPr marL="2477887" indent="-225262" eaLnBrk="0" fontAlgn="base" hangingPunct="0">
              <a:spcBef>
                <a:spcPct val="30000"/>
              </a:spcBef>
              <a:spcAft>
                <a:spcPct val="0"/>
              </a:spcAft>
              <a:defRPr sz="1200">
                <a:solidFill>
                  <a:schemeClr val="tx1"/>
                </a:solidFill>
                <a:latin typeface="Calibri" panose="020F0502020204030204" pitchFamily="34" charset="0"/>
              </a:defRPr>
            </a:lvl6pPr>
            <a:lvl7pPr marL="2928412" indent="-225262" eaLnBrk="0" fontAlgn="base" hangingPunct="0">
              <a:spcBef>
                <a:spcPct val="30000"/>
              </a:spcBef>
              <a:spcAft>
                <a:spcPct val="0"/>
              </a:spcAft>
              <a:defRPr sz="1200">
                <a:solidFill>
                  <a:schemeClr val="tx1"/>
                </a:solidFill>
                <a:latin typeface="Calibri" panose="020F0502020204030204" pitchFamily="34" charset="0"/>
              </a:defRPr>
            </a:lvl7pPr>
            <a:lvl8pPr marL="3378937" indent="-225262" eaLnBrk="0" fontAlgn="base" hangingPunct="0">
              <a:spcBef>
                <a:spcPct val="30000"/>
              </a:spcBef>
              <a:spcAft>
                <a:spcPct val="0"/>
              </a:spcAft>
              <a:defRPr sz="1200">
                <a:solidFill>
                  <a:schemeClr val="tx1"/>
                </a:solidFill>
                <a:latin typeface="Calibri" panose="020F0502020204030204" pitchFamily="34" charset="0"/>
              </a:defRPr>
            </a:lvl8pPr>
            <a:lvl9pPr marL="3829461" indent="-22526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11CF6B-179E-4BC8-A2A2-F8FE001233C9}" type="slidenum">
              <a:rPr lang="en-GB" altLang="en-US" sz="1300">
                <a:latin typeface="Arial" panose="020B0604020202020204" pitchFamily="34" charset="0"/>
                <a:cs typeface="Arial" panose="020B0604020202020204" pitchFamily="34" charset="0"/>
              </a:rPr>
              <a:pPr>
                <a:spcBef>
                  <a:spcPct val="0"/>
                </a:spcBef>
              </a:pPr>
              <a:t>11</a:t>
            </a:fld>
            <a:endParaRPr lang="en-GB" altLang="en-US" sz="1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2263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C7B0D583-0B44-4F7A-B8F5-683A77A7B4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E3DC00A6-E0FE-4F21-8FF0-FC55DAB263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9220" name="Slide Number Placeholder 3">
            <a:extLst>
              <a:ext uri="{FF2B5EF4-FFF2-40B4-BE49-F238E27FC236}">
                <a16:creationId xmlns:a16="http://schemas.microsoft.com/office/drawing/2014/main" id="{3924B09D-1FD1-49B4-9B67-0FE1A22781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2103" indent="-281578">
              <a:spcBef>
                <a:spcPct val="30000"/>
              </a:spcBef>
              <a:defRPr sz="1200">
                <a:solidFill>
                  <a:schemeClr val="tx1"/>
                </a:solidFill>
                <a:latin typeface="Calibri" panose="020F0502020204030204" pitchFamily="34" charset="0"/>
              </a:defRPr>
            </a:lvl2pPr>
            <a:lvl3pPr marL="1126312" indent="-225262">
              <a:spcBef>
                <a:spcPct val="30000"/>
              </a:spcBef>
              <a:defRPr sz="1200">
                <a:solidFill>
                  <a:schemeClr val="tx1"/>
                </a:solidFill>
                <a:latin typeface="Calibri" panose="020F0502020204030204" pitchFamily="34" charset="0"/>
              </a:defRPr>
            </a:lvl3pPr>
            <a:lvl4pPr marL="1576837" indent="-225262">
              <a:spcBef>
                <a:spcPct val="30000"/>
              </a:spcBef>
              <a:defRPr sz="1200">
                <a:solidFill>
                  <a:schemeClr val="tx1"/>
                </a:solidFill>
                <a:latin typeface="Calibri" panose="020F0502020204030204" pitchFamily="34" charset="0"/>
              </a:defRPr>
            </a:lvl4pPr>
            <a:lvl5pPr marL="2027362" indent="-225262">
              <a:spcBef>
                <a:spcPct val="30000"/>
              </a:spcBef>
              <a:defRPr sz="1200">
                <a:solidFill>
                  <a:schemeClr val="tx1"/>
                </a:solidFill>
                <a:latin typeface="Calibri" panose="020F0502020204030204" pitchFamily="34" charset="0"/>
              </a:defRPr>
            </a:lvl5pPr>
            <a:lvl6pPr marL="2477887" indent="-225262" eaLnBrk="0" fontAlgn="base" hangingPunct="0">
              <a:spcBef>
                <a:spcPct val="30000"/>
              </a:spcBef>
              <a:spcAft>
                <a:spcPct val="0"/>
              </a:spcAft>
              <a:defRPr sz="1200">
                <a:solidFill>
                  <a:schemeClr val="tx1"/>
                </a:solidFill>
                <a:latin typeface="Calibri" panose="020F0502020204030204" pitchFamily="34" charset="0"/>
              </a:defRPr>
            </a:lvl6pPr>
            <a:lvl7pPr marL="2928412" indent="-225262" eaLnBrk="0" fontAlgn="base" hangingPunct="0">
              <a:spcBef>
                <a:spcPct val="30000"/>
              </a:spcBef>
              <a:spcAft>
                <a:spcPct val="0"/>
              </a:spcAft>
              <a:defRPr sz="1200">
                <a:solidFill>
                  <a:schemeClr val="tx1"/>
                </a:solidFill>
                <a:latin typeface="Calibri" panose="020F0502020204030204" pitchFamily="34" charset="0"/>
              </a:defRPr>
            </a:lvl7pPr>
            <a:lvl8pPr marL="3378937" indent="-225262" eaLnBrk="0" fontAlgn="base" hangingPunct="0">
              <a:spcBef>
                <a:spcPct val="30000"/>
              </a:spcBef>
              <a:spcAft>
                <a:spcPct val="0"/>
              </a:spcAft>
              <a:defRPr sz="1200">
                <a:solidFill>
                  <a:schemeClr val="tx1"/>
                </a:solidFill>
                <a:latin typeface="Calibri" panose="020F0502020204030204" pitchFamily="34" charset="0"/>
              </a:defRPr>
            </a:lvl8pPr>
            <a:lvl9pPr marL="3829461" indent="-22526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11CF6B-179E-4BC8-A2A2-F8FE001233C9}" type="slidenum">
              <a:rPr lang="en-GB" altLang="en-US" sz="1300">
                <a:latin typeface="Arial" panose="020B0604020202020204" pitchFamily="34" charset="0"/>
                <a:cs typeface="Arial" panose="020B0604020202020204" pitchFamily="34" charset="0"/>
              </a:rPr>
              <a:pPr>
                <a:spcBef>
                  <a:spcPct val="0"/>
                </a:spcBef>
              </a:pPr>
              <a:t>12</a:t>
            </a:fld>
            <a:endParaRPr lang="en-GB" altLang="en-US" sz="1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9273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can you do? Does anyone have anything they can share?</a:t>
            </a:r>
          </a:p>
        </p:txBody>
      </p:sp>
      <p:sp>
        <p:nvSpPr>
          <p:cNvPr id="4" name="Slide Number Placeholder 3"/>
          <p:cNvSpPr>
            <a:spLocks noGrp="1"/>
          </p:cNvSpPr>
          <p:nvPr>
            <p:ph type="sldNum" sz="quarter" idx="5"/>
          </p:nvPr>
        </p:nvSpPr>
        <p:spPr/>
        <p:txBody>
          <a:bodyPr/>
          <a:lstStyle/>
          <a:p>
            <a:fld id="{FCA9469B-5ED8-47DA-9EC7-3358E8B36CDB}" type="slidenum">
              <a:rPr lang="en-GB" smtClean="0"/>
              <a:t>13</a:t>
            </a:fld>
            <a:endParaRPr lang="en-GB"/>
          </a:p>
        </p:txBody>
      </p:sp>
    </p:spTree>
    <p:extLst>
      <p:ext uri="{BB962C8B-B14F-4D97-AF65-F5344CB8AC3E}">
        <p14:creationId xmlns:p14="http://schemas.microsoft.com/office/powerpoint/2010/main" val="3213915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can you do? Does anyone have anything they can share?</a:t>
            </a:r>
          </a:p>
        </p:txBody>
      </p:sp>
      <p:sp>
        <p:nvSpPr>
          <p:cNvPr id="4" name="Slide Number Placeholder 3"/>
          <p:cNvSpPr>
            <a:spLocks noGrp="1"/>
          </p:cNvSpPr>
          <p:nvPr>
            <p:ph type="sldNum" sz="quarter" idx="5"/>
          </p:nvPr>
        </p:nvSpPr>
        <p:spPr/>
        <p:txBody>
          <a:bodyPr/>
          <a:lstStyle/>
          <a:p>
            <a:fld id="{FCA9469B-5ED8-47DA-9EC7-3358E8B36CDB}" type="slidenum">
              <a:rPr lang="en-GB" smtClean="0"/>
              <a:t>14</a:t>
            </a:fld>
            <a:endParaRPr lang="en-GB"/>
          </a:p>
        </p:txBody>
      </p:sp>
    </p:spTree>
    <p:extLst>
      <p:ext uri="{BB962C8B-B14F-4D97-AF65-F5344CB8AC3E}">
        <p14:creationId xmlns:p14="http://schemas.microsoft.com/office/powerpoint/2010/main" val="3213915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C7B0D583-0B44-4F7A-B8F5-683A77A7B4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E3DC00A6-E0FE-4F21-8FF0-FC55DAB263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MoU brings tog key orgs/decision makers to embed the role of housing in joined up action on improving health and better health and social care services.</a:t>
            </a:r>
            <a:endParaRPr lang="en-GB" altLang="en-US" dirty="0"/>
          </a:p>
          <a:p>
            <a:pPr marL="171450" indent="-171450">
              <a:buFont typeface="Arial" panose="020B0604020202020204" pitchFamily="34" charset="0"/>
              <a:buChar char="•"/>
            </a:pPr>
            <a:r>
              <a:rPr lang="en-GB" altLang="en-US" dirty="0"/>
              <a:t>Initiated by NHS England</a:t>
            </a:r>
          </a:p>
          <a:p>
            <a:pPr marL="171450" indent="-171450">
              <a:buFont typeface="Arial" panose="020B0604020202020204" pitchFamily="34" charset="0"/>
              <a:buChar char="•"/>
            </a:pPr>
            <a:r>
              <a:rPr lang="en-GB" altLang="en-US" dirty="0"/>
              <a:t>2014 &amp; 2018 refresh included social care</a:t>
            </a:r>
          </a:p>
          <a:p>
            <a:pPr marL="171450" indent="-171450">
              <a:buFont typeface="Arial" panose="020B0604020202020204" pitchFamily="34" charset="0"/>
              <a:buChar char="•"/>
            </a:pPr>
            <a:r>
              <a:rPr lang="en-GB" altLang="en-US" dirty="0"/>
              <a:t>Rep’s meet 1/4ly through ADASS HPN. Annual review.</a:t>
            </a:r>
          </a:p>
          <a:p>
            <a:pPr marL="171450" indent="-171450">
              <a:buFont typeface="Arial" panose="020B0604020202020204" pitchFamily="34" charset="0"/>
              <a:buChar char="•"/>
            </a:pPr>
            <a:r>
              <a:rPr lang="en-GB" altLang="en-US" dirty="0"/>
              <a:t>PHE lead role</a:t>
            </a:r>
          </a:p>
          <a:p>
            <a:pPr marL="171450" indent="-171450">
              <a:buFont typeface="Arial" panose="020B0604020202020204" pitchFamily="34" charset="0"/>
              <a:buChar char="•"/>
            </a:pPr>
            <a:r>
              <a:rPr lang="en-GB" altLang="en-US" dirty="0"/>
              <a:t>An enabler rather than a ‘provider’. A national commitment to working together following a set of principles to ensure </a:t>
            </a:r>
          </a:p>
          <a:p>
            <a:pPr marL="171450" indent="-171450">
              <a:buFont typeface="Arial" panose="020B0604020202020204" pitchFamily="34" charset="0"/>
              <a:buChar char="•"/>
            </a:pPr>
            <a:endParaRPr lang="en-GB" altLang="en-US" dirty="0"/>
          </a:p>
          <a:p>
            <a:pPr marL="171450" indent="-171450">
              <a:buFont typeface="Arial" panose="020B0604020202020204" pitchFamily="34" charset="0"/>
              <a:buChar char="•"/>
            </a:pPr>
            <a:endParaRPr lang="en-GB" altLang="en-US" dirty="0"/>
          </a:p>
          <a:p>
            <a:pPr marL="171450" indent="-171450">
              <a:buFont typeface="Arial" panose="020B0604020202020204" pitchFamily="34" charset="0"/>
              <a:buChar char="•"/>
            </a:pPr>
            <a:endParaRPr lang="en-GB" altLang="en-US" dirty="0"/>
          </a:p>
        </p:txBody>
      </p:sp>
      <p:sp>
        <p:nvSpPr>
          <p:cNvPr id="9220" name="Slide Number Placeholder 3">
            <a:extLst>
              <a:ext uri="{FF2B5EF4-FFF2-40B4-BE49-F238E27FC236}">
                <a16:creationId xmlns:a16="http://schemas.microsoft.com/office/drawing/2014/main" id="{3924B09D-1FD1-49B4-9B67-0FE1A22781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2103" indent="-281578">
              <a:spcBef>
                <a:spcPct val="30000"/>
              </a:spcBef>
              <a:defRPr sz="1200">
                <a:solidFill>
                  <a:schemeClr val="tx1"/>
                </a:solidFill>
                <a:latin typeface="Calibri" panose="020F0502020204030204" pitchFamily="34" charset="0"/>
              </a:defRPr>
            </a:lvl2pPr>
            <a:lvl3pPr marL="1126312" indent="-225262">
              <a:spcBef>
                <a:spcPct val="30000"/>
              </a:spcBef>
              <a:defRPr sz="1200">
                <a:solidFill>
                  <a:schemeClr val="tx1"/>
                </a:solidFill>
                <a:latin typeface="Calibri" panose="020F0502020204030204" pitchFamily="34" charset="0"/>
              </a:defRPr>
            </a:lvl3pPr>
            <a:lvl4pPr marL="1576837" indent="-225262">
              <a:spcBef>
                <a:spcPct val="30000"/>
              </a:spcBef>
              <a:defRPr sz="1200">
                <a:solidFill>
                  <a:schemeClr val="tx1"/>
                </a:solidFill>
                <a:latin typeface="Calibri" panose="020F0502020204030204" pitchFamily="34" charset="0"/>
              </a:defRPr>
            </a:lvl4pPr>
            <a:lvl5pPr marL="2027362" indent="-225262">
              <a:spcBef>
                <a:spcPct val="30000"/>
              </a:spcBef>
              <a:defRPr sz="1200">
                <a:solidFill>
                  <a:schemeClr val="tx1"/>
                </a:solidFill>
                <a:latin typeface="Calibri" panose="020F0502020204030204" pitchFamily="34" charset="0"/>
              </a:defRPr>
            </a:lvl5pPr>
            <a:lvl6pPr marL="2477887" indent="-225262" eaLnBrk="0" fontAlgn="base" hangingPunct="0">
              <a:spcBef>
                <a:spcPct val="30000"/>
              </a:spcBef>
              <a:spcAft>
                <a:spcPct val="0"/>
              </a:spcAft>
              <a:defRPr sz="1200">
                <a:solidFill>
                  <a:schemeClr val="tx1"/>
                </a:solidFill>
                <a:latin typeface="Calibri" panose="020F0502020204030204" pitchFamily="34" charset="0"/>
              </a:defRPr>
            </a:lvl6pPr>
            <a:lvl7pPr marL="2928412" indent="-225262" eaLnBrk="0" fontAlgn="base" hangingPunct="0">
              <a:spcBef>
                <a:spcPct val="30000"/>
              </a:spcBef>
              <a:spcAft>
                <a:spcPct val="0"/>
              </a:spcAft>
              <a:defRPr sz="1200">
                <a:solidFill>
                  <a:schemeClr val="tx1"/>
                </a:solidFill>
                <a:latin typeface="Calibri" panose="020F0502020204030204" pitchFamily="34" charset="0"/>
              </a:defRPr>
            </a:lvl7pPr>
            <a:lvl8pPr marL="3378937" indent="-225262" eaLnBrk="0" fontAlgn="base" hangingPunct="0">
              <a:spcBef>
                <a:spcPct val="30000"/>
              </a:spcBef>
              <a:spcAft>
                <a:spcPct val="0"/>
              </a:spcAft>
              <a:defRPr sz="1200">
                <a:solidFill>
                  <a:schemeClr val="tx1"/>
                </a:solidFill>
                <a:latin typeface="Calibri" panose="020F0502020204030204" pitchFamily="34" charset="0"/>
              </a:defRPr>
            </a:lvl8pPr>
            <a:lvl9pPr marL="3829461" indent="-22526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11CF6B-179E-4BC8-A2A2-F8FE001233C9}" type="slidenum">
              <a:rPr lang="en-GB" altLang="en-US" sz="1300">
                <a:latin typeface="Arial" panose="020B0604020202020204" pitchFamily="34" charset="0"/>
                <a:cs typeface="Arial" panose="020B0604020202020204" pitchFamily="34" charset="0"/>
              </a:rPr>
              <a:pPr>
                <a:spcBef>
                  <a:spcPct val="0"/>
                </a:spcBef>
              </a:pPr>
              <a:t>2</a:t>
            </a:fld>
            <a:endParaRPr lang="en-GB" altLang="en-US" sz="1300" dirty="0">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C7B0D583-0B44-4F7A-B8F5-683A77A7B4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E3DC00A6-E0FE-4F21-8FF0-FC55DAB263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GB" altLang="en-US" dirty="0"/>
              <a:t>Strategic example of where MoU principles have been applied = Wakefield</a:t>
            </a:r>
          </a:p>
          <a:p>
            <a:pPr marL="171450" indent="-171450">
              <a:buFont typeface="Arial" panose="020B0604020202020204" pitchFamily="34" charset="0"/>
              <a:buChar char="•"/>
            </a:pPr>
            <a:r>
              <a:rPr lang="en-GB" altLang="en-US" dirty="0"/>
              <a:t>W H&amp;W Plan defines the need for W H &amp; SC systems to understand role of housing on determining H&amp;W</a:t>
            </a:r>
          </a:p>
          <a:p>
            <a:pPr marL="171450" indent="-171450">
              <a:buFont typeface="Arial" panose="020B0604020202020204" pitchFamily="34" charset="0"/>
              <a:buChar char="•"/>
            </a:pPr>
            <a:r>
              <a:rPr lang="en-GB" altLang="en-US" dirty="0"/>
              <a:t>For which they have created the Housing, Health and Social Care Partnership sits under W H&amp;W Board</a:t>
            </a:r>
          </a:p>
          <a:p>
            <a:pPr marL="171450" indent="-171450">
              <a:buFont typeface="Arial" panose="020B0604020202020204" pitchFamily="34" charset="0"/>
              <a:buChar char="•"/>
            </a:pPr>
            <a:r>
              <a:rPr lang="en-GB" altLang="en-US" dirty="0"/>
              <a:t>PHE MoU checklist for local plans and policies acknowledge housing role in H&amp;W. – used across Wakefield system</a:t>
            </a:r>
          </a:p>
          <a:p>
            <a:pPr marL="171450" indent="-171450">
              <a:buFont typeface="Arial" panose="020B0604020202020204" pitchFamily="34" charset="0"/>
              <a:buChar char="•"/>
            </a:pPr>
            <a:r>
              <a:rPr lang="en-GB" altLang="en-US" dirty="0"/>
              <a:t>HHSCP highlighted </a:t>
            </a:r>
            <a:r>
              <a:rPr lang="en-GB" sz="1200" b="0" i="0" u="none" strike="noStrike" kern="1200" dirty="0">
                <a:solidFill>
                  <a:schemeClr val="tx1"/>
                </a:solidFill>
                <a:effectLst/>
                <a:latin typeface="+mn-lt"/>
                <a:ea typeface="+mn-ea"/>
                <a:cs typeface="+mn-cs"/>
              </a:rPr>
              <a:t>number of patients who are delayed when leaving hospital due to a housing issue</a:t>
            </a: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Housing pathways and co-ordination is being reviewed with the Mid Yorkshire Hospitals NHS Trust (MYHT), with a view to making hospital discharge more efficient where housing issues are present</a:t>
            </a:r>
          </a:p>
          <a:p>
            <a:pPr marL="171450" indent="-171450">
              <a:buFont typeface="Arial" panose="020B0604020202020204" pitchFamily="34" charset="0"/>
              <a:buChar char="•"/>
            </a:pPr>
            <a:r>
              <a:rPr lang="en-GB" altLang="en-US" sz="1200" b="0" i="0" u="none" strike="noStrike" kern="1200" dirty="0">
                <a:solidFill>
                  <a:schemeClr val="tx1"/>
                </a:solidFill>
                <a:effectLst/>
                <a:latin typeface="+mn-lt"/>
                <a:ea typeface="+mn-ea"/>
                <a:cs typeface="+mn-cs"/>
              </a:rPr>
              <a:t>PROGRESS: </a:t>
            </a:r>
            <a:r>
              <a:rPr lang="en-GB" sz="1200" b="0" i="0" u="none" strike="noStrike" kern="1200" dirty="0">
                <a:solidFill>
                  <a:schemeClr val="tx1"/>
                </a:solidFill>
                <a:effectLst/>
                <a:latin typeface="+mn-lt"/>
                <a:ea typeface="+mn-ea"/>
                <a:cs typeface="+mn-cs"/>
              </a:rPr>
              <a:t>Telecare is now offered as a standard part of the Reablement Service, WDH Care Link service, free of charge, to the patient for the duration of their reablement. Ambulance call-outs have been mitigated in up to 42% of fall incidents</a:t>
            </a:r>
            <a:endParaRPr lang="en-GB" altLang="en-US" dirty="0"/>
          </a:p>
          <a:p>
            <a:pPr marL="0" indent="0">
              <a:buFont typeface="Arial" panose="020B0604020202020204" pitchFamily="34" charset="0"/>
              <a:buNone/>
            </a:pPr>
            <a:r>
              <a:rPr lang="en-GB" altLang="en-US" u="sng" dirty="0"/>
              <a:t>OTHER</a:t>
            </a: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Nottingham MoU = agreement between local health, social care, housing and support colleagues who are committing to working in partnership to ensure that there is cross-sector identification and awareness of the needs of the local population.</a:t>
            </a:r>
          </a:p>
          <a:p>
            <a:pPr marL="171450" indent="-171450">
              <a:buFont typeface="Arial" panose="020B0604020202020204" pitchFamily="34" charset="0"/>
              <a:buChar char="•"/>
            </a:pPr>
            <a:r>
              <a:rPr lang="en-GB" altLang="en-US" sz="1200" b="0" i="0" u="none" strike="noStrike" kern="1200" dirty="0">
                <a:solidFill>
                  <a:schemeClr val="tx1"/>
                </a:solidFill>
                <a:effectLst/>
                <a:latin typeface="+mn-lt"/>
                <a:ea typeface="+mn-ea"/>
                <a:cs typeface="+mn-cs"/>
              </a:rPr>
              <a:t>Great Manchester = No MoU but H&amp;H programme. Invested in 1. Primary (housing advisers and info service. HOOP) 2. Strategic (specialist housing provision needed). 3. Age Friendly City. Local hubs ‘Wellness Hub’ as a prevention method</a:t>
            </a:r>
          </a:p>
          <a:p>
            <a:pPr marL="171450" indent="-171450">
              <a:buFont typeface="Arial" panose="020B0604020202020204" pitchFamily="34" charset="0"/>
              <a:buChar char="•"/>
            </a:pPr>
            <a:r>
              <a:rPr lang="en-GB" altLang="en-US" sz="1200" b="0" i="0" u="none" strike="noStrike" kern="1200" dirty="0">
                <a:solidFill>
                  <a:schemeClr val="tx1"/>
                </a:solidFill>
                <a:effectLst/>
                <a:latin typeface="+mn-lt"/>
                <a:ea typeface="+mn-ea"/>
                <a:cs typeface="+mn-cs"/>
              </a:rPr>
              <a:t>Hounslow = useful</a:t>
            </a:r>
            <a:r>
              <a:rPr lang="en-GB" altLang="en-US" sz="1200" b="0" i="0" u="none" strike="noStrike" kern="1200" baseline="0" dirty="0">
                <a:solidFill>
                  <a:schemeClr val="tx1"/>
                </a:solidFill>
                <a:effectLst/>
                <a:latin typeface="+mn-lt"/>
                <a:ea typeface="+mn-ea"/>
                <a:cs typeface="+mn-cs"/>
              </a:rPr>
              <a:t> accompanying Action Plan!</a:t>
            </a:r>
            <a:endParaRPr lang="en-GB" altLang="en-US" b="0" u="sng" dirty="0"/>
          </a:p>
          <a:p>
            <a:pPr marL="171450" indent="-171450">
              <a:buFont typeface="Arial" panose="020B0604020202020204" pitchFamily="34" charset="0"/>
              <a:buChar char="•"/>
            </a:pPr>
            <a:r>
              <a:rPr lang="en-GB" altLang="en-US" dirty="0"/>
              <a:t>Lincolnshire</a:t>
            </a:r>
            <a:r>
              <a:rPr lang="en-GB" altLang="en-US" baseline="0" dirty="0"/>
              <a:t> = </a:t>
            </a:r>
            <a:r>
              <a:rPr lang="en-GB" sz="1200" b="0" i="0" u="none" strike="noStrike" kern="1200" baseline="0" dirty="0">
                <a:solidFill>
                  <a:schemeClr val="tx1"/>
                </a:solidFill>
                <a:latin typeface="+mn-lt"/>
                <a:ea typeface="+mn-ea"/>
                <a:cs typeface="+mn-cs"/>
              </a:rPr>
              <a:t>11 December 2018 their H&amp;WB Board agreed a memorandum of understanding to support joint action in Lincolnshire on improving health through housing</a:t>
            </a:r>
            <a:endParaRPr lang="en-GB" altLang="en-US" b="0" dirty="0"/>
          </a:p>
          <a:p>
            <a:endParaRPr lang="en-GB" altLang="en-US" dirty="0"/>
          </a:p>
        </p:txBody>
      </p:sp>
      <p:sp>
        <p:nvSpPr>
          <p:cNvPr id="9220" name="Slide Number Placeholder 3">
            <a:extLst>
              <a:ext uri="{FF2B5EF4-FFF2-40B4-BE49-F238E27FC236}">
                <a16:creationId xmlns:a16="http://schemas.microsoft.com/office/drawing/2014/main" id="{3924B09D-1FD1-49B4-9B67-0FE1A22781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2103" indent="-281578">
              <a:spcBef>
                <a:spcPct val="30000"/>
              </a:spcBef>
              <a:defRPr sz="1200">
                <a:solidFill>
                  <a:schemeClr val="tx1"/>
                </a:solidFill>
                <a:latin typeface="Calibri" panose="020F0502020204030204" pitchFamily="34" charset="0"/>
              </a:defRPr>
            </a:lvl2pPr>
            <a:lvl3pPr marL="1126312" indent="-225262">
              <a:spcBef>
                <a:spcPct val="30000"/>
              </a:spcBef>
              <a:defRPr sz="1200">
                <a:solidFill>
                  <a:schemeClr val="tx1"/>
                </a:solidFill>
                <a:latin typeface="Calibri" panose="020F0502020204030204" pitchFamily="34" charset="0"/>
              </a:defRPr>
            </a:lvl3pPr>
            <a:lvl4pPr marL="1576837" indent="-225262">
              <a:spcBef>
                <a:spcPct val="30000"/>
              </a:spcBef>
              <a:defRPr sz="1200">
                <a:solidFill>
                  <a:schemeClr val="tx1"/>
                </a:solidFill>
                <a:latin typeface="Calibri" panose="020F0502020204030204" pitchFamily="34" charset="0"/>
              </a:defRPr>
            </a:lvl4pPr>
            <a:lvl5pPr marL="2027362" indent="-225262">
              <a:spcBef>
                <a:spcPct val="30000"/>
              </a:spcBef>
              <a:defRPr sz="1200">
                <a:solidFill>
                  <a:schemeClr val="tx1"/>
                </a:solidFill>
                <a:latin typeface="Calibri" panose="020F0502020204030204" pitchFamily="34" charset="0"/>
              </a:defRPr>
            </a:lvl5pPr>
            <a:lvl6pPr marL="2477887" indent="-225262" eaLnBrk="0" fontAlgn="base" hangingPunct="0">
              <a:spcBef>
                <a:spcPct val="30000"/>
              </a:spcBef>
              <a:spcAft>
                <a:spcPct val="0"/>
              </a:spcAft>
              <a:defRPr sz="1200">
                <a:solidFill>
                  <a:schemeClr val="tx1"/>
                </a:solidFill>
                <a:latin typeface="Calibri" panose="020F0502020204030204" pitchFamily="34" charset="0"/>
              </a:defRPr>
            </a:lvl6pPr>
            <a:lvl7pPr marL="2928412" indent="-225262" eaLnBrk="0" fontAlgn="base" hangingPunct="0">
              <a:spcBef>
                <a:spcPct val="30000"/>
              </a:spcBef>
              <a:spcAft>
                <a:spcPct val="0"/>
              </a:spcAft>
              <a:defRPr sz="1200">
                <a:solidFill>
                  <a:schemeClr val="tx1"/>
                </a:solidFill>
                <a:latin typeface="Calibri" panose="020F0502020204030204" pitchFamily="34" charset="0"/>
              </a:defRPr>
            </a:lvl7pPr>
            <a:lvl8pPr marL="3378937" indent="-225262" eaLnBrk="0" fontAlgn="base" hangingPunct="0">
              <a:spcBef>
                <a:spcPct val="30000"/>
              </a:spcBef>
              <a:spcAft>
                <a:spcPct val="0"/>
              </a:spcAft>
              <a:defRPr sz="1200">
                <a:solidFill>
                  <a:schemeClr val="tx1"/>
                </a:solidFill>
                <a:latin typeface="Calibri" panose="020F0502020204030204" pitchFamily="34" charset="0"/>
              </a:defRPr>
            </a:lvl8pPr>
            <a:lvl9pPr marL="3829461" indent="-22526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11CF6B-179E-4BC8-A2A2-F8FE001233C9}" type="slidenum">
              <a:rPr lang="en-GB" altLang="en-US" sz="1300">
                <a:latin typeface="Arial" panose="020B0604020202020204" pitchFamily="34" charset="0"/>
                <a:cs typeface="Arial" panose="020B0604020202020204" pitchFamily="34" charset="0"/>
              </a:rPr>
              <a:pPr>
                <a:spcBef>
                  <a:spcPct val="0"/>
                </a:spcBef>
              </a:pPr>
              <a:t>3</a:t>
            </a:fld>
            <a:endParaRPr lang="en-GB" altLang="en-US" sz="1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328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C7B0D583-0B44-4F7A-B8F5-683A77A7B4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E3DC00A6-E0FE-4F21-8FF0-FC55DAB263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While NHS Plan doesn't reference housing as significantly as we might have liked, doesn’t appear to be a commitment to the MoU even though NHS are a critical partner (short sighted)</a:t>
            </a: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It offers some preventative (housing) measures that aim to reduce the demand on health service</a:t>
            </a: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What is clear is that it recognises there needs to be better support for people to maintain their lifestyles at home (personalised)</a:t>
            </a:r>
          </a:p>
          <a:p>
            <a:pPr marL="628650" lvl="1"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Personal health budgets and tech that enables people to self manage</a:t>
            </a:r>
          </a:p>
          <a:p>
            <a:pPr marL="171450" lvl="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Recognises the need to invest in homelessness services in order to prevent homelessness and cost to NHS. </a:t>
            </a:r>
          </a:p>
          <a:p>
            <a:pPr marL="171450" lvl="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Recognises the importance of the built environment as a determinant of health through the Healthy New Towns programme.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BUT there needs to be hooks to enable housing to have meaningful conversations with health and care to support better support at home, and also better care pathways out of hospital.</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With forthcoming Social Care Green Paper, this should be a good time for us all to go up a gear in terms of health, housing and integration. Also because of more money for DFGs (see below).</a:t>
            </a:r>
          </a:p>
          <a:p>
            <a:endParaRPr lang="en-GB" altLang="en-US" dirty="0"/>
          </a:p>
        </p:txBody>
      </p:sp>
      <p:sp>
        <p:nvSpPr>
          <p:cNvPr id="9220" name="Slide Number Placeholder 3">
            <a:extLst>
              <a:ext uri="{FF2B5EF4-FFF2-40B4-BE49-F238E27FC236}">
                <a16:creationId xmlns:a16="http://schemas.microsoft.com/office/drawing/2014/main" id="{3924B09D-1FD1-49B4-9B67-0FE1A22781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2103" indent="-281578">
              <a:spcBef>
                <a:spcPct val="30000"/>
              </a:spcBef>
              <a:defRPr sz="1200">
                <a:solidFill>
                  <a:schemeClr val="tx1"/>
                </a:solidFill>
                <a:latin typeface="Calibri" panose="020F0502020204030204" pitchFamily="34" charset="0"/>
              </a:defRPr>
            </a:lvl2pPr>
            <a:lvl3pPr marL="1126312" indent="-225262">
              <a:spcBef>
                <a:spcPct val="30000"/>
              </a:spcBef>
              <a:defRPr sz="1200">
                <a:solidFill>
                  <a:schemeClr val="tx1"/>
                </a:solidFill>
                <a:latin typeface="Calibri" panose="020F0502020204030204" pitchFamily="34" charset="0"/>
              </a:defRPr>
            </a:lvl3pPr>
            <a:lvl4pPr marL="1576837" indent="-225262">
              <a:spcBef>
                <a:spcPct val="30000"/>
              </a:spcBef>
              <a:defRPr sz="1200">
                <a:solidFill>
                  <a:schemeClr val="tx1"/>
                </a:solidFill>
                <a:latin typeface="Calibri" panose="020F0502020204030204" pitchFamily="34" charset="0"/>
              </a:defRPr>
            </a:lvl4pPr>
            <a:lvl5pPr marL="2027362" indent="-225262">
              <a:spcBef>
                <a:spcPct val="30000"/>
              </a:spcBef>
              <a:defRPr sz="1200">
                <a:solidFill>
                  <a:schemeClr val="tx1"/>
                </a:solidFill>
                <a:latin typeface="Calibri" panose="020F0502020204030204" pitchFamily="34" charset="0"/>
              </a:defRPr>
            </a:lvl5pPr>
            <a:lvl6pPr marL="2477887" indent="-225262" eaLnBrk="0" fontAlgn="base" hangingPunct="0">
              <a:spcBef>
                <a:spcPct val="30000"/>
              </a:spcBef>
              <a:spcAft>
                <a:spcPct val="0"/>
              </a:spcAft>
              <a:defRPr sz="1200">
                <a:solidFill>
                  <a:schemeClr val="tx1"/>
                </a:solidFill>
                <a:latin typeface="Calibri" panose="020F0502020204030204" pitchFamily="34" charset="0"/>
              </a:defRPr>
            </a:lvl6pPr>
            <a:lvl7pPr marL="2928412" indent="-225262" eaLnBrk="0" fontAlgn="base" hangingPunct="0">
              <a:spcBef>
                <a:spcPct val="30000"/>
              </a:spcBef>
              <a:spcAft>
                <a:spcPct val="0"/>
              </a:spcAft>
              <a:defRPr sz="1200">
                <a:solidFill>
                  <a:schemeClr val="tx1"/>
                </a:solidFill>
                <a:latin typeface="Calibri" panose="020F0502020204030204" pitchFamily="34" charset="0"/>
              </a:defRPr>
            </a:lvl7pPr>
            <a:lvl8pPr marL="3378937" indent="-225262" eaLnBrk="0" fontAlgn="base" hangingPunct="0">
              <a:spcBef>
                <a:spcPct val="30000"/>
              </a:spcBef>
              <a:spcAft>
                <a:spcPct val="0"/>
              </a:spcAft>
              <a:defRPr sz="1200">
                <a:solidFill>
                  <a:schemeClr val="tx1"/>
                </a:solidFill>
                <a:latin typeface="Calibri" panose="020F0502020204030204" pitchFamily="34" charset="0"/>
              </a:defRPr>
            </a:lvl8pPr>
            <a:lvl9pPr marL="3829461" indent="-22526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11CF6B-179E-4BC8-A2A2-F8FE001233C9}" type="slidenum">
              <a:rPr lang="en-GB" altLang="en-US" sz="1300">
                <a:latin typeface="Arial" panose="020B0604020202020204" pitchFamily="34" charset="0"/>
                <a:cs typeface="Arial" panose="020B0604020202020204" pitchFamily="34" charset="0"/>
              </a:rPr>
              <a:pPr>
                <a:spcBef>
                  <a:spcPct val="0"/>
                </a:spcBef>
              </a:pPr>
              <a:t>4</a:t>
            </a:fld>
            <a:endParaRPr lang="en-GB" altLang="en-US" sz="1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9888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C7B0D583-0B44-4F7A-B8F5-683A77A7B4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E3DC00A6-E0FE-4F21-8FF0-FC55DAB263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b="0" i="0" u="none" strike="noStrike" kern="1200" dirty="0">
                <a:solidFill>
                  <a:schemeClr val="tx1"/>
                </a:solidFill>
                <a:effectLst/>
                <a:latin typeface="+mn-lt"/>
                <a:ea typeface="+mn-ea"/>
                <a:cs typeface="+mn-cs"/>
              </a:rPr>
              <a:t>Recent DFG review: Recommends housing as part of health, housing and care partnership board locally - i.e. as part of a formal structure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Growth towards personal budgets (and personal health budgets) for DFGs - more personalisation of how people use their money and purchase services and support (mirrors wider changes in social care in particular). </a:t>
            </a:r>
            <a:r>
              <a:rPr lang="en-GB" sz="1200" dirty="0">
                <a:latin typeface="Caladea" panose="02040503050406030204" pitchFamily="18" charset="0"/>
              </a:rPr>
              <a:t>Housing LIN completing RCOT Adaptations Without Delay</a:t>
            </a:r>
          </a:p>
          <a:p>
            <a:endParaRPr lang="en-GB" sz="1200" b="0" i="0" u="none" strike="noStrike" kern="1200" dirty="0">
              <a:solidFill>
                <a:schemeClr val="tx1"/>
              </a:solidFill>
              <a:effectLst/>
              <a:latin typeface="+mn-lt"/>
              <a:ea typeface="+mn-ea"/>
              <a:cs typeface="+mn-cs"/>
            </a:endParaRPr>
          </a:p>
          <a:p>
            <a:endParaRPr lang="en-GB" altLang="en-US" dirty="0"/>
          </a:p>
        </p:txBody>
      </p:sp>
      <p:sp>
        <p:nvSpPr>
          <p:cNvPr id="9220" name="Slide Number Placeholder 3">
            <a:extLst>
              <a:ext uri="{FF2B5EF4-FFF2-40B4-BE49-F238E27FC236}">
                <a16:creationId xmlns:a16="http://schemas.microsoft.com/office/drawing/2014/main" id="{3924B09D-1FD1-49B4-9B67-0FE1A22781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2103" indent="-281578">
              <a:spcBef>
                <a:spcPct val="30000"/>
              </a:spcBef>
              <a:defRPr sz="1200">
                <a:solidFill>
                  <a:schemeClr val="tx1"/>
                </a:solidFill>
                <a:latin typeface="Calibri" panose="020F0502020204030204" pitchFamily="34" charset="0"/>
              </a:defRPr>
            </a:lvl2pPr>
            <a:lvl3pPr marL="1126312" indent="-225262">
              <a:spcBef>
                <a:spcPct val="30000"/>
              </a:spcBef>
              <a:defRPr sz="1200">
                <a:solidFill>
                  <a:schemeClr val="tx1"/>
                </a:solidFill>
                <a:latin typeface="Calibri" panose="020F0502020204030204" pitchFamily="34" charset="0"/>
              </a:defRPr>
            </a:lvl3pPr>
            <a:lvl4pPr marL="1576837" indent="-225262">
              <a:spcBef>
                <a:spcPct val="30000"/>
              </a:spcBef>
              <a:defRPr sz="1200">
                <a:solidFill>
                  <a:schemeClr val="tx1"/>
                </a:solidFill>
                <a:latin typeface="Calibri" panose="020F0502020204030204" pitchFamily="34" charset="0"/>
              </a:defRPr>
            </a:lvl4pPr>
            <a:lvl5pPr marL="2027362" indent="-225262">
              <a:spcBef>
                <a:spcPct val="30000"/>
              </a:spcBef>
              <a:defRPr sz="1200">
                <a:solidFill>
                  <a:schemeClr val="tx1"/>
                </a:solidFill>
                <a:latin typeface="Calibri" panose="020F0502020204030204" pitchFamily="34" charset="0"/>
              </a:defRPr>
            </a:lvl5pPr>
            <a:lvl6pPr marL="2477887" indent="-225262" eaLnBrk="0" fontAlgn="base" hangingPunct="0">
              <a:spcBef>
                <a:spcPct val="30000"/>
              </a:spcBef>
              <a:spcAft>
                <a:spcPct val="0"/>
              </a:spcAft>
              <a:defRPr sz="1200">
                <a:solidFill>
                  <a:schemeClr val="tx1"/>
                </a:solidFill>
                <a:latin typeface="Calibri" panose="020F0502020204030204" pitchFamily="34" charset="0"/>
              </a:defRPr>
            </a:lvl6pPr>
            <a:lvl7pPr marL="2928412" indent="-225262" eaLnBrk="0" fontAlgn="base" hangingPunct="0">
              <a:spcBef>
                <a:spcPct val="30000"/>
              </a:spcBef>
              <a:spcAft>
                <a:spcPct val="0"/>
              </a:spcAft>
              <a:defRPr sz="1200">
                <a:solidFill>
                  <a:schemeClr val="tx1"/>
                </a:solidFill>
                <a:latin typeface="Calibri" panose="020F0502020204030204" pitchFamily="34" charset="0"/>
              </a:defRPr>
            </a:lvl7pPr>
            <a:lvl8pPr marL="3378937" indent="-225262" eaLnBrk="0" fontAlgn="base" hangingPunct="0">
              <a:spcBef>
                <a:spcPct val="30000"/>
              </a:spcBef>
              <a:spcAft>
                <a:spcPct val="0"/>
              </a:spcAft>
              <a:defRPr sz="1200">
                <a:solidFill>
                  <a:schemeClr val="tx1"/>
                </a:solidFill>
                <a:latin typeface="Calibri" panose="020F0502020204030204" pitchFamily="34" charset="0"/>
              </a:defRPr>
            </a:lvl8pPr>
            <a:lvl9pPr marL="3829461" indent="-22526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11CF6B-179E-4BC8-A2A2-F8FE001233C9}" type="slidenum">
              <a:rPr lang="en-GB" altLang="en-US" sz="1300">
                <a:latin typeface="Arial" panose="020B0604020202020204" pitchFamily="34" charset="0"/>
                <a:cs typeface="Arial" panose="020B0604020202020204" pitchFamily="34" charset="0"/>
              </a:rPr>
              <a:pPr>
                <a:spcBef>
                  <a:spcPct val="0"/>
                </a:spcBef>
              </a:pPr>
              <a:t>5</a:t>
            </a:fld>
            <a:endParaRPr lang="en-GB" altLang="en-US" sz="1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8688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C7B0D583-0B44-4F7A-B8F5-683A77A7B4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E3DC00A6-E0FE-4F21-8FF0-FC55DAB263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GB" altLang="en-US" dirty="0"/>
              <a:t>Foundations &amp; HLIN</a:t>
            </a:r>
          </a:p>
          <a:p>
            <a:pPr marL="171450" indent="-171450">
              <a:buFont typeface="Arial" panose="020B0604020202020204" pitchFamily="34" charset="0"/>
              <a:buChar char="•"/>
            </a:pPr>
            <a:r>
              <a:rPr lang="en-GB" altLang="en-US" dirty="0"/>
              <a:t>Highlights where housing orgs are supporting hospital pathways</a:t>
            </a:r>
          </a:p>
          <a:p>
            <a:pPr marL="171450" indent="-171450">
              <a:buFont typeface="Arial" panose="020B0604020202020204" pitchFamily="34" charset="0"/>
              <a:buChar char="•"/>
            </a:pPr>
            <a:r>
              <a:rPr lang="en-GB" altLang="en-US" dirty="0"/>
              <a:t>Projects profiled and set alongside </a:t>
            </a:r>
            <a:r>
              <a:rPr lang="en-GB" altLang="en-US" dirty="0" err="1"/>
              <a:t>DToC</a:t>
            </a:r>
            <a:r>
              <a:rPr lang="en-GB" altLang="en-US" dirty="0"/>
              <a:t> data</a:t>
            </a:r>
          </a:p>
          <a:p>
            <a:pPr marL="171450" indent="-171450">
              <a:buFont typeface="Arial" panose="020B0604020202020204" pitchFamily="34" charset="0"/>
              <a:buChar char="•"/>
            </a:pPr>
            <a:r>
              <a:rPr lang="en-GB" altLang="en-US" dirty="0"/>
              <a:t>Inform conversations about what is happening locally</a:t>
            </a:r>
          </a:p>
          <a:p>
            <a:pPr marL="171450" indent="-171450">
              <a:buFont typeface="Arial" panose="020B0604020202020204" pitchFamily="34" charset="0"/>
              <a:buChar char="•"/>
            </a:pPr>
            <a:r>
              <a:rPr lang="en-GB" altLang="en-US" dirty="0"/>
              <a:t>1/4ly updates. If</a:t>
            </a:r>
            <a:r>
              <a:rPr lang="en-GB" altLang="en-US" baseline="0" dirty="0"/>
              <a:t> your project is not listed on the map, please let us know and share your project details</a:t>
            </a:r>
            <a:endParaRPr lang="en-GB" altLang="en-US" dirty="0"/>
          </a:p>
        </p:txBody>
      </p:sp>
      <p:sp>
        <p:nvSpPr>
          <p:cNvPr id="9220" name="Slide Number Placeholder 3">
            <a:extLst>
              <a:ext uri="{FF2B5EF4-FFF2-40B4-BE49-F238E27FC236}">
                <a16:creationId xmlns:a16="http://schemas.microsoft.com/office/drawing/2014/main" id="{3924B09D-1FD1-49B4-9B67-0FE1A22781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2103" indent="-281578">
              <a:spcBef>
                <a:spcPct val="30000"/>
              </a:spcBef>
              <a:defRPr sz="1200">
                <a:solidFill>
                  <a:schemeClr val="tx1"/>
                </a:solidFill>
                <a:latin typeface="Calibri" panose="020F0502020204030204" pitchFamily="34" charset="0"/>
              </a:defRPr>
            </a:lvl2pPr>
            <a:lvl3pPr marL="1126312" indent="-225262">
              <a:spcBef>
                <a:spcPct val="30000"/>
              </a:spcBef>
              <a:defRPr sz="1200">
                <a:solidFill>
                  <a:schemeClr val="tx1"/>
                </a:solidFill>
                <a:latin typeface="Calibri" panose="020F0502020204030204" pitchFamily="34" charset="0"/>
              </a:defRPr>
            </a:lvl3pPr>
            <a:lvl4pPr marL="1576837" indent="-225262">
              <a:spcBef>
                <a:spcPct val="30000"/>
              </a:spcBef>
              <a:defRPr sz="1200">
                <a:solidFill>
                  <a:schemeClr val="tx1"/>
                </a:solidFill>
                <a:latin typeface="Calibri" panose="020F0502020204030204" pitchFamily="34" charset="0"/>
              </a:defRPr>
            </a:lvl4pPr>
            <a:lvl5pPr marL="2027362" indent="-225262">
              <a:spcBef>
                <a:spcPct val="30000"/>
              </a:spcBef>
              <a:defRPr sz="1200">
                <a:solidFill>
                  <a:schemeClr val="tx1"/>
                </a:solidFill>
                <a:latin typeface="Calibri" panose="020F0502020204030204" pitchFamily="34" charset="0"/>
              </a:defRPr>
            </a:lvl5pPr>
            <a:lvl6pPr marL="2477887" indent="-225262" eaLnBrk="0" fontAlgn="base" hangingPunct="0">
              <a:spcBef>
                <a:spcPct val="30000"/>
              </a:spcBef>
              <a:spcAft>
                <a:spcPct val="0"/>
              </a:spcAft>
              <a:defRPr sz="1200">
                <a:solidFill>
                  <a:schemeClr val="tx1"/>
                </a:solidFill>
                <a:latin typeface="Calibri" panose="020F0502020204030204" pitchFamily="34" charset="0"/>
              </a:defRPr>
            </a:lvl6pPr>
            <a:lvl7pPr marL="2928412" indent="-225262" eaLnBrk="0" fontAlgn="base" hangingPunct="0">
              <a:spcBef>
                <a:spcPct val="30000"/>
              </a:spcBef>
              <a:spcAft>
                <a:spcPct val="0"/>
              </a:spcAft>
              <a:defRPr sz="1200">
                <a:solidFill>
                  <a:schemeClr val="tx1"/>
                </a:solidFill>
                <a:latin typeface="Calibri" panose="020F0502020204030204" pitchFamily="34" charset="0"/>
              </a:defRPr>
            </a:lvl7pPr>
            <a:lvl8pPr marL="3378937" indent="-225262" eaLnBrk="0" fontAlgn="base" hangingPunct="0">
              <a:spcBef>
                <a:spcPct val="30000"/>
              </a:spcBef>
              <a:spcAft>
                <a:spcPct val="0"/>
              </a:spcAft>
              <a:defRPr sz="1200">
                <a:solidFill>
                  <a:schemeClr val="tx1"/>
                </a:solidFill>
                <a:latin typeface="Calibri" panose="020F0502020204030204" pitchFamily="34" charset="0"/>
              </a:defRPr>
            </a:lvl8pPr>
            <a:lvl9pPr marL="3829461" indent="-22526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11CF6B-179E-4BC8-A2A2-F8FE001233C9}" type="slidenum">
              <a:rPr lang="en-GB" altLang="en-US" sz="1300">
                <a:latin typeface="Arial" panose="020B0604020202020204" pitchFamily="34" charset="0"/>
                <a:cs typeface="Arial" panose="020B0604020202020204" pitchFamily="34" charset="0"/>
              </a:rPr>
              <a:pPr>
                <a:spcBef>
                  <a:spcPct val="0"/>
                </a:spcBef>
              </a:pPr>
              <a:t>6</a:t>
            </a:fld>
            <a:endParaRPr lang="en-GB" altLang="en-US" sz="1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9312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C7B0D583-0B44-4F7A-B8F5-683A77A7B4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E3DC00A6-E0FE-4F21-8FF0-FC55DAB263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GB" altLang="en-US" dirty="0"/>
              <a:t>Sets out what is needed to meet the housing needs and aspirations of an ageing pop</a:t>
            </a:r>
          </a:p>
          <a:p>
            <a:pPr marL="171450" indent="-171450">
              <a:buFont typeface="Arial" panose="020B0604020202020204" pitchFamily="34" charset="0"/>
              <a:buChar char="•"/>
            </a:pPr>
            <a:r>
              <a:rPr lang="en-GB" altLang="en-US" dirty="0"/>
              <a:t>Underpinned by the idea that the suitability of housing stock is important to personal health and public spending (NHS &amp; SC)</a:t>
            </a:r>
          </a:p>
          <a:p>
            <a:pPr marL="171450" indent="-171450">
              <a:buFont typeface="Arial" panose="020B0604020202020204" pitchFamily="34" charset="0"/>
              <a:buChar char="•"/>
            </a:pPr>
            <a:r>
              <a:rPr lang="en-GB" altLang="en-US" dirty="0"/>
              <a:t>Recognises council role in place-making and shaping current and future housing supply. Council case studies including Derby</a:t>
            </a:r>
            <a:r>
              <a:rPr lang="en-GB" altLang="en-US" baseline="0" dirty="0"/>
              <a:t> City Council’s healthy housing hub (see next slide)</a:t>
            </a:r>
            <a:endParaRPr lang="en-GB" altLang="en-US" dirty="0"/>
          </a:p>
        </p:txBody>
      </p:sp>
      <p:sp>
        <p:nvSpPr>
          <p:cNvPr id="9220" name="Slide Number Placeholder 3">
            <a:extLst>
              <a:ext uri="{FF2B5EF4-FFF2-40B4-BE49-F238E27FC236}">
                <a16:creationId xmlns:a16="http://schemas.microsoft.com/office/drawing/2014/main" id="{3924B09D-1FD1-49B4-9B67-0FE1A22781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2103" indent="-281578">
              <a:spcBef>
                <a:spcPct val="30000"/>
              </a:spcBef>
              <a:defRPr sz="1200">
                <a:solidFill>
                  <a:schemeClr val="tx1"/>
                </a:solidFill>
                <a:latin typeface="Calibri" panose="020F0502020204030204" pitchFamily="34" charset="0"/>
              </a:defRPr>
            </a:lvl2pPr>
            <a:lvl3pPr marL="1126312" indent="-225262">
              <a:spcBef>
                <a:spcPct val="30000"/>
              </a:spcBef>
              <a:defRPr sz="1200">
                <a:solidFill>
                  <a:schemeClr val="tx1"/>
                </a:solidFill>
                <a:latin typeface="Calibri" panose="020F0502020204030204" pitchFamily="34" charset="0"/>
              </a:defRPr>
            </a:lvl3pPr>
            <a:lvl4pPr marL="1576837" indent="-225262">
              <a:spcBef>
                <a:spcPct val="30000"/>
              </a:spcBef>
              <a:defRPr sz="1200">
                <a:solidFill>
                  <a:schemeClr val="tx1"/>
                </a:solidFill>
                <a:latin typeface="Calibri" panose="020F0502020204030204" pitchFamily="34" charset="0"/>
              </a:defRPr>
            </a:lvl4pPr>
            <a:lvl5pPr marL="2027362" indent="-225262">
              <a:spcBef>
                <a:spcPct val="30000"/>
              </a:spcBef>
              <a:defRPr sz="1200">
                <a:solidFill>
                  <a:schemeClr val="tx1"/>
                </a:solidFill>
                <a:latin typeface="Calibri" panose="020F0502020204030204" pitchFamily="34" charset="0"/>
              </a:defRPr>
            </a:lvl5pPr>
            <a:lvl6pPr marL="2477887" indent="-225262" eaLnBrk="0" fontAlgn="base" hangingPunct="0">
              <a:spcBef>
                <a:spcPct val="30000"/>
              </a:spcBef>
              <a:spcAft>
                <a:spcPct val="0"/>
              </a:spcAft>
              <a:defRPr sz="1200">
                <a:solidFill>
                  <a:schemeClr val="tx1"/>
                </a:solidFill>
                <a:latin typeface="Calibri" panose="020F0502020204030204" pitchFamily="34" charset="0"/>
              </a:defRPr>
            </a:lvl6pPr>
            <a:lvl7pPr marL="2928412" indent="-225262" eaLnBrk="0" fontAlgn="base" hangingPunct="0">
              <a:spcBef>
                <a:spcPct val="30000"/>
              </a:spcBef>
              <a:spcAft>
                <a:spcPct val="0"/>
              </a:spcAft>
              <a:defRPr sz="1200">
                <a:solidFill>
                  <a:schemeClr val="tx1"/>
                </a:solidFill>
                <a:latin typeface="Calibri" panose="020F0502020204030204" pitchFamily="34" charset="0"/>
              </a:defRPr>
            </a:lvl7pPr>
            <a:lvl8pPr marL="3378937" indent="-225262" eaLnBrk="0" fontAlgn="base" hangingPunct="0">
              <a:spcBef>
                <a:spcPct val="30000"/>
              </a:spcBef>
              <a:spcAft>
                <a:spcPct val="0"/>
              </a:spcAft>
              <a:defRPr sz="1200">
                <a:solidFill>
                  <a:schemeClr val="tx1"/>
                </a:solidFill>
                <a:latin typeface="Calibri" panose="020F0502020204030204" pitchFamily="34" charset="0"/>
              </a:defRPr>
            </a:lvl8pPr>
            <a:lvl9pPr marL="3829461" indent="-22526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11CF6B-179E-4BC8-A2A2-F8FE001233C9}" type="slidenum">
              <a:rPr lang="en-GB" altLang="en-US" sz="1300">
                <a:latin typeface="Arial" panose="020B0604020202020204" pitchFamily="34" charset="0"/>
                <a:cs typeface="Arial" panose="020B0604020202020204" pitchFamily="34" charset="0"/>
              </a:rPr>
              <a:pPr>
                <a:spcBef>
                  <a:spcPct val="0"/>
                </a:spcBef>
              </a:pPr>
              <a:t>7</a:t>
            </a:fld>
            <a:endParaRPr lang="en-GB" altLang="en-US" sz="1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0934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C7B0D583-0B44-4F7A-B8F5-683A77A7B4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E3DC00A6-E0FE-4F21-8FF0-FC55DAB263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What can you do? Does anyone have anything they can share?</a:t>
            </a:r>
          </a:p>
          <a:p>
            <a:pPr marL="171450" indent="-171450">
              <a:buFont typeface="Arial" panose="020B0604020202020204" pitchFamily="34" charset="0"/>
              <a:buChar char="•"/>
            </a:pPr>
            <a:endParaRPr lang="en-GB" altLang="en-US" dirty="0"/>
          </a:p>
        </p:txBody>
      </p:sp>
      <p:sp>
        <p:nvSpPr>
          <p:cNvPr id="9220" name="Slide Number Placeholder 3">
            <a:extLst>
              <a:ext uri="{FF2B5EF4-FFF2-40B4-BE49-F238E27FC236}">
                <a16:creationId xmlns:a16="http://schemas.microsoft.com/office/drawing/2014/main" id="{3924B09D-1FD1-49B4-9B67-0FE1A22781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2103" indent="-281578">
              <a:spcBef>
                <a:spcPct val="30000"/>
              </a:spcBef>
              <a:defRPr sz="1200">
                <a:solidFill>
                  <a:schemeClr val="tx1"/>
                </a:solidFill>
                <a:latin typeface="Calibri" panose="020F0502020204030204" pitchFamily="34" charset="0"/>
              </a:defRPr>
            </a:lvl2pPr>
            <a:lvl3pPr marL="1126312" indent="-225262">
              <a:spcBef>
                <a:spcPct val="30000"/>
              </a:spcBef>
              <a:defRPr sz="1200">
                <a:solidFill>
                  <a:schemeClr val="tx1"/>
                </a:solidFill>
                <a:latin typeface="Calibri" panose="020F0502020204030204" pitchFamily="34" charset="0"/>
              </a:defRPr>
            </a:lvl3pPr>
            <a:lvl4pPr marL="1576837" indent="-225262">
              <a:spcBef>
                <a:spcPct val="30000"/>
              </a:spcBef>
              <a:defRPr sz="1200">
                <a:solidFill>
                  <a:schemeClr val="tx1"/>
                </a:solidFill>
                <a:latin typeface="Calibri" panose="020F0502020204030204" pitchFamily="34" charset="0"/>
              </a:defRPr>
            </a:lvl4pPr>
            <a:lvl5pPr marL="2027362" indent="-225262">
              <a:spcBef>
                <a:spcPct val="30000"/>
              </a:spcBef>
              <a:defRPr sz="1200">
                <a:solidFill>
                  <a:schemeClr val="tx1"/>
                </a:solidFill>
                <a:latin typeface="Calibri" panose="020F0502020204030204" pitchFamily="34" charset="0"/>
              </a:defRPr>
            </a:lvl5pPr>
            <a:lvl6pPr marL="2477887" indent="-225262" eaLnBrk="0" fontAlgn="base" hangingPunct="0">
              <a:spcBef>
                <a:spcPct val="30000"/>
              </a:spcBef>
              <a:spcAft>
                <a:spcPct val="0"/>
              </a:spcAft>
              <a:defRPr sz="1200">
                <a:solidFill>
                  <a:schemeClr val="tx1"/>
                </a:solidFill>
                <a:latin typeface="Calibri" panose="020F0502020204030204" pitchFamily="34" charset="0"/>
              </a:defRPr>
            </a:lvl6pPr>
            <a:lvl7pPr marL="2928412" indent="-225262" eaLnBrk="0" fontAlgn="base" hangingPunct="0">
              <a:spcBef>
                <a:spcPct val="30000"/>
              </a:spcBef>
              <a:spcAft>
                <a:spcPct val="0"/>
              </a:spcAft>
              <a:defRPr sz="1200">
                <a:solidFill>
                  <a:schemeClr val="tx1"/>
                </a:solidFill>
                <a:latin typeface="Calibri" panose="020F0502020204030204" pitchFamily="34" charset="0"/>
              </a:defRPr>
            </a:lvl7pPr>
            <a:lvl8pPr marL="3378937" indent="-225262" eaLnBrk="0" fontAlgn="base" hangingPunct="0">
              <a:spcBef>
                <a:spcPct val="30000"/>
              </a:spcBef>
              <a:spcAft>
                <a:spcPct val="0"/>
              </a:spcAft>
              <a:defRPr sz="1200">
                <a:solidFill>
                  <a:schemeClr val="tx1"/>
                </a:solidFill>
                <a:latin typeface="Calibri" panose="020F0502020204030204" pitchFamily="34" charset="0"/>
              </a:defRPr>
            </a:lvl8pPr>
            <a:lvl9pPr marL="3829461" indent="-22526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11CF6B-179E-4BC8-A2A2-F8FE001233C9}" type="slidenum">
              <a:rPr lang="en-GB" altLang="en-US" sz="1300">
                <a:latin typeface="Arial" panose="020B0604020202020204" pitchFamily="34" charset="0"/>
                <a:cs typeface="Arial" panose="020B0604020202020204" pitchFamily="34" charset="0"/>
              </a:rPr>
              <a:pPr>
                <a:spcBef>
                  <a:spcPct val="0"/>
                </a:spcBef>
              </a:pPr>
              <a:t>8</a:t>
            </a:fld>
            <a:endParaRPr lang="en-GB" altLang="en-US" sz="1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8702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C7B0D583-0B44-4F7A-B8F5-683A77A7B4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E3DC00A6-E0FE-4F21-8FF0-FC55DAB263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Evidence of the impact of housing on H&amp;W in specialist housing context</a:t>
            </a:r>
          </a:p>
          <a:p>
            <a:pPr marL="171450" indent="-171450">
              <a:buFont typeface="Arial" panose="020B0604020202020204" pitchFamily="34" charset="0"/>
              <a:buChar char="•"/>
            </a:pPr>
            <a:r>
              <a:rPr lang="en-GB" altLang="en-US" dirty="0"/>
              <a:t>More socially connected so less lonely – the</a:t>
            </a:r>
            <a:r>
              <a:rPr lang="en-GB" altLang="en-US" baseline="0" dirty="0"/>
              <a:t> Housing LIN is part of a new 2 year Economic and Physical Research Council project led by </a:t>
            </a:r>
            <a:r>
              <a:rPr lang="en-GB" altLang="en-US" baseline="0" dirty="0" err="1"/>
              <a:t>Uni</a:t>
            </a:r>
            <a:r>
              <a:rPr lang="en-GB" altLang="en-US" baseline="0" dirty="0"/>
              <a:t> of Bristol into social inclusion in extra care housing. Details to be announced next month </a:t>
            </a:r>
            <a:endParaRPr lang="en-GB" altLang="en-US" dirty="0"/>
          </a:p>
          <a:p>
            <a:pPr marL="171450" indent="-171450">
              <a:buFont typeface="Arial" panose="020B0604020202020204" pitchFamily="34" charset="0"/>
              <a:buChar char="•"/>
            </a:pPr>
            <a:r>
              <a:rPr lang="en-GB" altLang="en-US" dirty="0"/>
              <a:t>Research by International</a:t>
            </a:r>
            <a:r>
              <a:rPr lang="en-GB" altLang="en-US" baseline="0" dirty="0"/>
              <a:t> Longevity Centre, ECH can i</a:t>
            </a:r>
            <a:r>
              <a:rPr lang="en-GB" altLang="en-US" dirty="0"/>
              <a:t>ncreasing life expectancy by 9-15 years</a:t>
            </a:r>
          </a:p>
          <a:p>
            <a:pPr marL="171450" indent="-171450">
              <a:buFont typeface="Arial" panose="020B0604020202020204" pitchFamily="34" charset="0"/>
              <a:buChar char="•"/>
            </a:pPr>
            <a:r>
              <a:rPr lang="en-GB" altLang="en-US" dirty="0"/>
              <a:t>ECH residents need less formal care as measured by the size of their care packages compared to control community group</a:t>
            </a:r>
          </a:p>
          <a:p>
            <a:pPr marL="171450" indent="-171450">
              <a:buFont typeface="Arial" panose="020B0604020202020204" pitchFamily="34" charset="0"/>
              <a:buChar char="•"/>
            </a:pPr>
            <a:r>
              <a:rPr lang="en-GB" altLang="en-US" dirty="0"/>
              <a:t>ECH unplanned </a:t>
            </a:r>
            <a:r>
              <a:rPr lang="en-GB" altLang="en-US" dirty="0" err="1"/>
              <a:t>hosp</a:t>
            </a:r>
            <a:r>
              <a:rPr lang="en-GB" altLang="en-US" dirty="0"/>
              <a:t> admissions reduced from 8-14 days to 1-2 days compared to control</a:t>
            </a:r>
          </a:p>
          <a:p>
            <a:pPr marL="171450" indent="-171450">
              <a:buFont typeface="Arial" panose="020B0604020202020204" pitchFamily="34" charset="0"/>
              <a:buChar char="•"/>
            </a:pPr>
            <a:r>
              <a:rPr lang="en-GB" altLang="en-US" dirty="0"/>
              <a:t>Over 12 month, total NHS costs (GP visits, practise, district Nurse) Reduced by 38% for ECH residents</a:t>
            </a:r>
          </a:p>
          <a:p>
            <a:pPr marL="171450" indent="-171450">
              <a:buFont typeface="Arial" panose="020B0604020202020204" pitchFamily="34" charset="0"/>
              <a:buChar char="•"/>
            </a:pPr>
            <a:r>
              <a:rPr lang="en-GB" altLang="en-US" dirty="0"/>
              <a:t>New </a:t>
            </a:r>
            <a:r>
              <a:rPr lang="en-GB" altLang="en-US" dirty="0" err="1"/>
              <a:t>ExtraCare</a:t>
            </a:r>
            <a:r>
              <a:rPr lang="en-GB" altLang="en-US" baseline="0" dirty="0"/>
              <a:t> Charitable Trust research findings by Lancaster </a:t>
            </a:r>
            <a:r>
              <a:rPr lang="en-GB" altLang="en-US" baseline="0" dirty="0" err="1"/>
              <a:t>Uni</a:t>
            </a:r>
            <a:r>
              <a:rPr lang="en-GB" altLang="en-US" baseline="0" dirty="0"/>
              <a:t> coming out this month too. They update the Aston University project (same team have moved to Lancaster!)</a:t>
            </a:r>
            <a:endParaRPr lang="en-GB" altLang="en-US" dirty="0"/>
          </a:p>
        </p:txBody>
      </p:sp>
      <p:sp>
        <p:nvSpPr>
          <p:cNvPr id="9220" name="Slide Number Placeholder 3">
            <a:extLst>
              <a:ext uri="{FF2B5EF4-FFF2-40B4-BE49-F238E27FC236}">
                <a16:creationId xmlns:a16="http://schemas.microsoft.com/office/drawing/2014/main" id="{3924B09D-1FD1-49B4-9B67-0FE1A22781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2103" indent="-281578">
              <a:spcBef>
                <a:spcPct val="30000"/>
              </a:spcBef>
              <a:defRPr sz="1200">
                <a:solidFill>
                  <a:schemeClr val="tx1"/>
                </a:solidFill>
                <a:latin typeface="Calibri" panose="020F0502020204030204" pitchFamily="34" charset="0"/>
              </a:defRPr>
            </a:lvl2pPr>
            <a:lvl3pPr marL="1126312" indent="-225262">
              <a:spcBef>
                <a:spcPct val="30000"/>
              </a:spcBef>
              <a:defRPr sz="1200">
                <a:solidFill>
                  <a:schemeClr val="tx1"/>
                </a:solidFill>
                <a:latin typeface="Calibri" panose="020F0502020204030204" pitchFamily="34" charset="0"/>
              </a:defRPr>
            </a:lvl3pPr>
            <a:lvl4pPr marL="1576837" indent="-225262">
              <a:spcBef>
                <a:spcPct val="30000"/>
              </a:spcBef>
              <a:defRPr sz="1200">
                <a:solidFill>
                  <a:schemeClr val="tx1"/>
                </a:solidFill>
                <a:latin typeface="Calibri" panose="020F0502020204030204" pitchFamily="34" charset="0"/>
              </a:defRPr>
            </a:lvl4pPr>
            <a:lvl5pPr marL="2027362" indent="-225262">
              <a:spcBef>
                <a:spcPct val="30000"/>
              </a:spcBef>
              <a:defRPr sz="1200">
                <a:solidFill>
                  <a:schemeClr val="tx1"/>
                </a:solidFill>
                <a:latin typeface="Calibri" panose="020F0502020204030204" pitchFamily="34" charset="0"/>
              </a:defRPr>
            </a:lvl5pPr>
            <a:lvl6pPr marL="2477887" indent="-225262" eaLnBrk="0" fontAlgn="base" hangingPunct="0">
              <a:spcBef>
                <a:spcPct val="30000"/>
              </a:spcBef>
              <a:spcAft>
                <a:spcPct val="0"/>
              </a:spcAft>
              <a:defRPr sz="1200">
                <a:solidFill>
                  <a:schemeClr val="tx1"/>
                </a:solidFill>
                <a:latin typeface="Calibri" panose="020F0502020204030204" pitchFamily="34" charset="0"/>
              </a:defRPr>
            </a:lvl6pPr>
            <a:lvl7pPr marL="2928412" indent="-225262" eaLnBrk="0" fontAlgn="base" hangingPunct="0">
              <a:spcBef>
                <a:spcPct val="30000"/>
              </a:spcBef>
              <a:spcAft>
                <a:spcPct val="0"/>
              </a:spcAft>
              <a:defRPr sz="1200">
                <a:solidFill>
                  <a:schemeClr val="tx1"/>
                </a:solidFill>
                <a:latin typeface="Calibri" panose="020F0502020204030204" pitchFamily="34" charset="0"/>
              </a:defRPr>
            </a:lvl7pPr>
            <a:lvl8pPr marL="3378937" indent="-225262" eaLnBrk="0" fontAlgn="base" hangingPunct="0">
              <a:spcBef>
                <a:spcPct val="30000"/>
              </a:spcBef>
              <a:spcAft>
                <a:spcPct val="0"/>
              </a:spcAft>
              <a:defRPr sz="1200">
                <a:solidFill>
                  <a:schemeClr val="tx1"/>
                </a:solidFill>
                <a:latin typeface="Calibri" panose="020F0502020204030204" pitchFamily="34" charset="0"/>
              </a:defRPr>
            </a:lvl8pPr>
            <a:lvl9pPr marL="3829461" indent="-22526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11CF6B-179E-4BC8-A2A2-F8FE001233C9}" type="slidenum">
              <a:rPr lang="en-GB" altLang="en-US" sz="1300">
                <a:latin typeface="Arial" panose="020B0604020202020204" pitchFamily="34" charset="0"/>
                <a:cs typeface="Arial" panose="020B0604020202020204" pitchFamily="34" charset="0"/>
              </a:rPr>
              <a:pPr>
                <a:spcBef>
                  <a:spcPct val="0"/>
                </a:spcBef>
              </a:pPr>
              <a:t>9</a:t>
            </a:fld>
            <a:endParaRPr lang="en-GB" altLang="en-US" sz="1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3107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DF792-B827-4640-9594-98E7DC6281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6B8BBAB-62C9-431B-9E66-18CFDD91A5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D640A8E-3859-431A-BF65-94FAA5CB841B}"/>
              </a:ext>
            </a:extLst>
          </p:cNvPr>
          <p:cNvSpPr>
            <a:spLocks noGrp="1"/>
          </p:cNvSpPr>
          <p:nvPr>
            <p:ph type="dt" sz="half" idx="10"/>
          </p:nvPr>
        </p:nvSpPr>
        <p:spPr/>
        <p:txBody>
          <a:bodyPr/>
          <a:lstStyle/>
          <a:p>
            <a:fld id="{3AAAFF70-0F33-4459-A7A2-879B34ACA4C6}" type="datetimeFigureOut">
              <a:rPr lang="en-GB" smtClean="0"/>
              <a:t>23/01/2019</a:t>
            </a:fld>
            <a:endParaRPr lang="en-GB"/>
          </a:p>
        </p:txBody>
      </p:sp>
      <p:sp>
        <p:nvSpPr>
          <p:cNvPr id="5" name="Footer Placeholder 4">
            <a:extLst>
              <a:ext uri="{FF2B5EF4-FFF2-40B4-BE49-F238E27FC236}">
                <a16:creationId xmlns:a16="http://schemas.microsoft.com/office/drawing/2014/main" id="{FF0BDD2F-7C4D-498D-BAA7-ADE97F4C72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6DF382-C353-4528-9198-62FBC05EA655}"/>
              </a:ext>
            </a:extLst>
          </p:cNvPr>
          <p:cNvSpPr>
            <a:spLocks noGrp="1"/>
          </p:cNvSpPr>
          <p:nvPr>
            <p:ph type="sldNum" sz="quarter" idx="12"/>
          </p:nvPr>
        </p:nvSpPr>
        <p:spPr/>
        <p:txBody>
          <a:bodyPr/>
          <a:lstStyle/>
          <a:p>
            <a:fld id="{FEDD79D3-4F2E-45E2-8FB6-448076899432}" type="slidenum">
              <a:rPr lang="en-GB" smtClean="0"/>
              <a:t>‹#›</a:t>
            </a:fld>
            <a:endParaRPr lang="en-GB"/>
          </a:p>
        </p:txBody>
      </p:sp>
    </p:spTree>
    <p:extLst>
      <p:ext uri="{BB962C8B-B14F-4D97-AF65-F5344CB8AC3E}">
        <p14:creationId xmlns:p14="http://schemas.microsoft.com/office/powerpoint/2010/main" val="3668469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97D0C-3BC1-431D-804A-B362A7D54F5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4E02AC-F248-4799-9BEF-6A5552352C9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ECBCCA-228F-48DD-98B1-AF31F83B4518}"/>
              </a:ext>
            </a:extLst>
          </p:cNvPr>
          <p:cNvSpPr>
            <a:spLocks noGrp="1"/>
          </p:cNvSpPr>
          <p:nvPr>
            <p:ph type="dt" sz="half" idx="10"/>
          </p:nvPr>
        </p:nvSpPr>
        <p:spPr/>
        <p:txBody>
          <a:bodyPr/>
          <a:lstStyle/>
          <a:p>
            <a:fld id="{3AAAFF70-0F33-4459-A7A2-879B34ACA4C6}" type="datetimeFigureOut">
              <a:rPr lang="en-GB" smtClean="0"/>
              <a:t>23/01/2019</a:t>
            </a:fld>
            <a:endParaRPr lang="en-GB"/>
          </a:p>
        </p:txBody>
      </p:sp>
      <p:sp>
        <p:nvSpPr>
          <p:cNvPr id="5" name="Footer Placeholder 4">
            <a:extLst>
              <a:ext uri="{FF2B5EF4-FFF2-40B4-BE49-F238E27FC236}">
                <a16:creationId xmlns:a16="http://schemas.microsoft.com/office/drawing/2014/main" id="{7B182D8E-F006-47D0-A64B-18B299219F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3CAAB6-640F-4F47-B24E-3E591AB8F468}"/>
              </a:ext>
            </a:extLst>
          </p:cNvPr>
          <p:cNvSpPr>
            <a:spLocks noGrp="1"/>
          </p:cNvSpPr>
          <p:nvPr>
            <p:ph type="sldNum" sz="quarter" idx="12"/>
          </p:nvPr>
        </p:nvSpPr>
        <p:spPr/>
        <p:txBody>
          <a:bodyPr/>
          <a:lstStyle/>
          <a:p>
            <a:fld id="{FEDD79D3-4F2E-45E2-8FB6-448076899432}" type="slidenum">
              <a:rPr lang="en-GB" smtClean="0"/>
              <a:t>‹#›</a:t>
            </a:fld>
            <a:endParaRPr lang="en-GB"/>
          </a:p>
        </p:txBody>
      </p:sp>
    </p:spTree>
    <p:extLst>
      <p:ext uri="{BB962C8B-B14F-4D97-AF65-F5344CB8AC3E}">
        <p14:creationId xmlns:p14="http://schemas.microsoft.com/office/powerpoint/2010/main" val="3604836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EE27B7-0CBC-415B-B563-E9B883DFE38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825B80F-6EB5-4832-8D41-2B36E1BF4B6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C96837-5C65-4B8D-964C-266AFC683F87}"/>
              </a:ext>
            </a:extLst>
          </p:cNvPr>
          <p:cNvSpPr>
            <a:spLocks noGrp="1"/>
          </p:cNvSpPr>
          <p:nvPr>
            <p:ph type="dt" sz="half" idx="10"/>
          </p:nvPr>
        </p:nvSpPr>
        <p:spPr/>
        <p:txBody>
          <a:bodyPr/>
          <a:lstStyle/>
          <a:p>
            <a:fld id="{3AAAFF70-0F33-4459-A7A2-879B34ACA4C6}" type="datetimeFigureOut">
              <a:rPr lang="en-GB" smtClean="0"/>
              <a:t>23/01/2019</a:t>
            </a:fld>
            <a:endParaRPr lang="en-GB"/>
          </a:p>
        </p:txBody>
      </p:sp>
      <p:sp>
        <p:nvSpPr>
          <p:cNvPr id="5" name="Footer Placeholder 4">
            <a:extLst>
              <a:ext uri="{FF2B5EF4-FFF2-40B4-BE49-F238E27FC236}">
                <a16:creationId xmlns:a16="http://schemas.microsoft.com/office/drawing/2014/main" id="{B8274FFB-CEAF-4AE9-A2C3-076E59B990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B67015-6DB4-4DB9-A40B-B290653ECE80}"/>
              </a:ext>
            </a:extLst>
          </p:cNvPr>
          <p:cNvSpPr>
            <a:spLocks noGrp="1"/>
          </p:cNvSpPr>
          <p:nvPr>
            <p:ph type="sldNum" sz="quarter" idx="12"/>
          </p:nvPr>
        </p:nvSpPr>
        <p:spPr/>
        <p:txBody>
          <a:bodyPr/>
          <a:lstStyle/>
          <a:p>
            <a:fld id="{FEDD79D3-4F2E-45E2-8FB6-448076899432}" type="slidenum">
              <a:rPr lang="en-GB" smtClean="0"/>
              <a:t>‹#›</a:t>
            </a:fld>
            <a:endParaRPr lang="en-GB"/>
          </a:p>
        </p:txBody>
      </p:sp>
    </p:spTree>
    <p:extLst>
      <p:ext uri="{BB962C8B-B14F-4D97-AF65-F5344CB8AC3E}">
        <p14:creationId xmlns:p14="http://schemas.microsoft.com/office/powerpoint/2010/main" val="14956099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58E58DA2-A537-4B1B-BC37-3D6D7AC8A346}"/>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C4828B59-0A5E-4D63-90D8-E2C83A688FF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78368170-EB08-434B-A4BA-893F26BB4756}"/>
              </a:ext>
            </a:extLst>
          </p:cNvPr>
          <p:cNvSpPr>
            <a:spLocks noGrp="1" noChangeArrowheads="1"/>
          </p:cNvSpPr>
          <p:nvPr>
            <p:ph type="sldNum" sz="quarter" idx="12"/>
          </p:nvPr>
        </p:nvSpPr>
        <p:spPr>
          <a:ln/>
        </p:spPr>
        <p:txBody>
          <a:bodyPr/>
          <a:lstStyle>
            <a:lvl1pPr>
              <a:defRPr/>
            </a:lvl1pPr>
          </a:lstStyle>
          <a:p>
            <a:pPr>
              <a:defRPr/>
            </a:pPr>
            <a:fld id="{9429E32A-699D-487F-B012-D0FC8064A928}" type="slidenum">
              <a:rPr lang="en-GB" altLang="en-US"/>
              <a:pPr>
                <a:defRPr/>
              </a:pPr>
              <a:t>‹#›</a:t>
            </a:fld>
            <a:endParaRPr lang="en-GB" altLang="en-US"/>
          </a:p>
        </p:txBody>
      </p:sp>
    </p:spTree>
    <p:extLst>
      <p:ext uri="{BB962C8B-B14F-4D97-AF65-F5344CB8AC3E}">
        <p14:creationId xmlns:p14="http://schemas.microsoft.com/office/powerpoint/2010/main" val="15027913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B9DAD2A2-A4F1-4424-9C35-9FE6F8E11FA3}"/>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42DB740B-545F-416B-9FE6-16BBD38E050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F12A2A5D-5DC1-41C2-A576-46E941395B03}"/>
              </a:ext>
            </a:extLst>
          </p:cNvPr>
          <p:cNvSpPr>
            <a:spLocks noGrp="1" noChangeArrowheads="1"/>
          </p:cNvSpPr>
          <p:nvPr>
            <p:ph type="sldNum" sz="quarter" idx="12"/>
          </p:nvPr>
        </p:nvSpPr>
        <p:spPr>
          <a:ln/>
        </p:spPr>
        <p:txBody>
          <a:bodyPr/>
          <a:lstStyle>
            <a:lvl1pPr>
              <a:defRPr/>
            </a:lvl1pPr>
          </a:lstStyle>
          <a:p>
            <a:pPr>
              <a:defRPr/>
            </a:pPr>
            <a:fld id="{79D4D573-6731-408B-8189-A5AEE90FD531}" type="slidenum">
              <a:rPr lang="en-GB" altLang="en-US"/>
              <a:pPr>
                <a:defRPr/>
              </a:pPr>
              <a:t>‹#›</a:t>
            </a:fld>
            <a:endParaRPr lang="en-GB" altLang="en-US"/>
          </a:p>
        </p:txBody>
      </p:sp>
    </p:spTree>
    <p:extLst>
      <p:ext uri="{BB962C8B-B14F-4D97-AF65-F5344CB8AC3E}">
        <p14:creationId xmlns:p14="http://schemas.microsoft.com/office/powerpoint/2010/main" val="3761899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1F31A11-44D1-4647-8678-DCB3AB4C0CE2}"/>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CA2A4D50-17E1-4ACC-BAA1-3E961507EEB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7B7EC54F-7F3C-4461-A9CD-BE9728972322}"/>
              </a:ext>
            </a:extLst>
          </p:cNvPr>
          <p:cNvSpPr>
            <a:spLocks noGrp="1" noChangeArrowheads="1"/>
          </p:cNvSpPr>
          <p:nvPr>
            <p:ph type="sldNum" sz="quarter" idx="12"/>
          </p:nvPr>
        </p:nvSpPr>
        <p:spPr>
          <a:ln/>
        </p:spPr>
        <p:txBody>
          <a:bodyPr/>
          <a:lstStyle>
            <a:lvl1pPr>
              <a:defRPr/>
            </a:lvl1pPr>
          </a:lstStyle>
          <a:p>
            <a:pPr>
              <a:defRPr/>
            </a:pPr>
            <a:fld id="{4EF4DEDF-C593-4CF5-BEAC-9AB0D2D1497D}" type="slidenum">
              <a:rPr lang="en-GB" altLang="en-US"/>
              <a:pPr>
                <a:defRPr/>
              </a:pPr>
              <a:t>‹#›</a:t>
            </a:fld>
            <a:endParaRPr lang="en-GB" altLang="en-US"/>
          </a:p>
        </p:txBody>
      </p:sp>
    </p:spTree>
    <p:extLst>
      <p:ext uri="{BB962C8B-B14F-4D97-AF65-F5344CB8AC3E}">
        <p14:creationId xmlns:p14="http://schemas.microsoft.com/office/powerpoint/2010/main" val="3202432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2CB3A5AD-13B9-4769-96E6-EF60770048D7}"/>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D5E71F88-8307-4901-B11C-B04E9701AD1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B6F5AACE-6A3C-4898-9CEA-0BCE08765722}"/>
              </a:ext>
            </a:extLst>
          </p:cNvPr>
          <p:cNvSpPr>
            <a:spLocks noGrp="1" noChangeArrowheads="1"/>
          </p:cNvSpPr>
          <p:nvPr>
            <p:ph type="sldNum" sz="quarter" idx="12"/>
          </p:nvPr>
        </p:nvSpPr>
        <p:spPr>
          <a:ln/>
        </p:spPr>
        <p:txBody>
          <a:bodyPr/>
          <a:lstStyle>
            <a:lvl1pPr>
              <a:defRPr/>
            </a:lvl1pPr>
          </a:lstStyle>
          <a:p>
            <a:pPr>
              <a:defRPr/>
            </a:pPr>
            <a:fld id="{4A3D7324-CB58-4E84-B192-DCF152C204E8}" type="slidenum">
              <a:rPr lang="en-GB" altLang="en-US"/>
              <a:pPr>
                <a:defRPr/>
              </a:pPr>
              <a:t>‹#›</a:t>
            </a:fld>
            <a:endParaRPr lang="en-GB" altLang="en-US"/>
          </a:p>
        </p:txBody>
      </p:sp>
    </p:spTree>
    <p:extLst>
      <p:ext uri="{BB962C8B-B14F-4D97-AF65-F5344CB8AC3E}">
        <p14:creationId xmlns:p14="http://schemas.microsoft.com/office/powerpoint/2010/main" val="2415644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96FA9604-0199-4063-A47C-56B53B3AA3A7}"/>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DFE72705-612F-49EE-8CC7-9FC42E3DFA1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B637DE72-3A17-495B-94A0-DB6897B6C028}"/>
              </a:ext>
            </a:extLst>
          </p:cNvPr>
          <p:cNvSpPr>
            <a:spLocks noGrp="1" noChangeArrowheads="1"/>
          </p:cNvSpPr>
          <p:nvPr>
            <p:ph type="sldNum" sz="quarter" idx="12"/>
          </p:nvPr>
        </p:nvSpPr>
        <p:spPr>
          <a:ln/>
        </p:spPr>
        <p:txBody>
          <a:bodyPr/>
          <a:lstStyle>
            <a:lvl1pPr>
              <a:defRPr/>
            </a:lvl1pPr>
          </a:lstStyle>
          <a:p>
            <a:pPr>
              <a:defRPr/>
            </a:pPr>
            <a:fld id="{A38A891A-91F2-40D5-85B6-C4BDA235671E}" type="slidenum">
              <a:rPr lang="en-GB" altLang="en-US"/>
              <a:pPr>
                <a:defRPr/>
              </a:pPr>
              <a:t>‹#›</a:t>
            </a:fld>
            <a:endParaRPr lang="en-GB" altLang="en-US"/>
          </a:p>
        </p:txBody>
      </p:sp>
    </p:spTree>
    <p:extLst>
      <p:ext uri="{BB962C8B-B14F-4D97-AF65-F5344CB8AC3E}">
        <p14:creationId xmlns:p14="http://schemas.microsoft.com/office/powerpoint/2010/main" val="18754893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9101BBF9-D785-4F85-872B-79C3B703DE2D}"/>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B50BCC67-74A8-4AC1-BCBF-A9881B1D09A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FB03C0C2-AA94-460E-8E28-B3B43D0CD7F4}"/>
              </a:ext>
            </a:extLst>
          </p:cNvPr>
          <p:cNvSpPr>
            <a:spLocks noGrp="1" noChangeArrowheads="1"/>
          </p:cNvSpPr>
          <p:nvPr>
            <p:ph type="sldNum" sz="quarter" idx="12"/>
          </p:nvPr>
        </p:nvSpPr>
        <p:spPr>
          <a:ln/>
        </p:spPr>
        <p:txBody>
          <a:bodyPr/>
          <a:lstStyle>
            <a:lvl1pPr>
              <a:defRPr/>
            </a:lvl1pPr>
          </a:lstStyle>
          <a:p>
            <a:pPr>
              <a:defRPr/>
            </a:pPr>
            <a:fld id="{5DA0AE43-E7EE-449C-BE5E-7F9574A6E514}" type="slidenum">
              <a:rPr lang="en-GB" altLang="en-US"/>
              <a:pPr>
                <a:defRPr/>
              </a:pPr>
              <a:t>‹#›</a:t>
            </a:fld>
            <a:endParaRPr lang="en-GB" altLang="en-US"/>
          </a:p>
        </p:txBody>
      </p:sp>
    </p:spTree>
    <p:extLst>
      <p:ext uri="{BB962C8B-B14F-4D97-AF65-F5344CB8AC3E}">
        <p14:creationId xmlns:p14="http://schemas.microsoft.com/office/powerpoint/2010/main" val="23744293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992570E-94CF-45D7-B177-194A7145DF18}"/>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ADD8A3EF-3E56-42FC-967A-F7B507E81CA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CA5F22A3-3AD2-493A-90F2-60F1B1437621}"/>
              </a:ext>
            </a:extLst>
          </p:cNvPr>
          <p:cNvSpPr>
            <a:spLocks noGrp="1" noChangeArrowheads="1"/>
          </p:cNvSpPr>
          <p:nvPr>
            <p:ph type="sldNum" sz="quarter" idx="12"/>
          </p:nvPr>
        </p:nvSpPr>
        <p:spPr>
          <a:ln/>
        </p:spPr>
        <p:txBody>
          <a:bodyPr/>
          <a:lstStyle>
            <a:lvl1pPr>
              <a:defRPr/>
            </a:lvl1pPr>
          </a:lstStyle>
          <a:p>
            <a:pPr>
              <a:defRPr/>
            </a:pPr>
            <a:fld id="{955F00DC-EE51-4DB4-9DE6-901333497B9D}" type="slidenum">
              <a:rPr lang="en-GB" altLang="en-US"/>
              <a:pPr>
                <a:defRPr/>
              </a:pPr>
              <a:t>‹#›</a:t>
            </a:fld>
            <a:endParaRPr lang="en-GB" altLang="en-US"/>
          </a:p>
        </p:txBody>
      </p:sp>
    </p:spTree>
    <p:extLst>
      <p:ext uri="{BB962C8B-B14F-4D97-AF65-F5344CB8AC3E}">
        <p14:creationId xmlns:p14="http://schemas.microsoft.com/office/powerpoint/2010/main" val="29935053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5A1B469-1B08-43B9-B438-8A54072EFD33}"/>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3438F9DF-2B3B-4764-916D-665F680FF7C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A91CDB2E-9705-4ACB-90E1-D28238925067}"/>
              </a:ext>
            </a:extLst>
          </p:cNvPr>
          <p:cNvSpPr>
            <a:spLocks noGrp="1" noChangeArrowheads="1"/>
          </p:cNvSpPr>
          <p:nvPr>
            <p:ph type="sldNum" sz="quarter" idx="12"/>
          </p:nvPr>
        </p:nvSpPr>
        <p:spPr>
          <a:ln/>
        </p:spPr>
        <p:txBody>
          <a:bodyPr/>
          <a:lstStyle>
            <a:lvl1pPr>
              <a:defRPr/>
            </a:lvl1pPr>
          </a:lstStyle>
          <a:p>
            <a:pPr>
              <a:defRPr/>
            </a:pPr>
            <a:fld id="{FFF453EB-8359-4AC4-80C7-2DD057C47708}" type="slidenum">
              <a:rPr lang="en-GB" altLang="en-US"/>
              <a:pPr>
                <a:defRPr/>
              </a:pPr>
              <a:t>‹#›</a:t>
            </a:fld>
            <a:endParaRPr lang="en-GB" altLang="en-US"/>
          </a:p>
        </p:txBody>
      </p:sp>
    </p:spTree>
    <p:extLst>
      <p:ext uri="{BB962C8B-B14F-4D97-AF65-F5344CB8AC3E}">
        <p14:creationId xmlns:p14="http://schemas.microsoft.com/office/powerpoint/2010/main" val="1190017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03171-3C25-41EA-933F-125C61DB1B6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82B6A72-F318-4324-8EFF-D1F03D5D8F5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BA257D-41B3-4FF6-A82B-E821A7A455DF}"/>
              </a:ext>
            </a:extLst>
          </p:cNvPr>
          <p:cNvSpPr>
            <a:spLocks noGrp="1"/>
          </p:cNvSpPr>
          <p:nvPr>
            <p:ph type="dt" sz="half" idx="10"/>
          </p:nvPr>
        </p:nvSpPr>
        <p:spPr/>
        <p:txBody>
          <a:bodyPr/>
          <a:lstStyle/>
          <a:p>
            <a:fld id="{3AAAFF70-0F33-4459-A7A2-879B34ACA4C6}" type="datetimeFigureOut">
              <a:rPr lang="en-GB" smtClean="0"/>
              <a:t>23/01/2019</a:t>
            </a:fld>
            <a:endParaRPr lang="en-GB"/>
          </a:p>
        </p:txBody>
      </p:sp>
      <p:sp>
        <p:nvSpPr>
          <p:cNvPr id="5" name="Footer Placeholder 4">
            <a:extLst>
              <a:ext uri="{FF2B5EF4-FFF2-40B4-BE49-F238E27FC236}">
                <a16:creationId xmlns:a16="http://schemas.microsoft.com/office/drawing/2014/main" id="{90E4D388-14F0-4BBC-A8EE-EEE4CF49A6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7B597D-3E0A-41EA-B27A-3967B46E7AD0}"/>
              </a:ext>
            </a:extLst>
          </p:cNvPr>
          <p:cNvSpPr>
            <a:spLocks noGrp="1"/>
          </p:cNvSpPr>
          <p:nvPr>
            <p:ph type="sldNum" sz="quarter" idx="12"/>
          </p:nvPr>
        </p:nvSpPr>
        <p:spPr/>
        <p:txBody>
          <a:bodyPr/>
          <a:lstStyle/>
          <a:p>
            <a:fld id="{FEDD79D3-4F2E-45E2-8FB6-448076899432}" type="slidenum">
              <a:rPr lang="en-GB" smtClean="0"/>
              <a:t>‹#›</a:t>
            </a:fld>
            <a:endParaRPr lang="en-GB"/>
          </a:p>
        </p:txBody>
      </p:sp>
    </p:spTree>
    <p:extLst>
      <p:ext uri="{BB962C8B-B14F-4D97-AF65-F5344CB8AC3E}">
        <p14:creationId xmlns:p14="http://schemas.microsoft.com/office/powerpoint/2010/main" val="31855981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BC494D7-9210-4D95-8F39-A001131E22A9}"/>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E9E5F4DD-219D-40E0-8450-4CD3BBBA42C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0812AD5C-2ED8-44C7-8FAC-59A806BDF5C7}"/>
              </a:ext>
            </a:extLst>
          </p:cNvPr>
          <p:cNvSpPr>
            <a:spLocks noGrp="1" noChangeArrowheads="1"/>
          </p:cNvSpPr>
          <p:nvPr>
            <p:ph type="sldNum" sz="quarter" idx="12"/>
          </p:nvPr>
        </p:nvSpPr>
        <p:spPr>
          <a:ln/>
        </p:spPr>
        <p:txBody>
          <a:bodyPr/>
          <a:lstStyle>
            <a:lvl1pPr>
              <a:defRPr/>
            </a:lvl1pPr>
          </a:lstStyle>
          <a:p>
            <a:pPr>
              <a:defRPr/>
            </a:pPr>
            <a:fld id="{BCCB8839-B3AF-4748-924B-E5721C213B56}" type="slidenum">
              <a:rPr lang="en-GB" altLang="en-US"/>
              <a:pPr>
                <a:defRPr/>
              </a:pPr>
              <a:t>‹#›</a:t>
            </a:fld>
            <a:endParaRPr lang="en-GB" altLang="en-US"/>
          </a:p>
        </p:txBody>
      </p:sp>
    </p:spTree>
    <p:extLst>
      <p:ext uri="{BB962C8B-B14F-4D97-AF65-F5344CB8AC3E}">
        <p14:creationId xmlns:p14="http://schemas.microsoft.com/office/powerpoint/2010/main" val="1780587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B68857BC-1368-4468-ABD7-658239FF7FCB}"/>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B84DC61B-1EBB-4FFE-8DD5-A8E7459029F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22CEAE8E-ECAA-4E5D-B919-C93ACD04A95E}"/>
              </a:ext>
            </a:extLst>
          </p:cNvPr>
          <p:cNvSpPr>
            <a:spLocks noGrp="1" noChangeArrowheads="1"/>
          </p:cNvSpPr>
          <p:nvPr>
            <p:ph type="sldNum" sz="quarter" idx="12"/>
          </p:nvPr>
        </p:nvSpPr>
        <p:spPr>
          <a:ln/>
        </p:spPr>
        <p:txBody>
          <a:bodyPr/>
          <a:lstStyle>
            <a:lvl1pPr>
              <a:defRPr/>
            </a:lvl1pPr>
          </a:lstStyle>
          <a:p>
            <a:pPr>
              <a:defRPr/>
            </a:pPr>
            <a:fld id="{1F4D9DE2-9848-4A03-8199-B924F83F6CD6}" type="slidenum">
              <a:rPr lang="en-GB" altLang="en-US"/>
              <a:pPr>
                <a:defRPr/>
              </a:pPr>
              <a:t>‹#›</a:t>
            </a:fld>
            <a:endParaRPr lang="en-GB" altLang="en-US"/>
          </a:p>
        </p:txBody>
      </p:sp>
    </p:spTree>
    <p:extLst>
      <p:ext uri="{BB962C8B-B14F-4D97-AF65-F5344CB8AC3E}">
        <p14:creationId xmlns:p14="http://schemas.microsoft.com/office/powerpoint/2010/main" val="16854533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6E094D9C-AD53-46A1-AD2D-1708289992AF}"/>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E900A86B-8BDD-468F-B292-68BD48C02D5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EC716C08-2DEB-4CBF-B759-41EFEFA2E548}"/>
              </a:ext>
            </a:extLst>
          </p:cNvPr>
          <p:cNvSpPr>
            <a:spLocks noGrp="1" noChangeArrowheads="1"/>
          </p:cNvSpPr>
          <p:nvPr>
            <p:ph type="sldNum" sz="quarter" idx="12"/>
          </p:nvPr>
        </p:nvSpPr>
        <p:spPr>
          <a:ln/>
        </p:spPr>
        <p:txBody>
          <a:bodyPr/>
          <a:lstStyle>
            <a:lvl1pPr>
              <a:defRPr/>
            </a:lvl1pPr>
          </a:lstStyle>
          <a:p>
            <a:pPr>
              <a:defRPr/>
            </a:pPr>
            <a:fld id="{12F44993-1BC0-4914-8367-75775198F9D5}" type="slidenum">
              <a:rPr lang="en-GB" altLang="en-US"/>
              <a:pPr>
                <a:defRPr/>
              </a:pPr>
              <a:t>‹#›</a:t>
            </a:fld>
            <a:endParaRPr lang="en-GB" altLang="en-US"/>
          </a:p>
        </p:txBody>
      </p:sp>
    </p:spTree>
    <p:extLst>
      <p:ext uri="{BB962C8B-B14F-4D97-AF65-F5344CB8AC3E}">
        <p14:creationId xmlns:p14="http://schemas.microsoft.com/office/powerpoint/2010/main" val="2426909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A880B-E221-4877-9194-B9434EFB6A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89C4B78-EB38-4776-99D1-45301E33AB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010A9E9-7410-4528-B98C-EE61FBDECF66}"/>
              </a:ext>
            </a:extLst>
          </p:cNvPr>
          <p:cNvSpPr>
            <a:spLocks noGrp="1"/>
          </p:cNvSpPr>
          <p:nvPr>
            <p:ph type="dt" sz="half" idx="10"/>
          </p:nvPr>
        </p:nvSpPr>
        <p:spPr/>
        <p:txBody>
          <a:bodyPr/>
          <a:lstStyle/>
          <a:p>
            <a:fld id="{3AAAFF70-0F33-4459-A7A2-879B34ACA4C6}" type="datetimeFigureOut">
              <a:rPr lang="en-GB" smtClean="0"/>
              <a:t>23/01/2019</a:t>
            </a:fld>
            <a:endParaRPr lang="en-GB"/>
          </a:p>
        </p:txBody>
      </p:sp>
      <p:sp>
        <p:nvSpPr>
          <p:cNvPr id="5" name="Footer Placeholder 4">
            <a:extLst>
              <a:ext uri="{FF2B5EF4-FFF2-40B4-BE49-F238E27FC236}">
                <a16:creationId xmlns:a16="http://schemas.microsoft.com/office/drawing/2014/main" id="{20C1F316-AA4C-4AB7-B891-9B88BE986C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FB0E0F-2FEA-4615-8980-39A0D55D3773}"/>
              </a:ext>
            </a:extLst>
          </p:cNvPr>
          <p:cNvSpPr>
            <a:spLocks noGrp="1"/>
          </p:cNvSpPr>
          <p:nvPr>
            <p:ph type="sldNum" sz="quarter" idx="12"/>
          </p:nvPr>
        </p:nvSpPr>
        <p:spPr/>
        <p:txBody>
          <a:bodyPr/>
          <a:lstStyle/>
          <a:p>
            <a:fld id="{FEDD79D3-4F2E-45E2-8FB6-448076899432}" type="slidenum">
              <a:rPr lang="en-GB" smtClean="0"/>
              <a:t>‹#›</a:t>
            </a:fld>
            <a:endParaRPr lang="en-GB"/>
          </a:p>
        </p:txBody>
      </p:sp>
    </p:spTree>
    <p:extLst>
      <p:ext uri="{BB962C8B-B14F-4D97-AF65-F5344CB8AC3E}">
        <p14:creationId xmlns:p14="http://schemas.microsoft.com/office/powerpoint/2010/main" val="3907775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C8233-881C-4B03-A08B-D9BC069070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6A13C71-B6E5-42CF-A46D-B1E5891DDEA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958CA25-9167-4B4C-87CC-D740FB6A77A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0381838-0811-4A0A-8548-63E9CB34B124}"/>
              </a:ext>
            </a:extLst>
          </p:cNvPr>
          <p:cNvSpPr>
            <a:spLocks noGrp="1"/>
          </p:cNvSpPr>
          <p:nvPr>
            <p:ph type="dt" sz="half" idx="10"/>
          </p:nvPr>
        </p:nvSpPr>
        <p:spPr/>
        <p:txBody>
          <a:bodyPr/>
          <a:lstStyle/>
          <a:p>
            <a:fld id="{3AAAFF70-0F33-4459-A7A2-879B34ACA4C6}" type="datetimeFigureOut">
              <a:rPr lang="en-GB" smtClean="0"/>
              <a:t>23/01/2019</a:t>
            </a:fld>
            <a:endParaRPr lang="en-GB"/>
          </a:p>
        </p:txBody>
      </p:sp>
      <p:sp>
        <p:nvSpPr>
          <p:cNvPr id="6" name="Footer Placeholder 5">
            <a:extLst>
              <a:ext uri="{FF2B5EF4-FFF2-40B4-BE49-F238E27FC236}">
                <a16:creationId xmlns:a16="http://schemas.microsoft.com/office/drawing/2014/main" id="{61CCD128-C0FC-45F0-AE11-9161B19AD0F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39146A-5084-41DB-B22E-661ADB7009ED}"/>
              </a:ext>
            </a:extLst>
          </p:cNvPr>
          <p:cNvSpPr>
            <a:spLocks noGrp="1"/>
          </p:cNvSpPr>
          <p:nvPr>
            <p:ph type="sldNum" sz="quarter" idx="12"/>
          </p:nvPr>
        </p:nvSpPr>
        <p:spPr/>
        <p:txBody>
          <a:bodyPr/>
          <a:lstStyle/>
          <a:p>
            <a:fld id="{FEDD79D3-4F2E-45E2-8FB6-448076899432}" type="slidenum">
              <a:rPr lang="en-GB" smtClean="0"/>
              <a:t>‹#›</a:t>
            </a:fld>
            <a:endParaRPr lang="en-GB"/>
          </a:p>
        </p:txBody>
      </p:sp>
    </p:spTree>
    <p:extLst>
      <p:ext uri="{BB962C8B-B14F-4D97-AF65-F5344CB8AC3E}">
        <p14:creationId xmlns:p14="http://schemas.microsoft.com/office/powerpoint/2010/main" val="1755542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07021-86C5-4E81-B434-AF3D3F0E14B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D496EA3-29E3-4935-BB13-2F36FC4F67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B507A90-AB8C-4ECB-8957-1C3BB66DCED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74EE4B7-CDC3-4E7F-A1EA-C7BBCF4122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DF26CCB-FA77-4964-9CAF-4FC1723C365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A792B06-2425-4719-9957-7F39C0334CA7}"/>
              </a:ext>
            </a:extLst>
          </p:cNvPr>
          <p:cNvSpPr>
            <a:spLocks noGrp="1"/>
          </p:cNvSpPr>
          <p:nvPr>
            <p:ph type="dt" sz="half" idx="10"/>
          </p:nvPr>
        </p:nvSpPr>
        <p:spPr/>
        <p:txBody>
          <a:bodyPr/>
          <a:lstStyle/>
          <a:p>
            <a:fld id="{3AAAFF70-0F33-4459-A7A2-879B34ACA4C6}" type="datetimeFigureOut">
              <a:rPr lang="en-GB" smtClean="0"/>
              <a:t>23/01/2019</a:t>
            </a:fld>
            <a:endParaRPr lang="en-GB"/>
          </a:p>
        </p:txBody>
      </p:sp>
      <p:sp>
        <p:nvSpPr>
          <p:cNvPr id="8" name="Footer Placeholder 7">
            <a:extLst>
              <a:ext uri="{FF2B5EF4-FFF2-40B4-BE49-F238E27FC236}">
                <a16:creationId xmlns:a16="http://schemas.microsoft.com/office/drawing/2014/main" id="{17332ACE-58AC-4D53-AC7C-1ECEEA8938E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0EAE8F3-5338-4BC8-AF47-F4990A0ECE13}"/>
              </a:ext>
            </a:extLst>
          </p:cNvPr>
          <p:cNvSpPr>
            <a:spLocks noGrp="1"/>
          </p:cNvSpPr>
          <p:nvPr>
            <p:ph type="sldNum" sz="quarter" idx="12"/>
          </p:nvPr>
        </p:nvSpPr>
        <p:spPr/>
        <p:txBody>
          <a:bodyPr/>
          <a:lstStyle/>
          <a:p>
            <a:fld id="{FEDD79D3-4F2E-45E2-8FB6-448076899432}" type="slidenum">
              <a:rPr lang="en-GB" smtClean="0"/>
              <a:t>‹#›</a:t>
            </a:fld>
            <a:endParaRPr lang="en-GB"/>
          </a:p>
        </p:txBody>
      </p:sp>
    </p:spTree>
    <p:extLst>
      <p:ext uri="{BB962C8B-B14F-4D97-AF65-F5344CB8AC3E}">
        <p14:creationId xmlns:p14="http://schemas.microsoft.com/office/powerpoint/2010/main" val="380563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E30D0-4D24-4050-BF1E-DFFFB061407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47F527B-1D49-45CD-B9DD-11B5A71EF1A7}"/>
              </a:ext>
            </a:extLst>
          </p:cNvPr>
          <p:cNvSpPr>
            <a:spLocks noGrp="1"/>
          </p:cNvSpPr>
          <p:nvPr>
            <p:ph type="dt" sz="half" idx="10"/>
          </p:nvPr>
        </p:nvSpPr>
        <p:spPr/>
        <p:txBody>
          <a:bodyPr/>
          <a:lstStyle/>
          <a:p>
            <a:fld id="{3AAAFF70-0F33-4459-A7A2-879B34ACA4C6}" type="datetimeFigureOut">
              <a:rPr lang="en-GB" smtClean="0"/>
              <a:t>23/01/2019</a:t>
            </a:fld>
            <a:endParaRPr lang="en-GB"/>
          </a:p>
        </p:txBody>
      </p:sp>
      <p:sp>
        <p:nvSpPr>
          <p:cNvPr id="4" name="Footer Placeholder 3">
            <a:extLst>
              <a:ext uri="{FF2B5EF4-FFF2-40B4-BE49-F238E27FC236}">
                <a16:creationId xmlns:a16="http://schemas.microsoft.com/office/drawing/2014/main" id="{0659EADE-233B-4B52-B14A-C9D9678E6B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899EC3D-E10C-47D2-AE04-94593627D2B3}"/>
              </a:ext>
            </a:extLst>
          </p:cNvPr>
          <p:cNvSpPr>
            <a:spLocks noGrp="1"/>
          </p:cNvSpPr>
          <p:nvPr>
            <p:ph type="sldNum" sz="quarter" idx="12"/>
          </p:nvPr>
        </p:nvSpPr>
        <p:spPr/>
        <p:txBody>
          <a:bodyPr/>
          <a:lstStyle/>
          <a:p>
            <a:fld id="{FEDD79D3-4F2E-45E2-8FB6-448076899432}" type="slidenum">
              <a:rPr lang="en-GB" smtClean="0"/>
              <a:t>‹#›</a:t>
            </a:fld>
            <a:endParaRPr lang="en-GB"/>
          </a:p>
        </p:txBody>
      </p:sp>
    </p:spTree>
    <p:extLst>
      <p:ext uri="{BB962C8B-B14F-4D97-AF65-F5344CB8AC3E}">
        <p14:creationId xmlns:p14="http://schemas.microsoft.com/office/powerpoint/2010/main" val="3311866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273B1D-174D-45F0-9B69-10A06C93E380}"/>
              </a:ext>
            </a:extLst>
          </p:cNvPr>
          <p:cNvSpPr>
            <a:spLocks noGrp="1"/>
          </p:cNvSpPr>
          <p:nvPr>
            <p:ph type="dt" sz="half" idx="10"/>
          </p:nvPr>
        </p:nvSpPr>
        <p:spPr/>
        <p:txBody>
          <a:bodyPr/>
          <a:lstStyle/>
          <a:p>
            <a:fld id="{3AAAFF70-0F33-4459-A7A2-879B34ACA4C6}" type="datetimeFigureOut">
              <a:rPr lang="en-GB" smtClean="0"/>
              <a:t>23/01/2019</a:t>
            </a:fld>
            <a:endParaRPr lang="en-GB"/>
          </a:p>
        </p:txBody>
      </p:sp>
      <p:sp>
        <p:nvSpPr>
          <p:cNvPr id="3" name="Footer Placeholder 2">
            <a:extLst>
              <a:ext uri="{FF2B5EF4-FFF2-40B4-BE49-F238E27FC236}">
                <a16:creationId xmlns:a16="http://schemas.microsoft.com/office/drawing/2014/main" id="{A777C6E4-3D4B-45A4-AA45-CCB037B2250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9BCE521-3464-430F-8384-76247238B812}"/>
              </a:ext>
            </a:extLst>
          </p:cNvPr>
          <p:cNvSpPr>
            <a:spLocks noGrp="1"/>
          </p:cNvSpPr>
          <p:nvPr>
            <p:ph type="sldNum" sz="quarter" idx="12"/>
          </p:nvPr>
        </p:nvSpPr>
        <p:spPr/>
        <p:txBody>
          <a:bodyPr/>
          <a:lstStyle/>
          <a:p>
            <a:fld id="{FEDD79D3-4F2E-45E2-8FB6-448076899432}" type="slidenum">
              <a:rPr lang="en-GB" smtClean="0"/>
              <a:t>‹#›</a:t>
            </a:fld>
            <a:endParaRPr lang="en-GB"/>
          </a:p>
        </p:txBody>
      </p:sp>
    </p:spTree>
    <p:extLst>
      <p:ext uri="{BB962C8B-B14F-4D97-AF65-F5344CB8AC3E}">
        <p14:creationId xmlns:p14="http://schemas.microsoft.com/office/powerpoint/2010/main" val="3649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35B0E-61E7-43EA-9BDD-144C70AECC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885D80E-04D9-4DE5-B7B7-44A32C8BBF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E9B5C9E-9606-4EAF-B09B-473E2F4756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8BDC67E-F759-4176-88D5-EB1C008A0BA3}"/>
              </a:ext>
            </a:extLst>
          </p:cNvPr>
          <p:cNvSpPr>
            <a:spLocks noGrp="1"/>
          </p:cNvSpPr>
          <p:nvPr>
            <p:ph type="dt" sz="half" idx="10"/>
          </p:nvPr>
        </p:nvSpPr>
        <p:spPr/>
        <p:txBody>
          <a:bodyPr/>
          <a:lstStyle/>
          <a:p>
            <a:fld id="{3AAAFF70-0F33-4459-A7A2-879B34ACA4C6}" type="datetimeFigureOut">
              <a:rPr lang="en-GB" smtClean="0"/>
              <a:t>23/01/2019</a:t>
            </a:fld>
            <a:endParaRPr lang="en-GB"/>
          </a:p>
        </p:txBody>
      </p:sp>
      <p:sp>
        <p:nvSpPr>
          <p:cNvPr id="6" name="Footer Placeholder 5">
            <a:extLst>
              <a:ext uri="{FF2B5EF4-FFF2-40B4-BE49-F238E27FC236}">
                <a16:creationId xmlns:a16="http://schemas.microsoft.com/office/drawing/2014/main" id="{B0907D89-DE1A-4FB7-B0DA-1F67C2308E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B4D69B-B80E-43AC-A239-4C98C6437C3B}"/>
              </a:ext>
            </a:extLst>
          </p:cNvPr>
          <p:cNvSpPr>
            <a:spLocks noGrp="1"/>
          </p:cNvSpPr>
          <p:nvPr>
            <p:ph type="sldNum" sz="quarter" idx="12"/>
          </p:nvPr>
        </p:nvSpPr>
        <p:spPr/>
        <p:txBody>
          <a:bodyPr/>
          <a:lstStyle/>
          <a:p>
            <a:fld id="{FEDD79D3-4F2E-45E2-8FB6-448076899432}" type="slidenum">
              <a:rPr lang="en-GB" smtClean="0"/>
              <a:t>‹#›</a:t>
            </a:fld>
            <a:endParaRPr lang="en-GB"/>
          </a:p>
        </p:txBody>
      </p:sp>
    </p:spTree>
    <p:extLst>
      <p:ext uri="{BB962C8B-B14F-4D97-AF65-F5344CB8AC3E}">
        <p14:creationId xmlns:p14="http://schemas.microsoft.com/office/powerpoint/2010/main" val="3835968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6E853-FC3A-43D0-B7DC-AA56BD3913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95B369-6C98-4488-90C1-FFE82BA8CD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CD08E19-1E16-4E28-B246-EE42D2B3FA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4E250F9-4108-4C3B-BF0E-151A46E6D365}"/>
              </a:ext>
            </a:extLst>
          </p:cNvPr>
          <p:cNvSpPr>
            <a:spLocks noGrp="1"/>
          </p:cNvSpPr>
          <p:nvPr>
            <p:ph type="dt" sz="half" idx="10"/>
          </p:nvPr>
        </p:nvSpPr>
        <p:spPr/>
        <p:txBody>
          <a:bodyPr/>
          <a:lstStyle/>
          <a:p>
            <a:fld id="{3AAAFF70-0F33-4459-A7A2-879B34ACA4C6}" type="datetimeFigureOut">
              <a:rPr lang="en-GB" smtClean="0"/>
              <a:t>23/01/2019</a:t>
            </a:fld>
            <a:endParaRPr lang="en-GB"/>
          </a:p>
        </p:txBody>
      </p:sp>
      <p:sp>
        <p:nvSpPr>
          <p:cNvPr id="6" name="Footer Placeholder 5">
            <a:extLst>
              <a:ext uri="{FF2B5EF4-FFF2-40B4-BE49-F238E27FC236}">
                <a16:creationId xmlns:a16="http://schemas.microsoft.com/office/drawing/2014/main" id="{B0D56CB7-0437-4B3D-99B1-ED993EBF42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14023C2-1F13-4FE9-B234-163D2A9BA57F}"/>
              </a:ext>
            </a:extLst>
          </p:cNvPr>
          <p:cNvSpPr>
            <a:spLocks noGrp="1"/>
          </p:cNvSpPr>
          <p:nvPr>
            <p:ph type="sldNum" sz="quarter" idx="12"/>
          </p:nvPr>
        </p:nvSpPr>
        <p:spPr/>
        <p:txBody>
          <a:bodyPr/>
          <a:lstStyle/>
          <a:p>
            <a:fld id="{FEDD79D3-4F2E-45E2-8FB6-448076899432}" type="slidenum">
              <a:rPr lang="en-GB" smtClean="0"/>
              <a:t>‹#›</a:t>
            </a:fld>
            <a:endParaRPr lang="en-GB"/>
          </a:p>
        </p:txBody>
      </p:sp>
    </p:spTree>
    <p:extLst>
      <p:ext uri="{BB962C8B-B14F-4D97-AF65-F5344CB8AC3E}">
        <p14:creationId xmlns:p14="http://schemas.microsoft.com/office/powerpoint/2010/main" val="1387996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C16AB1-0ED4-4F39-8B51-7F3FA6998C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E132A19-5BD1-4ADE-A56D-DAFBC43E1B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33D45F-6536-4779-B4D8-104F9E75C1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AFF70-0F33-4459-A7A2-879B34ACA4C6}" type="datetimeFigureOut">
              <a:rPr lang="en-GB" smtClean="0"/>
              <a:t>23/01/2019</a:t>
            </a:fld>
            <a:endParaRPr lang="en-GB"/>
          </a:p>
        </p:txBody>
      </p:sp>
      <p:sp>
        <p:nvSpPr>
          <p:cNvPr id="5" name="Footer Placeholder 4">
            <a:extLst>
              <a:ext uri="{FF2B5EF4-FFF2-40B4-BE49-F238E27FC236}">
                <a16:creationId xmlns:a16="http://schemas.microsoft.com/office/drawing/2014/main" id="{E923B2E1-3FAD-4A8C-859D-380D184BEC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0CDB16C-CE28-47C3-86EF-7C641C42EE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DD79D3-4F2E-45E2-8FB6-448076899432}" type="slidenum">
              <a:rPr lang="en-GB" smtClean="0"/>
              <a:t>‹#›</a:t>
            </a:fld>
            <a:endParaRPr lang="en-GB"/>
          </a:p>
        </p:txBody>
      </p:sp>
    </p:spTree>
    <p:extLst>
      <p:ext uri="{BB962C8B-B14F-4D97-AF65-F5344CB8AC3E}">
        <p14:creationId xmlns:p14="http://schemas.microsoft.com/office/powerpoint/2010/main" val="36656765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AE54F91-3249-4288-9414-4EB43B7866DB}"/>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30114C1B-C84A-49C3-8F2A-39BEEC1FF470}"/>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2D167CC7-8941-4C68-9613-33988BB7BDFE}"/>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GB"/>
          </a:p>
        </p:txBody>
      </p:sp>
      <p:sp>
        <p:nvSpPr>
          <p:cNvPr id="1029" name="Rectangle 5">
            <a:extLst>
              <a:ext uri="{FF2B5EF4-FFF2-40B4-BE49-F238E27FC236}">
                <a16:creationId xmlns:a16="http://schemas.microsoft.com/office/drawing/2014/main" id="{961AD419-F89B-4F69-A3C4-BBCED7C9F87C}"/>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GB"/>
          </a:p>
        </p:txBody>
      </p:sp>
      <p:sp>
        <p:nvSpPr>
          <p:cNvPr id="1030" name="Rectangle 6">
            <a:extLst>
              <a:ext uri="{FF2B5EF4-FFF2-40B4-BE49-F238E27FC236}">
                <a16:creationId xmlns:a16="http://schemas.microsoft.com/office/drawing/2014/main" id="{97327203-A6A8-48F1-9030-2016791C907B}"/>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F1EAF7B-EDFA-4767-8872-F44260A55BEF}" type="slidenum">
              <a:rPr lang="en-GB" altLang="en-US"/>
              <a:pPr>
                <a:defRPr/>
              </a:pPr>
              <a:t>‹#›</a:t>
            </a:fld>
            <a:endParaRPr lang="en-GB" altLang="en-US"/>
          </a:p>
        </p:txBody>
      </p:sp>
    </p:spTree>
    <p:extLst>
      <p:ext uri="{BB962C8B-B14F-4D97-AF65-F5344CB8AC3E}">
        <p14:creationId xmlns:p14="http://schemas.microsoft.com/office/powerpoint/2010/main" val="10790792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hyperlink" Target="mailto:l.beech@housinglin.org.uk"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hyperlink" Target="http://www.housinglin.org.uk/" TargetMode="External"/><Relationship Id="rId4" Type="http://schemas.openxmlformats.org/officeDocument/2006/relationships/hyperlink" Target="mailto:info@housinglin.org.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hyperlink" Target="https://www.housinglin.org.uk/home-from-hospita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77694E3-CE19-4BAA-BD3F-41D3F786CD41}"/>
              </a:ext>
            </a:extLst>
          </p:cNvPr>
          <p:cNvPicPr>
            <a:picLocks noChangeAspect="1"/>
          </p:cNvPicPr>
          <p:nvPr/>
        </p:nvPicPr>
        <p:blipFill rotWithShape="1">
          <a:blip r:embed="rId3"/>
          <a:srcRect l="36863" t="10355" r="37047" b="24255"/>
          <a:stretch/>
        </p:blipFill>
        <p:spPr>
          <a:xfrm>
            <a:off x="4868522" y="643467"/>
            <a:ext cx="3951651" cy="5571066"/>
          </a:xfrm>
          <a:prstGeom prst="rect">
            <a:avLst/>
          </a:prstGeom>
        </p:spPr>
      </p:pic>
      <p:sp>
        <p:nvSpPr>
          <p:cNvPr id="12" name="Rectangle 15">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4069226-04C0-44A9-8BA4-6348BE403920}"/>
              </a:ext>
            </a:extLst>
          </p:cNvPr>
          <p:cNvPicPr>
            <a:picLocks noChangeAspect="1"/>
          </p:cNvPicPr>
          <p:nvPr/>
        </p:nvPicPr>
        <p:blipFill rotWithShape="1">
          <a:blip r:embed="rId4"/>
          <a:srcRect l="32633" t="8794" r="32580" b="4539"/>
          <a:stretch/>
        </p:blipFill>
        <p:spPr>
          <a:xfrm>
            <a:off x="685075" y="643467"/>
            <a:ext cx="3975384" cy="5571066"/>
          </a:xfrm>
          <a:prstGeom prst="rect">
            <a:avLst/>
          </a:prstGeom>
        </p:spPr>
      </p:pic>
      <p:sp>
        <p:nvSpPr>
          <p:cNvPr id="10" name="TextBox 9">
            <a:extLst>
              <a:ext uri="{FF2B5EF4-FFF2-40B4-BE49-F238E27FC236}">
                <a16:creationId xmlns:a16="http://schemas.microsoft.com/office/drawing/2014/main" id="{F4355478-8E2E-4443-ADDB-C3F3EF40A3D8}"/>
              </a:ext>
            </a:extLst>
          </p:cNvPr>
          <p:cNvSpPr txBox="1"/>
          <p:nvPr/>
        </p:nvSpPr>
        <p:spPr>
          <a:xfrm>
            <a:off x="8919024" y="1951672"/>
            <a:ext cx="2795964" cy="3416320"/>
          </a:xfrm>
          <a:prstGeom prst="rect">
            <a:avLst/>
          </a:prstGeom>
          <a:noFill/>
        </p:spPr>
        <p:txBody>
          <a:bodyPr wrap="square" rtlCol="0">
            <a:spAutoFit/>
          </a:bodyPr>
          <a:lstStyle/>
          <a:p>
            <a:r>
              <a:rPr lang="en-GB" dirty="0">
                <a:solidFill>
                  <a:schemeClr val="bg1"/>
                </a:solidFill>
                <a:latin typeface="Caladea" panose="02040503050406030204" pitchFamily="18" charset="0"/>
              </a:rPr>
              <a:t>Lois Beech</a:t>
            </a:r>
          </a:p>
          <a:p>
            <a:r>
              <a:rPr lang="en-GB" dirty="0">
                <a:solidFill>
                  <a:schemeClr val="bg1"/>
                </a:solidFill>
                <a:latin typeface="Caladea" panose="02040503050406030204" pitchFamily="18" charset="0"/>
              </a:rPr>
              <a:t>Research &amp; Stakeholder Engagement Officer</a:t>
            </a:r>
          </a:p>
          <a:p>
            <a:endParaRPr lang="en-GB" dirty="0">
              <a:solidFill>
                <a:schemeClr val="bg1"/>
              </a:solidFill>
              <a:latin typeface="Caladea" panose="02040503050406030204" pitchFamily="18" charset="0"/>
            </a:endParaRPr>
          </a:p>
          <a:p>
            <a:r>
              <a:rPr lang="en-GB" dirty="0">
                <a:solidFill>
                  <a:schemeClr val="bg1"/>
                </a:solidFill>
                <a:latin typeface="Caladea" panose="02040503050406030204" pitchFamily="18" charset="0"/>
              </a:rPr>
              <a:t>Housing LIN</a:t>
            </a:r>
          </a:p>
          <a:p>
            <a:endParaRPr lang="en-GB" dirty="0">
              <a:solidFill>
                <a:schemeClr val="bg1"/>
              </a:solidFill>
              <a:latin typeface="Caladea" panose="02040503050406030204" pitchFamily="18" charset="0"/>
            </a:endParaRPr>
          </a:p>
          <a:p>
            <a:r>
              <a:rPr lang="en-GB" dirty="0">
                <a:solidFill>
                  <a:schemeClr val="bg1"/>
                </a:solidFill>
                <a:latin typeface="Caladea" panose="02040503050406030204" pitchFamily="18" charset="0"/>
                <a:hlinkClick r:id="rId5">
                  <a:extLst>
                    <a:ext uri="{A12FA001-AC4F-418D-AE19-62706E023703}">
                      <ahyp:hlinkClr xmlns:ahyp="http://schemas.microsoft.com/office/drawing/2018/hyperlinkcolor" val="tx"/>
                    </a:ext>
                  </a:extLst>
                </a:hlinkClick>
              </a:rPr>
              <a:t>l.beech@housinglin.org.uk</a:t>
            </a:r>
            <a:endParaRPr lang="en-GB" dirty="0">
              <a:solidFill>
                <a:schemeClr val="bg1"/>
              </a:solidFill>
              <a:latin typeface="Caladea" panose="02040503050406030204" pitchFamily="18" charset="0"/>
            </a:endParaRPr>
          </a:p>
          <a:p>
            <a:endParaRPr lang="en-GB" dirty="0">
              <a:solidFill>
                <a:schemeClr val="bg1"/>
              </a:solidFill>
              <a:latin typeface="Caladea" panose="02040503050406030204" pitchFamily="18" charset="0"/>
            </a:endParaRPr>
          </a:p>
          <a:p>
            <a:r>
              <a:rPr lang="en-GB" dirty="0">
                <a:solidFill>
                  <a:schemeClr val="bg1"/>
                </a:solidFill>
                <a:latin typeface="Caladea" panose="02040503050406030204" pitchFamily="18" charset="0"/>
              </a:rPr>
              <a:t>@</a:t>
            </a:r>
            <a:r>
              <a:rPr lang="en-GB" dirty="0" err="1">
                <a:solidFill>
                  <a:schemeClr val="bg1"/>
                </a:solidFill>
                <a:latin typeface="Caladea" panose="02040503050406030204" pitchFamily="18" charset="0"/>
              </a:rPr>
              <a:t>HousingLIN</a:t>
            </a:r>
            <a:endParaRPr lang="en-GB" dirty="0">
              <a:solidFill>
                <a:schemeClr val="bg1"/>
              </a:solidFill>
              <a:latin typeface="Caladea" panose="02040503050406030204" pitchFamily="18" charset="0"/>
            </a:endParaRPr>
          </a:p>
          <a:p>
            <a:r>
              <a:rPr lang="en-GB" dirty="0">
                <a:solidFill>
                  <a:schemeClr val="bg1"/>
                </a:solidFill>
                <a:latin typeface="Caladea" panose="02040503050406030204" pitchFamily="18" charset="0"/>
              </a:rPr>
              <a:t>@</a:t>
            </a:r>
            <a:r>
              <a:rPr lang="en-GB" dirty="0" err="1">
                <a:solidFill>
                  <a:schemeClr val="bg1"/>
                </a:solidFill>
                <a:latin typeface="Caladea" panose="02040503050406030204" pitchFamily="18" charset="0"/>
              </a:rPr>
              <a:t>HousingLINews</a:t>
            </a:r>
            <a:endParaRPr lang="en-GB" dirty="0">
              <a:solidFill>
                <a:schemeClr val="bg1"/>
              </a:solidFill>
              <a:latin typeface="Caladea" panose="02040503050406030204" pitchFamily="18" charset="0"/>
            </a:endParaRPr>
          </a:p>
          <a:p>
            <a:endParaRPr lang="en-GB" dirty="0">
              <a:solidFill>
                <a:schemeClr val="bg1"/>
              </a:solidFill>
              <a:latin typeface="Caladea" panose="02040503050406030204" pitchFamily="18" charset="0"/>
            </a:endParaRPr>
          </a:p>
          <a:p>
            <a:r>
              <a:rPr lang="en-GB" dirty="0">
                <a:solidFill>
                  <a:schemeClr val="bg1"/>
                </a:solidFill>
                <a:latin typeface="Caladea" panose="02040503050406030204" pitchFamily="18" charset="0"/>
              </a:rPr>
              <a:t>www.housinglin.org.uk</a:t>
            </a:r>
          </a:p>
        </p:txBody>
      </p:sp>
      <p:pic>
        <p:nvPicPr>
          <p:cNvPr id="24" name="Picture 8" descr="HousingLIN_logo_strapline_redBG">
            <a:extLst>
              <a:ext uri="{FF2B5EF4-FFF2-40B4-BE49-F238E27FC236}">
                <a16:creationId xmlns:a16="http://schemas.microsoft.com/office/drawing/2014/main" id="{EF06BF0D-A2FA-4B6C-BD94-A359606E7CA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73226" y="618508"/>
            <a:ext cx="2788707" cy="728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310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Down Arrow 7">
            <a:extLst>
              <a:ext uri="{FF2B5EF4-FFF2-40B4-BE49-F238E27FC236}">
                <a16:creationId xmlns:a16="http://schemas.microsoft.com/office/drawing/2014/main" id="{B547373F-AF2E-4907-B442-9F902B387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4763"/>
            <a:ext cx="3333749"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DB775C2-6257-4249-BB14-F24858ED23C3}"/>
              </a:ext>
            </a:extLst>
          </p:cNvPr>
          <p:cNvSpPr>
            <a:spLocks noGrp="1"/>
          </p:cNvSpPr>
          <p:nvPr>
            <p:ph type="title"/>
          </p:nvPr>
        </p:nvSpPr>
        <p:spPr>
          <a:xfrm>
            <a:off x="800099" y="190500"/>
            <a:ext cx="3333749" cy="2689333"/>
          </a:xfrm>
          <a:prstGeom prst="ellipse">
            <a:avLst/>
          </a:prstGeom>
          <a:noFill/>
        </p:spPr>
        <p:txBody>
          <a:bodyPr vert="horz" lIns="91440" tIns="45720" rIns="91440" bIns="45720" rtlCol="0" anchor="ctr">
            <a:noAutofit/>
          </a:bodyPr>
          <a:lstStyle/>
          <a:p>
            <a:pPr eaLnBrk="1" hangingPunct="1">
              <a:lnSpc>
                <a:spcPct val="90000"/>
              </a:lnSpc>
            </a:pPr>
            <a:r>
              <a:rPr lang="en-GB" sz="2400" kern="1200" dirty="0">
                <a:solidFill>
                  <a:schemeClr val="bg1"/>
                </a:solidFill>
                <a:latin typeface="Caladea" panose="02040503050406030204" pitchFamily="18" charset="0"/>
              </a:rPr>
              <a:t>Impact of housing on health and wellbeing, and NHS and social care costs: the evidence*</a:t>
            </a:r>
            <a:br>
              <a:rPr lang="en-GB" sz="2800" kern="1200" dirty="0">
                <a:solidFill>
                  <a:schemeClr val="bg1"/>
                </a:solidFill>
                <a:latin typeface="Caladea" panose="02040503050406030204" pitchFamily="18" charset="0"/>
              </a:rPr>
            </a:br>
            <a:endParaRPr lang="en-US" sz="2800" kern="1200" dirty="0">
              <a:solidFill>
                <a:schemeClr val="bg1"/>
              </a:solidFill>
              <a:latin typeface="Caladea" panose="02040503050406030204" pitchFamily="18" charset="0"/>
            </a:endParaRPr>
          </a:p>
        </p:txBody>
      </p:sp>
      <p:pic>
        <p:nvPicPr>
          <p:cNvPr id="8" name="Picture 8" descr="HousingLIN_logo_strapline_redBG">
            <a:extLst>
              <a:ext uri="{FF2B5EF4-FFF2-40B4-BE49-F238E27FC236}">
                <a16:creationId xmlns:a16="http://schemas.microsoft.com/office/drawing/2014/main" id="{92FAAF26-883E-4C45-977C-E5FEA62BC5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8153" y="98979"/>
            <a:ext cx="4079259" cy="106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162CA5B-5B8E-46FC-B17E-5318E6BBDCF2}"/>
              </a:ext>
            </a:extLst>
          </p:cNvPr>
          <p:cNvSpPr/>
          <p:nvPr/>
        </p:nvSpPr>
        <p:spPr>
          <a:xfrm>
            <a:off x="4782764" y="1440925"/>
            <a:ext cx="7409236" cy="3785652"/>
          </a:xfrm>
          <a:prstGeom prst="rect">
            <a:avLst/>
          </a:prstGeom>
        </p:spPr>
        <p:txBody>
          <a:bodyPr wrap="square">
            <a:spAutoFit/>
          </a:bodyPr>
          <a:lstStyle/>
          <a:p>
            <a:pPr>
              <a:defRPr/>
            </a:pPr>
            <a:r>
              <a:rPr lang="en-GB" altLang="en-US" sz="2400" dirty="0">
                <a:latin typeface="Caladea" panose="02040503050406030204" pitchFamily="18" charset="0"/>
              </a:rPr>
              <a:t>Housing staff based within hospital discharge teams:</a:t>
            </a:r>
          </a:p>
          <a:p>
            <a:pPr>
              <a:defRPr/>
            </a:pPr>
            <a:endParaRPr lang="en-GB" altLang="en-US" sz="2400" dirty="0">
              <a:latin typeface="Caladea" panose="02040503050406030204" pitchFamily="18" charset="0"/>
            </a:endParaRPr>
          </a:p>
          <a:p>
            <a:pPr marL="342900" indent="-342900">
              <a:buFont typeface="Arial" panose="020B0604020202020204" pitchFamily="34" charset="0"/>
              <a:buChar char="•"/>
              <a:defRPr/>
            </a:pPr>
            <a:r>
              <a:rPr lang="en-GB" altLang="en-US" sz="2400" dirty="0">
                <a:latin typeface="Caladea" panose="02040503050406030204" pitchFamily="18" charset="0"/>
              </a:rPr>
              <a:t>Bournemouth Churches Housing Association provides advocacy and support to individuals who have come into hospital and are homeless or at risk of becoming homeless</a:t>
            </a:r>
          </a:p>
          <a:p>
            <a:pPr marL="342900" indent="-342900">
              <a:buFont typeface="Arial" panose="020B0604020202020204" pitchFamily="34" charset="0"/>
              <a:buChar char="•"/>
              <a:defRPr/>
            </a:pPr>
            <a:endParaRPr lang="en-GB" altLang="en-US" sz="2400" dirty="0">
              <a:latin typeface="Caladea" panose="02040503050406030204" pitchFamily="18" charset="0"/>
            </a:endParaRPr>
          </a:p>
          <a:p>
            <a:pPr marL="342900" indent="-342900">
              <a:buFont typeface="Arial" panose="020B0604020202020204" pitchFamily="34" charset="0"/>
              <a:buChar char="•"/>
              <a:defRPr/>
            </a:pPr>
            <a:r>
              <a:rPr lang="en-GB" altLang="en-US" sz="2400" dirty="0">
                <a:latin typeface="Caladea" panose="02040503050406030204" pitchFamily="18" charset="0"/>
                <a:cs typeface="Arial" charset="0"/>
              </a:rPr>
              <a:t>Estimated cost benefit in terms of reduced excess bed days to the NHS for 2016-17 was £280,000 (for period April – December 2016)</a:t>
            </a:r>
          </a:p>
        </p:txBody>
      </p:sp>
      <p:sp>
        <p:nvSpPr>
          <p:cNvPr id="3" name="Rectangle 2">
            <a:extLst>
              <a:ext uri="{FF2B5EF4-FFF2-40B4-BE49-F238E27FC236}">
                <a16:creationId xmlns:a16="http://schemas.microsoft.com/office/drawing/2014/main" id="{38AF49EA-1EAF-4304-B572-032D2D866952}"/>
              </a:ext>
            </a:extLst>
          </p:cNvPr>
          <p:cNvSpPr/>
          <p:nvPr/>
        </p:nvSpPr>
        <p:spPr>
          <a:xfrm>
            <a:off x="381412" y="6272734"/>
            <a:ext cx="11243029" cy="486287"/>
          </a:xfrm>
          <a:prstGeom prst="rect">
            <a:avLst/>
          </a:prstGeom>
        </p:spPr>
        <p:txBody>
          <a:bodyPr wrap="square">
            <a:spAutoFit/>
          </a:bodyPr>
          <a:lstStyle/>
          <a:p>
            <a:pPr>
              <a:lnSpc>
                <a:spcPct val="80000"/>
              </a:lnSpc>
              <a:defRPr/>
            </a:pPr>
            <a:r>
              <a:rPr lang="en-GB" altLang="en-US" sz="1600" dirty="0">
                <a:latin typeface="Caladea" panose="02040503050406030204" pitchFamily="18" charset="0"/>
              </a:rPr>
              <a:t>* Home from Hospital: How housing services are relieving pressure on the NHS – written by Housing LIN for National Housing Federation, Sept 2017</a:t>
            </a:r>
          </a:p>
        </p:txBody>
      </p:sp>
      <p:pic>
        <p:nvPicPr>
          <p:cNvPr id="9" name="Picture 1">
            <a:extLst>
              <a:ext uri="{FF2B5EF4-FFF2-40B4-BE49-F238E27FC236}">
                <a16:creationId xmlns:a16="http://schemas.microsoft.com/office/drawing/2014/main" id="{3127C3ED-B50A-4846-9208-EF9ECF6DD6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2755" y="3414645"/>
            <a:ext cx="2018666" cy="2777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2404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Down Arrow 7">
            <a:extLst>
              <a:ext uri="{FF2B5EF4-FFF2-40B4-BE49-F238E27FC236}">
                <a16:creationId xmlns:a16="http://schemas.microsoft.com/office/drawing/2014/main" id="{B547373F-AF2E-4907-B442-9F902B387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4763"/>
            <a:ext cx="3333749"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DB775C2-6257-4249-BB14-F24858ED23C3}"/>
              </a:ext>
            </a:extLst>
          </p:cNvPr>
          <p:cNvSpPr>
            <a:spLocks noGrp="1"/>
          </p:cNvSpPr>
          <p:nvPr>
            <p:ph type="title"/>
          </p:nvPr>
        </p:nvSpPr>
        <p:spPr>
          <a:xfrm>
            <a:off x="800099" y="190500"/>
            <a:ext cx="3333749" cy="2689333"/>
          </a:xfrm>
          <a:prstGeom prst="ellipse">
            <a:avLst/>
          </a:prstGeom>
          <a:noFill/>
        </p:spPr>
        <p:txBody>
          <a:bodyPr vert="horz" lIns="91440" tIns="45720" rIns="91440" bIns="45720" rtlCol="0" anchor="ctr">
            <a:noAutofit/>
          </a:bodyPr>
          <a:lstStyle/>
          <a:p>
            <a:pPr eaLnBrk="1" hangingPunct="1">
              <a:lnSpc>
                <a:spcPct val="90000"/>
              </a:lnSpc>
            </a:pPr>
            <a:r>
              <a:rPr lang="en-GB" sz="2800" kern="1200" dirty="0">
                <a:solidFill>
                  <a:schemeClr val="bg1"/>
                </a:solidFill>
                <a:latin typeface="Caladea" panose="02040503050406030204" pitchFamily="18" charset="0"/>
              </a:rPr>
              <a:t>Impact of housing on health /care </a:t>
            </a:r>
            <a:br>
              <a:rPr lang="en-GB" sz="2800" kern="1200" dirty="0">
                <a:solidFill>
                  <a:schemeClr val="bg1"/>
                </a:solidFill>
                <a:latin typeface="Caladea" panose="02040503050406030204" pitchFamily="18" charset="0"/>
              </a:rPr>
            </a:br>
            <a:r>
              <a:rPr lang="en-GB" sz="2800" kern="1200" dirty="0">
                <a:solidFill>
                  <a:schemeClr val="bg1"/>
                </a:solidFill>
                <a:latin typeface="Caladea" panose="02040503050406030204" pitchFamily="18" charset="0"/>
              </a:rPr>
              <a:t>costs and outcomes: the evidence*</a:t>
            </a:r>
            <a:br>
              <a:rPr lang="en-GB" sz="2800" kern="1200" dirty="0">
                <a:solidFill>
                  <a:schemeClr val="bg1"/>
                </a:solidFill>
                <a:latin typeface="Caladea" panose="02040503050406030204" pitchFamily="18" charset="0"/>
              </a:rPr>
            </a:br>
            <a:endParaRPr lang="en-US" sz="2800" kern="1200" dirty="0">
              <a:solidFill>
                <a:schemeClr val="bg1"/>
              </a:solidFill>
              <a:latin typeface="Caladea" panose="02040503050406030204" pitchFamily="18" charset="0"/>
            </a:endParaRPr>
          </a:p>
        </p:txBody>
      </p:sp>
      <p:pic>
        <p:nvPicPr>
          <p:cNvPr id="8" name="Picture 8" descr="HousingLIN_logo_strapline_redBG">
            <a:extLst>
              <a:ext uri="{FF2B5EF4-FFF2-40B4-BE49-F238E27FC236}">
                <a16:creationId xmlns:a16="http://schemas.microsoft.com/office/drawing/2014/main" id="{92FAAF26-883E-4C45-977C-E5FEA62BC5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8153" y="98979"/>
            <a:ext cx="4079259" cy="106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162CA5B-5B8E-46FC-B17E-5318E6BBDCF2}"/>
              </a:ext>
            </a:extLst>
          </p:cNvPr>
          <p:cNvSpPr/>
          <p:nvPr/>
        </p:nvSpPr>
        <p:spPr>
          <a:xfrm>
            <a:off x="4782764" y="1440925"/>
            <a:ext cx="7409236" cy="5386090"/>
          </a:xfrm>
          <a:prstGeom prst="rect">
            <a:avLst/>
          </a:prstGeom>
        </p:spPr>
        <p:txBody>
          <a:bodyPr wrap="square">
            <a:spAutoFit/>
          </a:bodyPr>
          <a:lstStyle/>
          <a:p>
            <a:pPr>
              <a:defRPr/>
            </a:pPr>
            <a:r>
              <a:rPr lang="en-GB" altLang="en-US" sz="2000" dirty="0">
                <a:latin typeface="Caladea" panose="02040503050406030204" pitchFamily="18" charset="0"/>
              </a:rPr>
              <a:t>Lightbulb Project, Leicestershire: Community based housing support services - aids / adaptations, information / advice, warmth and energy, technology, equipment and housing options (planning ahead)</a:t>
            </a:r>
            <a:r>
              <a:rPr lang="en-GB" sz="2000" dirty="0">
                <a:solidFill>
                  <a:srgbClr val="000000"/>
                </a:solidFill>
                <a:latin typeface="Caladea" panose="02040503050406030204" pitchFamily="18" charset="0"/>
              </a:rPr>
              <a:t> </a:t>
            </a:r>
          </a:p>
          <a:p>
            <a:pPr marL="342900" indent="-342900">
              <a:buFont typeface="Arial" panose="020B0604020202020204" pitchFamily="34" charset="0"/>
              <a:buChar char="•"/>
              <a:defRPr/>
            </a:pPr>
            <a:r>
              <a:rPr lang="en-GB" sz="2000" dirty="0">
                <a:solidFill>
                  <a:srgbClr val="000000"/>
                </a:solidFill>
                <a:latin typeface="Caladea" panose="02040503050406030204" pitchFamily="18" charset="0"/>
              </a:rPr>
              <a:t>Integrated, proactive approach including GPs and other health professionals</a:t>
            </a:r>
          </a:p>
          <a:p>
            <a:pPr marL="342900" indent="-342900">
              <a:buFont typeface="Arial" panose="020B0604020202020204" pitchFamily="34" charset="0"/>
              <a:buChar char="•"/>
              <a:defRPr/>
            </a:pPr>
            <a:r>
              <a:rPr lang="en-GB" sz="2000" dirty="0">
                <a:solidFill>
                  <a:srgbClr val="000000"/>
                </a:solidFill>
                <a:latin typeface="Caladea" panose="02040503050406030204" pitchFamily="18" charset="0"/>
              </a:rPr>
              <a:t>Also includes housing enabler role based within hospital settings</a:t>
            </a:r>
          </a:p>
          <a:p>
            <a:pPr marL="342900" indent="-342900">
              <a:buFont typeface="Arial" panose="020B0604020202020204" pitchFamily="34" charset="0"/>
              <a:buChar char="•"/>
              <a:defRPr/>
            </a:pPr>
            <a:r>
              <a:rPr lang="en-GB" sz="2000" dirty="0">
                <a:solidFill>
                  <a:srgbClr val="000000"/>
                </a:solidFill>
                <a:latin typeface="Caladea" panose="02040503050406030204" pitchFamily="18" charset="0"/>
              </a:rPr>
              <a:t>Evidenced savings to the wider system include</a:t>
            </a:r>
          </a:p>
          <a:p>
            <a:pPr marL="800100" lvl="1" indent="-342900">
              <a:buFont typeface="Arial" panose="020B0604020202020204" pitchFamily="34" charset="0"/>
              <a:buChar char="•"/>
              <a:defRPr/>
            </a:pPr>
            <a:r>
              <a:rPr lang="en-GB" sz="2000" dirty="0">
                <a:solidFill>
                  <a:srgbClr val="000000"/>
                </a:solidFill>
                <a:latin typeface="Caladea" panose="02040503050406030204" pitchFamily="18" charset="0"/>
              </a:rPr>
              <a:t>Reduction in service utilisation (health and social care)</a:t>
            </a:r>
          </a:p>
          <a:p>
            <a:pPr marL="800100" lvl="1" indent="-342900">
              <a:buFont typeface="Arial" panose="020B0604020202020204" pitchFamily="34" charset="0"/>
              <a:buChar char="•"/>
              <a:defRPr/>
            </a:pPr>
            <a:r>
              <a:rPr lang="en-GB" sz="2000" dirty="0">
                <a:solidFill>
                  <a:srgbClr val="000000"/>
                </a:solidFill>
                <a:latin typeface="Caladea" panose="02040503050406030204" pitchFamily="18" charset="0"/>
              </a:rPr>
              <a:t>Reduction in A&amp;E attendance, and reduced hospital admissions</a:t>
            </a:r>
          </a:p>
          <a:p>
            <a:pPr marL="800100" lvl="1" indent="-342900">
              <a:buFont typeface="Arial" panose="020B0604020202020204" pitchFamily="34" charset="0"/>
              <a:buChar char="•"/>
              <a:defRPr/>
            </a:pPr>
            <a:r>
              <a:rPr lang="en-GB" sz="2000" dirty="0">
                <a:solidFill>
                  <a:srgbClr val="000000"/>
                </a:solidFill>
                <a:latin typeface="Caladea" panose="02040503050406030204" pitchFamily="18" charset="0"/>
              </a:rPr>
              <a:t>Reduction in Delayed Transfers of Care</a:t>
            </a:r>
          </a:p>
          <a:p>
            <a:pPr marL="800100" lvl="1" indent="-342900">
              <a:buFont typeface="Arial" panose="020B0604020202020204" pitchFamily="34" charset="0"/>
              <a:buChar char="•"/>
              <a:defRPr/>
            </a:pPr>
            <a:r>
              <a:rPr lang="en-GB" sz="2000" dirty="0">
                <a:solidFill>
                  <a:srgbClr val="000000"/>
                </a:solidFill>
                <a:latin typeface="Caladea" panose="02040503050406030204" pitchFamily="18" charset="0"/>
              </a:rPr>
              <a:t>Falls prevention</a:t>
            </a:r>
          </a:p>
          <a:p>
            <a:pPr marL="800100" lvl="1" indent="-342900">
              <a:buFont typeface="Arial" panose="020B0604020202020204" pitchFamily="34" charset="0"/>
              <a:buChar char="•"/>
              <a:defRPr/>
            </a:pPr>
            <a:r>
              <a:rPr lang="en-GB" sz="2000" dirty="0">
                <a:solidFill>
                  <a:srgbClr val="000000"/>
                </a:solidFill>
                <a:latin typeface="Caladea" panose="02040503050406030204" pitchFamily="18" charset="0"/>
              </a:rPr>
              <a:t>Lower DFG delivery costs through more efficient processes and staffing </a:t>
            </a:r>
          </a:p>
          <a:p>
            <a:pPr>
              <a:defRPr/>
            </a:pPr>
            <a:endParaRPr lang="en-GB" altLang="en-US" sz="2400" dirty="0">
              <a:latin typeface="Caladea" panose="02040503050406030204" pitchFamily="18" charset="0"/>
            </a:endParaRPr>
          </a:p>
        </p:txBody>
      </p:sp>
      <p:sp>
        <p:nvSpPr>
          <p:cNvPr id="3" name="Rectangle 2">
            <a:extLst>
              <a:ext uri="{FF2B5EF4-FFF2-40B4-BE49-F238E27FC236}">
                <a16:creationId xmlns:a16="http://schemas.microsoft.com/office/drawing/2014/main" id="{38AF49EA-1EAF-4304-B572-032D2D866952}"/>
              </a:ext>
            </a:extLst>
          </p:cNvPr>
          <p:cNvSpPr/>
          <p:nvPr/>
        </p:nvSpPr>
        <p:spPr>
          <a:xfrm>
            <a:off x="349881" y="6522845"/>
            <a:ext cx="11243029" cy="289310"/>
          </a:xfrm>
          <a:prstGeom prst="rect">
            <a:avLst/>
          </a:prstGeom>
        </p:spPr>
        <p:txBody>
          <a:bodyPr wrap="square">
            <a:spAutoFit/>
          </a:bodyPr>
          <a:lstStyle/>
          <a:p>
            <a:pPr>
              <a:lnSpc>
                <a:spcPct val="80000"/>
              </a:lnSpc>
              <a:defRPr/>
            </a:pPr>
            <a:r>
              <a:rPr lang="en-GB" altLang="en-US" sz="1600" dirty="0">
                <a:latin typeface="Caladea" panose="02040503050406030204" pitchFamily="18" charset="0"/>
              </a:rPr>
              <a:t>* The Lightbulb Project: Switched on to integration in Leicestershire, Housing LIN Case Study, July 2017</a:t>
            </a:r>
          </a:p>
        </p:txBody>
      </p:sp>
      <p:pic>
        <p:nvPicPr>
          <p:cNvPr id="10" name="Picture 2">
            <a:extLst>
              <a:ext uri="{FF2B5EF4-FFF2-40B4-BE49-F238E27FC236}">
                <a16:creationId xmlns:a16="http://schemas.microsoft.com/office/drawing/2014/main" id="{F91D892C-14AF-4A92-8B3B-E60AC315EB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9183" y="3403100"/>
            <a:ext cx="1894062" cy="267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7368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Down Arrow 7">
            <a:extLst>
              <a:ext uri="{FF2B5EF4-FFF2-40B4-BE49-F238E27FC236}">
                <a16:creationId xmlns:a16="http://schemas.microsoft.com/office/drawing/2014/main" id="{B547373F-AF2E-4907-B442-9F902B387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4763"/>
            <a:ext cx="3333749"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DB775C2-6257-4249-BB14-F24858ED23C3}"/>
              </a:ext>
            </a:extLst>
          </p:cNvPr>
          <p:cNvSpPr>
            <a:spLocks noGrp="1"/>
          </p:cNvSpPr>
          <p:nvPr>
            <p:ph type="title"/>
          </p:nvPr>
        </p:nvSpPr>
        <p:spPr>
          <a:xfrm>
            <a:off x="800099" y="190500"/>
            <a:ext cx="3333749" cy="2689333"/>
          </a:xfrm>
          <a:prstGeom prst="ellipse">
            <a:avLst/>
          </a:prstGeom>
          <a:noFill/>
        </p:spPr>
        <p:txBody>
          <a:bodyPr vert="horz" lIns="91440" tIns="45720" rIns="91440" bIns="45720" rtlCol="0" anchor="ctr">
            <a:noAutofit/>
          </a:bodyPr>
          <a:lstStyle/>
          <a:p>
            <a:pPr eaLnBrk="1" hangingPunct="1">
              <a:lnSpc>
                <a:spcPct val="90000"/>
              </a:lnSpc>
            </a:pPr>
            <a:r>
              <a:rPr lang="en-GB" sz="2800" kern="1200" dirty="0">
                <a:solidFill>
                  <a:schemeClr val="bg1"/>
                </a:solidFill>
                <a:latin typeface="Caladea" panose="02040503050406030204" pitchFamily="18" charset="0"/>
              </a:rPr>
              <a:t>Housing LIN Health Intel</a:t>
            </a:r>
            <a:br>
              <a:rPr lang="en-GB" sz="2800" kern="1200" dirty="0">
                <a:solidFill>
                  <a:schemeClr val="bg1"/>
                </a:solidFill>
                <a:latin typeface="Caladea" panose="02040503050406030204" pitchFamily="18" charset="0"/>
              </a:rPr>
            </a:br>
            <a:endParaRPr lang="en-US" sz="2800" kern="1200" dirty="0">
              <a:solidFill>
                <a:schemeClr val="bg1"/>
              </a:solidFill>
              <a:latin typeface="Caladea" panose="02040503050406030204" pitchFamily="18" charset="0"/>
            </a:endParaRPr>
          </a:p>
        </p:txBody>
      </p:sp>
      <p:pic>
        <p:nvPicPr>
          <p:cNvPr id="8" name="Picture 8" descr="HousingLIN_logo_strapline_redBG">
            <a:extLst>
              <a:ext uri="{FF2B5EF4-FFF2-40B4-BE49-F238E27FC236}">
                <a16:creationId xmlns:a16="http://schemas.microsoft.com/office/drawing/2014/main" id="{92FAAF26-883E-4C45-977C-E5FEA62BC5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8153" y="98979"/>
            <a:ext cx="4079259" cy="106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F59BABAB-EC47-4932-ACF3-882F6FF89D03}"/>
              </a:ext>
            </a:extLst>
          </p:cNvPr>
          <p:cNvPicPr>
            <a:picLocks noChangeAspect="1"/>
          </p:cNvPicPr>
          <p:nvPr/>
        </p:nvPicPr>
        <p:blipFill rotWithShape="1">
          <a:blip r:embed="rId4"/>
          <a:srcRect t="3416" b="5693"/>
          <a:stretch/>
        </p:blipFill>
        <p:spPr>
          <a:xfrm>
            <a:off x="5874154" y="1923392"/>
            <a:ext cx="5797243" cy="2963917"/>
          </a:xfrm>
          <a:prstGeom prst="rect">
            <a:avLst/>
          </a:prstGeom>
        </p:spPr>
      </p:pic>
      <p:sp>
        <p:nvSpPr>
          <p:cNvPr id="5" name="Rectangle 4">
            <a:extLst>
              <a:ext uri="{FF2B5EF4-FFF2-40B4-BE49-F238E27FC236}">
                <a16:creationId xmlns:a16="http://schemas.microsoft.com/office/drawing/2014/main" id="{A016EBBF-4057-4E31-9DA9-5FA1D1353988}"/>
              </a:ext>
            </a:extLst>
          </p:cNvPr>
          <p:cNvSpPr/>
          <p:nvPr/>
        </p:nvSpPr>
        <p:spPr>
          <a:xfrm>
            <a:off x="336331" y="3809166"/>
            <a:ext cx="4876800" cy="2862322"/>
          </a:xfrm>
          <a:prstGeom prst="rect">
            <a:avLst/>
          </a:prstGeom>
        </p:spPr>
        <p:txBody>
          <a:bodyPr wrap="square">
            <a:spAutoFit/>
          </a:bodyPr>
          <a:lstStyle/>
          <a:p>
            <a:pPr marL="285750" indent="-285750">
              <a:buFont typeface="Arial" panose="020B0604020202020204" pitchFamily="34" charset="0"/>
              <a:buChar char="•"/>
            </a:pPr>
            <a:r>
              <a:rPr lang="en-GB" sz="2000" dirty="0">
                <a:latin typeface="Caladea" panose="02040503050406030204" pitchFamily="18" charset="0"/>
              </a:rPr>
              <a:t>Pulls together selected documents that highlight the connectivity between health and housing at national policy and at an operational level.</a:t>
            </a:r>
          </a:p>
          <a:p>
            <a:pPr marL="285750" indent="-285750">
              <a:buFont typeface="Arial" panose="020B0604020202020204" pitchFamily="34" charset="0"/>
              <a:buChar char="•"/>
            </a:pPr>
            <a:r>
              <a:rPr lang="en-GB" sz="2000" dirty="0">
                <a:latin typeface="Caladea" panose="02040503050406030204" pitchFamily="18" charset="0"/>
              </a:rPr>
              <a:t>Split into 11 categories including everything you need to know about hospital discharge integrated care, prevention, long term conditions management, NHS estate etc</a:t>
            </a:r>
          </a:p>
        </p:txBody>
      </p:sp>
      <p:sp>
        <p:nvSpPr>
          <p:cNvPr id="7" name="Rectangle 6">
            <a:extLst>
              <a:ext uri="{FF2B5EF4-FFF2-40B4-BE49-F238E27FC236}">
                <a16:creationId xmlns:a16="http://schemas.microsoft.com/office/drawing/2014/main" id="{510B4779-031B-4679-9BBE-F772EEDDC762}"/>
              </a:ext>
            </a:extLst>
          </p:cNvPr>
          <p:cNvSpPr/>
          <p:nvPr/>
        </p:nvSpPr>
        <p:spPr>
          <a:xfrm>
            <a:off x="5183492" y="4993392"/>
            <a:ext cx="7178565" cy="369332"/>
          </a:xfrm>
          <a:prstGeom prst="rect">
            <a:avLst/>
          </a:prstGeom>
        </p:spPr>
        <p:txBody>
          <a:bodyPr wrap="square">
            <a:spAutoFit/>
          </a:bodyPr>
          <a:lstStyle/>
          <a:p>
            <a:r>
              <a:rPr lang="en-GB" dirty="0">
                <a:latin typeface="Caladea" panose="02040503050406030204" pitchFamily="18" charset="0"/>
              </a:rPr>
              <a:t>https://www.housinglin.org.uk/Topics/browse/HealthandHousing/</a:t>
            </a:r>
          </a:p>
        </p:txBody>
      </p:sp>
    </p:spTree>
    <p:extLst>
      <p:ext uri="{BB962C8B-B14F-4D97-AF65-F5344CB8AC3E}">
        <p14:creationId xmlns:p14="http://schemas.microsoft.com/office/powerpoint/2010/main" val="1783189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9" name="TextBox 9">
            <a:extLst>
              <a:ext uri="{FF2B5EF4-FFF2-40B4-BE49-F238E27FC236}">
                <a16:creationId xmlns:a16="http://schemas.microsoft.com/office/drawing/2014/main" id="{CFB5F105-3648-48F5-992A-1C4616A39334}"/>
              </a:ext>
            </a:extLst>
          </p:cNvPr>
          <p:cNvGraphicFramePr/>
          <p:nvPr>
            <p:extLst>
              <p:ext uri="{D42A27DB-BD31-4B8C-83A1-F6EECF244321}">
                <p14:modId xmlns:p14="http://schemas.microsoft.com/office/powerpoint/2010/main" val="1582811062"/>
              </p:ext>
            </p:extLst>
          </p:nvPr>
        </p:nvGraphicFramePr>
        <p:xfrm>
          <a:off x="4038600" y="1166648"/>
          <a:ext cx="7315200" cy="4524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Picture 8" descr="HousingLIN_logo_strapline_redBG">
            <a:extLst>
              <a:ext uri="{FF2B5EF4-FFF2-40B4-BE49-F238E27FC236}">
                <a16:creationId xmlns:a16="http://schemas.microsoft.com/office/drawing/2014/main" id="{542C834A-BE4D-473A-B2F1-1E6A5703C7A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32" y="100638"/>
            <a:ext cx="4079259" cy="106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7642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8" descr="HousingLIN_logo_strapline_redBG">
            <a:extLst>
              <a:ext uri="{FF2B5EF4-FFF2-40B4-BE49-F238E27FC236}">
                <a16:creationId xmlns:a16="http://schemas.microsoft.com/office/drawing/2014/main" id="{542C834A-BE4D-473A-B2F1-1E6A5703C7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332" y="100638"/>
            <a:ext cx="4079259" cy="106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a:xfrm>
            <a:off x="2782110" y="1844675"/>
            <a:ext cx="8151779" cy="10795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Tx/>
              <a:buNone/>
              <a:defRPr/>
            </a:pPr>
            <a:r>
              <a:rPr lang="en-GB" sz="4800" b="1" dirty="0">
                <a:solidFill>
                  <a:srgbClr val="C00000"/>
                </a:solidFill>
                <a:effectLst>
                  <a:outerShdw blurRad="38100" dist="38100" dir="2700000" algn="tl">
                    <a:srgbClr val="C0C0C0"/>
                  </a:outerShdw>
                </a:effectLst>
              </a:rPr>
              <a:t>Thank you!</a:t>
            </a:r>
          </a:p>
        </p:txBody>
      </p:sp>
      <p:sp>
        <p:nvSpPr>
          <p:cNvPr id="6" name="Text Box 7"/>
          <p:cNvSpPr txBox="1">
            <a:spLocks noChangeArrowheads="1"/>
          </p:cNvSpPr>
          <p:nvPr/>
        </p:nvSpPr>
        <p:spPr bwMode="auto">
          <a:xfrm>
            <a:off x="7197016" y="4268349"/>
            <a:ext cx="4319587" cy="206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600" dirty="0"/>
              <a:t>Address: </a:t>
            </a:r>
          </a:p>
          <a:p>
            <a:pPr eaLnBrk="1" hangingPunct="1">
              <a:spcBef>
                <a:spcPct val="0"/>
              </a:spcBef>
              <a:buFontTx/>
              <a:buNone/>
            </a:pPr>
            <a:r>
              <a:rPr lang="en-GB" altLang="en-US" sz="1600" dirty="0"/>
              <a:t>The Ideas Store, 10 Lindsey Street</a:t>
            </a:r>
            <a:br>
              <a:rPr lang="en-GB" altLang="en-US" sz="1600" dirty="0"/>
            </a:br>
            <a:r>
              <a:rPr lang="en-GB" altLang="en-US" sz="1600" dirty="0"/>
              <a:t>Smithfield, London EC1A 9HP</a:t>
            </a:r>
          </a:p>
          <a:p>
            <a:pPr eaLnBrk="1" hangingPunct="1">
              <a:spcBef>
                <a:spcPct val="0"/>
              </a:spcBef>
              <a:buFontTx/>
              <a:buNone/>
            </a:pPr>
            <a:endParaRPr lang="en-GB" altLang="en-US" sz="1600" dirty="0">
              <a:solidFill>
                <a:srgbClr val="5F5F5F"/>
              </a:solidFill>
            </a:endParaRPr>
          </a:p>
          <a:p>
            <a:pPr eaLnBrk="1" hangingPunct="1">
              <a:spcBef>
                <a:spcPct val="0"/>
              </a:spcBef>
              <a:buFontTx/>
              <a:buNone/>
            </a:pPr>
            <a:r>
              <a:rPr lang="en-GB" altLang="en-US" sz="1600" dirty="0"/>
              <a:t>email: </a:t>
            </a:r>
            <a:r>
              <a:rPr lang="en-GB" altLang="en-US" sz="1600" dirty="0">
                <a:hlinkClick r:id="rId4"/>
              </a:rPr>
              <a:t>info@housinglin.org.uk</a:t>
            </a:r>
            <a:endParaRPr lang="en-GB" altLang="en-US" sz="1600" dirty="0"/>
          </a:p>
          <a:p>
            <a:pPr eaLnBrk="1" hangingPunct="1">
              <a:spcBef>
                <a:spcPct val="0"/>
              </a:spcBef>
              <a:buFontTx/>
              <a:buNone/>
            </a:pPr>
            <a:r>
              <a:rPr lang="en-GB" altLang="en-US" sz="1600" dirty="0" err="1"/>
              <a:t>tel</a:t>
            </a:r>
            <a:r>
              <a:rPr lang="en-GB" altLang="en-US" sz="1600" dirty="0"/>
              <a:t>: 020 7820 8077</a:t>
            </a:r>
          </a:p>
          <a:p>
            <a:pPr eaLnBrk="1" hangingPunct="1">
              <a:spcBef>
                <a:spcPct val="0"/>
              </a:spcBef>
              <a:buFontTx/>
              <a:buNone/>
            </a:pPr>
            <a:r>
              <a:rPr lang="en-GB" altLang="en-US" sz="1600" dirty="0"/>
              <a:t>website: </a:t>
            </a:r>
            <a:r>
              <a:rPr lang="en-GB" altLang="en-US" sz="1600" dirty="0">
                <a:hlinkClick r:id="rId5"/>
              </a:rPr>
              <a:t>www.housinglin.org.uk</a:t>
            </a:r>
            <a:endParaRPr lang="en-GB" altLang="en-US" sz="1600" dirty="0"/>
          </a:p>
          <a:p>
            <a:pPr eaLnBrk="1" hangingPunct="1">
              <a:spcBef>
                <a:spcPct val="0"/>
              </a:spcBef>
              <a:buFontTx/>
              <a:buNone/>
            </a:pPr>
            <a:r>
              <a:rPr lang="en-GB" altLang="en-US" sz="1600" dirty="0"/>
              <a:t>Twitter: @</a:t>
            </a:r>
            <a:r>
              <a:rPr lang="en-GB" altLang="en-US" sz="1600" dirty="0" err="1"/>
              <a:t>HousingLIN</a:t>
            </a:r>
            <a:r>
              <a:rPr lang="en-GB" altLang="en-US" sz="1600" dirty="0"/>
              <a:t> @</a:t>
            </a:r>
            <a:r>
              <a:rPr lang="en-GB" altLang="en-US" sz="1600" dirty="0" err="1"/>
              <a:t>HousingLINews</a:t>
            </a:r>
            <a:r>
              <a:rPr lang="en-GB" altLang="en-US" sz="1600" dirty="0"/>
              <a:t> </a:t>
            </a:r>
          </a:p>
        </p:txBody>
      </p:sp>
      <p:pic>
        <p:nvPicPr>
          <p:cNvPr id="7" name="Picture 10" descr="http://info.rlpmuskoka.com/Portals/170102/images/Housing-Up-Graph.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0781" y="3429000"/>
            <a:ext cx="22860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HousingLin_logo_whiteB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4671" y="3429000"/>
            <a:ext cx="3282950"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465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195" name="Content Placeholder 2">
            <a:extLst>
              <a:ext uri="{FF2B5EF4-FFF2-40B4-BE49-F238E27FC236}">
                <a16:creationId xmlns:a16="http://schemas.microsoft.com/office/drawing/2014/main" id="{B490EC77-70F8-4614-8BBF-D1C22C600A23}"/>
              </a:ext>
            </a:extLst>
          </p:cNvPr>
          <p:cNvSpPr>
            <a:spLocks noGrp="1" noChangeArrowheads="1"/>
          </p:cNvSpPr>
          <p:nvPr>
            <p:ph idx="1"/>
          </p:nvPr>
        </p:nvSpPr>
        <p:spPr>
          <a:xfrm>
            <a:off x="103047" y="2336486"/>
            <a:ext cx="4532001" cy="3415622"/>
          </a:xfrm>
        </p:spPr>
        <p:txBody>
          <a:bodyPr>
            <a:normAutofit/>
          </a:bodyPr>
          <a:lstStyle/>
          <a:p>
            <a:r>
              <a:rPr lang="en-GB" altLang="en-US" sz="2000" dirty="0">
                <a:solidFill>
                  <a:schemeClr val="bg1"/>
                </a:solidFill>
                <a:latin typeface="Caladea" panose="02040503050406030204" pitchFamily="18" charset="0"/>
              </a:rPr>
              <a:t>NHS England initiated discussions with the Housing and Care sector</a:t>
            </a:r>
          </a:p>
          <a:p>
            <a:r>
              <a:rPr lang="en-GB" altLang="en-US" sz="2000" dirty="0">
                <a:solidFill>
                  <a:schemeClr val="bg1"/>
                </a:solidFill>
                <a:latin typeface="Caladea" panose="02040503050406030204" pitchFamily="18" charset="0"/>
              </a:rPr>
              <a:t>Published in 2014 and refreshed March 2018</a:t>
            </a:r>
          </a:p>
          <a:p>
            <a:r>
              <a:rPr lang="en-GB" altLang="en-US" sz="2000" dirty="0">
                <a:solidFill>
                  <a:schemeClr val="bg1"/>
                </a:solidFill>
                <a:latin typeface="Caladea" panose="02040503050406030204" pitchFamily="18" charset="0"/>
              </a:rPr>
              <a:t>ADASS hosted the process supported by DHSC</a:t>
            </a:r>
          </a:p>
          <a:p>
            <a:r>
              <a:rPr lang="en-GB" altLang="en-US" sz="2000" dirty="0">
                <a:solidFill>
                  <a:schemeClr val="bg1"/>
                </a:solidFill>
                <a:latin typeface="Caladea" panose="02040503050406030204" pitchFamily="18" charset="0"/>
              </a:rPr>
              <a:t>Public Health England taking a lead role</a:t>
            </a:r>
          </a:p>
          <a:p>
            <a:endParaRPr lang="en-GB" altLang="en-US" sz="2000" dirty="0">
              <a:solidFill>
                <a:schemeClr val="bg1"/>
              </a:solidFill>
            </a:endParaRPr>
          </a:p>
        </p:txBody>
      </p:sp>
      <p:sp>
        <p:nvSpPr>
          <p:cNvPr id="6" name="Title 5">
            <a:extLst>
              <a:ext uri="{FF2B5EF4-FFF2-40B4-BE49-F238E27FC236}">
                <a16:creationId xmlns:a16="http://schemas.microsoft.com/office/drawing/2014/main" id="{3DB775C2-6257-4249-BB14-F24858ED23C3}"/>
              </a:ext>
            </a:extLst>
          </p:cNvPr>
          <p:cNvSpPr>
            <a:spLocks noGrp="1"/>
          </p:cNvSpPr>
          <p:nvPr>
            <p:ph type="title"/>
          </p:nvPr>
        </p:nvSpPr>
        <p:spPr>
          <a:xfrm>
            <a:off x="103047" y="264050"/>
            <a:ext cx="4444816" cy="1569660"/>
          </a:xfrm>
          <a:prstGeom prst="rect">
            <a:avLst/>
          </a:prstGeom>
        </p:spPr>
        <p:txBody>
          <a:bodyPr wrap="square">
            <a:spAutoFit/>
          </a:bodyPr>
          <a:lstStyle/>
          <a:p>
            <a:r>
              <a:rPr lang="en-GB" altLang="en-US" sz="3200" dirty="0">
                <a:solidFill>
                  <a:schemeClr val="bg1"/>
                </a:solidFill>
                <a:latin typeface="Caladea" panose="02040503050406030204" pitchFamily="18" charset="0"/>
              </a:rPr>
              <a:t>Improving Health and Care Through the Home - National MoU</a:t>
            </a:r>
            <a:endParaRPr lang="en-GB" sz="3200" dirty="0">
              <a:solidFill>
                <a:schemeClr val="bg1"/>
              </a:solidFill>
              <a:latin typeface="Caladea" panose="02040503050406030204" pitchFamily="18" charset="0"/>
            </a:endParaRPr>
          </a:p>
        </p:txBody>
      </p:sp>
      <p:pic>
        <p:nvPicPr>
          <p:cNvPr id="7" name="Picture 6">
            <a:extLst>
              <a:ext uri="{FF2B5EF4-FFF2-40B4-BE49-F238E27FC236}">
                <a16:creationId xmlns:a16="http://schemas.microsoft.com/office/drawing/2014/main" id="{906B44CB-C4BE-421C-B21D-FC8321ADFCD0}"/>
              </a:ext>
            </a:extLst>
          </p:cNvPr>
          <p:cNvPicPr>
            <a:picLocks noChangeAspect="1"/>
          </p:cNvPicPr>
          <p:nvPr/>
        </p:nvPicPr>
        <p:blipFill rotWithShape="1">
          <a:blip r:embed="rId3"/>
          <a:srcRect l="25931" t="29220" r="42154" b="6667"/>
          <a:stretch/>
        </p:blipFill>
        <p:spPr>
          <a:xfrm>
            <a:off x="5514571" y="140589"/>
            <a:ext cx="5944612" cy="671741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Down Arrow 7">
            <a:extLst>
              <a:ext uri="{FF2B5EF4-FFF2-40B4-BE49-F238E27FC236}">
                <a16:creationId xmlns:a16="http://schemas.microsoft.com/office/drawing/2014/main" id="{B547373F-AF2E-4907-B442-9F902B387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4763"/>
            <a:ext cx="3333749"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DB775C2-6257-4249-BB14-F24858ED23C3}"/>
              </a:ext>
            </a:extLst>
          </p:cNvPr>
          <p:cNvSpPr>
            <a:spLocks noGrp="1"/>
          </p:cNvSpPr>
          <p:nvPr>
            <p:ph type="title"/>
          </p:nvPr>
        </p:nvSpPr>
        <p:spPr>
          <a:xfrm>
            <a:off x="1028700" y="190501"/>
            <a:ext cx="2886075" cy="2486024"/>
          </a:xfrm>
          <a:prstGeom prst="ellipse">
            <a:avLst/>
          </a:prstGeom>
          <a:noFill/>
        </p:spPr>
        <p:txBody>
          <a:bodyPr vert="horz" lIns="91440" tIns="45720" rIns="91440" bIns="45720" rtlCol="0" anchor="ctr">
            <a:noAutofit/>
          </a:bodyPr>
          <a:lstStyle/>
          <a:p>
            <a:pPr eaLnBrk="1" hangingPunct="1">
              <a:lnSpc>
                <a:spcPct val="90000"/>
              </a:lnSpc>
            </a:pPr>
            <a:r>
              <a:rPr lang="en-US" sz="3200" kern="1200" dirty="0">
                <a:solidFill>
                  <a:schemeClr val="bg1"/>
                </a:solidFill>
                <a:latin typeface="Caladea" panose="02040503050406030204" pitchFamily="18" charset="0"/>
              </a:rPr>
              <a:t>Wakefield Health and Wellbeing Board</a:t>
            </a:r>
          </a:p>
        </p:txBody>
      </p:sp>
      <p:pic>
        <p:nvPicPr>
          <p:cNvPr id="8" name="Picture 8" descr="HousingLIN_logo_strapline_redBG">
            <a:extLst>
              <a:ext uri="{FF2B5EF4-FFF2-40B4-BE49-F238E27FC236}">
                <a16:creationId xmlns:a16="http://schemas.microsoft.com/office/drawing/2014/main" id="{92FAAF26-883E-4C45-977C-E5FEA62BC5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8153" y="98979"/>
            <a:ext cx="4079259" cy="106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162CA5B-5B8E-46FC-B17E-5318E6BBDCF2}"/>
              </a:ext>
            </a:extLst>
          </p:cNvPr>
          <p:cNvSpPr/>
          <p:nvPr/>
        </p:nvSpPr>
        <p:spPr>
          <a:xfrm>
            <a:off x="4580027" y="1178073"/>
            <a:ext cx="7409236" cy="3170099"/>
          </a:xfrm>
          <a:prstGeom prst="rect">
            <a:avLst/>
          </a:prstGeom>
        </p:spPr>
        <p:txBody>
          <a:bodyPr wrap="square">
            <a:spAutoFit/>
          </a:bodyPr>
          <a:lstStyle/>
          <a:p>
            <a:pPr marL="285750" indent="-285750">
              <a:buFont typeface="Arial" panose="020B0604020202020204" pitchFamily="34" charset="0"/>
              <a:buChar char="•"/>
            </a:pPr>
            <a:r>
              <a:rPr lang="en-GB" sz="2000" dirty="0">
                <a:solidFill>
                  <a:srgbClr val="000000"/>
                </a:solidFill>
                <a:latin typeface="Caladea" panose="02040503050406030204" pitchFamily="18" charset="0"/>
              </a:rPr>
              <a:t>Wakefield Health and Wellbeing Plan</a:t>
            </a:r>
          </a:p>
          <a:p>
            <a:pPr marL="285750" indent="-285750">
              <a:buFont typeface="Arial" panose="020B0604020202020204" pitchFamily="34" charset="0"/>
              <a:buChar char="•"/>
            </a:pPr>
            <a:r>
              <a:rPr lang="en-GB" sz="2000" dirty="0">
                <a:latin typeface="Caladea" panose="02040503050406030204" pitchFamily="18" charset="0"/>
              </a:rPr>
              <a:t>Housing, Health and Social Care Partnership group (HHSCP)</a:t>
            </a:r>
          </a:p>
          <a:p>
            <a:pPr marL="285750" indent="-285750">
              <a:buFont typeface="Arial" panose="020B0604020202020204" pitchFamily="34" charset="0"/>
              <a:buChar char="•"/>
            </a:pPr>
            <a:r>
              <a:rPr lang="en-GB" sz="2000" dirty="0">
                <a:latin typeface="Caladea" panose="02040503050406030204" pitchFamily="18" charset="0"/>
              </a:rPr>
              <a:t>Agreed that MoU checklist will be used across the Wakefield system</a:t>
            </a:r>
          </a:p>
          <a:p>
            <a:pPr marL="285750" indent="-285750">
              <a:buFont typeface="Arial" panose="020B0604020202020204" pitchFamily="34" charset="0"/>
              <a:buChar char="•"/>
            </a:pPr>
            <a:r>
              <a:rPr lang="en-GB" sz="2000" dirty="0">
                <a:latin typeface="Caladea" panose="02040503050406030204" pitchFamily="18" charset="0"/>
              </a:rPr>
              <a:t>HHSCP identified number of patients who are delayed when leaving hospital due to a housing issue</a:t>
            </a:r>
          </a:p>
          <a:p>
            <a:pPr marL="285750" indent="-285750">
              <a:buFont typeface="Arial" panose="020B0604020202020204" pitchFamily="34" charset="0"/>
              <a:buChar char="•"/>
            </a:pPr>
            <a:r>
              <a:rPr lang="en-GB" sz="2000" dirty="0">
                <a:latin typeface="Caladea" panose="02040503050406030204" pitchFamily="18" charset="0"/>
              </a:rPr>
              <a:t>Housing pathways and co-ordination is being reviewed with the Mid Yorkshire Hospitals NHS Trust (MYHT), with a view to making hospital discharge more efficient where housing issues are present</a:t>
            </a:r>
          </a:p>
        </p:txBody>
      </p:sp>
      <p:pic>
        <p:nvPicPr>
          <p:cNvPr id="11" name="Picture 10">
            <a:extLst>
              <a:ext uri="{FF2B5EF4-FFF2-40B4-BE49-F238E27FC236}">
                <a16:creationId xmlns:a16="http://schemas.microsoft.com/office/drawing/2014/main" id="{22E7099C-45E8-4FE7-A04C-574305B9B379}"/>
              </a:ext>
            </a:extLst>
          </p:cNvPr>
          <p:cNvPicPr>
            <a:picLocks noChangeAspect="1"/>
          </p:cNvPicPr>
          <p:nvPr/>
        </p:nvPicPr>
        <p:blipFill>
          <a:blip r:embed="rId4"/>
          <a:stretch>
            <a:fillRect/>
          </a:stretch>
        </p:blipFill>
        <p:spPr>
          <a:xfrm>
            <a:off x="301559" y="4581728"/>
            <a:ext cx="5800391" cy="2004246"/>
          </a:xfrm>
          <a:prstGeom prst="rect">
            <a:avLst/>
          </a:prstGeom>
        </p:spPr>
      </p:pic>
      <p:sp>
        <p:nvSpPr>
          <p:cNvPr id="3" name="TextBox 2">
            <a:extLst>
              <a:ext uri="{FF2B5EF4-FFF2-40B4-BE49-F238E27FC236}">
                <a16:creationId xmlns:a16="http://schemas.microsoft.com/office/drawing/2014/main" id="{90ED65D5-2796-49BE-81AA-C40AA84CE780}"/>
              </a:ext>
            </a:extLst>
          </p:cNvPr>
          <p:cNvSpPr txBox="1"/>
          <p:nvPr/>
        </p:nvSpPr>
        <p:spPr>
          <a:xfrm>
            <a:off x="8194787" y="4581728"/>
            <a:ext cx="2988220" cy="1631216"/>
          </a:xfrm>
          <a:prstGeom prst="rect">
            <a:avLst/>
          </a:prstGeom>
          <a:noFill/>
        </p:spPr>
        <p:txBody>
          <a:bodyPr wrap="square" rtlCol="0">
            <a:spAutoFit/>
          </a:bodyPr>
          <a:lstStyle/>
          <a:p>
            <a:r>
              <a:rPr lang="en-GB" sz="2000" dirty="0">
                <a:latin typeface="Caladea" panose="02040503050406030204" pitchFamily="18" charset="0"/>
              </a:rPr>
              <a:t>Other strategic examples:</a:t>
            </a:r>
          </a:p>
          <a:p>
            <a:pPr marL="285750" indent="-285750">
              <a:buFont typeface="Arial" panose="020B0604020202020204" pitchFamily="34" charset="0"/>
              <a:buChar char="•"/>
            </a:pPr>
            <a:r>
              <a:rPr lang="en-GB" sz="2000" dirty="0">
                <a:latin typeface="Caladea" panose="02040503050406030204" pitchFamily="18" charset="0"/>
              </a:rPr>
              <a:t>Greater Manchester</a:t>
            </a:r>
          </a:p>
          <a:p>
            <a:pPr marL="285750" indent="-285750">
              <a:buFont typeface="Arial" panose="020B0604020202020204" pitchFamily="34" charset="0"/>
              <a:buChar char="•"/>
            </a:pPr>
            <a:r>
              <a:rPr lang="en-GB" sz="2000" dirty="0">
                <a:latin typeface="Caladea" panose="02040503050406030204" pitchFamily="18" charset="0"/>
              </a:rPr>
              <a:t>Nottingham</a:t>
            </a:r>
          </a:p>
          <a:p>
            <a:pPr marL="285750" indent="-285750">
              <a:buFont typeface="Arial" panose="020B0604020202020204" pitchFamily="34" charset="0"/>
              <a:buChar char="•"/>
            </a:pPr>
            <a:r>
              <a:rPr lang="en-GB" sz="2000" dirty="0">
                <a:latin typeface="Caladea" panose="02040503050406030204" pitchFamily="18" charset="0"/>
              </a:rPr>
              <a:t>Hounslow</a:t>
            </a:r>
          </a:p>
          <a:p>
            <a:pPr marL="285750" indent="-285750">
              <a:buFont typeface="Arial" panose="020B0604020202020204" pitchFamily="34" charset="0"/>
              <a:buChar char="•"/>
            </a:pPr>
            <a:r>
              <a:rPr lang="en-GB" sz="2000" dirty="0">
                <a:latin typeface="Caladea" panose="02040503050406030204" pitchFamily="18" charset="0"/>
              </a:rPr>
              <a:t>Lincolnshire</a:t>
            </a:r>
          </a:p>
        </p:txBody>
      </p:sp>
    </p:spTree>
    <p:extLst>
      <p:ext uri="{BB962C8B-B14F-4D97-AF65-F5344CB8AC3E}">
        <p14:creationId xmlns:p14="http://schemas.microsoft.com/office/powerpoint/2010/main" val="960835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Down Arrow 7">
            <a:extLst>
              <a:ext uri="{FF2B5EF4-FFF2-40B4-BE49-F238E27FC236}">
                <a16:creationId xmlns:a16="http://schemas.microsoft.com/office/drawing/2014/main" id="{B547373F-AF2E-4907-B442-9F902B387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4763"/>
            <a:ext cx="3333749"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DB775C2-6257-4249-BB14-F24858ED23C3}"/>
              </a:ext>
            </a:extLst>
          </p:cNvPr>
          <p:cNvSpPr>
            <a:spLocks noGrp="1"/>
          </p:cNvSpPr>
          <p:nvPr>
            <p:ph type="title"/>
          </p:nvPr>
        </p:nvSpPr>
        <p:spPr>
          <a:xfrm>
            <a:off x="1028700" y="190501"/>
            <a:ext cx="2886075" cy="2486024"/>
          </a:xfrm>
          <a:prstGeom prst="ellipse">
            <a:avLst/>
          </a:prstGeom>
          <a:noFill/>
        </p:spPr>
        <p:txBody>
          <a:bodyPr vert="horz" lIns="91440" tIns="45720" rIns="91440" bIns="45720" rtlCol="0" anchor="ctr">
            <a:noAutofit/>
          </a:bodyPr>
          <a:lstStyle/>
          <a:p>
            <a:pPr eaLnBrk="1" hangingPunct="1">
              <a:lnSpc>
                <a:spcPct val="90000"/>
              </a:lnSpc>
            </a:pPr>
            <a:r>
              <a:rPr lang="en-US" sz="3200" kern="1200" dirty="0">
                <a:solidFill>
                  <a:schemeClr val="bg1"/>
                </a:solidFill>
                <a:latin typeface="Caladea" panose="02040503050406030204" pitchFamily="18" charset="0"/>
              </a:rPr>
              <a:t>NHS Long Term Plan</a:t>
            </a:r>
          </a:p>
        </p:txBody>
      </p:sp>
      <p:pic>
        <p:nvPicPr>
          <p:cNvPr id="8" name="Picture 8" descr="HousingLIN_logo_strapline_redBG">
            <a:extLst>
              <a:ext uri="{FF2B5EF4-FFF2-40B4-BE49-F238E27FC236}">
                <a16:creationId xmlns:a16="http://schemas.microsoft.com/office/drawing/2014/main" id="{92FAAF26-883E-4C45-977C-E5FEA62BC5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8153" y="98979"/>
            <a:ext cx="4079259" cy="106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E08A52E-76DA-4E08-A565-36C71546E8C9}"/>
              </a:ext>
            </a:extLst>
          </p:cNvPr>
          <p:cNvSpPr txBox="1"/>
          <p:nvPr/>
        </p:nvSpPr>
        <p:spPr>
          <a:xfrm>
            <a:off x="4635062" y="1524000"/>
            <a:ext cx="7378262" cy="3970318"/>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Caladea" panose="02040503050406030204" pitchFamily="18" charset="0"/>
              </a:rPr>
              <a:t>Recognises there needs to be better support for people to maintain healthy lifestyles at home in a more personalised way</a:t>
            </a:r>
          </a:p>
          <a:p>
            <a:pPr marL="742950" lvl="1" indent="-285750">
              <a:buFont typeface="Arial" panose="020B0604020202020204" pitchFamily="34" charset="0"/>
              <a:buChar char="•"/>
            </a:pPr>
            <a:r>
              <a:rPr lang="en-GB" dirty="0">
                <a:latin typeface="Caladea" panose="02040503050406030204" pitchFamily="18" charset="0"/>
              </a:rPr>
              <a:t>Within five years over 2.5m more people will benefit                                                                  from ‘social prescribing’ or a personal health budget</a:t>
            </a:r>
          </a:p>
          <a:p>
            <a:pPr marL="742950" lvl="1" indent="-285750">
              <a:buFont typeface="Arial" panose="020B0604020202020204" pitchFamily="34" charset="0"/>
              <a:buChar char="•"/>
            </a:pPr>
            <a:r>
              <a:rPr lang="en-GB" dirty="0">
                <a:latin typeface="Caladea" panose="02040503050406030204" pitchFamily="18" charset="0"/>
              </a:rPr>
              <a:t> Upgrade technology &amp; digitally enabled care across the NHS</a:t>
            </a:r>
          </a:p>
          <a:p>
            <a:pPr lvl="1"/>
            <a:endParaRPr lang="en-GB" dirty="0">
              <a:latin typeface="Caladea" panose="02040503050406030204" pitchFamily="18" charset="0"/>
            </a:endParaRPr>
          </a:p>
          <a:p>
            <a:pPr marL="285750" indent="-285750">
              <a:buFont typeface="Arial" panose="020B0604020202020204" pitchFamily="34" charset="0"/>
              <a:buChar char="•"/>
            </a:pPr>
            <a:r>
              <a:rPr lang="en-GB" dirty="0">
                <a:latin typeface="Caladea" panose="02040503050406030204" pitchFamily="18" charset="0"/>
              </a:rPr>
              <a:t>£30 million extra on meeting the needs of rough sleepers</a:t>
            </a:r>
          </a:p>
          <a:p>
            <a:pPr marL="742950" lvl="1" indent="-285750">
              <a:buFont typeface="Arial" panose="020B0604020202020204" pitchFamily="34" charset="0"/>
              <a:buChar char="•"/>
            </a:pPr>
            <a:r>
              <a:rPr lang="en-GB" dirty="0">
                <a:latin typeface="Caladea" panose="02040503050406030204" pitchFamily="18" charset="0"/>
              </a:rPr>
              <a:t>Access to specialist homelessness NHS mental health support, integrated with existing outreach services</a:t>
            </a:r>
          </a:p>
          <a:p>
            <a:pPr marL="742950" lvl="1" indent="-285750">
              <a:buFont typeface="Arial" panose="020B0604020202020204" pitchFamily="34" charset="0"/>
              <a:buChar char="•"/>
            </a:pPr>
            <a:r>
              <a:rPr lang="en-GB" dirty="0">
                <a:latin typeface="Caladea" panose="02040503050406030204" pitchFamily="18" charset="0"/>
              </a:rPr>
              <a:t>Hospital pathways</a:t>
            </a:r>
          </a:p>
          <a:p>
            <a:pPr marL="742950" lvl="1" indent="-285750">
              <a:buFont typeface="Arial" panose="020B0604020202020204" pitchFamily="34" charset="0"/>
              <a:buChar char="•"/>
            </a:pPr>
            <a:endParaRPr lang="en-GB" dirty="0">
              <a:latin typeface="Caladea" panose="02040503050406030204" pitchFamily="18" charset="0"/>
            </a:endParaRPr>
          </a:p>
          <a:p>
            <a:pPr marL="285750" indent="-285750">
              <a:buFont typeface="Arial" panose="020B0604020202020204" pitchFamily="34" charset="0"/>
              <a:buChar char="•"/>
            </a:pPr>
            <a:r>
              <a:rPr lang="en-GB" dirty="0">
                <a:latin typeface="Caladea" panose="02040503050406030204" pitchFamily="18" charset="0"/>
              </a:rPr>
              <a:t>Through the Healthy New Towns programme, the NHS is playing a leading role in shaping the future of the built environment</a:t>
            </a:r>
          </a:p>
          <a:p>
            <a:endParaRPr lang="en-GB" dirty="0">
              <a:latin typeface="Caladea" panose="02040503050406030204" pitchFamily="18" charset="0"/>
            </a:endParaRPr>
          </a:p>
        </p:txBody>
      </p:sp>
      <p:pic>
        <p:nvPicPr>
          <p:cNvPr id="7" name="Picture 6">
            <a:extLst>
              <a:ext uri="{FF2B5EF4-FFF2-40B4-BE49-F238E27FC236}">
                <a16:creationId xmlns:a16="http://schemas.microsoft.com/office/drawing/2014/main" id="{06768E75-AD7F-42EE-AC5A-4415DA5DEC78}"/>
              </a:ext>
            </a:extLst>
          </p:cNvPr>
          <p:cNvPicPr>
            <a:picLocks noChangeAspect="1"/>
          </p:cNvPicPr>
          <p:nvPr/>
        </p:nvPicPr>
        <p:blipFill rotWithShape="1">
          <a:blip r:embed="rId4"/>
          <a:srcRect l="37028" t="14100" r="36552" b="18314"/>
          <a:stretch/>
        </p:blipFill>
        <p:spPr>
          <a:xfrm>
            <a:off x="1324303" y="3431716"/>
            <a:ext cx="2312276" cy="3327305"/>
          </a:xfrm>
          <a:prstGeom prst="rect">
            <a:avLst/>
          </a:prstGeom>
        </p:spPr>
      </p:pic>
    </p:spTree>
    <p:extLst>
      <p:ext uri="{BB962C8B-B14F-4D97-AF65-F5344CB8AC3E}">
        <p14:creationId xmlns:p14="http://schemas.microsoft.com/office/powerpoint/2010/main" val="904703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Down Arrow 7">
            <a:extLst>
              <a:ext uri="{FF2B5EF4-FFF2-40B4-BE49-F238E27FC236}">
                <a16:creationId xmlns:a16="http://schemas.microsoft.com/office/drawing/2014/main" id="{B547373F-AF2E-4907-B442-9F902B387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4763"/>
            <a:ext cx="3333749"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DB775C2-6257-4249-BB14-F24858ED23C3}"/>
              </a:ext>
            </a:extLst>
          </p:cNvPr>
          <p:cNvSpPr>
            <a:spLocks noGrp="1"/>
          </p:cNvSpPr>
          <p:nvPr>
            <p:ph type="title"/>
          </p:nvPr>
        </p:nvSpPr>
        <p:spPr>
          <a:xfrm>
            <a:off x="1028700" y="190501"/>
            <a:ext cx="2886075" cy="2486024"/>
          </a:xfrm>
          <a:prstGeom prst="ellipse">
            <a:avLst/>
          </a:prstGeom>
          <a:noFill/>
        </p:spPr>
        <p:txBody>
          <a:bodyPr vert="horz" lIns="91440" tIns="45720" rIns="91440" bIns="45720" rtlCol="0" anchor="ctr">
            <a:noAutofit/>
          </a:bodyPr>
          <a:lstStyle/>
          <a:p>
            <a:pPr eaLnBrk="1" hangingPunct="1">
              <a:lnSpc>
                <a:spcPct val="90000"/>
              </a:lnSpc>
            </a:pPr>
            <a:r>
              <a:rPr lang="en-US" sz="3200" kern="1200" dirty="0">
                <a:solidFill>
                  <a:schemeClr val="bg1"/>
                </a:solidFill>
                <a:latin typeface="Caladea" panose="02040503050406030204" pitchFamily="18" charset="0"/>
              </a:rPr>
              <a:t>DFG Review</a:t>
            </a:r>
          </a:p>
        </p:txBody>
      </p:sp>
      <p:pic>
        <p:nvPicPr>
          <p:cNvPr id="8" name="Picture 8" descr="HousingLIN_logo_strapline_redBG">
            <a:extLst>
              <a:ext uri="{FF2B5EF4-FFF2-40B4-BE49-F238E27FC236}">
                <a16:creationId xmlns:a16="http://schemas.microsoft.com/office/drawing/2014/main" id="{92FAAF26-883E-4C45-977C-E5FEA62BC5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8153" y="98979"/>
            <a:ext cx="4079259" cy="106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96CD404-D9D2-4B10-875A-13C2180CC8F3}"/>
              </a:ext>
            </a:extLst>
          </p:cNvPr>
          <p:cNvPicPr>
            <a:picLocks noChangeAspect="1"/>
          </p:cNvPicPr>
          <p:nvPr/>
        </p:nvPicPr>
        <p:blipFill rotWithShape="1">
          <a:blip r:embed="rId4"/>
          <a:srcRect l="36924" t="11149" r="37368" b="28358"/>
          <a:stretch/>
        </p:blipFill>
        <p:spPr>
          <a:xfrm>
            <a:off x="1028700" y="3403551"/>
            <a:ext cx="2609848" cy="3454449"/>
          </a:xfrm>
          <a:prstGeom prst="rect">
            <a:avLst/>
          </a:prstGeom>
        </p:spPr>
      </p:pic>
      <p:sp>
        <p:nvSpPr>
          <p:cNvPr id="7" name="TextBox 6">
            <a:extLst>
              <a:ext uri="{FF2B5EF4-FFF2-40B4-BE49-F238E27FC236}">
                <a16:creationId xmlns:a16="http://schemas.microsoft.com/office/drawing/2014/main" id="{C4A92A6C-4946-4B8E-A10A-1E509F060FA4}"/>
              </a:ext>
            </a:extLst>
          </p:cNvPr>
          <p:cNvSpPr txBox="1"/>
          <p:nvPr/>
        </p:nvSpPr>
        <p:spPr>
          <a:xfrm>
            <a:off x="4698124" y="1797269"/>
            <a:ext cx="6989379" cy="3170099"/>
          </a:xfrm>
          <a:prstGeom prst="rect">
            <a:avLst/>
          </a:prstGeom>
          <a:noFill/>
        </p:spPr>
        <p:txBody>
          <a:bodyPr wrap="square" rtlCol="0">
            <a:spAutoFit/>
          </a:bodyPr>
          <a:lstStyle/>
          <a:p>
            <a:pPr marL="285750" indent="-285750">
              <a:buFont typeface="Arial" panose="020B0604020202020204" pitchFamily="34" charset="0"/>
              <a:buChar char="•"/>
            </a:pPr>
            <a:r>
              <a:rPr lang="en-GB" sz="2000" dirty="0">
                <a:latin typeface="Caladea" panose="02040503050406030204" pitchFamily="18" charset="0"/>
              </a:rPr>
              <a:t>The ‘Goldilocks’ approach:</a:t>
            </a:r>
          </a:p>
          <a:p>
            <a:pPr marL="742950" lvl="1" indent="-285750">
              <a:buFont typeface="Arial" panose="020B0604020202020204" pitchFamily="34" charset="0"/>
              <a:buChar char="•"/>
            </a:pPr>
            <a:r>
              <a:rPr lang="en-GB" sz="2000" dirty="0">
                <a:latin typeface="Caladea" panose="02040503050406030204" pitchFamily="18" charset="0"/>
              </a:rPr>
              <a:t>Joint commitment at a senior and strategic level between housing and social care, e.g. Housing and Health Partnership Board</a:t>
            </a:r>
          </a:p>
          <a:p>
            <a:pPr marL="742950" lvl="1" indent="-285750">
              <a:buFont typeface="Arial" panose="020B0604020202020204" pitchFamily="34" charset="0"/>
              <a:buChar char="•"/>
            </a:pPr>
            <a:endParaRPr lang="en-GB" sz="2000" dirty="0">
              <a:latin typeface="Caladea" panose="02040503050406030204" pitchFamily="18" charset="0"/>
            </a:endParaRPr>
          </a:p>
          <a:p>
            <a:pPr marL="285750" indent="-285750">
              <a:buFont typeface="Arial" panose="020B0604020202020204" pitchFamily="34" charset="0"/>
              <a:buChar char="•"/>
            </a:pPr>
            <a:r>
              <a:rPr lang="en-GB" sz="2000" dirty="0">
                <a:latin typeface="Caladea" panose="02040503050406030204" pitchFamily="18" charset="0"/>
              </a:rPr>
              <a:t>Integrated teams as essential to simplifying and speed up customer journeys</a:t>
            </a:r>
          </a:p>
          <a:p>
            <a:pPr marL="285750" indent="-285750">
              <a:buFont typeface="Arial" panose="020B0604020202020204" pitchFamily="34" charset="0"/>
              <a:buChar char="•"/>
            </a:pPr>
            <a:endParaRPr lang="en-GB" sz="2000" dirty="0">
              <a:latin typeface="Caladea" panose="02040503050406030204" pitchFamily="18" charset="0"/>
            </a:endParaRPr>
          </a:p>
          <a:p>
            <a:pPr marL="285750" indent="-285750">
              <a:buFont typeface="Arial" panose="020B0604020202020204" pitchFamily="34" charset="0"/>
              <a:buChar char="•"/>
            </a:pPr>
            <a:r>
              <a:rPr lang="en-GB" sz="2000" dirty="0">
                <a:latin typeface="Caladea" panose="02040503050406030204" pitchFamily="18" charset="0"/>
              </a:rPr>
              <a:t>Use personal budgets to provide more tailored solutions</a:t>
            </a:r>
          </a:p>
          <a:p>
            <a:pPr marL="285750" indent="-285750">
              <a:buFont typeface="Arial" panose="020B0604020202020204" pitchFamily="34" charset="0"/>
              <a:buChar char="•"/>
            </a:pPr>
            <a:endParaRPr lang="en-GB" sz="2000" dirty="0">
              <a:latin typeface="Caladea" panose="02040503050406030204" pitchFamily="18" charset="0"/>
            </a:endParaRPr>
          </a:p>
        </p:txBody>
      </p:sp>
    </p:spTree>
    <p:extLst>
      <p:ext uri="{BB962C8B-B14F-4D97-AF65-F5344CB8AC3E}">
        <p14:creationId xmlns:p14="http://schemas.microsoft.com/office/powerpoint/2010/main" val="826535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Down Arrow 7">
            <a:extLst>
              <a:ext uri="{FF2B5EF4-FFF2-40B4-BE49-F238E27FC236}">
                <a16:creationId xmlns:a16="http://schemas.microsoft.com/office/drawing/2014/main" id="{B547373F-AF2E-4907-B442-9F902B387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4763"/>
            <a:ext cx="3333749"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DB775C2-6257-4249-BB14-F24858ED23C3}"/>
              </a:ext>
            </a:extLst>
          </p:cNvPr>
          <p:cNvSpPr>
            <a:spLocks noGrp="1"/>
          </p:cNvSpPr>
          <p:nvPr>
            <p:ph type="title"/>
          </p:nvPr>
        </p:nvSpPr>
        <p:spPr>
          <a:xfrm>
            <a:off x="945932" y="190500"/>
            <a:ext cx="2968844" cy="2689333"/>
          </a:xfrm>
          <a:prstGeom prst="ellipse">
            <a:avLst/>
          </a:prstGeom>
          <a:noFill/>
        </p:spPr>
        <p:txBody>
          <a:bodyPr vert="horz" lIns="91440" tIns="45720" rIns="91440" bIns="45720" rtlCol="0" anchor="ctr">
            <a:noAutofit/>
          </a:bodyPr>
          <a:lstStyle/>
          <a:p>
            <a:pPr eaLnBrk="1" hangingPunct="1">
              <a:lnSpc>
                <a:spcPct val="90000"/>
              </a:lnSpc>
            </a:pPr>
            <a:r>
              <a:rPr lang="en-US" sz="3200" kern="1200" dirty="0">
                <a:solidFill>
                  <a:schemeClr val="bg1"/>
                </a:solidFill>
                <a:latin typeface="Caladea" panose="02040503050406030204" pitchFamily="18" charset="0"/>
              </a:rPr>
              <a:t>Home from Hospital – Interactive Map</a:t>
            </a:r>
          </a:p>
        </p:txBody>
      </p:sp>
      <p:pic>
        <p:nvPicPr>
          <p:cNvPr id="8" name="Picture 8" descr="HousingLIN_logo_strapline_redBG">
            <a:extLst>
              <a:ext uri="{FF2B5EF4-FFF2-40B4-BE49-F238E27FC236}">
                <a16:creationId xmlns:a16="http://schemas.microsoft.com/office/drawing/2014/main" id="{92FAAF26-883E-4C45-977C-E5FEA62BC5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8153" y="98979"/>
            <a:ext cx="4079259" cy="106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162CA5B-5B8E-46FC-B17E-5318E6BBDCF2}"/>
              </a:ext>
            </a:extLst>
          </p:cNvPr>
          <p:cNvSpPr/>
          <p:nvPr/>
        </p:nvSpPr>
        <p:spPr>
          <a:xfrm>
            <a:off x="4580027" y="1178073"/>
            <a:ext cx="7409236" cy="4524315"/>
          </a:xfrm>
          <a:prstGeom prst="rect">
            <a:avLst/>
          </a:prstGeom>
        </p:spPr>
        <p:txBody>
          <a:bodyPr wrap="square">
            <a:spAutoFit/>
          </a:bodyPr>
          <a:lstStyle/>
          <a:p>
            <a:pPr marL="342900" indent="-342900" fontAlgn="base">
              <a:spcBef>
                <a:spcPct val="0"/>
              </a:spcBef>
              <a:spcAft>
                <a:spcPct val="0"/>
              </a:spcAft>
              <a:buFont typeface="Arial" panose="020B0604020202020204" pitchFamily="34" charset="0"/>
              <a:buChar char="•"/>
            </a:pPr>
            <a:r>
              <a:rPr lang="en-GB" altLang="en-US" sz="2400" dirty="0">
                <a:solidFill>
                  <a:srgbClr val="000000"/>
                </a:solidFill>
                <a:latin typeface="Caladea" panose="02040503050406030204" pitchFamily="18" charset="0"/>
                <a:ea typeface="MS PGothic" panose="020B0600070205080204" pitchFamily="34" charset="-128"/>
              </a:rPr>
              <a:t>Developed jointly by Foundations UK and Housing LIN</a:t>
            </a:r>
          </a:p>
          <a:p>
            <a:pPr marL="342900" indent="-342900" fontAlgn="base">
              <a:spcBef>
                <a:spcPct val="0"/>
              </a:spcBef>
              <a:spcAft>
                <a:spcPct val="0"/>
              </a:spcAft>
              <a:buFont typeface="Arial" panose="020B0604020202020204" pitchFamily="34" charset="0"/>
              <a:buChar char="•"/>
            </a:pPr>
            <a:r>
              <a:rPr lang="en-GB" altLang="en-US" sz="2400" dirty="0">
                <a:solidFill>
                  <a:srgbClr val="000000"/>
                </a:solidFill>
                <a:latin typeface="Caladea" panose="02040503050406030204" pitchFamily="18" charset="0"/>
                <a:ea typeface="MS PGothic" panose="020B0600070205080204" pitchFamily="34" charset="-128"/>
              </a:rPr>
              <a:t>Highlights where housing organisations are supporting hospital pathways in range of practical ways</a:t>
            </a:r>
          </a:p>
          <a:p>
            <a:pPr marL="342900" indent="-342900" fontAlgn="base">
              <a:spcBef>
                <a:spcPct val="0"/>
              </a:spcBef>
              <a:spcAft>
                <a:spcPct val="0"/>
              </a:spcAft>
              <a:buFont typeface="Arial" panose="020B0604020202020204" pitchFamily="34" charset="0"/>
              <a:buChar char="•"/>
            </a:pPr>
            <a:r>
              <a:rPr lang="en-GB" sz="2400" dirty="0">
                <a:solidFill>
                  <a:srgbClr val="000000"/>
                </a:solidFill>
                <a:latin typeface="Caladea" panose="02040503050406030204" pitchFamily="18" charset="0"/>
              </a:rPr>
              <a:t>Projects from across England are profiled, set alongside ‘</a:t>
            </a:r>
            <a:r>
              <a:rPr lang="en-GB" sz="2400" dirty="0" err="1">
                <a:solidFill>
                  <a:srgbClr val="000000"/>
                </a:solidFill>
                <a:latin typeface="Caladea" panose="02040503050406030204" pitchFamily="18" charset="0"/>
              </a:rPr>
              <a:t>DToC</a:t>
            </a:r>
            <a:r>
              <a:rPr lang="en-GB" sz="2400" dirty="0">
                <a:solidFill>
                  <a:srgbClr val="000000"/>
                </a:solidFill>
                <a:latin typeface="Caladea" panose="02040503050406030204" pitchFamily="18" charset="0"/>
              </a:rPr>
              <a:t>’ (Delayed Transfer of Care) data </a:t>
            </a:r>
          </a:p>
          <a:p>
            <a:pPr marL="342900" indent="-342900" fontAlgn="base">
              <a:spcBef>
                <a:spcPct val="0"/>
              </a:spcBef>
              <a:spcAft>
                <a:spcPct val="0"/>
              </a:spcAft>
              <a:buFont typeface="Arial" panose="020B0604020202020204" pitchFamily="34" charset="0"/>
              <a:buChar char="•"/>
              <a:defRPr/>
            </a:pPr>
            <a:r>
              <a:rPr lang="en-GB" sz="2400" dirty="0">
                <a:solidFill>
                  <a:srgbClr val="000000"/>
                </a:solidFill>
                <a:latin typeface="Caladea" panose="02040503050406030204" pitchFamily="18" charset="0"/>
              </a:rPr>
              <a:t>Aim: To inspire, support and inform conversations about what might be possible locally</a:t>
            </a:r>
          </a:p>
          <a:p>
            <a:pPr marL="342900" indent="-342900" fontAlgn="base">
              <a:spcBef>
                <a:spcPct val="0"/>
              </a:spcBef>
              <a:spcAft>
                <a:spcPct val="0"/>
              </a:spcAft>
              <a:buFont typeface="Arial" panose="020B0604020202020204" pitchFamily="34" charset="0"/>
              <a:buChar char="•"/>
              <a:defRPr/>
            </a:pPr>
            <a:r>
              <a:rPr lang="en-GB" sz="2400" dirty="0">
                <a:solidFill>
                  <a:srgbClr val="000000"/>
                </a:solidFill>
                <a:latin typeface="Caladea" panose="02040503050406030204" pitchFamily="18" charset="0"/>
              </a:rPr>
              <a:t>Quarterly updates planned to capture new activity</a:t>
            </a:r>
          </a:p>
          <a:p>
            <a:pPr marL="342900" indent="-342900" fontAlgn="base">
              <a:spcBef>
                <a:spcPct val="0"/>
              </a:spcBef>
              <a:spcAft>
                <a:spcPct val="0"/>
              </a:spcAft>
              <a:buFont typeface="Arial" panose="020B0604020202020204" pitchFamily="34" charset="0"/>
              <a:buChar char="•"/>
              <a:defRPr/>
            </a:pPr>
            <a:r>
              <a:rPr lang="en-GB" sz="2400" dirty="0">
                <a:solidFill>
                  <a:srgbClr val="000000"/>
                </a:solidFill>
                <a:latin typeface="Caladea" panose="02040503050406030204" pitchFamily="18" charset="0"/>
              </a:rPr>
              <a:t>Visit: </a:t>
            </a:r>
            <a:r>
              <a:rPr lang="en-GB" sz="2400" dirty="0">
                <a:solidFill>
                  <a:srgbClr val="000000"/>
                </a:solidFill>
                <a:latin typeface="Caladea" panose="02040503050406030204" pitchFamily="18" charset="0"/>
                <a:hlinkClick r:id="rId4"/>
              </a:rPr>
              <a:t>https://www.housinglin.org.uk/home-from-hospital/</a:t>
            </a:r>
            <a:r>
              <a:rPr lang="en-GB" sz="2400" dirty="0">
                <a:solidFill>
                  <a:srgbClr val="000000"/>
                </a:solidFill>
                <a:latin typeface="Caladea" panose="02040503050406030204" pitchFamily="18" charset="0"/>
              </a:rPr>
              <a:t> </a:t>
            </a:r>
          </a:p>
        </p:txBody>
      </p:sp>
      <p:pic>
        <p:nvPicPr>
          <p:cNvPr id="9" name="Content Placeholder 3">
            <a:extLst>
              <a:ext uri="{FF2B5EF4-FFF2-40B4-BE49-F238E27FC236}">
                <a16:creationId xmlns:a16="http://schemas.microsoft.com/office/drawing/2014/main" id="{17252288-0A75-4EFE-8628-F0D6DFF9C335}"/>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357898" y="3687856"/>
            <a:ext cx="4222129" cy="2376613"/>
          </a:xfrm>
        </p:spPr>
      </p:pic>
    </p:spTree>
    <p:extLst>
      <p:ext uri="{BB962C8B-B14F-4D97-AF65-F5344CB8AC3E}">
        <p14:creationId xmlns:p14="http://schemas.microsoft.com/office/powerpoint/2010/main" val="1364379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Down Arrow 7">
            <a:extLst>
              <a:ext uri="{FF2B5EF4-FFF2-40B4-BE49-F238E27FC236}">
                <a16:creationId xmlns:a16="http://schemas.microsoft.com/office/drawing/2014/main" id="{B547373F-AF2E-4907-B442-9F902B387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4763"/>
            <a:ext cx="3333749"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DB775C2-6257-4249-BB14-F24858ED23C3}"/>
              </a:ext>
            </a:extLst>
          </p:cNvPr>
          <p:cNvSpPr>
            <a:spLocks noGrp="1"/>
          </p:cNvSpPr>
          <p:nvPr>
            <p:ph type="title"/>
          </p:nvPr>
        </p:nvSpPr>
        <p:spPr>
          <a:xfrm>
            <a:off x="800099" y="190500"/>
            <a:ext cx="3333749" cy="2689333"/>
          </a:xfrm>
          <a:prstGeom prst="ellipse">
            <a:avLst/>
          </a:prstGeom>
          <a:noFill/>
        </p:spPr>
        <p:txBody>
          <a:bodyPr vert="horz" lIns="91440" tIns="45720" rIns="91440" bIns="45720" rtlCol="0" anchor="ctr">
            <a:noAutofit/>
          </a:bodyPr>
          <a:lstStyle/>
          <a:p>
            <a:pPr eaLnBrk="1" hangingPunct="1">
              <a:lnSpc>
                <a:spcPct val="90000"/>
              </a:lnSpc>
            </a:pPr>
            <a:r>
              <a:rPr lang="en-GB" sz="2800" kern="1200" dirty="0">
                <a:solidFill>
                  <a:schemeClr val="bg1"/>
                </a:solidFill>
                <a:latin typeface="Caladea" panose="02040503050406030204" pitchFamily="18" charset="0"/>
              </a:rPr>
              <a:t>Getting our homes and communities right </a:t>
            </a:r>
            <a:endParaRPr lang="en-US" sz="2800" kern="1200" dirty="0">
              <a:solidFill>
                <a:schemeClr val="bg1"/>
              </a:solidFill>
              <a:latin typeface="Caladea" panose="02040503050406030204" pitchFamily="18" charset="0"/>
            </a:endParaRPr>
          </a:p>
        </p:txBody>
      </p:sp>
      <p:pic>
        <p:nvPicPr>
          <p:cNvPr id="8" name="Picture 8" descr="HousingLIN_logo_strapline_redBG">
            <a:extLst>
              <a:ext uri="{FF2B5EF4-FFF2-40B4-BE49-F238E27FC236}">
                <a16:creationId xmlns:a16="http://schemas.microsoft.com/office/drawing/2014/main" id="{92FAAF26-883E-4C45-977C-E5FEA62BC5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8153" y="98979"/>
            <a:ext cx="4079259" cy="106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162CA5B-5B8E-46FC-B17E-5318E6BBDCF2}"/>
              </a:ext>
            </a:extLst>
          </p:cNvPr>
          <p:cNvSpPr/>
          <p:nvPr/>
        </p:nvSpPr>
        <p:spPr>
          <a:xfrm>
            <a:off x="4580027" y="1178073"/>
            <a:ext cx="7409236" cy="5693866"/>
          </a:xfrm>
          <a:prstGeom prst="rect">
            <a:avLst/>
          </a:prstGeom>
        </p:spPr>
        <p:txBody>
          <a:bodyPr wrap="square">
            <a:spAutoFit/>
          </a:bodyPr>
          <a:lstStyle/>
          <a:p>
            <a:pPr>
              <a:defRPr/>
            </a:pPr>
            <a:r>
              <a:rPr lang="en-GB" altLang="en-US" sz="2800" dirty="0">
                <a:solidFill>
                  <a:schemeClr val="accent4"/>
                </a:solidFill>
                <a:latin typeface="Caladea" panose="02040503050406030204" pitchFamily="18" charset="0"/>
              </a:rPr>
              <a:t>‘Residential Revolution’ (LGA, 2017) estimate shortfall of 400,000 units of housing for older people by 2030. Encourage councils: </a:t>
            </a:r>
          </a:p>
          <a:p>
            <a:pPr marL="342900" indent="-342900">
              <a:buFont typeface="Arial" panose="020B0604020202020204" pitchFamily="34" charset="0"/>
              <a:buChar char="•"/>
              <a:defRPr/>
            </a:pPr>
            <a:r>
              <a:rPr lang="en-GB" sz="2800" dirty="0">
                <a:solidFill>
                  <a:schemeClr val="accent4"/>
                </a:solidFill>
                <a:latin typeface="Caladea" panose="02040503050406030204" pitchFamily="18" charset="0"/>
              </a:rPr>
              <a:t>Having a clear vision: promoting awareness and changing attitudes to later life</a:t>
            </a:r>
          </a:p>
          <a:p>
            <a:pPr marL="342900" indent="-342900">
              <a:buFont typeface="Arial" panose="020B0604020202020204" pitchFamily="34" charset="0"/>
              <a:buChar char="•"/>
              <a:defRPr/>
            </a:pPr>
            <a:r>
              <a:rPr lang="en-GB" sz="2800" dirty="0">
                <a:solidFill>
                  <a:schemeClr val="accent4"/>
                </a:solidFill>
                <a:latin typeface="Caladea" panose="02040503050406030204" pitchFamily="18" charset="0"/>
              </a:rPr>
              <a:t>Planning for an ageing population</a:t>
            </a:r>
          </a:p>
          <a:p>
            <a:pPr marL="342900" indent="-342900">
              <a:buFont typeface="Arial" panose="020B0604020202020204" pitchFamily="34" charset="0"/>
              <a:buChar char="•"/>
              <a:defRPr/>
            </a:pPr>
            <a:r>
              <a:rPr lang="en-GB" sz="2800" dirty="0">
                <a:solidFill>
                  <a:schemeClr val="accent4"/>
                </a:solidFill>
                <a:latin typeface="Caladea" panose="02040503050406030204" pitchFamily="18" charset="0"/>
              </a:rPr>
              <a:t>Delivering and enabling new housing for older people across the public and private sectors</a:t>
            </a:r>
          </a:p>
          <a:p>
            <a:pPr marL="342900" indent="-342900">
              <a:buFont typeface="Arial" panose="020B0604020202020204" pitchFamily="34" charset="0"/>
              <a:buChar char="•"/>
              <a:defRPr/>
            </a:pPr>
            <a:r>
              <a:rPr lang="en-GB" sz="2800" dirty="0">
                <a:solidFill>
                  <a:schemeClr val="accent4"/>
                </a:solidFill>
                <a:latin typeface="Caladea" panose="02040503050406030204" pitchFamily="18" charset="0"/>
              </a:rPr>
              <a:t>Promoting an integrated approach to housing, care and health</a:t>
            </a:r>
          </a:p>
          <a:p>
            <a:pPr marL="342900" indent="-342900">
              <a:buFont typeface="Arial" panose="020B0604020202020204" pitchFamily="34" charset="0"/>
              <a:buChar char="•"/>
              <a:defRPr/>
            </a:pPr>
            <a:r>
              <a:rPr lang="en-GB" sz="2800" dirty="0">
                <a:solidFill>
                  <a:schemeClr val="accent4"/>
                </a:solidFill>
                <a:latin typeface="Caladea" panose="02040503050406030204" pitchFamily="18" charset="0"/>
              </a:rPr>
              <a:t>Sustaining older people in mainstream housing</a:t>
            </a:r>
          </a:p>
        </p:txBody>
      </p:sp>
      <p:pic>
        <p:nvPicPr>
          <p:cNvPr id="10" name="Picture 1">
            <a:extLst>
              <a:ext uri="{FF2B5EF4-FFF2-40B4-BE49-F238E27FC236}">
                <a16:creationId xmlns:a16="http://schemas.microsoft.com/office/drawing/2014/main" id="{9D0966B9-0A91-4956-8DCE-5FB1A080A7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2772" y="3393836"/>
            <a:ext cx="2468781" cy="3403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1775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Down Arrow 7">
            <a:extLst>
              <a:ext uri="{FF2B5EF4-FFF2-40B4-BE49-F238E27FC236}">
                <a16:creationId xmlns:a16="http://schemas.microsoft.com/office/drawing/2014/main" id="{B547373F-AF2E-4907-B442-9F902B387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4763"/>
            <a:ext cx="3333749"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DB775C2-6257-4249-BB14-F24858ED23C3}"/>
              </a:ext>
            </a:extLst>
          </p:cNvPr>
          <p:cNvSpPr>
            <a:spLocks noGrp="1"/>
          </p:cNvSpPr>
          <p:nvPr>
            <p:ph type="title"/>
          </p:nvPr>
        </p:nvSpPr>
        <p:spPr>
          <a:xfrm>
            <a:off x="800099" y="190500"/>
            <a:ext cx="3333749" cy="2689333"/>
          </a:xfrm>
          <a:prstGeom prst="ellipse">
            <a:avLst/>
          </a:prstGeom>
          <a:noFill/>
        </p:spPr>
        <p:txBody>
          <a:bodyPr vert="horz" lIns="91440" tIns="45720" rIns="91440" bIns="45720" rtlCol="0" anchor="ctr">
            <a:noAutofit/>
          </a:bodyPr>
          <a:lstStyle/>
          <a:p>
            <a:pPr eaLnBrk="1" hangingPunct="1">
              <a:lnSpc>
                <a:spcPct val="90000"/>
              </a:lnSpc>
            </a:pPr>
            <a:r>
              <a:rPr lang="en-GB" sz="2800" kern="1200" dirty="0">
                <a:solidFill>
                  <a:schemeClr val="bg1"/>
                </a:solidFill>
                <a:latin typeface="Caladea" panose="02040503050406030204" pitchFamily="18" charset="0"/>
              </a:rPr>
              <a:t>Impact of housing on NHS and social care costs and outcomes: the evidence</a:t>
            </a:r>
            <a:endParaRPr lang="en-US" sz="2800" kern="1200" dirty="0">
              <a:solidFill>
                <a:schemeClr val="bg1"/>
              </a:solidFill>
              <a:latin typeface="Caladea" panose="02040503050406030204" pitchFamily="18" charset="0"/>
            </a:endParaRPr>
          </a:p>
        </p:txBody>
      </p:sp>
      <p:pic>
        <p:nvPicPr>
          <p:cNvPr id="8" name="Picture 8" descr="HousingLIN_logo_strapline_redBG">
            <a:extLst>
              <a:ext uri="{FF2B5EF4-FFF2-40B4-BE49-F238E27FC236}">
                <a16:creationId xmlns:a16="http://schemas.microsoft.com/office/drawing/2014/main" id="{92FAAF26-883E-4C45-977C-E5FEA62BC5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8153" y="98979"/>
            <a:ext cx="4079259" cy="106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162CA5B-5B8E-46FC-B17E-5318E6BBDCF2}"/>
              </a:ext>
            </a:extLst>
          </p:cNvPr>
          <p:cNvSpPr/>
          <p:nvPr/>
        </p:nvSpPr>
        <p:spPr>
          <a:xfrm>
            <a:off x="4580027" y="1178073"/>
            <a:ext cx="7409236" cy="6555641"/>
          </a:xfrm>
          <a:prstGeom prst="rect">
            <a:avLst/>
          </a:prstGeom>
        </p:spPr>
        <p:txBody>
          <a:bodyPr wrap="square">
            <a:spAutoFit/>
          </a:bodyPr>
          <a:lstStyle/>
          <a:p>
            <a:pPr>
              <a:defRPr/>
            </a:pPr>
            <a:r>
              <a:rPr lang="en-GB" altLang="en-US" sz="2800" dirty="0">
                <a:solidFill>
                  <a:schemeClr val="accent4"/>
                </a:solidFill>
                <a:latin typeface="Caladea" panose="02040503050406030204" pitchFamily="18" charset="0"/>
              </a:rPr>
              <a:t>Derby City Council, Healthy Housing Hub</a:t>
            </a:r>
          </a:p>
          <a:p>
            <a:pPr>
              <a:defRPr/>
            </a:pPr>
            <a:endParaRPr lang="en-GB" altLang="en-US" sz="2800" dirty="0">
              <a:solidFill>
                <a:schemeClr val="accent4"/>
              </a:solidFill>
              <a:latin typeface="Caladea" panose="02040503050406030204" pitchFamily="18" charset="0"/>
            </a:endParaRPr>
          </a:p>
          <a:p>
            <a:pPr marL="457200" indent="-457200">
              <a:buFont typeface="Arial" panose="020B0604020202020204" pitchFamily="34" charset="0"/>
              <a:buChar char="•"/>
              <a:defRPr/>
            </a:pPr>
            <a:r>
              <a:rPr lang="en-GB" altLang="en-US" sz="2800" dirty="0">
                <a:solidFill>
                  <a:schemeClr val="accent4"/>
                </a:solidFill>
                <a:latin typeface="Caladea" panose="02040503050406030204" pitchFamily="18" charset="0"/>
              </a:rPr>
              <a:t>Housing related advice and support</a:t>
            </a:r>
          </a:p>
          <a:p>
            <a:pPr marL="457200" indent="-457200">
              <a:buFont typeface="Arial" panose="020B0604020202020204" pitchFamily="34" charset="0"/>
              <a:buChar char="•"/>
              <a:defRPr/>
            </a:pPr>
            <a:endParaRPr lang="en-GB" altLang="en-US" sz="2800" dirty="0">
              <a:solidFill>
                <a:schemeClr val="accent4"/>
              </a:solidFill>
              <a:latin typeface="Caladea" panose="02040503050406030204" pitchFamily="18" charset="0"/>
            </a:endParaRPr>
          </a:p>
          <a:p>
            <a:pPr marL="457200" indent="-457200">
              <a:buFont typeface="Arial" panose="020B0604020202020204" pitchFamily="34" charset="0"/>
              <a:buChar char="•"/>
              <a:defRPr/>
            </a:pPr>
            <a:r>
              <a:rPr lang="en-GB" altLang="en-US" sz="2800" dirty="0">
                <a:solidFill>
                  <a:schemeClr val="accent4"/>
                </a:solidFill>
                <a:latin typeface="Caladea" panose="02040503050406030204" pitchFamily="18" charset="0"/>
              </a:rPr>
              <a:t>Prescribed housing support</a:t>
            </a:r>
          </a:p>
          <a:p>
            <a:pPr marL="457200" indent="-457200">
              <a:buFont typeface="Arial" panose="020B0604020202020204" pitchFamily="34" charset="0"/>
              <a:buChar char="•"/>
              <a:defRPr/>
            </a:pPr>
            <a:endParaRPr lang="en-GB" altLang="en-US" sz="2800" dirty="0">
              <a:solidFill>
                <a:schemeClr val="accent4"/>
              </a:solidFill>
              <a:latin typeface="Caladea" panose="02040503050406030204" pitchFamily="18" charset="0"/>
            </a:endParaRPr>
          </a:p>
          <a:p>
            <a:pPr marL="457200" indent="-457200">
              <a:buFont typeface="Arial" panose="020B0604020202020204" pitchFamily="34" charset="0"/>
              <a:buChar char="•"/>
              <a:defRPr/>
            </a:pPr>
            <a:r>
              <a:rPr lang="en-GB" altLang="en-US" sz="2800" dirty="0">
                <a:solidFill>
                  <a:schemeClr val="accent4"/>
                </a:solidFill>
                <a:latin typeface="Caladea" panose="02040503050406030204" pitchFamily="18" charset="0"/>
              </a:rPr>
              <a:t>Healthy housing assistance</a:t>
            </a:r>
          </a:p>
          <a:p>
            <a:pPr marL="457200" indent="-457200">
              <a:buFont typeface="Arial" panose="020B0604020202020204" pitchFamily="34" charset="0"/>
              <a:buChar char="•"/>
              <a:defRPr/>
            </a:pPr>
            <a:endParaRPr lang="en-GB" altLang="en-US" sz="2800" dirty="0">
              <a:solidFill>
                <a:schemeClr val="accent4"/>
              </a:solidFill>
              <a:latin typeface="Caladea" panose="02040503050406030204" pitchFamily="18" charset="0"/>
            </a:endParaRPr>
          </a:p>
          <a:p>
            <a:pPr marL="457200" indent="-457200">
              <a:buFont typeface="Arial" panose="020B0604020202020204" pitchFamily="34" charset="0"/>
              <a:buChar char="•"/>
              <a:defRPr/>
            </a:pPr>
            <a:r>
              <a:rPr lang="en-GB" altLang="en-US" sz="2800" dirty="0">
                <a:solidFill>
                  <a:schemeClr val="accent4"/>
                </a:solidFill>
                <a:latin typeface="Caladea" panose="02040503050406030204" pitchFamily="18" charset="0"/>
              </a:rPr>
              <a:t>Partnership links across health, housing, social care and the voluntary sector</a:t>
            </a:r>
          </a:p>
          <a:p>
            <a:pPr marL="457200" indent="-457200">
              <a:buFont typeface="Arial" panose="020B0604020202020204" pitchFamily="34" charset="0"/>
              <a:buChar char="•"/>
              <a:defRPr/>
            </a:pPr>
            <a:endParaRPr lang="en-GB" altLang="en-US" sz="2800" dirty="0">
              <a:solidFill>
                <a:schemeClr val="accent4"/>
              </a:solidFill>
              <a:latin typeface="Caladea" panose="02040503050406030204" pitchFamily="18" charset="0"/>
            </a:endParaRPr>
          </a:p>
          <a:p>
            <a:pPr marL="457200" indent="-457200">
              <a:buFont typeface="Arial" panose="020B0604020202020204" pitchFamily="34" charset="0"/>
              <a:buChar char="•"/>
              <a:defRPr/>
            </a:pPr>
            <a:r>
              <a:rPr lang="en-GB" altLang="en-US" sz="2800" dirty="0">
                <a:solidFill>
                  <a:schemeClr val="accent4"/>
                </a:solidFill>
                <a:latin typeface="Caladea" panose="02040503050406030204" pitchFamily="18" charset="0"/>
              </a:rPr>
              <a:t>Evaluation - positive outcomes / efficiencies</a:t>
            </a:r>
          </a:p>
          <a:p>
            <a:pPr>
              <a:defRPr/>
            </a:pPr>
            <a:endParaRPr lang="en-GB" altLang="en-US" sz="2800" dirty="0">
              <a:solidFill>
                <a:schemeClr val="accent4"/>
              </a:solidFill>
              <a:latin typeface="Caladea" panose="02040503050406030204" pitchFamily="18" charset="0"/>
            </a:endParaRPr>
          </a:p>
          <a:p>
            <a:pPr>
              <a:defRPr/>
            </a:pPr>
            <a:endParaRPr lang="en-GB" altLang="en-US" sz="2800" dirty="0">
              <a:solidFill>
                <a:schemeClr val="accent4"/>
              </a:solidFill>
              <a:latin typeface="Caladea" panose="02040503050406030204" pitchFamily="18" charset="0"/>
            </a:endParaRPr>
          </a:p>
          <a:p>
            <a:pPr>
              <a:defRPr/>
            </a:pPr>
            <a:endParaRPr lang="en-GB" altLang="en-US" sz="2800" dirty="0">
              <a:solidFill>
                <a:schemeClr val="accent4"/>
              </a:solidFill>
              <a:latin typeface="Caladea" panose="02040503050406030204" pitchFamily="18" charset="0"/>
            </a:endParaRPr>
          </a:p>
        </p:txBody>
      </p:sp>
      <p:pic>
        <p:nvPicPr>
          <p:cNvPr id="7" name="Picture 6">
            <a:extLst>
              <a:ext uri="{FF2B5EF4-FFF2-40B4-BE49-F238E27FC236}">
                <a16:creationId xmlns:a16="http://schemas.microsoft.com/office/drawing/2014/main" id="{026F8510-66D5-452D-9F69-2D3B9001AB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278" y="3429000"/>
            <a:ext cx="3365500" cy="3398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5175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Down Arrow 7">
            <a:extLst>
              <a:ext uri="{FF2B5EF4-FFF2-40B4-BE49-F238E27FC236}">
                <a16:creationId xmlns:a16="http://schemas.microsoft.com/office/drawing/2014/main" id="{B547373F-AF2E-4907-B442-9F902B387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4763"/>
            <a:ext cx="3333749"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DB775C2-6257-4249-BB14-F24858ED23C3}"/>
              </a:ext>
            </a:extLst>
          </p:cNvPr>
          <p:cNvSpPr>
            <a:spLocks noGrp="1"/>
          </p:cNvSpPr>
          <p:nvPr>
            <p:ph type="title"/>
          </p:nvPr>
        </p:nvSpPr>
        <p:spPr>
          <a:xfrm>
            <a:off x="800099" y="190500"/>
            <a:ext cx="3333749" cy="2689333"/>
          </a:xfrm>
          <a:prstGeom prst="ellipse">
            <a:avLst/>
          </a:prstGeom>
          <a:noFill/>
        </p:spPr>
        <p:txBody>
          <a:bodyPr vert="horz" lIns="91440" tIns="45720" rIns="91440" bIns="45720" rtlCol="0" anchor="ctr">
            <a:noAutofit/>
          </a:bodyPr>
          <a:lstStyle/>
          <a:p>
            <a:pPr eaLnBrk="1" hangingPunct="1">
              <a:lnSpc>
                <a:spcPct val="90000"/>
              </a:lnSpc>
            </a:pPr>
            <a:r>
              <a:rPr lang="en-GB" sz="2400" kern="1200" dirty="0">
                <a:solidFill>
                  <a:schemeClr val="bg1"/>
                </a:solidFill>
                <a:latin typeface="Caladea" panose="02040503050406030204" pitchFamily="18" charset="0"/>
              </a:rPr>
              <a:t>Local impact of housing on health and wellbeing, and NHS and social care costs: the evidence*</a:t>
            </a:r>
            <a:br>
              <a:rPr lang="en-GB" sz="2800" kern="1200" dirty="0">
                <a:solidFill>
                  <a:schemeClr val="bg1"/>
                </a:solidFill>
                <a:latin typeface="Caladea" panose="02040503050406030204" pitchFamily="18" charset="0"/>
              </a:rPr>
            </a:br>
            <a:endParaRPr lang="en-US" sz="2800" kern="1200" dirty="0">
              <a:solidFill>
                <a:schemeClr val="bg1"/>
              </a:solidFill>
              <a:latin typeface="Caladea" panose="02040503050406030204" pitchFamily="18" charset="0"/>
            </a:endParaRPr>
          </a:p>
        </p:txBody>
      </p:sp>
      <p:pic>
        <p:nvPicPr>
          <p:cNvPr id="8" name="Picture 8" descr="HousingLIN_logo_strapline_redBG">
            <a:extLst>
              <a:ext uri="{FF2B5EF4-FFF2-40B4-BE49-F238E27FC236}">
                <a16:creationId xmlns:a16="http://schemas.microsoft.com/office/drawing/2014/main" id="{92FAAF26-883E-4C45-977C-E5FEA62BC5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8153" y="98979"/>
            <a:ext cx="4079259" cy="106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162CA5B-5B8E-46FC-B17E-5318E6BBDCF2}"/>
              </a:ext>
            </a:extLst>
          </p:cNvPr>
          <p:cNvSpPr/>
          <p:nvPr/>
        </p:nvSpPr>
        <p:spPr>
          <a:xfrm>
            <a:off x="4782764" y="862022"/>
            <a:ext cx="7409236" cy="5410712"/>
          </a:xfrm>
          <a:prstGeom prst="rect">
            <a:avLst/>
          </a:prstGeom>
        </p:spPr>
        <p:txBody>
          <a:bodyPr wrap="square">
            <a:spAutoFit/>
          </a:bodyPr>
          <a:lstStyle/>
          <a:p>
            <a:pPr>
              <a:lnSpc>
                <a:spcPct val="80000"/>
              </a:lnSpc>
              <a:defRPr/>
            </a:pPr>
            <a:r>
              <a:rPr lang="en-GB" altLang="en-US" sz="2400" dirty="0">
                <a:latin typeface="Caladea" panose="02040503050406030204" pitchFamily="18" charset="0"/>
              </a:rPr>
              <a:t>Specialist Housing:</a:t>
            </a:r>
          </a:p>
          <a:p>
            <a:pPr>
              <a:lnSpc>
                <a:spcPct val="80000"/>
              </a:lnSpc>
              <a:defRPr/>
            </a:pPr>
            <a:endParaRPr lang="en-GB" altLang="en-US" sz="2400" dirty="0">
              <a:latin typeface="Caladea" panose="02040503050406030204" pitchFamily="18" charset="0"/>
            </a:endParaRPr>
          </a:p>
          <a:p>
            <a:pPr marL="342900" indent="-342900">
              <a:lnSpc>
                <a:spcPct val="80000"/>
              </a:lnSpc>
              <a:buFont typeface="Arial" panose="020B0604020202020204" pitchFamily="34" charset="0"/>
              <a:buChar char="•"/>
              <a:defRPr/>
            </a:pPr>
            <a:r>
              <a:rPr lang="en-GB" altLang="en-US" sz="2400" dirty="0">
                <a:latin typeface="Caladea" panose="02040503050406030204" pitchFamily="18" charset="0"/>
              </a:rPr>
              <a:t>Residents of retirement communities are more socially connected and therefore less prone to loneliness</a:t>
            </a:r>
          </a:p>
          <a:p>
            <a:pPr marL="342900" indent="-342900">
              <a:lnSpc>
                <a:spcPct val="80000"/>
              </a:lnSpc>
              <a:buFont typeface="Arial" panose="020B0604020202020204" pitchFamily="34" charset="0"/>
              <a:buChar char="•"/>
              <a:defRPr/>
            </a:pPr>
            <a:r>
              <a:rPr lang="en-GB" altLang="en-US" sz="2400" dirty="0">
                <a:latin typeface="Caladea" panose="02040503050406030204" pitchFamily="18" charset="0"/>
              </a:rPr>
              <a:t>Living in a care village increases life expectancy by up to 5 years</a:t>
            </a:r>
          </a:p>
          <a:p>
            <a:pPr marL="342900" indent="-342900">
              <a:lnSpc>
                <a:spcPct val="80000"/>
              </a:lnSpc>
              <a:buFont typeface="Arial" panose="020B0604020202020204" pitchFamily="34" charset="0"/>
              <a:buChar char="•"/>
              <a:defRPr/>
            </a:pPr>
            <a:r>
              <a:rPr lang="en-GB" altLang="en-US" sz="2400" dirty="0">
                <a:latin typeface="Caladea" panose="02040503050406030204" pitchFamily="18" charset="0"/>
              </a:rPr>
              <a:t>People living in extra care housing needed less formal care, as measured by the size of their ‘care packages’, compared to a control group in the community</a:t>
            </a:r>
          </a:p>
          <a:p>
            <a:pPr marL="342900" indent="-342900">
              <a:lnSpc>
                <a:spcPct val="80000"/>
              </a:lnSpc>
              <a:buFont typeface="Arial" panose="020B0604020202020204" pitchFamily="34" charset="0"/>
              <a:buChar char="•"/>
              <a:defRPr/>
            </a:pPr>
            <a:r>
              <a:rPr lang="en-GB" altLang="en-US" sz="2400" dirty="0">
                <a:latin typeface="Caladea" panose="02040503050406030204" pitchFamily="18" charset="0"/>
              </a:rPr>
              <a:t>Extra care housing residents’ unplanned hospital admissions reduce from 8-14 days to 1-2 days, compared to the community </a:t>
            </a:r>
          </a:p>
          <a:p>
            <a:pPr marL="342900" indent="-342900">
              <a:lnSpc>
                <a:spcPct val="80000"/>
              </a:lnSpc>
              <a:buFont typeface="Arial" panose="020B0604020202020204" pitchFamily="34" charset="0"/>
              <a:buChar char="•"/>
              <a:defRPr/>
            </a:pPr>
            <a:r>
              <a:rPr lang="en-GB" altLang="en-US" sz="2400" dirty="0">
                <a:latin typeface="Caladea" panose="02040503050406030204" pitchFamily="18" charset="0"/>
              </a:rPr>
              <a:t>Over a 12 month period, total NHS costs (including GP visits, practice and district nurse visits and hospital appointments and admissions) reduced by 38% for extra care residents</a:t>
            </a:r>
          </a:p>
        </p:txBody>
      </p:sp>
      <p:pic>
        <p:nvPicPr>
          <p:cNvPr id="7" name="Picture 1">
            <a:extLst>
              <a:ext uri="{FF2B5EF4-FFF2-40B4-BE49-F238E27FC236}">
                <a16:creationId xmlns:a16="http://schemas.microsoft.com/office/drawing/2014/main" id="{E21CA7FD-4D89-459E-AE79-C1412903FA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805" y="3845569"/>
            <a:ext cx="4181501" cy="1915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38AF49EA-1EAF-4304-B572-032D2D866952}"/>
              </a:ext>
            </a:extLst>
          </p:cNvPr>
          <p:cNvSpPr/>
          <p:nvPr/>
        </p:nvSpPr>
        <p:spPr>
          <a:xfrm>
            <a:off x="381412" y="6272734"/>
            <a:ext cx="11243029" cy="486287"/>
          </a:xfrm>
          <a:prstGeom prst="rect">
            <a:avLst/>
          </a:prstGeom>
        </p:spPr>
        <p:txBody>
          <a:bodyPr wrap="square">
            <a:spAutoFit/>
          </a:bodyPr>
          <a:lstStyle/>
          <a:p>
            <a:pPr>
              <a:lnSpc>
                <a:spcPct val="80000"/>
              </a:lnSpc>
              <a:defRPr/>
            </a:pPr>
            <a:r>
              <a:rPr lang="en-GB" altLang="en-US" sz="1600" dirty="0">
                <a:latin typeface="Caladea" panose="02040503050406030204" pitchFamily="18" charset="0"/>
              </a:rPr>
              <a:t>* Demonstrating the Health and Social Cost-Benefits of Lifestyle Housing for Older People, Housing LIN (report for Keepmoat Regeneration), October 2017</a:t>
            </a:r>
          </a:p>
        </p:txBody>
      </p:sp>
    </p:spTree>
    <p:extLst>
      <p:ext uri="{BB962C8B-B14F-4D97-AF65-F5344CB8AC3E}">
        <p14:creationId xmlns:p14="http://schemas.microsoft.com/office/powerpoint/2010/main" val="33934685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8406</TotalTime>
  <Words>2168</Words>
  <Application>Microsoft Office PowerPoint</Application>
  <PresentationFormat>Widescreen</PresentationFormat>
  <Paragraphs>190</Paragraphs>
  <Slides>14</Slides>
  <Notes>14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Arial</vt:lpstr>
      <vt:lpstr>Caladea</vt:lpstr>
      <vt:lpstr>Calibri</vt:lpstr>
      <vt:lpstr>Calibri Light</vt:lpstr>
      <vt:lpstr>Office Theme</vt:lpstr>
      <vt:lpstr>Default Design</vt:lpstr>
      <vt:lpstr>PowerPoint Presentation</vt:lpstr>
      <vt:lpstr>Improving Health and Care Through the Home - National MoU</vt:lpstr>
      <vt:lpstr>Wakefield Health and Wellbeing Board</vt:lpstr>
      <vt:lpstr>NHS Long Term Plan</vt:lpstr>
      <vt:lpstr>DFG Review</vt:lpstr>
      <vt:lpstr>Home from Hospital – Interactive Map</vt:lpstr>
      <vt:lpstr>Getting our homes and communities right </vt:lpstr>
      <vt:lpstr>Impact of housing on NHS and social care costs and outcomes: the evidence</vt:lpstr>
      <vt:lpstr>Local impact of housing on health and wellbeing, and NHS and social care costs: the evidence* </vt:lpstr>
      <vt:lpstr>Impact of housing on health and wellbeing, and NHS and social care costs: the evidence* </vt:lpstr>
      <vt:lpstr>Impact of housing on health /care  costs and outcomes: the evidence* </vt:lpstr>
      <vt:lpstr>Housing LIN Health Intel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Lois Beech</dc:creator>
  <cp:lastModifiedBy>Lois Beech</cp:lastModifiedBy>
  <cp:revision>55</cp:revision>
  <dcterms:created xsi:type="dcterms:W3CDTF">2019-01-16T17:31:17Z</dcterms:created>
  <dcterms:modified xsi:type="dcterms:W3CDTF">2019-01-23T11:08:47Z</dcterms:modified>
</cp:coreProperties>
</file>