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44" r:id="rId2"/>
    <p:sldMasterId id="2147483708" r:id="rId3"/>
    <p:sldMasterId id="2147483732" r:id="rId4"/>
    <p:sldMasterId id="2147483720" r:id="rId5"/>
  </p:sldMasterIdLst>
  <p:notesMasterIdLst>
    <p:notesMasterId r:id="rId27"/>
  </p:notesMasterIdLst>
  <p:handoutMasterIdLst>
    <p:handoutMasterId r:id="rId28"/>
  </p:handoutMasterIdLst>
  <p:sldIdLst>
    <p:sldId id="320" r:id="rId6"/>
    <p:sldId id="586" r:id="rId7"/>
    <p:sldId id="563" r:id="rId8"/>
    <p:sldId id="651" r:id="rId9"/>
    <p:sldId id="661" r:id="rId10"/>
    <p:sldId id="564" r:id="rId11"/>
    <p:sldId id="652" r:id="rId12"/>
    <p:sldId id="485" r:id="rId13"/>
    <p:sldId id="660" r:id="rId14"/>
    <p:sldId id="519" r:id="rId15"/>
    <p:sldId id="659" r:id="rId16"/>
    <p:sldId id="662" r:id="rId17"/>
    <p:sldId id="663" r:id="rId18"/>
    <p:sldId id="664" r:id="rId19"/>
    <p:sldId id="584" r:id="rId20"/>
    <p:sldId id="654" r:id="rId21"/>
    <p:sldId id="655" r:id="rId22"/>
    <p:sldId id="656" r:id="rId23"/>
    <p:sldId id="657" r:id="rId24"/>
    <p:sldId id="658" r:id="rId25"/>
    <p:sldId id="350" r:id="rId26"/>
  </p:sldIdLst>
  <p:sldSz cx="10058400" cy="5659438"/>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4" autoAdjust="0"/>
    <p:restoredTop sz="89024" autoAdjust="0"/>
  </p:normalViewPr>
  <p:slideViewPr>
    <p:cSldViewPr snapToGrid="0">
      <p:cViewPr varScale="1">
        <p:scale>
          <a:sx n="91" d="100"/>
          <a:sy n="91" d="100"/>
        </p:scale>
        <p:origin x="55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890665" cy="49800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29535D71-E4BB-4898-9A52-360A73CFFAC9}" type="datetimeFigureOut">
              <a:rPr lang="en-GB" smtClean="0"/>
              <a:t>21/01/2019</a:t>
            </a:fld>
            <a:endParaRPr lang="en-GB" dirty="0"/>
          </a:p>
        </p:txBody>
      </p:sp>
      <p:sp>
        <p:nvSpPr>
          <p:cNvPr id="4" name="Footer Placeholder 3"/>
          <p:cNvSpPr>
            <a:spLocks noGrp="1"/>
          </p:cNvSpPr>
          <p:nvPr>
            <p:ph type="ftr" sz="quarter" idx="2"/>
          </p:nvPr>
        </p:nvSpPr>
        <p:spPr>
          <a:xfrm>
            <a:off x="3" y="9428630"/>
            <a:ext cx="2890665" cy="49800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8D0BA203-A6A1-493F-862D-D06857A031F9}" type="slidenum">
              <a:rPr lang="en-GB" smtClean="0"/>
              <a:t>‹#›</a:t>
            </a:fld>
            <a:endParaRPr lang="en-GB" dirty="0"/>
          </a:p>
        </p:txBody>
      </p:sp>
    </p:spTree>
    <p:extLst>
      <p:ext uri="{BB962C8B-B14F-4D97-AF65-F5344CB8AC3E}">
        <p14:creationId xmlns:p14="http://schemas.microsoft.com/office/powerpoint/2010/main" val="4154208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CB3CDC4-DE0B-4543-A081-93D8F9115AC9}" type="datetimeFigureOut">
              <a:rPr lang="en-GB" smtClean="0"/>
              <a:t>21/01/2019</a:t>
            </a:fld>
            <a:endParaRPr lang="en-GB" dirty="0"/>
          </a:p>
        </p:txBody>
      </p:sp>
      <p:sp>
        <p:nvSpPr>
          <p:cNvPr id="4" name="Slide Image Placeholder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77198"/>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7"/>
            <a:ext cx="2889938"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7"/>
            <a:ext cx="2889938" cy="498055"/>
          </a:xfrm>
          <a:prstGeom prst="rect">
            <a:avLst/>
          </a:prstGeom>
        </p:spPr>
        <p:txBody>
          <a:bodyPr vert="horz" lIns="91440" tIns="45720" rIns="91440" bIns="45720" rtlCol="0" anchor="b"/>
          <a:lstStyle>
            <a:lvl1pPr algn="r">
              <a:defRPr sz="1200"/>
            </a:lvl1pPr>
          </a:lstStyle>
          <a:p>
            <a:fld id="{0A3F4986-517C-441D-AEA6-BD277B8EFEE1}" type="slidenum">
              <a:rPr lang="en-GB" smtClean="0"/>
              <a:t>‹#›</a:t>
            </a:fld>
            <a:endParaRPr lang="en-GB" dirty="0"/>
          </a:p>
        </p:txBody>
      </p:sp>
    </p:spTree>
    <p:extLst>
      <p:ext uri="{BB962C8B-B14F-4D97-AF65-F5344CB8AC3E}">
        <p14:creationId xmlns:p14="http://schemas.microsoft.com/office/powerpoint/2010/main" val="271875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F4986-517C-441D-AEA6-BD277B8EFEE1}" type="slidenum">
              <a:rPr lang="en-GB" smtClean="0"/>
              <a:t>5</a:t>
            </a:fld>
            <a:endParaRPr lang="en-GB" dirty="0"/>
          </a:p>
        </p:txBody>
      </p:sp>
    </p:spTree>
    <p:extLst>
      <p:ext uri="{BB962C8B-B14F-4D97-AF65-F5344CB8AC3E}">
        <p14:creationId xmlns:p14="http://schemas.microsoft.com/office/powerpoint/2010/main" val="2297600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F4986-517C-441D-AEA6-BD277B8EFEE1}" type="slidenum">
              <a:rPr lang="en-GB" smtClean="0"/>
              <a:t>6</a:t>
            </a:fld>
            <a:endParaRPr lang="en-GB" dirty="0"/>
          </a:p>
        </p:txBody>
      </p:sp>
    </p:spTree>
    <p:extLst>
      <p:ext uri="{BB962C8B-B14F-4D97-AF65-F5344CB8AC3E}">
        <p14:creationId xmlns:p14="http://schemas.microsoft.com/office/powerpoint/2010/main" val="3113788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F4986-517C-441D-AEA6-BD277B8EFEE1}" type="slidenum">
              <a:rPr lang="en-GB" smtClean="0"/>
              <a:t>7</a:t>
            </a:fld>
            <a:endParaRPr lang="en-GB" dirty="0"/>
          </a:p>
        </p:txBody>
      </p:sp>
    </p:spTree>
    <p:extLst>
      <p:ext uri="{BB962C8B-B14F-4D97-AF65-F5344CB8AC3E}">
        <p14:creationId xmlns:p14="http://schemas.microsoft.com/office/powerpoint/2010/main" val="1452157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A3F4986-517C-441D-AEA6-BD277B8EFEE1}" type="slidenum">
              <a:rPr lang="en-GB" smtClean="0"/>
              <a:t>10</a:t>
            </a:fld>
            <a:endParaRPr lang="en-GB" dirty="0"/>
          </a:p>
        </p:txBody>
      </p:sp>
    </p:spTree>
    <p:extLst>
      <p:ext uri="{BB962C8B-B14F-4D97-AF65-F5344CB8AC3E}">
        <p14:creationId xmlns:p14="http://schemas.microsoft.com/office/powerpoint/2010/main" val="97957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3F4986-517C-441D-AEA6-BD277B8EFEE1}" type="slidenum">
              <a:rPr lang="en-GB" smtClean="0"/>
              <a:t>18</a:t>
            </a:fld>
            <a:endParaRPr lang="en-GB" dirty="0"/>
          </a:p>
        </p:txBody>
      </p:sp>
    </p:spTree>
    <p:extLst>
      <p:ext uri="{BB962C8B-B14F-4D97-AF65-F5344CB8AC3E}">
        <p14:creationId xmlns:p14="http://schemas.microsoft.com/office/powerpoint/2010/main" val="2816819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3052B1-856E-4899-99C8-B7920378A8A2}"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10058400" cy="5657850"/>
          </a:xfrm>
          <a:prstGeom prst="rect">
            <a:avLst/>
          </a:prstGeom>
        </p:spPr>
      </p:pic>
    </p:spTree>
    <p:extLst>
      <p:ext uri="{BB962C8B-B14F-4D97-AF65-F5344CB8AC3E}">
        <p14:creationId xmlns:p14="http://schemas.microsoft.com/office/powerpoint/2010/main" val="105490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378802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01625"/>
            <a:ext cx="2168525" cy="4795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2150" y="301625"/>
            <a:ext cx="6353175" cy="4795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2893248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4E0934-9D93-4A42-9742-A8A8562219F0}"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10058400" cy="5657850"/>
          </a:xfrm>
          <a:prstGeom prst="rect">
            <a:avLst/>
          </a:prstGeom>
        </p:spPr>
      </p:pic>
    </p:spTree>
    <p:extLst>
      <p:ext uri="{BB962C8B-B14F-4D97-AF65-F5344CB8AC3E}">
        <p14:creationId xmlns:p14="http://schemas.microsoft.com/office/powerpoint/2010/main" val="520045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2784643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85800" y="3787775"/>
            <a:ext cx="8675688"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319464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2150" y="1506538"/>
            <a:ext cx="426085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506538"/>
            <a:ext cx="426085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88883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endParaRPr lang="en-GB"/>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990404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981030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259288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261682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137605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525241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3928973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01625"/>
            <a:ext cx="2168525" cy="4795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2150" y="301625"/>
            <a:ext cx="6353175" cy="4795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23E8F9-3DC5-422D-BBD0-278028C56F26}"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54E0934-9D93-4A42-9742-A8A8562219F0}" type="slidenum">
              <a:rPr lang="en-GB" smtClean="0"/>
              <a:t>‹#›</a:t>
            </a:fld>
            <a:endParaRPr lang="en-GB" dirty="0"/>
          </a:p>
        </p:txBody>
      </p:sp>
    </p:spTree>
    <p:extLst>
      <p:ext uri="{BB962C8B-B14F-4D97-AF65-F5344CB8AC3E}">
        <p14:creationId xmlns:p14="http://schemas.microsoft.com/office/powerpoint/2010/main" val="2358490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303431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2822155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85800" y="3787775"/>
            <a:ext cx="8675688" cy="1238250"/>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1708939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92150" y="1506538"/>
            <a:ext cx="4260850" cy="3590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105400" y="1506538"/>
            <a:ext cx="4260850" cy="35909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14467981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92150" y="2066925"/>
            <a:ext cx="4256088" cy="30416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92700" y="2066925"/>
            <a:ext cx="4275138" cy="304165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2738592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1213670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2494552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85800" y="3787775"/>
            <a:ext cx="8675688"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1557430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276725" y="814388"/>
            <a:ext cx="5091113" cy="40227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2520166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3322618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2019368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01625"/>
            <a:ext cx="2168525" cy="4795838"/>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92150" y="301625"/>
            <a:ext cx="6353175" cy="4795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DE855D84-1CAC-4BE2-8B36-60B21C5537AC}"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5CC291-890A-47DF-8B03-C1F9DD6F67B3}" type="slidenum">
              <a:rPr lang="en-GB" smtClean="0"/>
              <a:t>‹#›</a:t>
            </a:fld>
            <a:endParaRPr lang="en-GB" dirty="0"/>
          </a:p>
        </p:txBody>
      </p:sp>
    </p:spTree>
    <p:extLst>
      <p:ext uri="{BB962C8B-B14F-4D97-AF65-F5344CB8AC3E}">
        <p14:creationId xmlns:p14="http://schemas.microsoft.com/office/powerpoint/2010/main" val="274761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3281645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1567178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85800" y="3787775"/>
            <a:ext cx="8675688" cy="123825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174130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692150" y="1506538"/>
            <a:ext cx="4260850" cy="3590925"/>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5105400" y="1506538"/>
            <a:ext cx="4260850" cy="3590925"/>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2520746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92150" y="2066925"/>
            <a:ext cx="4256088" cy="304165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a:t>
            </a:r>
            <a:r>
              <a:rPr lang="en-US" dirty="0" err="1"/>
              <a:t>levelA</a:t>
            </a:r>
            <a:endParaRPr lang="en-US" dirty="0"/>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5092700" y="2066925"/>
            <a:ext cx="4275138" cy="3041650"/>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2702066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170798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2150" y="1506538"/>
            <a:ext cx="426085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506538"/>
            <a:ext cx="426085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1159726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2383106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276725" y="814388"/>
            <a:ext cx="5091113" cy="4022725"/>
          </a:xfrm>
        </p:spPr>
        <p:txBody>
          <a:bodyPr/>
          <a:lstStyle>
            <a:lvl1pPr>
              <a:defRPr sz="3200">
                <a:solidFill>
                  <a:schemeClr val="bg1"/>
                </a:solidFill>
                <a:latin typeface="Arial" panose="020B0604020202020204" pitchFamily="34" charset="0"/>
                <a:cs typeface="Arial" panose="020B0604020202020204" pitchFamily="34" charset="0"/>
              </a:defRPr>
            </a:lvl1pPr>
            <a:lvl2pPr>
              <a:defRPr sz="28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0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235870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903185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4289703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01625"/>
            <a:ext cx="2168525" cy="4795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2150" y="301625"/>
            <a:ext cx="6353175" cy="4795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F7EB3AE-E84B-41EB-B339-202BE1F35AFB}"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EEDB40-DA86-4D10-B2AE-348B1EC49B19}" type="slidenum">
              <a:rPr lang="en-GB" smtClean="0"/>
              <a:t>‹#›</a:t>
            </a:fld>
            <a:endParaRPr lang="en-GB" dirty="0"/>
          </a:p>
        </p:txBody>
      </p:sp>
    </p:spTree>
    <p:extLst>
      <p:ext uri="{BB962C8B-B14F-4D97-AF65-F5344CB8AC3E}">
        <p14:creationId xmlns:p14="http://schemas.microsoft.com/office/powerpoint/2010/main" val="1110418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25E629-AF93-4026-8A39-DCC5000248BF}"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4"/>
            <a:ext cx="10058400" cy="5657850"/>
          </a:xfrm>
          <a:prstGeom prst="rect">
            <a:avLst/>
          </a:prstGeom>
        </p:spPr>
      </p:pic>
    </p:spTree>
    <p:extLst>
      <p:ext uri="{BB962C8B-B14F-4D97-AF65-F5344CB8AC3E}">
        <p14:creationId xmlns:p14="http://schemas.microsoft.com/office/powerpoint/2010/main" val="30618205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2936525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85800" y="3787775"/>
            <a:ext cx="8675688" cy="1238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3376005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92150" y="1506538"/>
            <a:ext cx="426085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05400" y="1506538"/>
            <a:ext cx="4260850" cy="3590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31189060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endParaRPr lang="en-GB"/>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376611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endParaRPr lang="en-GB"/>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2360174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24412163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12001875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40924142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229124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3434523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25" y="301625"/>
            <a:ext cx="2168525" cy="4795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92150" y="301625"/>
            <a:ext cx="6353175" cy="4795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AE58F2-CF8E-4444-A063-32C8E64AFF65}" type="datetimeFigureOut">
              <a:rPr lang="en-GB" smtClean="0"/>
              <a:t>21/01/2019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25E629-AF93-4026-8A39-DCC5000248BF}" type="slidenum">
              <a:rPr lang="en-GB" smtClean="0"/>
              <a:t>‹#›</a:t>
            </a:fld>
            <a:endParaRPr lang="en-GB" dirty="0"/>
          </a:p>
        </p:txBody>
      </p:sp>
    </p:spTree>
    <p:extLst>
      <p:ext uri="{BB962C8B-B14F-4D97-AF65-F5344CB8AC3E}">
        <p14:creationId xmlns:p14="http://schemas.microsoft.com/office/powerpoint/2010/main" val="334199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149544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192591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501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9FDB3B-6DDB-402C-94DC-F0BB4694197D}" type="datetimeFigureOut">
              <a:rPr lang="en-GB" smtClean="0"/>
              <a:t>21/01/2019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13052B1-856E-4899-99C8-B7920378A8A2}" type="slidenum">
              <a:rPr lang="en-GB" smtClean="0"/>
              <a:t>‹#›</a:t>
            </a:fld>
            <a:endParaRPr lang="en-GB" dirty="0"/>
          </a:p>
        </p:txBody>
      </p:sp>
    </p:spTree>
    <p:extLst>
      <p:ext uri="{BB962C8B-B14F-4D97-AF65-F5344CB8AC3E}">
        <p14:creationId xmlns:p14="http://schemas.microsoft.com/office/powerpoint/2010/main" val="54306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01625"/>
            <a:ext cx="8674100" cy="1093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92150" y="1506538"/>
            <a:ext cx="8674100" cy="3590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2150" y="5245100"/>
            <a:ext cx="22621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FDB3B-6DDB-402C-94DC-F0BB4694197D}" type="datetimeFigureOut">
              <a:rPr lang="en-GB" smtClean="0"/>
              <a:t>21/01/2019</a:t>
            </a:fld>
            <a:endParaRPr lang="en-GB" dirty="0"/>
          </a:p>
        </p:txBody>
      </p:sp>
      <p:sp>
        <p:nvSpPr>
          <p:cNvPr id="5" name="Footer Placeholder 4"/>
          <p:cNvSpPr>
            <a:spLocks noGrp="1"/>
          </p:cNvSpPr>
          <p:nvPr>
            <p:ph type="ftr" sz="quarter" idx="3"/>
          </p:nvPr>
        </p:nvSpPr>
        <p:spPr>
          <a:xfrm>
            <a:off x="3332163" y="5245100"/>
            <a:ext cx="33940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104063" y="5245100"/>
            <a:ext cx="2262187"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052B1-856E-4899-99C8-B7920378A8A2}" type="slidenum">
              <a:rPr lang="en-GB" smtClean="0"/>
              <a:t>‹#›</a:t>
            </a:fld>
            <a:endParaRPr lang="en-GB" dirty="0"/>
          </a:p>
        </p:txBody>
      </p:sp>
    </p:spTree>
    <p:extLst>
      <p:ext uri="{BB962C8B-B14F-4D97-AF65-F5344CB8AC3E}">
        <p14:creationId xmlns:p14="http://schemas.microsoft.com/office/powerpoint/2010/main" val="35451076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01625"/>
            <a:ext cx="8674100" cy="1093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92150" y="1506538"/>
            <a:ext cx="8674100" cy="3590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2150" y="5245100"/>
            <a:ext cx="22621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3E8F9-3DC5-422D-BBD0-278028C56F26}" type="datetimeFigureOut">
              <a:rPr lang="en-GB" smtClean="0"/>
              <a:t>21/01/2019</a:t>
            </a:fld>
            <a:endParaRPr lang="en-GB" dirty="0"/>
          </a:p>
        </p:txBody>
      </p:sp>
      <p:sp>
        <p:nvSpPr>
          <p:cNvPr id="5" name="Footer Placeholder 4"/>
          <p:cNvSpPr>
            <a:spLocks noGrp="1"/>
          </p:cNvSpPr>
          <p:nvPr>
            <p:ph type="ftr" sz="quarter" idx="3"/>
          </p:nvPr>
        </p:nvSpPr>
        <p:spPr>
          <a:xfrm>
            <a:off x="3332163" y="5245100"/>
            <a:ext cx="33940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104063" y="5245100"/>
            <a:ext cx="2262187"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E0934-9D93-4A42-9742-A8A8562219F0}" type="slidenum">
              <a:rPr lang="en-GB" smtClean="0"/>
              <a:t>‹#›</a:t>
            </a:fld>
            <a:endParaRPr lang="en-GB" dirty="0"/>
          </a:p>
        </p:txBody>
      </p:sp>
    </p:spTree>
    <p:extLst>
      <p:ext uri="{BB962C8B-B14F-4D97-AF65-F5344CB8AC3E}">
        <p14:creationId xmlns:p14="http://schemas.microsoft.com/office/powerpoint/2010/main" val="35942650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01625"/>
            <a:ext cx="8674100" cy="1093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92150" y="1506538"/>
            <a:ext cx="8674100" cy="3590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2150" y="5245100"/>
            <a:ext cx="22621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5D84-1CAC-4BE2-8B36-60B21C5537AC}" type="datetimeFigureOut">
              <a:rPr lang="en-GB" smtClean="0"/>
              <a:t>21/01/2019</a:t>
            </a:fld>
            <a:endParaRPr lang="en-GB" dirty="0"/>
          </a:p>
        </p:txBody>
      </p:sp>
      <p:sp>
        <p:nvSpPr>
          <p:cNvPr id="5" name="Footer Placeholder 4"/>
          <p:cNvSpPr>
            <a:spLocks noGrp="1"/>
          </p:cNvSpPr>
          <p:nvPr>
            <p:ph type="ftr" sz="quarter" idx="3"/>
          </p:nvPr>
        </p:nvSpPr>
        <p:spPr>
          <a:xfrm>
            <a:off x="3332163" y="5245100"/>
            <a:ext cx="33940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104063" y="5245100"/>
            <a:ext cx="2262187"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CC291-890A-47DF-8B03-C1F9DD6F67B3}" type="slidenum">
              <a:rPr lang="en-GB" smtClean="0"/>
              <a:t>‹#›</a:t>
            </a:fld>
            <a:endParaRPr lang="en-GB"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794"/>
            <a:ext cx="10058400" cy="5657850"/>
          </a:xfrm>
          <a:prstGeom prst="rect">
            <a:avLst/>
          </a:prstGeom>
        </p:spPr>
      </p:pic>
    </p:spTree>
    <p:extLst>
      <p:ext uri="{BB962C8B-B14F-4D97-AF65-F5344CB8AC3E}">
        <p14:creationId xmlns:p14="http://schemas.microsoft.com/office/powerpoint/2010/main" val="11305465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01625"/>
            <a:ext cx="8674100" cy="1093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92150" y="1506538"/>
            <a:ext cx="8674100" cy="3590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2150" y="5245100"/>
            <a:ext cx="22621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EB3AE-E84B-41EB-B339-202BE1F35AFB}" type="datetimeFigureOut">
              <a:rPr lang="en-GB" smtClean="0"/>
              <a:t>21/01/2019</a:t>
            </a:fld>
            <a:endParaRPr lang="en-GB" dirty="0"/>
          </a:p>
        </p:txBody>
      </p:sp>
      <p:sp>
        <p:nvSpPr>
          <p:cNvPr id="5" name="Footer Placeholder 4"/>
          <p:cNvSpPr>
            <a:spLocks noGrp="1"/>
          </p:cNvSpPr>
          <p:nvPr>
            <p:ph type="ftr" sz="quarter" idx="3"/>
          </p:nvPr>
        </p:nvSpPr>
        <p:spPr>
          <a:xfrm>
            <a:off x="3332163" y="5245100"/>
            <a:ext cx="33940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104063" y="5245100"/>
            <a:ext cx="2262187"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EDB40-DA86-4D10-B2AE-348B1EC49B19}" type="slidenum">
              <a:rPr lang="en-GB" smtClean="0"/>
              <a:t>‹#›</a:t>
            </a:fld>
            <a:endParaRPr lang="en-GB"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794"/>
            <a:ext cx="10058400" cy="5657850"/>
          </a:xfrm>
          <a:prstGeom prst="rect">
            <a:avLst/>
          </a:prstGeom>
        </p:spPr>
      </p:pic>
    </p:spTree>
    <p:extLst>
      <p:ext uri="{BB962C8B-B14F-4D97-AF65-F5344CB8AC3E}">
        <p14:creationId xmlns:p14="http://schemas.microsoft.com/office/powerpoint/2010/main" val="21072107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0" y="301625"/>
            <a:ext cx="8674100" cy="1093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92150" y="1506538"/>
            <a:ext cx="8674100" cy="35909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92150" y="5245100"/>
            <a:ext cx="2262188" cy="3016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E58F2-CF8E-4444-A063-32C8E64AFF65}" type="datetimeFigureOut">
              <a:rPr lang="en-GB" smtClean="0"/>
              <a:t>21/01/2019</a:t>
            </a:fld>
            <a:endParaRPr lang="en-GB" dirty="0"/>
          </a:p>
        </p:txBody>
      </p:sp>
      <p:sp>
        <p:nvSpPr>
          <p:cNvPr id="5" name="Footer Placeholder 4"/>
          <p:cNvSpPr>
            <a:spLocks noGrp="1"/>
          </p:cNvSpPr>
          <p:nvPr>
            <p:ph type="ftr" sz="quarter" idx="3"/>
          </p:nvPr>
        </p:nvSpPr>
        <p:spPr>
          <a:xfrm>
            <a:off x="3332163" y="5245100"/>
            <a:ext cx="3394075" cy="3016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7104063" y="5245100"/>
            <a:ext cx="2262187" cy="3016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5E629-AF93-4026-8A39-DCC5000248BF}" type="slidenum">
              <a:rPr lang="en-GB" smtClean="0"/>
              <a:t>‹#›</a:t>
            </a:fld>
            <a:endParaRPr lang="en-GB" dirty="0"/>
          </a:p>
        </p:txBody>
      </p:sp>
    </p:spTree>
    <p:extLst>
      <p:ext uri="{BB962C8B-B14F-4D97-AF65-F5344CB8AC3E}">
        <p14:creationId xmlns:p14="http://schemas.microsoft.com/office/powerpoint/2010/main" val="16011350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129" y="230648"/>
            <a:ext cx="10165404" cy="6601645"/>
          </a:xfrm>
          <a:prstGeom prst="rect">
            <a:avLst/>
          </a:prstGeom>
        </p:spPr>
      </p:pic>
      <p:sp>
        <p:nvSpPr>
          <p:cNvPr id="2" name="TextBox 1"/>
          <p:cNvSpPr txBox="1"/>
          <p:nvPr/>
        </p:nvSpPr>
        <p:spPr>
          <a:xfrm>
            <a:off x="2227671" y="771940"/>
            <a:ext cx="184731" cy="320857"/>
          </a:xfrm>
          <a:prstGeom prst="rect">
            <a:avLst/>
          </a:prstGeom>
          <a:noFill/>
        </p:spPr>
        <p:txBody>
          <a:bodyPr wrap="none" rtlCol="0">
            <a:spAutoFit/>
          </a:bodyPr>
          <a:lstStyle/>
          <a:p>
            <a:endParaRPr lang="en-GB" sz="1485" dirty="0"/>
          </a:p>
        </p:txBody>
      </p:sp>
      <p:sp>
        <p:nvSpPr>
          <p:cNvPr id="3" name="TextBox 2"/>
          <p:cNvSpPr txBox="1"/>
          <p:nvPr/>
        </p:nvSpPr>
        <p:spPr>
          <a:xfrm>
            <a:off x="1741956" y="581123"/>
            <a:ext cx="6531121" cy="320857"/>
          </a:xfrm>
          <a:prstGeom prst="rect">
            <a:avLst/>
          </a:prstGeom>
          <a:noFill/>
        </p:spPr>
        <p:txBody>
          <a:bodyPr wrap="square" rtlCol="0">
            <a:spAutoFit/>
          </a:bodyPr>
          <a:lstStyle/>
          <a:p>
            <a:endParaRPr lang="en-GB" sz="1485" dirty="0"/>
          </a:p>
        </p:txBody>
      </p:sp>
      <p:sp>
        <p:nvSpPr>
          <p:cNvPr id="7" name="Title 1"/>
          <p:cNvSpPr txBox="1">
            <a:spLocks/>
          </p:cNvSpPr>
          <p:nvPr/>
        </p:nvSpPr>
        <p:spPr>
          <a:xfrm>
            <a:off x="502531" y="229828"/>
            <a:ext cx="6508353" cy="7366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5400" b="1" dirty="0">
              <a:solidFill>
                <a:srgbClr val="E04E39"/>
              </a:solidFill>
              <a:latin typeface="Arial" panose="020B0604020202020204" pitchFamily="34" charset="0"/>
              <a:cs typeface="Arial" panose="020B0604020202020204" pitchFamily="34" charset="0"/>
            </a:endParaRPr>
          </a:p>
          <a:p>
            <a:r>
              <a:rPr lang="en-GB" sz="5400" b="1" dirty="0">
                <a:solidFill>
                  <a:srgbClr val="E04E39"/>
                </a:solidFill>
                <a:latin typeface="Arial" panose="020B0604020202020204" pitchFamily="34" charset="0"/>
                <a:cs typeface="Arial" panose="020B0604020202020204" pitchFamily="34" charset="0"/>
              </a:rPr>
              <a:t>Thirteen Group and PIPS Partnership</a:t>
            </a:r>
          </a:p>
          <a:p>
            <a:pPr algn="ctr"/>
            <a:endParaRPr lang="en-GB" sz="1980" dirty="0">
              <a:latin typeface="Arial" panose="020B0604020202020204" pitchFamily="34" charset="0"/>
              <a:cs typeface="Arial" panose="020B0604020202020204" pitchFamily="34" charset="0"/>
            </a:endParaRPr>
          </a:p>
          <a:p>
            <a:pPr algn="ctr"/>
            <a:endParaRPr lang="en-GB" sz="2641" dirty="0">
              <a:latin typeface="Arial" panose="020B0604020202020204" pitchFamily="34" charset="0"/>
              <a:cs typeface="Arial" panose="020B0604020202020204" pitchFamily="34" charset="0"/>
            </a:endParaRPr>
          </a:p>
        </p:txBody>
      </p:sp>
      <p:sp>
        <p:nvSpPr>
          <p:cNvPr id="9" name="Subtitle 2"/>
          <p:cNvSpPr txBox="1">
            <a:spLocks/>
          </p:cNvSpPr>
          <p:nvPr/>
        </p:nvSpPr>
        <p:spPr>
          <a:xfrm>
            <a:off x="1224231" y="1767647"/>
            <a:ext cx="7543800" cy="1553618"/>
          </a:xfrm>
          <a:prstGeom prst="rect">
            <a:avLst/>
          </a:prstGeom>
        </p:spPr>
        <p:txBody>
          <a:bodyPr vert="horz" lIns="91440" tIns="45720" rIns="91440" bIns="45720"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gn="ctr">
              <a:buNone/>
            </a:pPr>
            <a:endParaRPr lang="en-GB" sz="4400" dirty="0"/>
          </a:p>
        </p:txBody>
      </p:sp>
    </p:spTree>
    <p:extLst>
      <p:ext uri="{BB962C8B-B14F-4D97-AF65-F5344CB8AC3E}">
        <p14:creationId xmlns:p14="http://schemas.microsoft.com/office/powerpoint/2010/main" val="94129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621" y="0"/>
            <a:ext cx="8489157" cy="5659438"/>
          </a:xfrm>
          <a:prstGeom prst="rect">
            <a:avLst/>
          </a:prstGeom>
        </p:spPr>
      </p:pic>
      <p:sp>
        <p:nvSpPr>
          <p:cNvPr id="2" name="Title 1"/>
          <p:cNvSpPr>
            <a:spLocks noGrp="1"/>
          </p:cNvSpPr>
          <p:nvPr>
            <p:ph type="title"/>
          </p:nvPr>
        </p:nvSpPr>
        <p:spPr>
          <a:xfrm>
            <a:off x="760244" y="321080"/>
            <a:ext cx="8674100" cy="1093788"/>
          </a:xfrm>
        </p:spPr>
        <p:txBody>
          <a:bodyPr>
            <a:noAutofit/>
          </a:bodyPr>
          <a:lstStyle/>
          <a:p>
            <a:r>
              <a:rPr lang="en-GB" b="1" dirty="0">
                <a:latin typeface="Arial" panose="020B0604020202020204" pitchFamily="34" charset="0"/>
                <a:cs typeface="Arial" panose="020B0604020202020204" pitchFamily="34" charset="0"/>
              </a:rPr>
              <a:t>Fellows</a:t>
            </a:r>
            <a:r>
              <a:rPr lang="en-GB" sz="3600" b="1" dirty="0">
                <a:latin typeface="Arial" panose="020B0604020202020204" pitchFamily="34" charset="0"/>
                <a:cs typeface="Arial" panose="020B0604020202020204" pitchFamily="34" charset="0"/>
              </a:rPr>
              <a:t> Hall</a:t>
            </a:r>
          </a:p>
        </p:txBody>
      </p:sp>
      <p:sp>
        <p:nvSpPr>
          <p:cNvPr id="3" name="Content Placeholder 2"/>
          <p:cNvSpPr>
            <a:spLocks noGrp="1"/>
          </p:cNvSpPr>
          <p:nvPr>
            <p:ph idx="1"/>
          </p:nvPr>
        </p:nvSpPr>
        <p:spPr/>
        <p:txBody>
          <a:bodyPr>
            <a:normAutofit/>
          </a:bodyPr>
          <a:lstStyle/>
          <a:p>
            <a:endParaRPr lang="en-GB" dirty="0"/>
          </a:p>
          <a:p>
            <a:pPr marL="457200" lvl="1" indent="0">
              <a:buNone/>
            </a:pPr>
            <a:endParaRPr lang="en-GB" dirty="0"/>
          </a:p>
          <a:p>
            <a:endParaRPr lang="en-GB" dirty="0"/>
          </a:p>
        </p:txBody>
      </p:sp>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122400"/>
            <a:ext cx="10180800" cy="6026400"/>
          </a:xfrm>
          <a:prstGeom prst="rect">
            <a:avLst/>
          </a:prstGeom>
        </p:spPr>
      </p:pic>
    </p:spTree>
    <p:extLst>
      <p:ext uri="{BB962C8B-B14F-4D97-AF65-F5344CB8AC3E}">
        <p14:creationId xmlns:p14="http://schemas.microsoft.com/office/powerpoint/2010/main" val="17055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Dales</a:t>
            </a:r>
          </a:p>
        </p:txBody>
      </p:sp>
      <p:sp>
        <p:nvSpPr>
          <p:cNvPr id="3" name="Content Placeholder 2"/>
          <p:cNvSpPr>
            <a:spLocks noGrp="1"/>
          </p:cNvSpPr>
          <p:nvPr>
            <p:ph idx="1"/>
          </p:nvPr>
        </p:nvSpPr>
        <p:spPr>
          <a:xfrm>
            <a:off x="692150" y="1245601"/>
            <a:ext cx="8674100" cy="3890774"/>
          </a:xfrm>
        </p:spPr>
        <p:txBody>
          <a:bodyPr>
            <a:normAutofit/>
          </a:bodyPr>
          <a:lstStyle/>
          <a:p>
            <a:r>
              <a:rPr lang="en-GB" sz="2400" dirty="0"/>
              <a:t>Former assessment facility owned by TEWV</a:t>
            </a:r>
          </a:p>
          <a:p>
            <a:r>
              <a:rPr lang="en-GB" sz="2400" dirty="0"/>
              <a:t>Refurbished by Thirteen for people with complex LD /Mental health/Autism.</a:t>
            </a:r>
          </a:p>
          <a:p>
            <a:r>
              <a:rPr lang="en-GB" sz="2400" dirty="0"/>
              <a:t>£709k capital costs – jointly funded by Thirteen and TEWV</a:t>
            </a:r>
          </a:p>
          <a:p>
            <a:r>
              <a:rPr lang="en-GB" sz="2400" dirty="0"/>
              <a:t>6 individual flats, staff care base, communal kitchen and communal lounges.</a:t>
            </a:r>
          </a:p>
          <a:p>
            <a:r>
              <a:rPr lang="en-GB" sz="2400" dirty="0"/>
              <a:t>Rent and service charges £245 per week.</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421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597600" y="301626"/>
            <a:ext cx="8863200" cy="4385574"/>
          </a:xfrm>
        </p:spPr>
      </p:pic>
    </p:spTree>
    <p:extLst>
      <p:ext uri="{BB962C8B-B14F-4D97-AF65-F5344CB8AC3E}">
        <p14:creationId xmlns:p14="http://schemas.microsoft.com/office/powerpoint/2010/main" val="84237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26400" y="301626"/>
            <a:ext cx="8739850" cy="4435974"/>
          </a:xfrm>
        </p:spPr>
      </p:pic>
    </p:spTree>
    <p:extLst>
      <p:ext uri="{BB962C8B-B14F-4D97-AF65-F5344CB8AC3E}">
        <p14:creationId xmlns:p14="http://schemas.microsoft.com/office/powerpoint/2010/main" val="206530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692150" y="301626"/>
            <a:ext cx="8674100" cy="4443174"/>
          </a:xfrm>
        </p:spPr>
      </p:pic>
    </p:spTree>
    <p:extLst>
      <p:ext uri="{BB962C8B-B14F-4D97-AF65-F5344CB8AC3E}">
        <p14:creationId xmlns:p14="http://schemas.microsoft.com/office/powerpoint/2010/main" val="215120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The Learning</a:t>
            </a:r>
          </a:p>
        </p:txBody>
      </p:sp>
      <p:sp>
        <p:nvSpPr>
          <p:cNvPr id="7" name="Content Placeholder 6"/>
          <p:cNvSpPr>
            <a:spLocks noGrp="1"/>
          </p:cNvSpPr>
          <p:nvPr>
            <p:ph idx="1"/>
          </p:nvPr>
        </p:nvSpPr>
        <p:spPr/>
        <p:txBody>
          <a:bodyPr/>
          <a:lstStyle/>
          <a:p>
            <a:pPr lvl="1"/>
            <a:r>
              <a:rPr lang="en-GB" dirty="0"/>
              <a:t>It’s complex!</a:t>
            </a:r>
          </a:p>
          <a:p>
            <a:pPr lvl="1"/>
            <a:r>
              <a:rPr lang="en-GB" dirty="0"/>
              <a:t>It’s still not joined up – despite the rhetoric</a:t>
            </a:r>
          </a:p>
          <a:p>
            <a:pPr lvl="1"/>
            <a:r>
              <a:rPr lang="en-GB" dirty="0"/>
              <a:t>The delivery partners take the majority of the risk</a:t>
            </a:r>
          </a:p>
          <a:p>
            <a:pPr marL="457200" lvl="1" indent="0">
              <a:buNone/>
            </a:pPr>
            <a:r>
              <a:rPr lang="en-GB" dirty="0"/>
              <a:t>But</a:t>
            </a:r>
          </a:p>
          <a:p>
            <a:pPr lvl="1"/>
            <a:r>
              <a:rPr lang="en-GB" dirty="0"/>
              <a:t>We have developed a trusted and long standing relationship</a:t>
            </a:r>
          </a:p>
          <a:p>
            <a:pPr lvl="1"/>
            <a:r>
              <a:rPr lang="en-GB" dirty="0"/>
              <a:t>Once occupied schemes are stable and tenants long term</a:t>
            </a:r>
          </a:p>
          <a:p>
            <a:pPr lvl="1"/>
            <a:r>
              <a:rPr lang="en-GB" dirty="0"/>
              <a:t>Brilliant outcomes for residents</a:t>
            </a:r>
          </a:p>
          <a:p>
            <a:pPr marL="457200" lvl="1" indent="0">
              <a:buNone/>
            </a:pPr>
            <a:endParaRPr lang="en-GB" dirty="0"/>
          </a:p>
          <a:p>
            <a:pPr lvl="1"/>
            <a:endParaRPr lang="en-GB" dirty="0"/>
          </a:p>
        </p:txBody>
      </p:sp>
    </p:spTree>
    <p:extLst>
      <p:ext uri="{BB962C8B-B14F-4D97-AF65-F5344CB8AC3E}">
        <p14:creationId xmlns:p14="http://schemas.microsoft.com/office/powerpoint/2010/main" val="3084188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What’s Next?</a:t>
            </a:r>
          </a:p>
        </p:txBody>
      </p:sp>
      <p:sp>
        <p:nvSpPr>
          <p:cNvPr id="7" name="Content Placeholder 6"/>
          <p:cNvSpPr>
            <a:spLocks noGrp="1"/>
          </p:cNvSpPr>
          <p:nvPr>
            <p:ph idx="1"/>
          </p:nvPr>
        </p:nvSpPr>
        <p:spPr/>
        <p:txBody>
          <a:bodyPr/>
          <a:lstStyle/>
          <a:p>
            <a:pPr lvl="1"/>
            <a:r>
              <a:rPr lang="en-GB" dirty="0"/>
              <a:t>NHS 10 year plan – priorities around mental health, LD, integrated care, STP’s</a:t>
            </a:r>
          </a:p>
          <a:p>
            <a:pPr lvl="1"/>
            <a:r>
              <a:rPr lang="en-GB" dirty="0"/>
              <a:t>Local Authority strategic reviews – commissioning of support services, homelessness duties </a:t>
            </a:r>
            <a:r>
              <a:rPr lang="en-GB" dirty="0" err="1"/>
              <a:t>etc</a:t>
            </a:r>
            <a:endParaRPr lang="en-GB" dirty="0"/>
          </a:p>
          <a:p>
            <a:pPr lvl="1"/>
            <a:r>
              <a:rPr lang="en-GB" dirty="0"/>
              <a:t>Social Care Green Paper – forever delayed?</a:t>
            </a:r>
          </a:p>
          <a:p>
            <a:pPr lvl="1"/>
            <a:endParaRPr lang="en-GB" dirty="0"/>
          </a:p>
          <a:p>
            <a:pPr marL="457200" lvl="1" indent="0">
              <a:buNone/>
            </a:pPr>
            <a:endParaRPr lang="en-GB" dirty="0"/>
          </a:p>
        </p:txBody>
      </p:sp>
    </p:spTree>
    <p:extLst>
      <p:ext uri="{BB962C8B-B14F-4D97-AF65-F5344CB8AC3E}">
        <p14:creationId xmlns:p14="http://schemas.microsoft.com/office/powerpoint/2010/main" val="338127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Amongst the Uncertainty</a:t>
            </a:r>
          </a:p>
        </p:txBody>
      </p:sp>
      <p:sp>
        <p:nvSpPr>
          <p:cNvPr id="7" name="Content Placeholder 6"/>
          <p:cNvSpPr>
            <a:spLocks noGrp="1"/>
          </p:cNvSpPr>
          <p:nvPr>
            <p:ph idx="1"/>
          </p:nvPr>
        </p:nvSpPr>
        <p:spPr/>
        <p:txBody>
          <a:bodyPr/>
          <a:lstStyle/>
          <a:p>
            <a:pPr lvl="1"/>
            <a:r>
              <a:rPr lang="en-GB" dirty="0"/>
              <a:t>Still a demand for better quality accommodation</a:t>
            </a:r>
          </a:p>
          <a:p>
            <a:pPr lvl="1"/>
            <a:r>
              <a:rPr lang="en-GB" dirty="0"/>
              <a:t>Schemes are deliverable – with the right partners</a:t>
            </a:r>
          </a:p>
          <a:p>
            <a:pPr lvl="1"/>
            <a:r>
              <a:rPr lang="en-GB" dirty="0"/>
              <a:t>Local authorities have to be joined up – commissioning, HB, planning and development</a:t>
            </a:r>
          </a:p>
          <a:p>
            <a:pPr lvl="1"/>
            <a:r>
              <a:rPr lang="en-GB" dirty="0"/>
              <a:t>NHS could do more!</a:t>
            </a:r>
          </a:p>
          <a:p>
            <a:pPr lvl="1"/>
            <a:r>
              <a:rPr lang="en-GB" dirty="0"/>
              <a:t>It’s risky but worth it.</a:t>
            </a:r>
          </a:p>
          <a:p>
            <a:pPr lvl="1"/>
            <a:endParaRPr lang="en-GB" dirty="0"/>
          </a:p>
          <a:p>
            <a:pPr marL="457200" lvl="1" indent="0">
              <a:buNone/>
            </a:pPr>
            <a:endParaRPr lang="en-GB" dirty="0"/>
          </a:p>
        </p:txBody>
      </p:sp>
    </p:spTree>
    <p:extLst>
      <p:ext uri="{BB962C8B-B14F-4D97-AF65-F5344CB8AC3E}">
        <p14:creationId xmlns:p14="http://schemas.microsoft.com/office/powerpoint/2010/main" val="3124295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Case Study</a:t>
            </a:r>
          </a:p>
        </p:txBody>
      </p:sp>
      <p:sp>
        <p:nvSpPr>
          <p:cNvPr id="7" name="Content Placeholder 6"/>
          <p:cNvSpPr>
            <a:spLocks noGrp="1"/>
          </p:cNvSpPr>
          <p:nvPr>
            <p:ph idx="1"/>
          </p:nvPr>
        </p:nvSpPr>
        <p:spPr/>
        <p:txBody>
          <a:bodyPr>
            <a:normAutofit fontScale="62500" lnSpcReduction="20000"/>
          </a:bodyPr>
          <a:lstStyle/>
          <a:p>
            <a:pPr marL="0" indent="0">
              <a:buNone/>
            </a:pPr>
            <a:r>
              <a:rPr lang="en-GB" b="1" dirty="0"/>
              <a:t>50 year old man </a:t>
            </a:r>
            <a:r>
              <a:rPr lang="en-GB" dirty="0"/>
              <a:t> </a:t>
            </a:r>
          </a:p>
          <a:p>
            <a:r>
              <a:rPr lang="en-GB" dirty="0"/>
              <a:t>Over 20 failed placements – many of these ended in difficult situations / each time reinforcing his low self-esteem and feeling of rejection. These included mainly residential homes.  </a:t>
            </a:r>
          </a:p>
          <a:p>
            <a:r>
              <a:rPr lang="en-GB" dirty="0"/>
              <a:t>Long periods in hospital including secure setting  </a:t>
            </a:r>
          </a:p>
          <a:p>
            <a:r>
              <a:rPr lang="en-GB" dirty="0"/>
              <a:t>Challenging behaviour – ability to burn out staff very quickly    </a:t>
            </a:r>
          </a:p>
          <a:p>
            <a:r>
              <a:rPr lang="en-GB" dirty="0"/>
              <a:t>Non-Compliant with his support plan</a:t>
            </a:r>
          </a:p>
          <a:p>
            <a:r>
              <a:rPr lang="en-GB" dirty="0"/>
              <a:t>History of excessive drinking </a:t>
            </a:r>
          </a:p>
          <a:p>
            <a:r>
              <a:rPr lang="en-GB" dirty="0"/>
              <a:t>History of threats and actual self injury </a:t>
            </a:r>
          </a:p>
          <a:p>
            <a:r>
              <a:rPr lang="en-GB" dirty="0"/>
              <a:t>Long term history of making nuisance calls to emergency services – he was in the police force top 10 for making nuisance calls</a:t>
            </a:r>
          </a:p>
          <a:p>
            <a:r>
              <a:rPr lang="en-GB" dirty="0"/>
              <a:t>Case made that a supported tenancy would be appropriate</a:t>
            </a:r>
          </a:p>
          <a:p>
            <a:pPr marL="457200" lvl="1" indent="0">
              <a:buNone/>
            </a:pPr>
            <a:endParaRPr lang="en-GB" dirty="0"/>
          </a:p>
        </p:txBody>
      </p:sp>
    </p:spTree>
    <p:extLst>
      <p:ext uri="{BB962C8B-B14F-4D97-AF65-F5344CB8AC3E}">
        <p14:creationId xmlns:p14="http://schemas.microsoft.com/office/powerpoint/2010/main" val="263170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Case Study</a:t>
            </a:r>
          </a:p>
        </p:txBody>
      </p:sp>
      <p:sp>
        <p:nvSpPr>
          <p:cNvPr id="7" name="Content Placeholder 6"/>
          <p:cNvSpPr>
            <a:spLocks noGrp="1"/>
          </p:cNvSpPr>
          <p:nvPr>
            <p:ph idx="1"/>
          </p:nvPr>
        </p:nvSpPr>
        <p:spPr/>
        <p:txBody>
          <a:bodyPr>
            <a:normAutofit fontScale="47500" lnSpcReduction="20000"/>
          </a:bodyPr>
          <a:lstStyle/>
          <a:p>
            <a:pPr marL="0" indent="0">
              <a:buNone/>
            </a:pPr>
            <a:r>
              <a:rPr lang="en-GB" b="1" dirty="0"/>
              <a:t>18 months on</a:t>
            </a:r>
            <a:r>
              <a:rPr lang="en-GB" dirty="0"/>
              <a:t>  </a:t>
            </a:r>
          </a:p>
          <a:p>
            <a:pPr marL="0" indent="0">
              <a:buNone/>
            </a:pPr>
            <a:r>
              <a:rPr lang="en-GB" dirty="0"/>
              <a:t>He is proud of his flat, it is spacious, has good dimensions and light with access to an outside courtyard </a:t>
            </a:r>
          </a:p>
          <a:p>
            <a:pPr marL="0" indent="0">
              <a:buNone/>
            </a:pPr>
            <a:r>
              <a:rPr lang="en-GB" dirty="0"/>
              <a:t>Incidents have occurred where the property has been damaged, but repairs have been completed quickly and the tenant has paid for these.</a:t>
            </a:r>
          </a:p>
          <a:p>
            <a:pPr marL="0" indent="0">
              <a:buNone/>
            </a:pPr>
            <a:r>
              <a:rPr lang="en-GB" dirty="0"/>
              <a:t>Staff can give him the space when he requires.  The communal area allows for people to socialise / meet.</a:t>
            </a:r>
          </a:p>
          <a:p>
            <a:pPr marL="0" indent="0">
              <a:buNone/>
            </a:pPr>
            <a:r>
              <a:rPr lang="en-GB" b="1" dirty="0"/>
              <a:t>Following a visit his care coordinator contacted reported: </a:t>
            </a:r>
          </a:p>
          <a:p>
            <a:r>
              <a:rPr lang="en-GB" dirty="0"/>
              <a:t> For the first time ever he had a Christmas tree (his father died on Christmas day when he was a teenager).</a:t>
            </a:r>
          </a:p>
          <a:p>
            <a:pPr lvl="0"/>
            <a:r>
              <a:rPr lang="en-GB" dirty="0"/>
              <a:t>He had food in his cupboards (he would usually spend money on alcohol).</a:t>
            </a:r>
          </a:p>
          <a:p>
            <a:pPr lvl="0"/>
            <a:r>
              <a:rPr lang="en-GB" dirty="0"/>
              <a:t>He was clean and wore clean clothes.</a:t>
            </a:r>
          </a:p>
          <a:p>
            <a:pPr lvl="0"/>
            <a:r>
              <a:rPr lang="en-GB" dirty="0"/>
              <a:t>A friend called during the visit and he was ‘nice person’.</a:t>
            </a:r>
          </a:p>
          <a:p>
            <a:pPr lvl="0"/>
            <a:r>
              <a:rPr lang="en-GB" dirty="0"/>
              <a:t>In knowing the service user for 20 years, this was the best that she had seen him, ever. </a:t>
            </a:r>
          </a:p>
          <a:p>
            <a:r>
              <a:rPr lang="en-GB" dirty="0"/>
              <a:t>Over the past 6 months the service user has been on holiday twice, he has developed friendships in the local area. </a:t>
            </a:r>
          </a:p>
          <a:p>
            <a:r>
              <a:rPr lang="en-GB" dirty="0"/>
              <a:t>We do see challenging behaviours, these are however infrequent rather than on a regular basis.</a:t>
            </a:r>
          </a:p>
          <a:p>
            <a:pPr marL="457200" lvl="1" indent="0">
              <a:buNone/>
            </a:pPr>
            <a:endParaRPr lang="en-GB" dirty="0"/>
          </a:p>
        </p:txBody>
      </p:sp>
    </p:spTree>
    <p:extLst>
      <p:ext uri="{BB962C8B-B14F-4D97-AF65-F5344CB8AC3E}">
        <p14:creationId xmlns:p14="http://schemas.microsoft.com/office/powerpoint/2010/main" val="1614765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Supporting People to Live Independently </a:t>
            </a:r>
          </a:p>
        </p:txBody>
      </p:sp>
      <p:sp>
        <p:nvSpPr>
          <p:cNvPr id="3" name="Content Placeholder 2"/>
          <p:cNvSpPr>
            <a:spLocks noGrp="1"/>
          </p:cNvSpPr>
          <p:nvPr>
            <p:ph idx="1"/>
          </p:nvPr>
        </p:nvSpPr>
        <p:spPr/>
        <p:txBody>
          <a:bodyPr>
            <a:normAutofit/>
          </a:bodyPr>
          <a:lstStyle/>
          <a:p>
            <a:pPr marL="0" indent="0">
              <a:buNone/>
            </a:pPr>
            <a:r>
              <a:rPr lang="en-GB" dirty="0">
                <a:solidFill>
                  <a:srgbClr val="FF0000"/>
                </a:solidFill>
                <a:latin typeface="Arial" panose="020B0604020202020204" pitchFamily="34" charset="0"/>
                <a:cs typeface="Arial" panose="020B0604020202020204" pitchFamily="34" charset="0"/>
              </a:rPr>
              <a:t>About Thirteen</a:t>
            </a:r>
          </a:p>
          <a:p>
            <a:r>
              <a:rPr lang="en-GB" dirty="0">
                <a:latin typeface="Arial" panose="020B0604020202020204" pitchFamily="34" charset="0"/>
                <a:cs typeface="Arial" panose="020B0604020202020204" pitchFamily="34" charset="0"/>
              </a:rPr>
              <a:t>Housing Association based in Tees Valley</a:t>
            </a:r>
          </a:p>
          <a:p>
            <a:r>
              <a:rPr lang="en-GB" dirty="0">
                <a:latin typeface="Arial" panose="020B0604020202020204" pitchFamily="34" charset="0"/>
                <a:cs typeface="Arial" panose="020B0604020202020204" pitchFamily="34" charset="0"/>
              </a:rPr>
              <a:t>Health and Housing Strategy</a:t>
            </a:r>
          </a:p>
          <a:p>
            <a:r>
              <a:rPr lang="en-GB" dirty="0">
                <a:latin typeface="Arial" panose="020B0604020202020204" pitchFamily="34" charset="0"/>
                <a:cs typeface="Arial" panose="020B0604020202020204" pitchFamily="34" charset="0"/>
              </a:rPr>
              <a:t>Developed models of accommodation and support </a:t>
            </a:r>
          </a:p>
          <a:p>
            <a:r>
              <a:rPr lang="en-GB" dirty="0">
                <a:latin typeface="Arial" panose="020B0604020202020204" pitchFamily="34" charset="0"/>
                <a:cs typeface="Arial" panose="020B0604020202020204" pitchFamily="34" charset="0"/>
              </a:rPr>
              <a:t>£58m capital programme</a:t>
            </a:r>
          </a:p>
          <a:p>
            <a:pPr marL="0"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lvl="1"/>
            <a:endParaRPr lang="en-GB"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7056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Case Study</a:t>
            </a:r>
          </a:p>
        </p:txBody>
      </p:sp>
      <p:sp>
        <p:nvSpPr>
          <p:cNvPr id="7" name="Content Placeholder 6"/>
          <p:cNvSpPr>
            <a:spLocks noGrp="1"/>
          </p:cNvSpPr>
          <p:nvPr>
            <p:ph idx="1"/>
          </p:nvPr>
        </p:nvSpPr>
        <p:spPr/>
        <p:txBody>
          <a:bodyPr>
            <a:normAutofit fontScale="85000" lnSpcReduction="20000"/>
          </a:bodyPr>
          <a:lstStyle/>
          <a:p>
            <a:pPr marL="0" indent="0">
              <a:buNone/>
            </a:pPr>
            <a:r>
              <a:rPr lang="en-GB" dirty="0"/>
              <a:t>Costs - Fellows Hall</a:t>
            </a:r>
          </a:p>
          <a:p>
            <a:endParaRPr lang="en-GB" dirty="0"/>
          </a:p>
          <a:p>
            <a:r>
              <a:rPr lang="en-GB" dirty="0"/>
              <a:t>Weekly care			£2600</a:t>
            </a:r>
          </a:p>
          <a:p>
            <a:pPr marL="0" indent="0">
              <a:buNone/>
            </a:pPr>
            <a:endParaRPr lang="en-GB" dirty="0"/>
          </a:p>
          <a:p>
            <a:r>
              <a:rPr lang="en-GB" dirty="0"/>
              <a:t>Accommodation 		£153.24</a:t>
            </a:r>
          </a:p>
          <a:p>
            <a:pPr marL="0" indent="0">
              <a:buNone/>
            </a:pPr>
            <a:r>
              <a:rPr lang="en-GB" dirty="0"/>
              <a:t> </a:t>
            </a:r>
          </a:p>
          <a:p>
            <a:pPr marL="0" indent="0">
              <a:buNone/>
            </a:pPr>
            <a:r>
              <a:rPr lang="en-GB" dirty="0"/>
              <a:t>Total 				£2753.24</a:t>
            </a:r>
          </a:p>
          <a:p>
            <a:pPr marL="0" indent="0">
              <a:buNone/>
            </a:pPr>
            <a:r>
              <a:rPr lang="en-GB" dirty="0"/>
              <a:t> </a:t>
            </a:r>
          </a:p>
          <a:p>
            <a:r>
              <a:rPr lang="en-GB" dirty="0"/>
              <a:t>Hospital proposal would have been £4000 a week.</a:t>
            </a:r>
          </a:p>
          <a:p>
            <a:pPr marL="457200" lvl="1" indent="0">
              <a:buNone/>
            </a:pPr>
            <a:endParaRPr lang="en-GB" dirty="0"/>
          </a:p>
        </p:txBody>
      </p:sp>
    </p:spTree>
    <p:extLst>
      <p:ext uri="{BB962C8B-B14F-4D97-AF65-F5344CB8AC3E}">
        <p14:creationId xmlns:p14="http://schemas.microsoft.com/office/powerpoint/2010/main" val="198217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01 Moved Permanent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016" y="674992"/>
            <a:ext cx="7142942" cy="3924069"/>
          </a:xfrm>
          <a:prstGeom prst="rect">
            <a:avLst/>
          </a:prstGeom>
        </p:spPr>
      </p:pic>
    </p:spTree>
    <p:extLst>
      <p:ext uri="{BB962C8B-B14F-4D97-AF65-F5344CB8AC3E}">
        <p14:creationId xmlns:p14="http://schemas.microsoft.com/office/powerpoint/2010/main" val="47881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The Partnership</a:t>
            </a:r>
          </a:p>
        </p:txBody>
      </p:sp>
      <p:sp>
        <p:nvSpPr>
          <p:cNvPr id="3" name="Content Placeholder 2"/>
          <p:cNvSpPr>
            <a:spLocks noGrp="1"/>
          </p:cNvSpPr>
          <p:nvPr>
            <p:ph idx="1"/>
          </p:nvPr>
        </p:nvSpPr>
        <p:spPr>
          <a:xfrm>
            <a:off x="713091" y="1496810"/>
            <a:ext cx="8674100" cy="3590925"/>
          </a:xfrm>
        </p:spPr>
        <p:txBody>
          <a:bodyPr>
            <a:normAutofit/>
          </a:bodyPr>
          <a:lstStyle/>
          <a:p>
            <a:pPr marL="457200" lvl="1"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5640"/>
            <a:ext cx="3850019" cy="319835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7050" y="0"/>
            <a:ext cx="6171350" cy="5659438"/>
          </a:xfrm>
          <a:prstGeom prst="rect">
            <a:avLst/>
          </a:prstGeom>
        </p:spPr>
      </p:pic>
      <p:pic>
        <p:nvPicPr>
          <p:cNvPr id="6" name="Picture 3" descr="J:\Photos\Neuro sharing event\barnab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99" y="3203999"/>
            <a:ext cx="3038401" cy="231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89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250"/>
                                        <p:tgtEl>
                                          <p:spTgt spid="5"/>
                                        </p:tgtEl>
                                      </p:cBhvr>
                                    </p:animEffect>
                                  </p:childTnLst>
                                </p:cTn>
                              </p:par>
                              <p:par>
                                <p:cTn id="8" presetID="14" presetClass="entr" presetSubtype="5"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vertical)">
                                      <p:cBhvr>
                                        <p:cTn id="10"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Supporting People to Live Independently </a:t>
            </a:r>
          </a:p>
        </p:txBody>
      </p:sp>
      <p:sp>
        <p:nvSpPr>
          <p:cNvPr id="3" name="Content Placeholder 2"/>
          <p:cNvSpPr>
            <a:spLocks noGrp="1"/>
          </p:cNvSpPr>
          <p:nvPr>
            <p:ph idx="1"/>
          </p:nvPr>
        </p:nvSpPr>
        <p:spPr/>
        <p:txBody>
          <a:bodyPr>
            <a:normAutofit fontScale="92500"/>
          </a:bodyPr>
          <a:lstStyle/>
          <a:p>
            <a:pPr marL="0" indent="0">
              <a:buNone/>
            </a:pPr>
            <a:r>
              <a:rPr lang="en-GB" dirty="0">
                <a:solidFill>
                  <a:srgbClr val="FF0000"/>
                </a:solidFill>
                <a:latin typeface="Arial" panose="020B0604020202020204" pitchFamily="34" charset="0"/>
                <a:cs typeface="Arial" panose="020B0604020202020204" pitchFamily="34" charset="0"/>
              </a:rPr>
              <a:t>About PIPS</a:t>
            </a:r>
          </a:p>
          <a:p>
            <a:pPr lvl="1"/>
            <a:r>
              <a:rPr lang="en-GB" dirty="0">
                <a:latin typeface="Arial" panose="020B0604020202020204" pitchFamily="34" charset="0"/>
                <a:cs typeface="Arial" panose="020B0604020202020204" pitchFamily="34" charset="0"/>
              </a:rPr>
              <a:t>PIPs  Social Care Limited Company owned by TEWV</a:t>
            </a:r>
          </a:p>
          <a:p>
            <a:pPr lvl="1"/>
            <a:r>
              <a:rPr lang="en-GB" dirty="0">
                <a:latin typeface="Arial" panose="020B0604020202020204" pitchFamily="34" charset="0"/>
                <a:cs typeface="Arial" panose="020B0604020202020204" pitchFamily="34" charset="0"/>
              </a:rPr>
              <a:t>PIPS was established to provide robust Social Care</a:t>
            </a:r>
          </a:p>
          <a:p>
            <a:pPr lvl="1"/>
            <a:r>
              <a:rPr lang="en-GB" dirty="0">
                <a:latin typeface="Arial" panose="020B0604020202020204" pitchFamily="34" charset="0"/>
                <a:cs typeface="Arial" panose="020B0604020202020204" pitchFamily="34" charset="0"/>
              </a:rPr>
              <a:t>PIPS provides Supported living to people with complex needs.</a:t>
            </a:r>
          </a:p>
          <a:p>
            <a:pPr lvl="1"/>
            <a:r>
              <a:rPr lang="en-GB" dirty="0">
                <a:latin typeface="Arial" panose="020B0604020202020204" pitchFamily="34" charset="0"/>
                <a:cs typeface="Arial" panose="020B0604020202020204" pitchFamily="34" charset="0"/>
              </a:rPr>
              <a:t>PIPS is registered with the CQC and OFSTED</a:t>
            </a:r>
          </a:p>
          <a:p>
            <a:pPr lvl="1"/>
            <a:r>
              <a:rPr lang="en-GB" dirty="0">
                <a:latin typeface="Arial" panose="020B0604020202020204" pitchFamily="34" charset="0"/>
                <a:cs typeface="Arial" panose="020B0604020202020204" pitchFamily="34" charset="0"/>
              </a:rPr>
              <a:t>PIPS has over 200 staff supporting 30+ individuals as tenants.</a:t>
            </a:r>
          </a:p>
          <a:p>
            <a:pPr lvl="1"/>
            <a:r>
              <a:rPr lang="en-GB" dirty="0">
                <a:latin typeface="Arial" panose="020B0604020202020204" pitchFamily="34" charset="0"/>
                <a:cs typeface="Arial" panose="020B0604020202020204" pitchFamily="34" charset="0"/>
              </a:rPr>
              <a:t>PIPS uses the model of PBS to support people effectively.</a:t>
            </a:r>
          </a:p>
          <a:p>
            <a:pPr marL="457200" lvl="1" indent="0">
              <a:buNone/>
            </a:pPr>
            <a:r>
              <a:rPr lang="en-GB" dirty="0">
                <a:latin typeface="Arial" panose="020B0604020202020204" pitchFamily="34" charset="0"/>
                <a:cs typeface="Arial" panose="020B0604020202020204" pitchFamily="34" charset="0"/>
              </a:rPr>
              <a:t> </a:t>
            </a:r>
          </a:p>
          <a:p>
            <a:pPr lvl="1"/>
            <a:endParaRPr lang="en-GB" dirty="0">
              <a:solidFill>
                <a:srgbClr val="00B050"/>
              </a:solidFill>
              <a:latin typeface="Arial" panose="020B0604020202020204" pitchFamily="34" charset="0"/>
              <a:cs typeface="Arial" panose="020B0604020202020204" pitchFamily="34" charset="0"/>
            </a:endParaRPr>
          </a:p>
          <a:p>
            <a:pPr lvl="1"/>
            <a:endParaRPr lang="en-GB" dirty="0">
              <a:solidFill>
                <a:srgbClr val="00B050"/>
              </a:solidFill>
              <a:latin typeface="Arial" panose="020B0604020202020204" pitchFamily="34" charset="0"/>
              <a:cs typeface="Arial" panose="020B0604020202020204" pitchFamily="34" charset="0"/>
            </a:endParaRPr>
          </a:p>
          <a:p>
            <a:pPr lvl="1"/>
            <a:endParaRPr lang="en-GB" dirty="0">
              <a:solidFill>
                <a:srgbClr val="00B050"/>
              </a:solidFill>
              <a:latin typeface="Arial" panose="020B0604020202020204" pitchFamily="34" charset="0"/>
              <a:cs typeface="Arial" panose="020B0604020202020204" pitchFamily="34" charset="0"/>
            </a:endParaRPr>
          </a:p>
          <a:p>
            <a:pPr lvl="1"/>
            <a:endParaRPr lang="en-GB"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30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0" y="0"/>
            <a:ext cx="8674100" cy="1093788"/>
          </a:xfrm>
        </p:spPr>
        <p:txBody>
          <a:bodyPr/>
          <a:lstStyle/>
          <a:p>
            <a:r>
              <a:rPr lang="en-GB" dirty="0">
                <a:latin typeface="Arial" panose="020B0604020202020204" pitchFamily="34" charset="0"/>
                <a:cs typeface="Arial" panose="020B0604020202020204" pitchFamily="34" charset="0"/>
              </a:rPr>
              <a:t>The Partnership</a:t>
            </a:r>
          </a:p>
        </p:txBody>
      </p:sp>
      <p:sp>
        <p:nvSpPr>
          <p:cNvPr id="3" name="Content Placeholder 2"/>
          <p:cNvSpPr>
            <a:spLocks noGrp="1"/>
          </p:cNvSpPr>
          <p:nvPr>
            <p:ph idx="1"/>
          </p:nvPr>
        </p:nvSpPr>
        <p:spPr>
          <a:xfrm>
            <a:off x="692150" y="1196502"/>
            <a:ext cx="8674100" cy="3900961"/>
          </a:xfrm>
        </p:spPr>
        <p:txBody>
          <a:bodyPr>
            <a:noAutofit/>
          </a:bodyPr>
          <a:lstStyle/>
          <a:p>
            <a:r>
              <a:rPr lang="en-GB" sz="2000" dirty="0"/>
              <a:t>Joint Working Agreement established</a:t>
            </a:r>
          </a:p>
          <a:p>
            <a:r>
              <a:rPr lang="en-GB" sz="2000" dirty="0"/>
              <a:t>Co-Operation Agreement per scheme (if required)</a:t>
            </a:r>
          </a:p>
          <a:p>
            <a:r>
              <a:rPr lang="en-GB" sz="2000" dirty="0"/>
              <a:t>Accessed NHS capital grant</a:t>
            </a:r>
          </a:p>
          <a:p>
            <a:r>
              <a:rPr lang="en-GB" sz="2000" dirty="0"/>
              <a:t>Agrees appropriate rent and services charges</a:t>
            </a:r>
          </a:p>
          <a:p>
            <a:r>
              <a:rPr lang="en-GB" sz="2000" dirty="0"/>
              <a:t>Joint negotiations with commissioners and LA housing benefit teams </a:t>
            </a:r>
          </a:p>
          <a:p>
            <a:r>
              <a:rPr lang="en-GB" sz="2000" dirty="0"/>
              <a:t>Six schemes delivered and operational</a:t>
            </a:r>
          </a:p>
          <a:p>
            <a:endParaRPr lang="en-GB" sz="2000" dirty="0"/>
          </a:p>
          <a:p>
            <a:endParaRPr lang="en-GB" sz="1600" dirty="0"/>
          </a:p>
          <a:p>
            <a:pPr marL="0" indent="0">
              <a:buNone/>
            </a:pPr>
            <a:endParaRPr lang="en-GB" sz="1600" dirty="0"/>
          </a:p>
        </p:txBody>
      </p:sp>
    </p:spTree>
    <p:extLst>
      <p:ext uri="{BB962C8B-B14F-4D97-AF65-F5344CB8AC3E}">
        <p14:creationId xmlns:p14="http://schemas.microsoft.com/office/powerpoint/2010/main" val="202323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0" y="0"/>
            <a:ext cx="8674100" cy="1093788"/>
          </a:xfrm>
        </p:spPr>
        <p:txBody>
          <a:bodyPr/>
          <a:lstStyle/>
          <a:p>
            <a:r>
              <a:rPr lang="en-GB" dirty="0">
                <a:latin typeface="Arial" panose="020B0604020202020204" pitchFamily="34" charset="0"/>
                <a:cs typeface="Arial" panose="020B0604020202020204" pitchFamily="34" charset="0"/>
              </a:rPr>
              <a:t>The Partnership</a:t>
            </a:r>
          </a:p>
        </p:txBody>
      </p:sp>
      <p:sp>
        <p:nvSpPr>
          <p:cNvPr id="3" name="Content Placeholder 2"/>
          <p:cNvSpPr>
            <a:spLocks noGrp="1"/>
          </p:cNvSpPr>
          <p:nvPr>
            <p:ph idx="1"/>
          </p:nvPr>
        </p:nvSpPr>
        <p:spPr>
          <a:xfrm>
            <a:off x="692150" y="1196502"/>
            <a:ext cx="8674100" cy="3900961"/>
          </a:xfrm>
        </p:spPr>
        <p:txBody>
          <a:bodyPr>
            <a:noAutofit/>
          </a:bodyPr>
          <a:lstStyle/>
          <a:p>
            <a:pPr marL="0" indent="0">
              <a:buNone/>
            </a:pPr>
            <a:r>
              <a:rPr lang="en-GB" sz="1600" dirty="0"/>
              <a:t>Thirteen:</a:t>
            </a:r>
          </a:p>
          <a:p>
            <a:r>
              <a:rPr lang="en-GB" sz="1600" dirty="0"/>
              <a:t>buildings/capital for new build or refurbishment </a:t>
            </a:r>
          </a:p>
          <a:p>
            <a:r>
              <a:rPr lang="en-GB" sz="1600" dirty="0"/>
              <a:t>fixtures and fittings to the scheme</a:t>
            </a:r>
          </a:p>
          <a:p>
            <a:r>
              <a:rPr lang="en-GB" sz="1600" dirty="0"/>
              <a:t>bespoke landlord services from a specialist team</a:t>
            </a:r>
          </a:p>
          <a:p>
            <a:r>
              <a:rPr lang="en-GB" sz="1600" dirty="0"/>
              <a:t>Repairs and maintenance</a:t>
            </a:r>
          </a:p>
          <a:p>
            <a:r>
              <a:rPr lang="en-GB" sz="1600" dirty="0"/>
              <a:t>Individual tenancies</a:t>
            </a:r>
          </a:p>
          <a:p>
            <a:pPr marL="0" indent="0">
              <a:buNone/>
            </a:pPr>
            <a:r>
              <a:rPr lang="en-GB" sz="1600" dirty="0"/>
              <a:t>PIPS:</a:t>
            </a:r>
          </a:p>
          <a:p>
            <a:r>
              <a:rPr lang="en-GB" sz="1600" dirty="0"/>
              <a:t>Primary relationship with commissioners</a:t>
            </a:r>
          </a:p>
          <a:p>
            <a:r>
              <a:rPr lang="en-GB" sz="1600" dirty="0"/>
              <a:t>Assessment of potential clients for accommodation</a:t>
            </a:r>
          </a:p>
          <a:p>
            <a:r>
              <a:rPr lang="en-GB" sz="1600" dirty="0"/>
              <a:t>Transitional support for the client</a:t>
            </a:r>
          </a:p>
          <a:p>
            <a:r>
              <a:rPr lang="en-GB" sz="1600" dirty="0"/>
              <a:t>On-site staffing and intensive client support</a:t>
            </a:r>
          </a:p>
          <a:p>
            <a:pPr marL="0" indent="0">
              <a:buNone/>
            </a:pPr>
            <a:endParaRPr lang="en-GB" sz="1600" dirty="0"/>
          </a:p>
          <a:p>
            <a:endParaRPr lang="en-GB" sz="1600" dirty="0"/>
          </a:p>
          <a:p>
            <a:endParaRPr lang="en-GB" sz="1600" dirty="0"/>
          </a:p>
          <a:p>
            <a:r>
              <a:rPr lang="en-GB" sz="1600" dirty="0"/>
              <a:t>A Joint Working Agreement is in place between Thirteen and PIPS to confirm partnership, property and care arrangements between the respective parties.  Similarly, a Co-operation Agreement between the parties captures PIPS commitment to subsidise the annual lease premium of £100K.  The agreement also contains a requirement for both parties to work together to mitigate any losses associated with rental differentials and the like between appraised values and those finally agreed with the Local Authority.  This agreement will help to mitigate any future risks to the rental stream as a result of the changes to supported housing and the local housing allowance.</a:t>
            </a:r>
          </a:p>
        </p:txBody>
      </p:sp>
    </p:spTree>
    <p:extLst>
      <p:ext uri="{BB962C8B-B14F-4D97-AF65-F5344CB8AC3E}">
        <p14:creationId xmlns:p14="http://schemas.microsoft.com/office/powerpoint/2010/main" val="53455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50" y="0"/>
            <a:ext cx="8674100" cy="1093788"/>
          </a:xfrm>
        </p:spPr>
        <p:txBody>
          <a:bodyPr/>
          <a:lstStyle/>
          <a:p>
            <a:r>
              <a:rPr lang="en-GB" dirty="0">
                <a:latin typeface="Arial" panose="020B0604020202020204" pitchFamily="34" charset="0"/>
                <a:cs typeface="Arial" panose="020B0604020202020204" pitchFamily="34" charset="0"/>
              </a:rPr>
              <a:t>Fellows Hall</a:t>
            </a:r>
          </a:p>
        </p:txBody>
      </p:sp>
      <p:sp>
        <p:nvSpPr>
          <p:cNvPr id="3" name="Content Placeholder 2"/>
          <p:cNvSpPr>
            <a:spLocks noGrp="1"/>
          </p:cNvSpPr>
          <p:nvPr>
            <p:ph idx="1"/>
          </p:nvPr>
        </p:nvSpPr>
        <p:spPr>
          <a:xfrm>
            <a:off x="692150" y="1196502"/>
            <a:ext cx="8674100" cy="3900961"/>
          </a:xfrm>
        </p:spPr>
        <p:txBody>
          <a:bodyPr>
            <a:noAutofit/>
          </a:bodyPr>
          <a:lstStyle/>
          <a:p>
            <a:r>
              <a:rPr lang="en-GB" sz="2000" dirty="0"/>
              <a:t>Formerly a general needs block of flats in East Cleveland owned by Thirteen</a:t>
            </a:r>
          </a:p>
          <a:p>
            <a:r>
              <a:rPr lang="en-GB" sz="2000" dirty="0"/>
              <a:t>Refurbished in 2016/17 to provide seven self-contained furnished flats for people with high mental health support needs leaving long-stay hospital placements or residential care.  </a:t>
            </a:r>
          </a:p>
          <a:p>
            <a:r>
              <a:rPr lang="en-GB" sz="2000" dirty="0"/>
              <a:t>The service is commissioned by the CCG/LAs and delivered by PIPS. </a:t>
            </a:r>
          </a:p>
          <a:p>
            <a:r>
              <a:rPr lang="en-GB" sz="2000" dirty="0"/>
              <a:t>Accessed £426,217 from the North Region Learning Disability Capital Grant pot for the refurbishment costs</a:t>
            </a:r>
          </a:p>
          <a:p>
            <a:r>
              <a:rPr lang="en-GB" sz="2000" dirty="0"/>
              <a:t>Management agreement in place to mitigate contractual risks if support funding ceases.</a:t>
            </a:r>
          </a:p>
          <a:p>
            <a:pPr marL="0" indent="0">
              <a:buNone/>
            </a:pPr>
            <a:endParaRPr lang="en-GB" sz="1800" dirty="0"/>
          </a:p>
        </p:txBody>
      </p:sp>
    </p:spTree>
    <p:extLst>
      <p:ext uri="{BB962C8B-B14F-4D97-AF65-F5344CB8AC3E}">
        <p14:creationId xmlns:p14="http://schemas.microsoft.com/office/powerpoint/2010/main" val="188779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92150" y="255906"/>
            <a:ext cx="8674100" cy="45719"/>
          </a:xfrm>
        </p:spPr>
        <p:txBody>
          <a:bodyPr>
            <a:normAutofit fontScale="90000"/>
          </a:bodyPr>
          <a:lstStyle/>
          <a:p>
            <a:endParaRPr lang="en-GB" b="1" dirty="0"/>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374672" y="424526"/>
            <a:ext cx="8551343" cy="4276801"/>
          </a:xfrm>
        </p:spPr>
      </p:pic>
    </p:spTree>
    <p:extLst>
      <p:ext uri="{BB962C8B-B14F-4D97-AF65-F5344CB8AC3E}">
        <p14:creationId xmlns:p14="http://schemas.microsoft.com/office/powerpoint/2010/main" val="356143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439200" y="301626"/>
            <a:ext cx="8927050" cy="4421574"/>
          </a:xfrm>
        </p:spPr>
      </p:pic>
    </p:spTree>
    <p:extLst>
      <p:ext uri="{BB962C8B-B14F-4D97-AF65-F5344CB8AC3E}">
        <p14:creationId xmlns:p14="http://schemas.microsoft.com/office/powerpoint/2010/main" val="24018946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7674</TotalTime>
  <Words>593</Words>
  <Application>Microsoft Office PowerPoint</Application>
  <PresentationFormat>Custom</PresentationFormat>
  <Paragraphs>118</Paragraphs>
  <Slides>21</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Arial</vt:lpstr>
      <vt:lpstr>Calibri</vt:lpstr>
      <vt:lpstr>Calibri Light</vt:lpstr>
      <vt:lpstr>Custom Design</vt:lpstr>
      <vt:lpstr>4_Custom Design</vt:lpstr>
      <vt:lpstr>1_Custom Design</vt:lpstr>
      <vt:lpstr>3_Custom Design</vt:lpstr>
      <vt:lpstr>2_Custom Design</vt:lpstr>
      <vt:lpstr>PowerPoint Presentation</vt:lpstr>
      <vt:lpstr>Supporting People to Live Independently </vt:lpstr>
      <vt:lpstr>The Partnership</vt:lpstr>
      <vt:lpstr>Supporting People to Live Independently </vt:lpstr>
      <vt:lpstr>The Partnership</vt:lpstr>
      <vt:lpstr>The Partnership</vt:lpstr>
      <vt:lpstr>Fellows Hall</vt:lpstr>
      <vt:lpstr>PowerPoint Presentation</vt:lpstr>
      <vt:lpstr>PowerPoint Presentation</vt:lpstr>
      <vt:lpstr>Fellows Hall</vt:lpstr>
      <vt:lpstr>The Dales</vt:lpstr>
      <vt:lpstr>PowerPoint Presentation</vt:lpstr>
      <vt:lpstr>PowerPoint Presentation</vt:lpstr>
      <vt:lpstr>PowerPoint Presentation</vt:lpstr>
      <vt:lpstr>The Learning</vt:lpstr>
      <vt:lpstr>What’s Next?</vt:lpstr>
      <vt:lpstr>Amongst the Uncertainty</vt:lpstr>
      <vt:lpstr>Case Study</vt:lpstr>
      <vt:lpstr>Case Study</vt:lpstr>
      <vt:lpstr>Case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Cronin</dc:creator>
  <cp:lastModifiedBy>Clare Skidmore</cp:lastModifiedBy>
  <cp:revision>354</cp:revision>
  <cp:lastPrinted>2018-11-21T13:05:04Z</cp:lastPrinted>
  <dcterms:created xsi:type="dcterms:W3CDTF">2017-03-14T17:34:43Z</dcterms:created>
  <dcterms:modified xsi:type="dcterms:W3CDTF">2019-01-21T14:23:26Z</dcterms:modified>
</cp:coreProperties>
</file>