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9" r:id="rId3"/>
    <p:sldId id="298" r:id="rId4"/>
    <p:sldId id="320" r:id="rId5"/>
    <p:sldId id="325" r:id="rId6"/>
    <p:sldId id="328" r:id="rId7"/>
    <p:sldId id="337" r:id="rId8"/>
    <p:sldId id="336" r:id="rId9"/>
    <p:sldId id="335" r:id="rId10"/>
    <p:sldId id="326" r:id="rId11"/>
  </p:sldIdLst>
  <p:sldSz cx="9144000" cy="6858000" type="screen4x3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8D2F5E"/>
    <a:srgbClr val="C0C0C0"/>
    <a:srgbClr val="DDDDDD"/>
    <a:srgbClr val="C08E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94940" autoAdjust="0"/>
  </p:normalViewPr>
  <p:slideViewPr>
    <p:cSldViewPr>
      <p:cViewPr varScale="1">
        <p:scale>
          <a:sx n="81" d="100"/>
          <a:sy n="81" d="100"/>
        </p:scale>
        <p:origin x="10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6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E63E09-7188-46B5-B482-CF8394678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998" cy="493869"/>
          </a:xfrm>
          <a:prstGeom prst="rect">
            <a:avLst/>
          </a:prstGeom>
        </p:spPr>
        <p:txBody>
          <a:bodyPr vert="horz" lIns="94934" tIns="47468" rIns="94934" bIns="47468" rtlCol="0"/>
          <a:lstStyle>
            <a:lvl1pPr algn="l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17532-D45E-487A-ABF9-796C4D5FB7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557" y="0"/>
            <a:ext cx="2921998" cy="493869"/>
          </a:xfrm>
          <a:prstGeom prst="rect">
            <a:avLst/>
          </a:prstGeom>
        </p:spPr>
        <p:txBody>
          <a:bodyPr vert="horz" lIns="94934" tIns="47468" rIns="94934" bIns="47468" rtlCol="0"/>
          <a:lstStyle>
            <a:lvl1pPr algn="r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6DE050-3FFB-490F-85AD-0AA74F3194FF}" type="datetimeFigureOut">
              <a:rPr lang="en-GB"/>
              <a:pPr>
                <a:defRPr/>
              </a:pPr>
              <a:t>21/01/2019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EDBBF-7CAB-4E2D-9E97-2D50189BCB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7227"/>
            <a:ext cx="2921998" cy="493868"/>
          </a:xfrm>
          <a:prstGeom prst="rect">
            <a:avLst/>
          </a:prstGeom>
        </p:spPr>
        <p:txBody>
          <a:bodyPr vert="horz" lIns="94934" tIns="47468" rIns="94934" bIns="47468" rtlCol="0" anchor="b"/>
          <a:lstStyle>
            <a:lvl1pPr algn="l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0F064-C8E6-4625-BE34-AB6B84D27E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557" y="9377227"/>
            <a:ext cx="2921998" cy="493868"/>
          </a:xfrm>
          <a:prstGeom prst="rect">
            <a:avLst/>
          </a:prstGeom>
        </p:spPr>
        <p:txBody>
          <a:bodyPr vert="horz" wrap="square" lIns="94934" tIns="47468" rIns="94934" bIns="474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FD17BBF8-045C-4595-BA95-05864B3500C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526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5342AE-629C-48D3-8B71-8C78B72665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998" cy="495436"/>
          </a:xfrm>
          <a:prstGeom prst="rect">
            <a:avLst/>
          </a:prstGeom>
        </p:spPr>
        <p:txBody>
          <a:bodyPr vert="horz" lIns="94934" tIns="47468" rIns="94934" bIns="47468" rtlCol="0"/>
          <a:lstStyle>
            <a:lvl1pPr algn="l" eaLnBrk="0" hangingPunct="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4B27E-8ADB-4B86-8DDC-AD8A942D5E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8557" y="0"/>
            <a:ext cx="2921998" cy="495436"/>
          </a:xfrm>
          <a:prstGeom prst="rect">
            <a:avLst/>
          </a:prstGeom>
        </p:spPr>
        <p:txBody>
          <a:bodyPr vert="horz" lIns="94934" tIns="47468" rIns="94934" bIns="47468" rtlCol="0"/>
          <a:lstStyle>
            <a:lvl1pPr algn="r" eaLnBrk="0" hangingPunct="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F0543BE-7D91-4414-8BF0-FB95DB687D65}" type="datetimeFigureOut">
              <a:rPr lang="en-GB"/>
              <a:pPr>
                <a:defRPr/>
              </a:pPr>
              <a:t>21/01/2019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24C24C-0891-41FA-89A5-5049B509C4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4" tIns="47468" rIns="94934" bIns="4746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52189A3-68D9-4CFC-AD87-7E3E2528E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588" y="4750543"/>
            <a:ext cx="5394938" cy="3888233"/>
          </a:xfrm>
          <a:prstGeom prst="rect">
            <a:avLst/>
          </a:prstGeom>
        </p:spPr>
        <p:txBody>
          <a:bodyPr vert="horz" lIns="94934" tIns="47468" rIns="94934" bIns="4746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C2261-B4F0-4AC4-AAFB-9886617848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377227"/>
            <a:ext cx="2921998" cy="495436"/>
          </a:xfrm>
          <a:prstGeom prst="rect">
            <a:avLst/>
          </a:prstGeom>
        </p:spPr>
        <p:txBody>
          <a:bodyPr vert="horz" lIns="94934" tIns="47468" rIns="94934" bIns="47468" rtlCol="0" anchor="b"/>
          <a:lstStyle>
            <a:lvl1pPr algn="l" eaLnBrk="0" hangingPunct="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9ED7F-3650-41DD-BC77-063D46939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8557" y="9377227"/>
            <a:ext cx="2921998" cy="495436"/>
          </a:xfrm>
          <a:prstGeom prst="rect">
            <a:avLst/>
          </a:prstGeom>
        </p:spPr>
        <p:txBody>
          <a:bodyPr vert="horz" wrap="square" lIns="94934" tIns="47468" rIns="94934" bIns="474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92E7D1D1-F5C6-44AE-BAA6-4E09CD45A50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95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pPr fontAlgn="t"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Focus</a:t>
            </a:r>
            <a:r>
              <a:rPr lang="en-GB" sz="14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has been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 on developing a evidence base to inform strategic direction -</a:t>
            </a:r>
            <a:r>
              <a:rPr lang="en-GB" sz="14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what we have and what future provision should look like;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Supported Housing Census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Housing LIN Predictive Model (SHOP@) – older people’s accommodation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NW Market Sustainability Research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Cost Benefit Analysis and financial models</a:t>
            </a:r>
          </a:p>
          <a:p>
            <a:pPr marL="0" indent="0" fontAlgn="t">
              <a:buFont typeface="Arial" panose="020B0604020202020204" pitchFamily="34" charset="0"/>
              <a:buNone/>
              <a:defRPr/>
            </a:pP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t">
              <a:defRPr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This data and our vision have been shared with localities (social care, housing and planning) as we work with them to facilitate delivery.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8F92D-0733-4CFC-8618-DE8C9235985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5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8807A0F-2F55-4144-A8F7-6B1A2A593A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3780EC1-3CAF-4188-836A-E1B58EBF79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51E024E-B1C5-4CD8-81E5-169684B40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2103" indent="-2815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6312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6837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7362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7887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8412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937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461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68F7C4-F3F2-4DB1-8E91-363B72FFE0BF}" type="slidenum">
              <a:rPr lang="en-GB" altLang="en-US" sz="13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BCF63D-22D8-482C-8320-CCBA0955B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EF3A0D-D7A0-4EAA-B22F-88CFDBCC0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C72EA7-7E86-4201-889D-35FF6E3AC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3702-1FE0-456A-BDFF-8BB0E8051D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7F54E5-B38E-4D43-92FB-F1EB4E233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AF370F-8398-4F66-A22E-C3290E81F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ACC09A-FA52-44B0-A68A-06439F249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E92D-89C0-4C95-8342-FA89E45DC5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04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92213"/>
            <a:ext cx="2160587" cy="504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92213"/>
            <a:ext cx="6329363" cy="504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0F3566-569B-4E8F-AF38-13C19F111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F1ED50-574F-419B-8D68-F6E9CDB0E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612EF3-7759-4AA3-9207-2DDF6CFC5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2980-85A2-4309-BB5A-82909317E4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88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FD2C51-2972-4226-8F50-455B54EA4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1A94BC-F7E9-48E1-A5C2-B7D272ACF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3BBFC8-2A21-4AFF-A688-35DC80B6A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285F-963F-46EF-8A8B-68538A2DAE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85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121202-3691-4718-83F5-1E7BF034C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AF93E2-080C-4451-A263-D17AEC3739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B3D5B7-A2CC-4A26-AA1A-CAF637D76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AB9C-13F0-4270-BAC8-991AD8CF1F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224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143125"/>
            <a:ext cx="4244975" cy="409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3125"/>
            <a:ext cx="4244975" cy="409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8DC67-2CD5-45D6-82A9-C2C50A6B9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BD417-C145-45F9-A911-52CEE9D13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3FFF6-EBA3-4371-B22D-125AA8CA9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60B1-FB50-4DC5-B4A6-6AE41A3D23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178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8C87E0-56C4-4A48-9991-1F8F1B5AB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BC2203-0E5F-4F50-9A89-CE257A2E4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0AE21B-819E-4242-B952-07B0FC8C1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260D4-884B-42BD-9040-572D6BF205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66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489971-AA36-4F08-9E43-5635419E8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BC9103-56D4-417E-ADE7-1ED4786BF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9A07D3-E751-4E54-AAC6-B19726D58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0EC1-9868-40B6-9669-9C71BDFBA0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590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AD55EF-FE45-493F-9E3C-15E473D64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A00B26-DB3F-46B6-86F9-228FD94DA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FFEAE4-B381-434B-AB20-270C2B70B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D1D1-A75E-4B9C-AAFF-83CDF1EBE7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107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BA471-32EB-4358-81BC-862B671FB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24AB4-89BA-41B1-A534-EE0B8715E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509612-DE73-430A-9A33-BF2B365F7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FC5D-66F9-4908-A33D-61EC414A59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40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CCE1F4-2DBA-4874-9136-944C57986E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E9FCB-CF3E-4164-9C3C-79CD50816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B0D27-BF55-421D-8526-42A4F867C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5480-0EEF-4E48-AE37-43104E71AB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16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6EF63DC-531F-43EA-BC94-4EDA86C7B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92213"/>
            <a:ext cx="669766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2FB386-298E-43B6-9A3B-EF29950F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143125"/>
            <a:ext cx="86423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57BD59-E42C-4B04-A586-670C0C1DB3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6B6BF8-FF7D-43E5-9871-EB0AE894BC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42A3B1-2BCF-4CFE-9163-1E9BCFB5F1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7689622-6DA1-42A9-90EB-69739D3B41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2C49D90C-A887-44F3-81C0-6E2105ABC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33375"/>
            <a:ext cx="238601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400" dirty="0">
              <a:ea typeface="+mn-ea"/>
            </a:endParaRPr>
          </a:p>
        </p:txBody>
      </p:sp>
      <p:pic>
        <p:nvPicPr>
          <p:cNvPr id="1032" name="Picture 12" descr="ADASS LOGO_new spacing">
            <a:extLst>
              <a:ext uri="{FF2B5EF4-FFF2-40B4-BE49-F238E27FC236}">
                <a16:creationId xmlns:a16="http://schemas.microsoft.com/office/drawing/2014/main" id="{28C4A331-13B4-4666-9BF8-593CA6F7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t="9352" r="11958" b="20761"/>
          <a:stretch>
            <a:fillRect/>
          </a:stretch>
        </p:blipFill>
        <p:spPr bwMode="auto">
          <a:xfrm>
            <a:off x="7237413" y="522288"/>
            <a:ext cx="16557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4">
            <a:extLst>
              <a:ext uri="{FF2B5EF4-FFF2-40B4-BE49-F238E27FC236}">
                <a16:creationId xmlns:a16="http://schemas.microsoft.com/office/drawing/2014/main" id="{8E0FE241-081B-4B9B-A310-DAEB055F3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>
              <a:ea typeface="+mn-ea"/>
            </a:endParaRPr>
          </a:p>
        </p:txBody>
      </p:sp>
      <p:sp>
        <p:nvSpPr>
          <p:cNvPr id="1034" name="Rectangle 15">
            <a:extLst>
              <a:ext uri="{FF2B5EF4-FFF2-40B4-BE49-F238E27FC236}">
                <a16:creationId xmlns:a16="http://schemas.microsoft.com/office/drawing/2014/main" id="{704E46BA-3F28-497D-8E4B-A1F8DEB14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45238"/>
            <a:ext cx="9144000" cy="5397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C331374-AD48-4258-B6F8-91200352F0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1700808"/>
            <a:ext cx="8135937" cy="2664619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/>
              <a:t>Health, Housing and Adult Services</a:t>
            </a:r>
            <a:br>
              <a:rPr lang="en-GB" sz="3200" dirty="0"/>
            </a:br>
            <a:r>
              <a:rPr lang="en-GB" sz="3200" dirty="0"/>
              <a:t>Examples from Practice</a:t>
            </a:r>
            <a:br>
              <a:rPr lang="en-GB" sz="2800" dirty="0"/>
            </a:br>
            <a:br>
              <a:rPr lang="en-GB" sz="2800" dirty="0"/>
            </a:br>
            <a:r>
              <a:rPr lang="en-GB" sz="2400" dirty="0"/>
              <a:t>22</a:t>
            </a:r>
            <a:r>
              <a:rPr lang="en-GB" sz="2400" baseline="30000" dirty="0"/>
              <a:t>nd</a:t>
            </a:r>
            <a:r>
              <a:rPr lang="en-GB" sz="2400" dirty="0"/>
              <a:t> January 2019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CD09183-0816-4F29-87CA-FCBF8518A4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576" y="4725144"/>
            <a:ext cx="7920037" cy="13684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800" dirty="0">
                <a:ea typeface="ＭＳ Ｐゴシック" charset="0"/>
              </a:rPr>
              <a:t>Neil Revely</a:t>
            </a:r>
          </a:p>
          <a:p>
            <a:pPr algn="l" eaLnBrk="1" hangingPunct="1">
              <a:defRPr/>
            </a:pPr>
            <a:r>
              <a:rPr lang="en-US" sz="1800" dirty="0">
                <a:ea typeface="ＭＳ Ｐゴシック" charset="0"/>
              </a:rPr>
              <a:t>ADASS Housing Policy Network Co-Chair and LGA Care &amp; Health Improvement Adviser</a:t>
            </a:r>
            <a:endParaRPr lang="en-US" sz="1800" dirty="0">
              <a:ea typeface="ＭＳ Ｐゴシック" charset="0"/>
              <a:cs typeface="+mn-cs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i="1" dirty="0">
                <a:latin typeface="Times New Roman" charset="0"/>
                <a:ea typeface="ＭＳ Ｐゴシック" charset="0"/>
                <a:cs typeface="Times New Roman" charset="0"/>
              </a:rPr>
              <a:t>					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50B7E30-58DA-4C42-9897-BA6F838A0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6697663" cy="941388"/>
          </a:xfrm>
        </p:spPr>
        <p:txBody>
          <a:bodyPr/>
          <a:lstStyle/>
          <a:p>
            <a:r>
              <a:rPr lang="en-GB" altLang="en-US" sz="3200" dirty="0"/>
              <a:t>Good Practice Example – One Housing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18DC-F7F0-48DB-878A-A1CAC6214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40941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3200" dirty="0"/>
              <a:t>Step Down Scheme</a:t>
            </a:r>
          </a:p>
          <a:p>
            <a:pPr marL="0" indent="0">
              <a:buFontTx/>
              <a:buNone/>
              <a:defRPr/>
            </a:pPr>
            <a:endParaRPr lang="en-GB" sz="1400" dirty="0"/>
          </a:p>
          <a:p>
            <a:pPr>
              <a:defRPr/>
            </a:pPr>
            <a:r>
              <a:rPr lang="en-GB" sz="2400" dirty="0"/>
              <a:t>Working with London Borough of Camden</a:t>
            </a:r>
          </a:p>
          <a:p>
            <a:pPr>
              <a:defRPr/>
            </a:pPr>
            <a:r>
              <a:rPr lang="en-GB" sz="2400" dirty="0"/>
              <a:t>10 Step down beds in an Extra Care Scheme</a:t>
            </a:r>
          </a:p>
          <a:p>
            <a:pPr>
              <a:defRPr/>
            </a:pPr>
            <a:r>
              <a:rPr lang="en-GB" sz="2400" dirty="0"/>
              <a:t>Short Term reablement</a:t>
            </a:r>
          </a:p>
          <a:p>
            <a:pPr>
              <a:defRPr/>
            </a:pPr>
            <a:r>
              <a:rPr lang="en-GB" sz="2400" dirty="0"/>
              <a:t>Facilitates early discharge</a:t>
            </a:r>
          </a:p>
          <a:p>
            <a:pPr>
              <a:defRPr/>
            </a:pPr>
            <a:r>
              <a:rPr lang="en-GB" sz="2400" dirty="0"/>
              <a:t>Savings of between £400 &amp; £700 per person per week</a:t>
            </a:r>
          </a:p>
          <a:p>
            <a:pPr>
              <a:defRPr/>
            </a:pPr>
            <a:r>
              <a:rPr lang="en-GB" sz="2400" dirty="0"/>
              <a:t>30% reduction in care package</a:t>
            </a:r>
          </a:p>
          <a:p>
            <a:pPr marL="0" indent="0">
              <a:buFontTx/>
              <a:buNone/>
              <a:defRPr/>
            </a:pPr>
            <a:endParaRPr lang="en-GB" sz="800" dirty="0"/>
          </a:p>
          <a:p>
            <a:pPr marL="0" indent="0">
              <a:buFontTx/>
              <a:buNone/>
              <a:defRPr/>
            </a:pPr>
            <a:r>
              <a:rPr lang="en-GB" sz="1600" dirty="0"/>
              <a:t>National Housing Federation – Home from hospital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055502C-21F8-4017-9674-9705A3512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908720"/>
            <a:ext cx="6697663" cy="941387"/>
          </a:xfrm>
        </p:spPr>
        <p:txBody>
          <a:bodyPr/>
          <a:lstStyle/>
          <a:p>
            <a:r>
              <a:rPr lang="en-GB" altLang="en-US" sz="3200" dirty="0"/>
              <a:t>Good Practice Examples -  Strategic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CD9-7685-4C5C-A253-F03E8E233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348880"/>
            <a:ext cx="8351838" cy="4094162"/>
          </a:xfrm>
        </p:spPr>
        <p:txBody>
          <a:bodyPr/>
          <a:lstStyle/>
          <a:p>
            <a:pPr>
              <a:defRPr/>
            </a:pPr>
            <a:r>
              <a:rPr lang="en-GB" sz="2200" dirty="0"/>
              <a:t>Central Bedfordshire – from a detailed evidence base the Council has developed an Investment Prospectus</a:t>
            </a:r>
          </a:p>
          <a:p>
            <a:pPr>
              <a:defRPr/>
            </a:pPr>
            <a:r>
              <a:rPr lang="en-GB" sz="2200" dirty="0"/>
              <a:t>North Yorkshire – 15 year strategy has delivered 23 Extra Care schemes with a further 40 planned</a:t>
            </a:r>
          </a:p>
          <a:p>
            <a:pPr>
              <a:defRPr/>
            </a:pPr>
            <a:r>
              <a:rPr lang="en-GB" sz="2200" dirty="0"/>
              <a:t>Essex – in collaboration with its 12 District Councils developed an Independent Living Programme (3 schemes completed, one onsite, 6 with planning and 1,400 units in the pipeline</a:t>
            </a:r>
          </a:p>
          <a:p>
            <a:pPr>
              <a:defRPr/>
            </a:pPr>
            <a:r>
              <a:rPr lang="en-GB" sz="2200" dirty="0"/>
              <a:t>Greater Manchester – Health &amp; Social Care Partnership</a:t>
            </a:r>
          </a:p>
          <a:p>
            <a:pPr>
              <a:defRPr/>
            </a:pPr>
            <a:endParaRPr lang="en-GB" sz="2200" dirty="0"/>
          </a:p>
          <a:p>
            <a:pPr marL="0" indent="0">
              <a:buFontTx/>
              <a:buNone/>
              <a:defRPr/>
            </a:pPr>
            <a:r>
              <a:rPr lang="en-GB" sz="1600" dirty="0"/>
              <a:t>LGA Housing Commission – Building our homes, communities and future 2016</a:t>
            </a:r>
          </a:p>
          <a:p>
            <a:pPr marL="0" indent="0">
              <a:buFontTx/>
              <a:buNone/>
              <a:defRPr/>
            </a:pPr>
            <a:r>
              <a:rPr lang="en-GB" sz="1600" dirty="0"/>
              <a:t>LGA – Housing our ageing population 2017</a:t>
            </a:r>
          </a:p>
          <a:p>
            <a:pPr marL="0" indent="0">
              <a:buNone/>
              <a:defRPr/>
            </a:pPr>
            <a:endParaRPr lang="en-GB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" y="-1"/>
            <a:ext cx="9143994" cy="1402599"/>
          </a:xfrm>
          <a:prstGeom prst="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Shape 743"/>
          <p:cNvSpPr txBox="1"/>
          <p:nvPr/>
        </p:nvSpPr>
        <p:spPr>
          <a:xfrm>
            <a:off x="62635" y="-10941"/>
            <a:ext cx="7412690" cy="430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743"/>
          <p:cNvSpPr txBox="1"/>
          <p:nvPr/>
        </p:nvSpPr>
        <p:spPr>
          <a:xfrm>
            <a:off x="62635" y="3235"/>
            <a:ext cx="7412690" cy="430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200" kern="0" dirty="0">
              <a:solidFill>
                <a:srgbClr val="B4D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-7684" y="6492969"/>
            <a:ext cx="348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97568F5-243C-45F1-80A0-2106B97B04B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/>
              <a:t>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" y="1384460"/>
            <a:ext cx="9066308" cy="25776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en-US" sz="1300" dirty="0">
              <a:solidFill>
                <a:prstClr val="black"/>
              </a:solidFill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8427" y="2184626"/>
            <a:ext cx="8915438" cy="1428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801" y="2275536"/>
            <a:ext cx="8614646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fontAlgn="t">
              <a:defRPr/>
            </a:pPr>
            <a:r>
              <a:rPr lang="en-GB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Utilising the opportunities presented through devolution, empower residents to live healthy, independent lives in a suitable home within their own communities and draw on their skills and strengths to contribute to health, wellbeing and economic growth within Greater Manchester.</a:t>
            </a: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321" y="3806724"/>
            <a:ext cx="86056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Our objectives: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Support a social care system that is less reliant upon nursing and residential care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Develop ‘asks’ of the system to assist in innovative delivery arrangements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Oversee and advocate up-scaled provision of extra care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Create confidence in the market for providers and developers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Stimulate economic growth through development of new housing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6A5268-BD45-D648-8261-E93C8ADA5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9" y="87177"/>
            <a:ext cx="1125102" cy="118866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2329" y="1512691"/>
            <a:ext cx="9050686" cy="671935"/>
            <a:chOff x="-9995" y="747242"/>
            <a:chExt cx="4742323" cy="671935"/>
          </a:xfrm>
        </p:grpSpPr>
        <p:sp>
          <p:nvSpPr>
            <p:cNvPr id="24" name="Rounded Rectangle 23"/>
            <p:cNvSpPr/>
            <p:nvPr/>
          </p:nvSpPr>
          <p:spPr>
            <a:xfrm>
              <a:off x="-9995" y="747243"/>
              <a:ext cx="3481407" cy="581025"/>
            </a:xfrm>
            <a:prstGeom prst="roundRect">
              <a:avLst>
                <a:gd name="adj" fmla="val 0"/>
              </a:avLst>
            </a:prstGeom>
            <a:solidFill>
              <a:srgbClr val="B8D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28762" y="747242"/>
              <a:ext cx="1803566" cy="581025"/>
            </a:xfrm>
            <a:prstGeom prst="roundRect">
              <a:avLst>
                <a:gd name="adj" fmla="val 50000"/>
              </a:avLst>
            </a:prstGeom>
            <a:solidFill>
              <a:srgbClr val="B8D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5263" y="830573"/>
              <a:ext cx="4588203" cy="58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en-GB" sz="2400" b="1" dirty="0">
                  <a:solidFill>
                    <a:srgbClr val="FFFFFF"/>
                  </a:solidFill>
                </a:rPr>
                <a:t>Creating the stock we need – Supported Housing 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664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3665BEC-DE3F-4E2B-98A0-3B93FF3AD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874713"/>
            <a:ext cx="6697663" cy="941387"/>
          </a:xfrm>
        </p:spPr>
        <p:txBody>
          <a:bodyPr/>
          <a:lstStyle/>
          <a:p>
            <a:r>
              <a:rPr lang="en-GB" altLang="en-US" sz="3200" dirty="0"/>
              <a:t>Good Practice Example – Learning Disabilities &amp; Transforming Care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49A3F743-AEF4-4225-8150-431BED24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968500"/>
            <a:ext cx="8642350" cy="4248150"/>
          </a:xfrm>
        </p:spPr>
        <p:txBody>
          <a:bodyPr/>
          <a:lstStyle/>
          <a:p>
            <a:pPr>
              <a:defRPr/>
            </a:pPr>
            <a:endParaRPr lang="en-GB" altLang="en-US" sz="800" dirty="0"/>
          </a:p>
          <a:p>
            <a:pPr marL="0" indent="0">
              <a:buFontTx/>
              <a:buNone/>
              <a:defRPr/>
            </a:pPr>
            <a:r>
              <a:rPr lang="en-GB" altLang="en-US" sz="2400" dirty="0"/>
              <a:t>Nimrod House, Newham (Look Ahead)</a:t>
            </a:r>
          </a:p>
          <a:p>
            <a:pPr marL="0" indent="0">
              <a:buFontTx/>
              <a:buNone/>
              <a:defRPr/>
            </a:pPr>
            <a:endParaRPr lang="en-GB" altLang="en-US" sz="2000" dirty="0"/>
          </a:p>
          <a:p>
            <a:pPr>
              <a:defRPr/>
            </a:pPr>
            <a:r>
              <a:rPr lang="en-GB" altLang="en-US" sz="2000" dirty="0"/>
              <a:t>Developed in 2016 to support the Transforming Care Programme</a:t>
            </a:r>
          </a:p>
          <a:p>
            <a:pPr>
              <a:defRPr/>
            </a:pPr>
            <a:r>
              <a:rPr lang="en-GB" altLang="en-US" sz="2000" dirty="0"/>
              <a:t>Co-designed with customers, carers, families, clinicians and CQC</a:t>
            </a:r>
          </a:p>
          <a:p>
            <a:pPr>
              <a:defRPr/>
            </a:pPr>
            <a:r>
              <a:rPr lang="en-GB" altLang="en-US" sz="2000" dirty="0"/>
              <a:t>Designed for people with complex needs</a:t>
            </a:r>
          </a:p>
          <a:p>
            <a:pPr>
              <a:defRPr/>
            </a:pPr>
            <a:r>
              <a:rPr lang="en-GB" altLang="en-US" sz="2000" dirty="0"/>
              <a:t>Delivering impressive outcomes for individuals with complex, profound, and multiple needs </a:t>
            </a:r>
          </a:p>
          <a:p>
            <a:pPr>
              <a:defRPr/>
            </a:pPr>
            <a:r>
              <a:rPr lang="en-GB" altLang="en-US" sz="2000" dirty="0"/>
              <a:t>Delivering significant efficiencies</a:t>
            </a:r>
          </a:p>
          <a:p>
            <a:pPr>
              <a:defRPr/>
            </a:pPr>
            <a:endParaRPr lang="en-GB" altLang="en-US" sz="2000" dirty="0"/>
          </a:p>
          <a:p>
            <a:pPr marL="0" indent="0">
              <a:buFontTx/>
              <a:buNone/>
              <a:defRPr/>
            </a:pPr>
            <a:r>
              <a:rPr lang="en-GB" altLang="en-US" sz="1600" dirty="0"/>
              <a:t>Winner - CIH UK Housing Awards 2017 (Outstanding approach to meeting specialist housing needs)</a:t>
            </a:r>
          </a:p>
          <a:p>
            <a:pPr marL="0" indent="0">
              <a:buFontTx/>
              <a:buNone/>
              <a:defRPr/>
            </a:pPr>
            <a:r>
              <a:rPr lang="en-GB" sz="1600" dirty="0"/>
              <a:t>Winner - National Learning Disabilities &amp; Autism Awards 2017 (</a:t>
            </a:r>
            <a:r>
              <a:rPr lang="en-GB" sz="1600" dirty="0">
                <a:solidFill>
                  <a:srgbClr val="000000"/>
                </a:solidFill>
              </a:rPr>
              <a:t>Supported Housing Award)</a:t>
            </a:r>
            <a:endParaRPr lang="en-GB" alt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B126DA4-DDFE-4CC4-8228-8DEBA4F82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6697663" cy="941388"/>
          </a:xfrm>
        </p:spPr>
        <p:txBody>
          <a:bodyPr/>
          <a:lstStyle/>
          <a:p>
            <a:r>
              <a:rPr lang="en-GB" altLang="en-US" sz="3200" dirty="0"/>
              <a:t>Good Practice Example – Derby City Council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9A8749F-F052-4F05-BACA-5FEF0AD99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75" y="1989138"/>
            <a:ext cx="9074150" cy="4094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3200" dirty="0"/>
              <a:t>Healthy Housing Hub</a:t>
            </a:r>
          </a:p>
          <a:p>
            <a:pPr>
              <a:defRPr/>
            </a:pPr>
            <a:endParaRPr lang="en-GB" altLang="en-US" sz="2400" dirty="0"/>
          </a:p>
          <a:p>
            <a:pPr>
              <a:defRPr/>
            </a:pPr>
            <a:r>
              <a:rPr lang="en-GB" altLang="en-US" sz="2400" dirty="0"/>
              <a:t>Advice and Support</a:t>
            </a:r>
          </a:p>
          <a:p>
            <a:pPr>
              <a:defRPr/>
            </a:pPr>
            <a:r>
              <a:rPr lang="en-GB" altLang="en-US" sz="2400" dirty="0"/>
              <a:t>Prescribed Support</a:t>
            </a:r>
          </a:p>
          <a:p>
            <a:pPr>
              <a:defRPr/>
            </a:pPr>
            <a:r>
              <a:rPr lang="en-GB" altLang="en-US" sz="2400" dirty="0"/>
              <a:t>Healthy Housing Assistance</a:t>
            </a:r>
          </a:p>
          <a:p>
            <a:pPr>
              <a:defRPr/>
            </a:pPr>
            <a:r>
              <a:rPr lang="en-GB" altLang="en-US" sz="2400" dirty="0"/>
              <a:t>Partnership Links</a:t>
            </a:r>
          </a:p>
          <a:p>
            <a:pPr>
              <a:defRPr/>
            </a:pPr>
            <a:r>
              <a:rPr lang="en-GB" altLang="en-US" sz="2400" dirty="0"/>
              <a:t>Evaluation demonstrates positive</a:t>
            </a:r>
          </a:p>
          <a:p>
            <a:pPr marL="0" indent="0">
              <a:buFontTx/>
              <a:buNone/>
              <a:defRPr/>
            </a:pPr>
            <a:r>
              <a:rPr lang="en-GB" altLang="en-US" sz="2400" dirty="0"/>
              <a:t>     outcomes and efficiencies</a:t>
            </a:r>
          </a:p>
          <a:p>
            <a:pPr marL="0" indent="0">
              <a:buFontTx/>
              <a:buNone/>
              <a:defRPr/>
            </a:pPr>
            <a:endParaRPr lang="en-GB" altLang="en-US" sz="1600" dirty="0"/>
          </a:p>
          <a:p>
            <a:pPr marL="0" indent="0">
              <a:buFontTx/>
              <a:buNone/>
              <a:defRPr/>
            </a:pPr>
            <a:r>
              <a:rPr lang="en-GB" altLang="en-US" sz="1600" dirty="0"/>
              <a:t>Highly Commended at The MJ Awards 2013</a:t>
            </a:r>
          </a:p>
          <a:p>
            <a:pPr>
              <a:defRPr/>
            </a:pPr>
            <a:endParaRPr lang="en-GB" altLang="en-US" sz="2400" dirty="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1E27F165-8127-4B9F-9627-C7B560492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1863"/>
            <a:ext cx="364013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30F2017-1950-A747-8414-4CAF81D85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6697663" cy="941388"/>
          </a:xfrm>
        </p:spPr>
        <p:txBody>
          <a:bodyPr/>
          <a:lstStyle/>
          <a:p>
            <a:r>
              <a:rPr lang="en-GB" altLang="en-US" sz="3200"/>
              <a:t>Good Practice Example – Birmingham &amp; Care Villages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70E61-8784-44E9-8758-2DE007FC2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844675"/>
            <a:ext cx="8642350" cy="40941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3200" dirty="0"/>
              <a:t>Extra Care Charitable Trust</a:t>
            </a:r>
          </a:p>
          <a:p>
            <a:pPr marL="0" indent="0">
              <a:buFontTx/>
              <a:buNone/>
              <a:defRPr/>
            </a:pPr>
            <a:endParaRPr lang="en-GB" sz="800" dirty="0"/>
          </a:p>
          <a:p>
            <a:pPr>
              <a:defRPr/>
            </a:pPr>
            <a:r>
              <a:rPr lang="en-GB" sz="2400" dirty="0"/>
              <a:t>5 Care Villages</a:t>
            </a:r>
          </a:p>
          <a:p>
            <a:pPr>
              <a:defRPr/>
            </a:pPr>
            <a:r>
              <a:rPr lang="en-GB" sz="2400" dirty="0"/>
              <a:t>Lifestyle, Security, and Care</a:t>
            </a:r>
          </a:p>
          <a:p>
            <a:pPr>
              <a:defRPr/>
            </a:pPr>
            <a:r>
              <a:rPr lang="en-GB" sz="2400" dirty="0"/>
              <a:t>Aston University Evaluation </a:t>
            </a:r>
          </a:p>
          <a:p>
            <a:pPr>
              <a:defRPr/>
            </a:pPr>
            <a:r>
              <a:rPr lang="en-GB" sz="2400" dirty="0"/>
              <a:t>NHS Costs reduce by 38%</a:t>
            </a:r>
          </a:p>
          <a:p>
            <a:pPr>
              <a:defRPr/>
            </a:pPr>
            <a:r>
              <a:rPr lang="en-GB" sz="2400" dirty="0"/>
              <a:t>Social Care savings between 18% and 26%</a:t>
            </a:r>
          </a:p>
          <a:p>
            <a:pPr>
              <a:defRPr/>
            </a:pPr>
            <a:r>
              <a:rPr lang="en-GB" sz="2400" dirty="0"/>
              <a:t>46% Reduction in GP Visits</a:t>
            </a:r>
          </a:p>
          <a:p>
            <a:pPr>
              <a:defRPr/>
            </a:pPr>
            <a:r>
              <a:rPr lang="en-GB" sz="2400" dirty="0"/>
              <a:t>14.8% reduction in Depressive symptoms </a:t>
            </a:r>
          </a:p>
          <a:p>
            <a:pPr marL="0" indent="0">
              <a:buFontTx/>
              <a:buNone/>
              <a:defRPr/>
            </a:pPr>
            <a:r>
              <a:rPr lang="en-GB" sz="1600" dirty="0"/>
              <a:t>Aston Research Centre for Healthy Ageing - 2015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2CC0E869-36BD-BF40-A35A-52BBA924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708275"/>
            <a:ext cx="3944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23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1F0A-562E-414B-9B58-97CC71DE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490538"/>
            <a:ext cx="7750175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Good Practice Example –</a:t>
            </a:r>
            <a:br>
              <a:rPr lang="en-GB" dirty="0"/>
            </a:br>
            <a:r>
              <a:rPr lang="en-GB" dirty="0"/>
              <a:t>Havant Housing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42A22-E178-4EF1-BB07-8B97BD0D7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628775"/>
            <a:ext cx="8397875" cy="5603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/>
              <a:t>Provides step down beds / support for people in psychiatric units whose discharges are delayed</a:t>
            </a:r>
          </a:p>
          <a:p>
            <a:pPr>
              <a:defRPr/>
            </a:pPr>
            <a:r>
              <a:rPr lang="en-GB" sz="2400" dirty="0"/>
              <a:t>A safe and inexpensive step down bed is provided in the community alongside a low-level community support service</a:t>
            </a:r>
          </a:p>
          <a:p>
            <a:pPr>
              <a:defRPr/>
            </a:pPr>
            <a:r>
              <a:rPr lang="en-GB" sz="2400" dirty="0"/>
              <a:t>‘Meet and greet’ service is provided at local psychiatric hospital to assist with safe transition to step down unit</a:t>
            </a:r>
          </a:p>
          <a:p>
            <a:pPr>
              <a:defRPr/>
            </a:pPr>
            <a:r>
              <a:rPr lang="en-GB" sz="2400" dirty="0"/>
              <a:t>July 2016 – January 2017*, cost benefits of £98,987 compared to cost of people remaining in acute psychiatric bed</a:t>
            </a:r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r>
              <a:rPr lang="en-GB" sz="1125" dirty="0"/>
              <a:t>*‘Reducing delayed transfers of Care – How housing associations are relieving pressures on the NHS’, NHF, 2017</a:t>
            </a:r>
          </a:p>
          <a:p>
            <a:pPr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66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2125FC1-BD88-9342-BC61-6F6E980AF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476250"/>
            <a:ext cx="7959725" cy="995363"/>
          </a:xfrm>
        </p:spPr>
        <p:txBody>
          <a:bodyPr/>
          <a:lstStyle/>
          <a:p>
            <a:r>
              <a:rPr lang="en-GB" altLang="en-US" sz="3200" dirty="0"/>
              <a:t>Good Practice Example – </a:t>
            </a:r>
            <a:br>
              <a:rPr lang="en-GB" altLang="en-US" sz="3200" dirty="0"/>
            </a:br>
            <a:r>
              <a:rPr lang="en-GB" altLang="en-US" sz="3200" dirty="0"/>
              <a:t>Mansfield District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436A6-E5D0-4312-871C-3468EF159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569325" cy="56610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GB" sz="2200" dirty="0"/>
              <a:t>Housing Options supporting Hospital Discharge:</a:t>
            </a:r>
          </a:p>
          <a:p>
            <a:pPr>
              <a:defRPr/>
            </a:pPr>
            <a:r>
              <a:rPr lang="en-GB" sz="2200" dirty="0"/>
              <a:t>Mansfield District Council ASSIST* service: expedites hospital discharges and reduces admissions to Kings Mill Hospital</a:t>
            </a:r>
          </a:p>
          <a:p>
            <a:pPr>
              <a:defRPr/>
            </a:pPr>
            <a:r>
              <a:rPr lang="en-GB" sz="2200" dirty="0"/>
              <a:t>360° service to improve transition of people back home</a:t>
            </a:r>
          </a:p>
          <a:p>
            <a:pPr>
              <a:defRPr/>
            </a:pPr>
            <a:r>
              <a:rPr lang="en-GB" sz="2200" dirty="0"/>
              <a:t>Housing staff on wards to provide triage service for people who are medically ready to go home</a:t>
            </a:r>
          </a:p>
          <a:p>
            <a:pPr>
              <a:defRPr/>
            </a:pPr>
            <a:r>
              <a:rPr lang="en-GB" sz="2200" dirty="0"/>
              <a:t>Team works in A&amp;E to identify people with social needs to free up medical time</a:t>
            </a:r>
          </a:p>
          <a:p>
            <a:pPr>
              <a:defRPr/>
            </a:pPr>
            <a:r>
              <a:rPr lang="en-GB" sz="2200" dirty="0"/>
              <a:t>January 2015 – April 2016, total savings through reduction of acute bed days: £1,371,060**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r>
              <a:rPr lang="en-GB" sz="1200" dirty="0"/>
              <a:t>*ASSIST – Advocacy, Sustainment, Supporting Independence and Safeguarding Team</a:t>
            </a:r>
          </a:p>
          <a:p>
            <a:pPr marL="0" indent="0">
              <a:buFontTx/>
              <a:buNone/>
              <a:defRPr/>
            </a:pPr>
            <a:r>
              <a:rPr lang="en-GB" sz="1200" dirty="0"/>
              <a:t>** Independent Evaluation conducted by Nottingham Trent University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23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996CF8D-D1D0-7548-B130-0FE97D22E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6697663" cy="941388"/>
          </a:xfrm>
        </p:spPr>
        <p:txBody>
          <a:bodyPr/>
          <a:lstStyle/>
          <a:p>
            <a:r>
              <a:rPr lang="en-GB" altLang="en-US" sz="3200" dirty="0"/>
              <a:t>Good Practice Example – Housing Services part of the integrated system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BD74C1B4-EA3A-4D97-BA12-2FB647443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2856"/>
            <a:ext cx="8642350" cy="40941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Advice &amp; Information</a:t>
            </a:r>
          </a:p>
          <a:p>
            <a:pPr>
              <a:defRPr/>
            </a:pPr>
            <a:r>
              <a:rPr lang="en-GB" altLang="en-US" dirty="0"/>
              <a:t>Housing Officers</a:t>
            </a:r>
          </a:p>
          <a:p>
            <a:pPr>
              <a:defRPr/>
            </a:pPr>
            <a:r>
              <a:rPr lang="en-GB" altLang="en-US" dirty="0"/>
              <a:t>Prevention Services – tenure blind</a:t>
            </a:r>
          </a:p>
          <a:p>
            <a:pPr>
              <a:defRPr/>
            </a:pPr>
            <a:r>
              <a:rPr lang="en-GB" altLang="en-US" dirty="0"/>
              <a:t>DFGs</a:t>
            </a:r>
          </a:p>
          <a:p>
            <a:pPr>
              <a:defRPr/>
            </a:pPr>
            <a:r>
              <a:rPr lang="en-GB" altLang="en-US" dirty="0"/>
              <a:t>Social Prescribing</a:t>
            </a:r>
          </a:p>
          <a:p>
            <a:pPr>
              <a:defRPr/>
            </a:pPr>
            <a:r>
              <a:rPr lang="en-GB" altLang="en-US" dirty="0"/>
              <a:t>Safeguarding ‘eyes &amp; ears’</a:t>
            </a:r>
          </a:p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r>
              <a:rPr lang="en-GB" altLang="en-US" sz="2400" dirty="0"/>
              <a:t>London Borough of Hounslow </a:t>
            </a:r>
            <a:r>
              <a:rPr lang="en-GB" altLang="en-US" sz="1800" dirty="0"/>
              <a:t>as an example</a:t>
            </a:r>
          </a:p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866744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5327</TotalTime>
  <Words>785</Words>
  <Application>Microsoft Office PowerPoint</Application>
  <PresentationFormat>On-screen Show (4:3)</PresentationFormat>
  <Paragraphs>113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Unicode MS</vt:lpstr>
      <vt:lpstr>Calibri</vt:lpstr>
      <vt:lpstr>Times New Roman</vt:lpstr>
      <vt:lpstr>Default Design</vt:lpstr>
      <vt:lpstr>Health, Housing and Adult Services Examples from Practice  22nd January 2019</vt:lpstr>
      <vt:lpstr>Good Practice Examples -  Strategic Approaches</vt:lpstr>
      <vt:lpstr>PowerPoint Presentation</vt:lpstr>
      <vt:lpstr>Good Practice Example – Learning Disabilities &amp; Transforming Care</vt:lpstr>
      <vt:lpstr>Good Practice Example – Derby City Council</vt:lpstr>
      <vt:lpstr>Good Practice Example – Birmingham &amp; Care Villages</vt:lpstr>
      <vt:lpstr>Good Practice Example – Havant Housing Association</vt:lpstr>
      <vt:lpstr>Good Practice Example –  Mansfield District Council</vt:lpstr>
      <vt:lpstr>Good Practice Example – Housing Services part of the integrated system</vt:lpstr>
      <vt:lpstr>Good Practice Example – One Housing Group</vt:lpstr>
    </vt:vector>
  </TitlesOfParts>
  <Company>LGA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Marinda Oosthuizen</dc:creator>
  <cp:lastModifiedBy>Clare Skidmore</cp:lastModifiedBy>
  <cp:revision>195</cp:revision>
  <cp:lastPrinted>2018-11-13T09:33:30Z</cp:lastPrinted>
  <dcterms:created xsi:type="dcterms:W3CDTF">2007-03-15T15:06:48Z</dcterms:created>
  <dcterms:modified xsi:type="dcterms:W3CDTF">2019-01-21T14:24:09Z</dcterms:modified>
</cp:coreProperties>
</file>