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23"/>
  </p:notesMasterIdLst>
  <p:sldIdLst>
    <p:sldId id="270" r:id="rId2"/>
    <p:sldId id="329" r:id="rId3"/>
    <p:sldId id="352" r:id="rId4"/>
    <p:sldId id="380" r:id="rId5"/>
    <p:sldId id="353" r:id="rId6"/>
    <p:sldId id="343" r:id="rId7"/>
    <p:sldId id="354" r:id="rId8"/>
    <p:sldId id="359" r:id="rId9"/>
    <p:sldId id="360" r:id="rId10"/>
    <p:sldId id="363" r:id="rId11"/>
    <p:sldId id="362" r:id="rId12"/>
    <p:sldId id="369" r:id="rId13"/>
    <p:sldId id="379" r:id="rId14"/>
    <p:sldId id="365" r:id="rId15"/>
    <p:sldId id="366" r:id="rId16"/>
    <p:sldId id="371" r:id="rId17"/>
    <p:sldId id="355" r:id="rId18"/>
    <p:sldId id="358" r:id="rId19"/>
    <p:sldId id="340" r:id="rId20"/>
    <p:sldId id="339" r:id="rId21"/>
    <p:sldId id="381" r:id="rId22"/>
  </p:sldIdLst>
  <p:sldSz cx="9144000" cy="6858000" type="screen4x3"/>
  <p:notesSz cx="6805613" cy="99441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FCCD"/>
    <a:srgbClr val="CCCCFF"/>
    <a:srgbClr val="0000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59" autoAdjust="0"/>
    <p:restoredTop sz="88686" autoAdjust="0"/>
  </p:normalViewPr>
  <p:slideViewPr>
    <p:cSldViewPr>
      <p:cViewPr varScale="1">
        <p:scale>
          <a:sx n="75" d="100"/>
          <a:sy n="75" d="100"/>
        </p:scale>
        <p:origin x="1482" y="72"/>
      </p:cViewPr>
      <p:guideLst>
        <p:guide orient="horz" pos="2160"/>
        <p:guide pos="2880"/>
      </p:guideLst>
    </p:cSldViewPr>
  </p:slideViewPr>
  <p:notesTextViewPr>
    <p:cViewPr>
      <p:scale>
        <a:sx n="1" d="1"/>
        <a:sy n="1" d="1"/>
      </p:scale>
      <p:origin x="0" y="0"/>
    </p:cViewPr>
  </p:notesTextViewPr>
  <p:notesViewPr>
    <p:cSldViewPr>
      <p:cViewPr varScale="1">
        <p:scale>
          <a:sx n="49" d="100"/>
          <a:sy n="49" d="100"/>
        </p:scale>
        <p:origin x="2916"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7160B2CE-DDC0-4D6C-8764-362DDE1CEFC4}" type="datetimeFigureOut">
              <a:rPr lang="en-GB" smtClean="0"/>
              <a:t>21/01/2019</a:t>
            </a:fld>
            <a:endParaRPr lang="en-GB" dirty="0"/>
          </a:p>
        </p:txBody>
      </p:sp>
      <p:sp>
        <p:nvSpPr>
          <p:cNvPr id="4" name="Slide Image Placeholder 3"/>
          <p:cNvSpPr>
            <a:spLocks noGrp="1" noRot="1" noChangeAspect="1"/>
          </p:cNvSpPr>
          <p:nvPr>
            <p:ph type="sldImg" idx="2"/>
          </p:nvPr>
        </p:nvSpPr>
        <p:spPr>
          <a:xfrm>
            <a:off x="1166813" y="1243013"/>
            <a:ext cx="4471987" cy="33559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298E808B-53B7-40FF-8AC8-1DB74495A6B1}" type="slidenum">
              <a:rPr lang="en-GB" smtClean="0"/>
              <a:t>‹#›</a:t>
            </a:fld>
            <a:endParaRPr lang="en-GB" dirty="0"/>
          </a:p>
        </p:txBody>
      </p:sp>
    </p:spTree>
    <p:extLst>
      <p:ext uri="{BB962C8B-B14F-4D97-AF65-F5344CB8AC3E}">
        <p14:creationId xmlns:p14="http://schemas.microsoft.com/office/powerpoint/2010/main" val="4242163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98E808B-53B7-40FF-8AC8-1DB74495A6B1}" type="slidenum">
              <a:rPr lang="en-GB" smtClean="0"/>
              <a:t>1</a:t>
            </a:fld>
            <a:endParaRPr lang="en-GB" dirty="0"/>
          </a:p>
        </p:txBody>
      </p:sp>
    </p:spTree>
    <p:extLst>
      <p:ext uri="{BB962C8B-B14F-4D97-AF65-F5344CB8AC3E}">
        <p14:creationId xmlns:p14="http://schemas.microsoft.com/office/powerpoint/2010/main" val="4089630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F1A7007-A200-4625-857B-C1B607EDAC37}" type="slidenum">
              <a:rPr lang="en-US" smtClean="0"/>
              <a:pPr/>
              <a:t>16</a:t>
            </a:fld>
            <a:endParaRPr lang="en-US"/>
          </a:p>
        </p:txBody>
      </p:sp>
    </p:spTree>
    <p:extLst>
      <p:ext uri="{BB962C8B-B14F-4D97-AF65-F5344CB8AC3E}">
        <p14:creationId xmlns:p14="http://schemas.microsoft.com/office/powerpoint/2010/main" val="3091076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F14FDF-90CA-4DDC-979D-6C44461E87FE}" type="slidenum">
              <a:rPr lang="en-GB" smtClean="0"/>
              <a:t>20</a:t>
            </a:fld>
            <a:endParaRPr lang="en-GB" dirty="0"/>
          </a:p>
        </p:txBody>
      </p:sp>
    </p:spTree>
    <p:extLst>
      <p:ext uri="{BB962C8B-B14F-4D97-AF65-F5344CB8AC3E}">
        <p14:creationId xmlns:p14="http://schemas.microsoft.com/office/powerpoint/2010/main" val="3490597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98E808B-53B7-40FF-8AC8-1DB74495A6B1}" type="slidenum">
              <a:rPr lang="en-GB" smtClean="0"/>
              <a:t>21</a:t>
            </a:fld>
            <a:endParaRPr lang="en-GB" dirty="0"/>
          </a:p>
        </p:txBody>
      </p:sp>
    </p:spTree>
    <p:extLst>
      <p:ext uri="{BB962C8B-B14F-4D97-AF65-F5344CB8AC3E}">
        <p14:creationId xmlns:p14="http://schemas.microsoft.com/office/powerpoint/2010/main" val="536458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89" rtl="0" eaLnBrk="1" fontAlgn="auto" latinLnBrk="0" hangingPunct="1">
              <a:lnSpc>
                <a:spcPct val="100000"/>
              </a:lnSpc>
              <a:spcBef>
                <a:spcPts val="0"/>
              </a:spcBef>
              <a:spcAft>
                <a:spcPts val="0"/>
              </a:spcAft>
              <a:buClrTx/>
              <a:buSzTx/>
              <a:buFontTx/>
              <a:buNone/>
              <a:tabLst/>
              <a:defRPr/>
            </a:pPr>
            <a:r>
              <a:rPr lang="en-GB" dirty="0"/>
              <a:t>The home is a driver of health inequalities, and those living in poverty are more likely to live in poorer housing, precarious housing circumstances or lack accommodation altogether.</a:t>
            </a:r>
          </a:p>
          <a:p>
            <a:pPr defTabSz="914489">
              <a:defRPr/>
            </a:pPr>
            <a:endParaRPr lang="en-US" dirty="0"/>
          </a:p>
          <a:p>
            <a:pPr defTabSz="914489">
              <a:defRPr/>
            </a:pPr>
            <a:endParaRPr lang="en-US" dirty="0"/>
          </a:p>
          <a:p>
            <a:pPr defTabSz="914489">
              <a:defRPr/>
            </a:pPr>
            <a:r>
              <a:rPr lang="en-US" dirty="0"/>
              <a:t>including our mental health, everyday health choices, and our surroundings – not just health care services.  While pressures on front line services dominate the news, the actual impact of those services to our health overall is actually relatively small.  Access to healthcare is of course important but more healthcare does not  necessarily mean better population health. Public health is concerned with the building blocks which need to be in place for good health such as good housing, employment , education, reducing the numbers of children in poverty……..  </a:t>
            </a:r>
          </a:p>
          <a:p>
            <a:endParaRPr lang="en-GB" dirty="0"/>
          </a:p>
        </p:txBody>
      </p:sp>
      <p:sp>
        <p:nvSpPr>
          <p:cNvPr id="4" name="Slide Number Placeholder 3"/>
          <p:cNvSpPr>
            <a:spLocks noGrp="1"/>
          </p:cNvSpPr>
          <p:nvPr>
            <p:ph type="sldNum" sz="quarter" idx="10"/>
          </p:nvPr>
        </p:nvSpPr>
        <p:spPr/>
        <p:txBody>
          <a:bodyPr/>
          <a:lstStyle/>
          <a:p>
            <a:fld id="{D38EA217-7651-487E-BF7F-07B2DB875545}" type="slidenum">
              <a:rPr lang="en-GB" smtClean="0"/>
              <a:t>5</a:t>
            </a:fld>
            <a:endParaRPr lang="en-GB"/>
          </a:p>
        </p:txBody>
      </p:sp>
    </p:spTree>
    <p:extLst>
      <p:ext uri="{BB962C8B-B14F-4D97-AF65-F5344CB8AC3E}">
        <p14:creationId xmlns:p14="http://schemas.microsoft.com/office/powerpoint/2010/main" val="4104019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a:buAutoNum type="arabicPeriod"/>
            </a:pPr>
            <a:r>
              <a:rPr lang="en-GB" sz="2800" i="1" dirty="0">
                <a:latin typeface="MyriadPro-It"/>
              </a:rPr>
              <a:t>Better strategic planning</a:t>
            </a:r>
            <a:r>
              <a:rPr lang="en-GB" sz="2800" dirty="0">
                <a:latin typeface="MyriadPro-Regular"/>
              </a:rPr>
              <a:t>: </a:t>
            </a:r>
          </a:p>
          <a:p>
            <a:pPr marL="342900" indent="-342900">
              <a:buAutoNum type="arabicPeriod"/>
            </a:pPr>
            <a:r>
              <a:rPr lang="en-GB" sz="2800" i="1" dirty="0">
                <a:latin typeface="MyriadPro-It"/>
              </a:rPr>
              <a:t>Better understanding of the preventative role of housing</a:t>
            </a:r>
            <a:r>
              <a:rPr lang="en-GB" sz="2800" dirty="0">
                <a:latin typeface="MyriadPro-Regular"/>
              </a:rPr>
              <a:t>:</a:t>
            </a:r>
          </a:p>
          <a:p>
            <a:pPr marL="342900" indent="-342900">
              <a:buAutoNum type="arabicPeriod"/>
            </a:pPr>
            <a:r>
              <a:rPr lang="en-GB" sz="2800" i="1" dirty="0">
                <a:latin typeface="MyriadPro-It"/>
              </a:rPr>
              <a:t>Greater collaborative care</a:t>
            </a:r>
            <a:r>
              <a:rPr lang="en-GB" sz="2800" dirty="0">
                <a:latin typeface="MyriadPro-Regular"/>
              </a:rPr>
              <a:t>: including prevention and transfer of care or discharge planning.</a:t>
            </a:r>
          </a:p>
          <a:p>
            <a:r>
              <a:rPr lang="en-GB" sz="2800" i="1" dirty="0">
                <a:latin typeface="MyriadPro-It"/>
              </a:rPr>
              <a:t>4. Better use of resources</a:t>
            </a:r>
            <a:r>
              <a:rPr lang="en-GB" sz="2800" dirty="0">
                <a:latin typeface="MyriadPro-Regular"/>
              </a:rPr>
              <a:t>: </a:t>
            </a:r>
          </a:p>
          <a:p>
            <a:r>
              <a:rPr lang="en-GB" sz="2800" i="1" dirty="0">
                <a:latin typeface="MyriadPro-It"/>
              </a:rPr>
              <a:t>5. Improved signposting</a:t>
            </a:r>
            <a:r>
              <a:rPr lang="en-GB" sz="2800" dirty="0">
                <a:latin typeface="MyriadPro-Regular"/>
              </a:rPr>
              <a:t>: </a:t>
            </a:r>
          </a:p>
          <a:p>
            <a:r>
              <a:rPr lang="en-GB" sz="2800" i="1" dirty="0">
                <a:latin typeface="MyriadPro-It"/>
              </a:rPr>
              <a:t>6. More shared learning</a:t>
            </a:r>
            <a:r>
              <a:rPr lang="en-GB" sz="2800" dirty="0">
                <a:latin typeface="MyriadPro-Regular"/>
              </a:rPr>
              <a:t>: </a:t>
            </a:r>
          </a:p>
          <a:p>
            <a:r>
              <a:rPr lang="en-GB" sz="2800" i="1" dirty="0">
                <a:latin typeface="MyriadPro-It"/>
              </a:rPr>
              <a:t>7. Wider sector engagement</a:t>
            </a:r>
            <a:r>
              <a:rPr lang="en-GB" sz="2800" dirty="0">
                <a:latin typeface="MyriadPro-Regular"/>
              </a:rPr>
              <a:t>: </a:t>
            </a:r>
            <a:endParaRPr lang="en-GB" sz="2800" dirty="0"/>
          </a:p>
          <a:p>
            <a:pPr marL="457200" indent="-457200">
              <a:buFont typeface="Arial" pitchFamily="34" charset="0"/>
              <a:buChar char="•"/>
              <a:defRPr/>
            </a:pPr>
            <a:endParaRPr lang="en-GB" sz="2800" dirty="0"/>
          </a:p>
          <a:p>
            <a:pPr marL="457200" indent="-457200">
              <a:buFont typeface="Arial" pitchFamily="34" charset="0"/>
              <a:buChar char="•"/>
              <a:defRPr/>
            </a:pPr>
            <a:endParaRPr lang="en-GB" sz="2800" dirty="0"/>
          </a:p>
          <a:p>
            <a:pPr marL="457200" indent="-457200">
              <a:buFont typeface="Arial" pitchFamily="34" charset="0"/>
              <a:buChar char="•"/>
              <a:defRPr/>
            </a:pPr>
            <a:endParaRPr lang="en-GB" sz="2800" dirty="0"/>
          </a:p>
          <a:p>
            <a:pPr marL="457200" indent="-457200">
              <a:buFont typeface="Arial" pitchFamily="34" charset="0"/>
              <a:buChar char="•"/>
              <a:defRPr/>
            </a:pPr>
            <a:r>
              <a:rPr lang="en-GB" sz="2800" dirty="0"/>
              <a:t>Evidence suggests it can:</a:t>
            </a:r>
          </a:p>
          <a:p>
            <a:pPr marL="857250" lvl="1" indent="-457200">
              <a:buFont typeface="Arial" panose="020B0604020202020204" pitchFamily="34" charset="0"/>
              <a:buChar char="•"/>
              <a:defRPr/>
            </a:pPr>
            <a:r>
              <a:rPr lang="en-GB" sz="2400" dirty="0"/>
              <a:t>Improve health &amp; wellbeing &amp; prevent ill-health</a:t>
            </a:r>
          </a:p>
          <a:p>
            <a:pPr marL="857250" lvl="1" indent="-457200">
              <a:buFont typeface="Arial" panose="020B0604020202020204" pitchFamily="34" charset="0"/>
              <a:buChar char="•"/>
              <a:defRPr/>
            </a:pPr>
            <a:r>
              <a:rPr lang="en-GB" sz="2400" dirty="0"/>
              <a:t>Enable people to manage their health and care needs</a:t>
            </a:r>
          </a:p>
          <a:p>
            <a:pPr marL="857250" lvl="1" indent="-457200">
              <a:buFont typeface="Arial" panose="020B0604020202020204" pitchFamily="34" charset="0"/>
              <a:buChar char="•"/>
              <a:defRPr/>
            </a:pPr>
            <a:r>
              <a:rPr lang="en-GB" sz="2400" dirty="0"/>
              <a:t>Allow people to remain in their own home for as long as they choose</a:t>
            </a:r>
          </a:p>
          <a:p>
            <a:pPr marL="857250" lvl="1" indent="-457200">
              <a:buFont typeface="Arial" panose="020B0604020202020204" pitchFamily="34" charset="0"/>
              <a:buChar char="•"/>
              <a:defRPr/>
            </a:pPr>
            <a:r>
              <a:rPr lang="en-GB" sz="2400" dirty="0"/>
              <a:t>Ensure positive care experiences</a:t>
            </a:r>
          </a:p>
          <a:p>
            <a:pPr marL="457200" indent="-457200">
              <a:buFont typeface="Arial" pitchFamily="34" charset="0"/>
              <a:buChar char="•"/>
              <a:defRPr/>
            </a:pPr>
            <a:r>
              <a:rPr lang="en-GB" sz="2800" dirty="0"/>
              <a:t>And it can contribute to:</a:t>
            </a:r>
          </a:p>
          <a:p>
            <a:pPr marL="857250" lvl="1" indent="-457200">
              <a:buFont typeface="Arial" panose="020B0604020202020204" pitchFamily="34" charset="0"/>
              <a:buChar char="•"/>
              <a:defRPr/>
            </a:pPr>
            <a:r>
              <a:rPr lang="en-GB" sz="2400" dirty="0"/>
              <a:t>Delayed &amp; reduced need for primary care &amp; social care interventions, including admission to long-term care</a:t>
            </a:r>
          </a:p>
          <a:p>
            <a:pPr marL="857250" lvl="1" indent="-457200">
              <a:buFont typeface="Arial" panose="020B0604020202020204" pitchFamily="34" charset="0"/>
              <a:buChar char="•"/>
              <a:defRPr/>
            </a:pPr>
            <a:r>
              <a:rPr lang="en-GB" sz="2400" dirty="0"/>
              <a:t>Timely discharge &amp; reduced hospital re-admissions</a:t>
            </a:r>
          </a:p>
          <a:p>
            <a:pPr marL="857250" lvl="1" indent="-457200">
              <a:buFont typeface="Arial" panose="020B0604020202020204" pitchFamily="34" charset="0"/>
              <a:buChar char="•"/>
              <a:defRPr/>
            </a:pPr>
            <a:r>
              <a:rPr lang="en-GB" sz="2400" dirty="0"/>
              <a:t>Rapid recovery from periods of ill-health or planned admissions</a:t>
            </a:r>
          </a:p>
          <a:p>
            <a:pPr>
              <a:buFont typeface="Arial" charset="0"/>
              <a:buChar char="•"/>
              <a:defRPr/>
            </a:pPr>
            <a:endParaRPr lang="en-US" altLang="en-US" sz="2400" dirty="0">
              <a:latin typeface="Arial" charset="0"/>
              <a:ea typeface="ＭＳ Ｐゴシック" pitchFamily="34" charset="-128"/>
            </a:endParaRPr>
          </a:p>
          <a:p>
            <a:pPr>
              <a:buFont typeface="Arial" charset="0"/>
              <a:buChar char="•"/>
              <a:defRPr/>
            </a:pPr>
            <a:endParaRPr lang="en-US" altLang="en-US" sz="2400" dirty="0">
              <a:latin typeface="Arial" charset="0"/>
              <a:ea typeface="ＭＳ Ｐゴシック" pitchFamily="34" charset="-128"/>
            </a:endParaRPr>
          </a:p>
          <a:p>
            <a:pPr>
              <a:buFont typeface="Arial" charset="0"/>
              <a:buChar char="•"/>
              <a:defRPr/>
            </a:pPr>
            <a:r>
              <a:rPr lang="en-US" altLang="en-US" sz="2400" dirty="0">
                <a:latin typeface="Arial" charset="0"/>
                <a:ea typeface="ＭＳ Ｐゴシック" pitchFamily="34" charset="-128"/>
              </a:rPr>
              <a:t>In PHE</a:t>
            </a:r>
          </a:p>
          <a:p>
            <a:pPr lvl="1">
              <a:buFont typeface="Arial" charset="0"/>
              <a:buChar char="•"/>
              <a:defRPr/>
            </a:pPr>
            <a:r>
              <a:rPr lang="en-US" altLang="en-US" sz="2000" dirty="0">
                <a:latin typeface="Arial" charset="0"/>
                <a:ea typeface="ＭＳ Ｐゴシック" pitchFamily="34" charset="-128"/>
              </a:rPr>
              <a:t>‘Triple F’ programme (falls and fragility fractures)</a:t>
            </a:r>
          </a:p>
          <a:p>
            <a:pPr lvl="1">
              <a:buFont typeface="Arial" charset="0"/>
              <a:buChar char="•"/>
              <a:defRPr/>
            </a:pPr>
            <a:r>
              <a:rPr lang="en-US" altLang="en-US" sz="2000" dirty="0">
                <a:latin typeface="Arial" charset="0"/>
                <a:ea typeface="ＭＳ Ｐゴシック" pitchFamily="34" charset="-128"/>
              </a:rPr>
              <a:t>Cold weather and heat plans</a:t>
            </a:r>
          </a:p>
          <a:p>
            <a:pPr lvl="1">
              <a:buFont typeface="Arial" charset="0"/>
              <a:buChar char="•"/>
              <a:defRPr/>
            </a:pPr>
            <a:r>
              <a:rPr lang="en-US" altLang="en-US" sz="2000" dirty="0">
                <a:latin typeface="Arial" charset="0"/>
                <a:ea typeface="ＭＳ Ｐゴシック" pitchFamily="34" charset="-128"/>
              </a:rPr>
              <a:t>Priorities: dementia; TB; alcohol; obesity</a:t>
            </a:r>
          </a:p>
          <a:p>
            <a:pPr>
              <a:buFont typeface="Arial" charset="0"/>
              <a:buChar char="•"/>
              <a:defRPr/>
            </a:pPr>
            <a:r>
              <a:rPr lang="en-US" altLang="en-US" sz="2400" dirty="0">
                <a:latin typeface="Arial" charset="0"/>
                <a:ea typeface="ＭＳ Ｐゴシック" pitchFamily="34" charset="-128"/>
              </a:rPr>
              <a:t>DH &amp; DCLG</a:t>
            </a:r>
          </a:p>
          <a:p>
            <a:pPr lvl="1">
              <a:buFont typeface="Arial" charset="0"/>
              <a:buChar char="•"/>
              <a:defRPr/>
            </a:pPr>
            <a:r>
              <a:rPr lang="en-US" altLang="en-US" sz="2000" dirty="0">
                <a:latin typeface="Arial" charset="0"/>
                <a:ea typeface="ＭＳ Ｐゴシック" pitchFamily="34" charset="-128"/>
              </a:rPr>
              <a:t>Home adaptations, specialist housing, planning</a:t>
            </a:r>
          </a:p>
          <a:p>
            <a:pPr>
              <a:buFont typeface="Arial" charset="0"/>
              <a:buChar char="•"/>
              <a:defRPr/>
            </a:pPr>
            <a:r>
              <a:rPr lang="en-US" altLang="en-US" sz="2400" dirty="0">
                <a:latin typeface="Arial" charset="0"/>
                <a:ea typeface="ＭＳ Ｐゴシック" pitchFamily="34" charset="-128"/>
              </a:rPr>
              <a:t>NHS England</a:t>
            </a:r>
          </a:p>
          <a:p>
            <a:pPr lvl="1">
              <a:buFont typeface="Arial" charset="0"/>
              <a:buChar char="•"/>
              <a:defRPr/>
            </a:pPr>
            <a:r>
              <a:rPr lang="en-US" altLang="en-US" sz="2000" dirty="0">
                <a:latin typeface="Arial" charset="0"/>
                <a:ea typeface="ＭＳ Ｐゴシック" pitchFamily="34" charset="-128"/>
              </a:rPr>
              <a:t>Contribution to £22bn efficiencies: falls prevention</a:t>
            </a:r>
          </a:p>
          <a:p>
            <a:pPr lvl="1">
              <a:buFont typeface="Arial" charset="0"/>
              <a:buChar char="•"/>
              <a:defRPr/>
            </a:pPr>
            <a:r>
              <a:rPr lang="en-US" altLang="en-US" sz="2000" dirty="0">
                <a:latin typeface="Arial" charset="0"/>
                <a:ea typeface="ＭＳ Ｐゴシック" pitchFamily="34" charset="-128"/>
              </a:rPr>
              <a:t>Out of hospital urgent care: better use of care at home</a:t>
            </a:r>
          </a:p>
          <a:p>
            <a:pPr lvl="1">
              <a:buFont typeface="Arial" charset="0"/>
              <a:buChar char="•"/>
              <a:defRPr/>
            </a:pPr>
            <a:r>
              <a:rPr lang="en-US" altLang="en-US" sz="2000" dirty="0">
                <a:latin typeface="Arial" charset="0"/>
                <a:ea typeface="ＭＳ Ｐゴシック" pitchFamily="34" charset="-128"/>
              </a:rPr>
              <a:t>Healthy New Towns: learning from new/regeneration</a:t>
            </a:r>
          </a:p>
          <a:p>
            <a:pPr>
              <a:buFont typeface="Arial" charset="0"/>
              <a:buChar char="•"/>
              <a:defRPr/>
            </a:pPr>
            <a:r>
              <a:rPr lang="en-US" altLang="en-US" sz="2400" dirty="0">
                <a:latin typeface="Arial" charset="0"/>
                <a:ea typeface="ＭＳ Ｐゴシック" pitchFamily="34" charset="-128"/>
              </a:rPr>
              <a:t>House of Lords select committee on built environment</a:t>
            </a:r>
          </a:p>
          <a:p>
            <a:pPr>
              <a:buFont typeface="Arial" charset="0"/>
              <a:buChar char="•"/>
              <a:defRPr/>
            </a:pPr>
            <a:r>
              <a:rPr lang="en-US" altLang="en-US" sz="2400" dirty="0">
                <a:latin typeface="Arial" charset="0"/>
                <a:ea typeface="ＭＳ Ｐゴシック" pitchFamily="34" charset="-128"/>
              </a:rPr>
              <a:t>Future of ageing population policy</a:t>
            </a:r>
          </a:p>
          <a:p>
            <a:pPr marL="171450" indent="-171450">
              <a:buFontTx/>
              <a:buChar char="•"/>
              <a:defRPr/>
            </a:pPr>
            <a:endParaRPr lang="en-GB" altLang="en-US" dirty="0">
              <a:ea typeface="ＭＳ Ｐゴシック" pitchFamily="34" charset="-128"/>
            </a:endParaRPr>
          </a:p>
          <a:p>
            <a:pPr marL="171450" indent="-171450">
              <a:buFontTx/>
              <a:buChar char="•"/>
              <a:defRPr/>
            </a:pPr>
            <a:endParaRPr lang="en-GB" altLang="en-US" dirty="0">
              <a:ea typeface="ＭＳ Ｐゴシック" pitchFamily="34" charset="-128"/>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and social care sectors to enable this. This </a:t>
            </a:r>
            <a:r>
              <a:rPr lang="en-GB" dirty="0" err="1"/>
              <a:t>MoU</a:t>
            </a:r>
            <a:r>
              <a:rPr lang="en-GB" dirty="0"/>
              <a:t> brings together key organisations, decision-makers and implementers from across the public and voluntary sector, to maximise opportunities to embed the role of housing in joined up action on improving health and better health and social care services.</a:t>
            </a:r>
          </a:p>
          <a:p>
            <a:pPr marL="171450" indent="-171450">
              <a:buFontTx/>
              <a:buChar char="•"/>
              <a:defRPr/>
            </a:pPr>
            <a:endParaRPr lang="en-GB" altLang="en-US" dirty="0">
              <a:ea typeface="ＭＳ Ｐゴシック" pitchFamily="34" charset="-128"/>
            </a:endParaRP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DFE60FE-D1F3-4E2E-B570-DBDB4A768017}" type="slidenum">
              <a:rPr lang="en-US" altLang="en-US">
                <a:latin typeface="Calibri" panose="020F0502020204030204" pitchFamily="34" charset="0"/>
                <a:ea typeface="MS PGothic" panose="020B0600070205080204" pitchFamily="34" charset="-128"/>
              </a:rPr>
              <a:pPr/>
              <a:t>6</a:t>
            </a:fld>
            <a:endParaRPr lang="en-US" altLang="en-US">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2281201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health is determined by our genetics, our lifestyle, the health care we receive and the impact of wider determinants. Such as our physical, social and economic environment including, for example, education and employment, as identified by Dahlgren and Whitehead(5) in their seminal diagram.</a:t>
            </a:r>
          </a:p>
          <a:p>
            <a:pPr marL="171690" indent="-171690" defTabSz="914306" eaLnBrk="1" fontAlgn="auto" hangingPunct="1">
              <a:spcBef>
                <a:spcPts val="0"/>
              </a:spcBef>
              <a:spcAft>
                <a:spcPts val="0"/>
              </a:spcAft>
              <a:buFontTx/>
              <a:buChar char="-"/>
              <a:defRPr/>
            </a:pPr>
            <a:r>
              <a:rPr lang="en-GB" dirty="0"/>
              <a:t>individual </a:t>
            </a:r>
          </a:p>
          <a:p>
            <a:pPr marL="171690" indent="-171690" defTabSz="914306" eaLnBrk="1" fontAlgn="auto" hangingPunct="1">
              <a:spcBef>
                <a:spcPts val="0"/>
              </a:spcBef>
              <a:spcAft>
                <a:spcPts val="0"/>
              </a:spcAft>
              <a:buFontTx/>
              <a:buChar char="-"/>
              <a:defRPr/>
            </a:pPr>
            <a:r>
              <a:rPr lang="en-GB" dirty="0"/>
              <a:t>layers of influences on health (‘determinants’), such as lifestyle, community networks, living and working conditions - including access to services - and socio-economic conditions. </a:t>
            </a:r>
          </a:p>
          <a:p>
            <a:endParaRPr lang="en-GB" dirty="0"/>
          </a:p>
          <a:p>
            <a:r>
              <a:rPr lang="en-GB" b="1" dirty="0"/>
              <a:t>Reference:</a:t>
            </a:r>
          </a:p>
          <a:p>
            <a:r>
              <a:rPr lang="en-GB" dirty="0"/>
              <a:t>Dahlgren, G. &amp; Whitehead, M. (1991) Policies and strategies to promote social equity in health. Stockholm: Institute for future studies</a:t>
            </a:r>
          </a:p>
          <a:p>
            <a:r>
              <a:rPr lang="en-GB" dirty="0"/>
              <a:t>Source: NHS Education for Scotland (2011)</a:t>
            </a:r>
            <a:r>
              <a:rPr lang="en-GB" baseline="0" dirty="0"/>
              <a:t> </a:t>
            </a:r>
            <a:r>
              <a:rPr lang="en-GB" dirty="0"/>
              <a:t>Bridging the Gap:</a:t>
            </a:r>
            <a:r>
              <a:rPr lang="en-GB" baseline="0" dirty="0"/>
              <a:t> </a:t>
            </a:r>
            <a:r>
              <a:rPr lang="en-GB" dirty="0"/>
              <a:t>Introducing the Wider Determinants of Health</a:t>
            </a:r>
            <a:r>
              <a:rPr lang="en-GB" baseline="0" dirty="0"/>
              <a:t> - http://www.bridgingthegap.scot.nhs.uk/understanding-health-inequalities/introducing-the-wider-determinants-of-health.aspx </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8</a:t>
            </a:fld>
            <a:endParaRPr lang="en-US"/>
          </a:p>
        </p:txBody>
      </p:sp>
    </p:spTree>
    <p:extLst>
      <p:ext uri="{BB962C8B-B14F-4D97-AF65-F5344CB8AC3E}">
        <p14:creationId xmlns:p14="http://schemas.microsoft.com/office/powerpoint/2010/main" val="2172895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health is determined by our genetics, our lifestyle, the health care we receive and the impact of wider determinants. Such as our physical, social and economic environment including, for example, education and employment, as identified by Dahlgren and Whitehead(5) in their seminal diagram.</a:t>
            </a:r>
          </a:p>
          <a:p>
            <a:pPr marL="171690" indent="-171690" defTabSz="914306" eaLnBrk="1" fontAlgn="auto" hangingPunct="1">
              <a:spcBef>
                <a:spcPts val="0"/>
              </a:spcBef>
              <a:spcAft>
                <a:spcPts val="0"/>
              </a:spcAft>
              <a:buFontTx/>
              <a:buChar char="-"/>
              <a:defRPr/>
            </a:pPr>
            <a:r>
              <a:rPr lang="en-GB" dirty="0"/>
              <a:t>individual </a:t>
            </a:r>
          </a:p>
          <a:p>
            <a:pPr marL="171690" indent="-171690" defTabSz="914306" eaLnBrk="1" fontAlgn="auto" hangingPunct="1">
              <a:spcBef>
                <a:spcPts val="0"/>
              </a:spcBef>
              <a:spcAft>
                <a:spcPts val="0"/>
              </a:spcAft>
              <a:buFontTx/>
              <a:buChar char="-"/>
              <a:defRPr/>
            </a:pPr>
            <a:r>
              <a:rPr lang="en-GB" dirty="0"/>
              <a:t>layers of influences on health (‘determinants’), such as lifestyle, community networks, living and working conditions - including access to services - and socio-economic conditions. </a:t>
            </a:r>
          </a:p>
          <a:p>
            <a:endParaRPr lang="en-GB" dirty="0"/>
          </a:p>
          <a:p>
            <a:r>
              <a:rPr lang="en-GB" b="1" dirty="0"/>
              <a:t>Reference:</a:t>
            </a:r>
          </a:p>
          <a:p>
            <a:r>
              <a:rPr lang="en-GB" dirty="0"/>
              <a:t>Dahlgren, G. &amp; Whitehead, M. (1991) Policies and strategies to promote social equity in health. Stockholm: Institute for future studies</a:t>
            </a:r>
          </a:p>
          <a:p>
            <a:r>
              <a:rPr lang="en-GB" dirty="0"/>
              <a:t>Source: NHS Education for Scotland (2011)</a:t>
            </a:r>
            <a:r>
              <a:rPr lang="en-GB" baseline="0" dirty="0"/>
              <a:t> </a:t>
            </a:r>
            <a:r>
              <a:rPr lang="en-GB" dirty="0"/>
              <a:t>Bridging the Gap:</a:t>
            </a:r>
            <a:r>
              <a:rPr lang="en-GB" baseline="0" dirty="0"/>
              <a:t> </a:t>
            </a:r>
            <a:r>
              <a:rPr lang="en-GB" dirty="0"/>
              <a:t>Introducing the Wider Determinants of Health</a:t>
            </a:r>
            <a:r>
              <a:rPr lang="en-GB" baseline="0" dirty="0"/>
              <a:t> - http://www.bridgingthegap.scot.nhs.uk/understanding-health-inequalities/introducing-the-wider-determinants-of-health.aspx </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9</a:t>
            </a:fld>
            <a:endParaRPr lang="en-US"/>
          </a:p>
        </p:txBody>
      </p:sp>
    </p:spTree>
    <p:extLst>
      <p:ext uri="{BB962C8B-B14F-4D97-AF65-F5344CB8AC3E}">
        <p14:creationId xmlns:p14="http://schemas.microsoft.com/office/powerpoint/2010/main" val="1140693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F005A9D9-CC50-5C41-8642-5D30F048A841}"/>
              </a:ext>
            </a:extLst>
          </p:cNvPr>
          <p:cNvSpPr>
            <a:spLocks noGrp="1" noRot="1" noChangeAspect="1" noTextEdit="1"/>
          </p:cNvSpPr>
          <p:nvPr>
            <p:ph type="sldImg"/>
          </p:nvPr>
        </p:nvSpPr>
        <p:spPr>
          <a:xfrm>
            <a:off x="919163" y="746125"/>
            <a:ext cx="4970462" cy="3727450"/>
          </a:xfrm>
          <a:ln/>
        </p:spPr>
      </p:sp>
      <p:sp>
        <p:nvSpPr>
          <p:cNvPr id="17411" name="Notes Placeholder 2">
            <a:extLst>
              <a:ext uri="{FF2B5EF4-FFF2-40B4-BE49-F238E27FC236}">
                <a16:creationId xmlns:a16="http://schemas.microsoft.com/office/drawing/2014/main" id="{A4DEE1A0-B835-A74A-99F1-EB0F17577B3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17412" name="Slide Number Placeholder 3">
            <a:extLst>
              <a:ext uri="{FF2B5EF4-FFF2-40B4-BE49-F238E27FC236}">
                <a16:creationId xmlns:a16="http://schemas.microsoft.com/office/drawing/2014/main" id="{73A722E4-CBA6-F048-BEA9-A79C2907EFE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3990" indent="-286150">
              <a:defRPr>
                <a:solidFill>
                  <a:schemeClr val="tx1"/>
                </a:solidFill>
                <a:latin typeface="Arial" panose="020B0604020202020204" pitchFamily="34" charset="0"/>
                <a:ea typeface="MS PGothic" panose="020B0600070205080204" pitchFamily="34" charset="-128"/>
              </a:defRPr>
            </a:lvl2pPr>
            <a:lvl3pPr marL="1144600" indent="-228920">
              <a:defRPr>
                <a:solidFill>
                  <a:schemeClr val="tx1"/>
                </a:solidFill>
                <a:latin typeface="Arial" panose="020B0604020202020204" pitchFamily="34" charset="0"/>
                <a:ea typeface="MS PGothic" panose="020B0600070205080204" pitchFamily="34" charset="-128"/>
              </a:defRPr>
            </a:lvl3pPr>
            <a:lvl4pPr marL="1602440" indent="-228920">
              <a:defRPr>
                <a:solidFill>
                  <a:schemeClr val="tx1"/>
                </a:solidFill>
                <a:latin typeface="Arial" panose="020B0604020202020204" pitchFamily="34" charset="0"/>
                <a:ea typeface="MS PGothic" panose="020B0600070205080204" pitchFamily="34" charset="-128"/>
              </a:defRPr>
            </a:lvl4pPr>
            <a:lvl5pPr marL="2060280" indent="-228920">
              <a:defRPr>
                <a:solidFill>
                  <a:schemeClr val="tx1"/>
                </a:solidFill>
                <a:latin typeface="Arial" panose="020B0604020202020204" pitchFamily="34" charset="0"/>
                <a:ea typeface="MS PGothic" panose="020B0600070205080204" pitchFamily="34" charset="-128"/>
              </a:defRPr>
            </a:lvl5pPr>
            <a:lvl6pPr marL="2518120" indent="-22892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5961" indent="-22892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33801" indent="-22892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91641" indent="-22892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71CA499-4CD6-9745-BF1C-294E06C2DAFB}" type="slidenum">
              <a:rPr lang="en-US" altLang="en-US" smtClean="0"/>
              <a:pPr/>
              <a:t>10</a:t>
            </a:fld>
            <a:endParaRPr lang="en-US" altLang="en-US"/>
          </a:p>
        </p:txBody>
      </p:sp>
    </p:spTree>
    <p:extLst>
      <p:ext uri="{BB962C8B-B14F-4D97-AF65-F5344CB8AC3E}">
        <p14:creationId xmlns:p14="http://schemas.microsoft.com/office/powerpoint/2010/main" val="79106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F1A7007-A200-4625-857B-C1B607EDAC37}" type="slidenum">
              <a:rPr lang="en-US" smtClean="0"/>
              <a:pPr/>
              <a:t>12</a:t>
            </a:fld>
            <a:endParaRPr lang="en-US"/>
          </a:p>
        </p:txBody>
      </p:sp>
    </p:spTree>
    <p:extLst>
      <p:ext uri="{BB962C8B-B14F-4D97-AF65-F5344CB8AC3E}">
        <p14:creationId xmlns:p14="http://schemas.microsoft.com/office/powerpoint/2010/main" val="1385204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GB" sz="1200" b="0" i="0" u="none" strike="noStrike" kern="1200" baseline="0" dirty="0">
                <a:solidFill>
                  <a:schemeClr val="tx1"/>
                </a:solidFill>
                <a:latin typeface="+mn-lt"/>
                <a:ea typeface="+mn-ea"/>
                <a:cs typeface="+mn-cs"/>
              </a:rPr>
              <a:t>Respiratory </a:t>
            </a:r>
            <a:br>
              <a:rPr lang="en-GB" sz="1200" b="0" i="0" u="none" strike="noStrike" kern="1200" baseline="0" dirty="0">
                <a:solidFill>
                  <a:schemeClr val="tx1"/>
                </a:solidFill>
                <a:latin typeface="+mn-lt"/>
                <a:ea typeface="+mn-ea"/>
                <a:cs typeface="+mn-cs"/>
              </a:rPr>
            </a:br>
            <a:r>
              <a:rPr lang="en-GB" sz="1200" b="0" i="0" u="none" strike="noStrike" kern="1200" baseline="0" dirty="0">
                <a:solidFill>
                  <a:schemeClr val="tx1"/>
                </a:solidFill>
                <a:latin typeface="+mn-lt"/>
                <a:ea typeface="+mn-ea"/>
                <a:cs typeface="+mn-cs"/>
              </a:rPr>
              <a:t>Links between cold temperatures and respiratory problems:.</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Resistance to respiratory infections is lowered by cool temperatures and can increase the risk of respiratory illness.7 </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Cold temperatures have been found to impair the functioning of the lungs and may trigger </a:t>
            </a:r>
            <a:r>
              <a:rPr lang="en-GB" sz="1200" b="0" i="0" u="none" strike="noStrike" kern="1200" baseline="0" dirty="0" err="1">
                <a:solidFill>
                  <a:schemeClr val="tx1"/>
                </a:solidFill>
                <a:latin typeface="+mn-lt"/>
                <a:ea typeface="+mn-ea"/>
                <a:cs typeface="+mn-cs"/>
              </a:rPr>
              <a:t>broncho</a:t>
            </a:r>
            <a:r>
              <a:rPr lang="en-GB" sz="1200" b="0" i="0" u="none" strike="noStrike" kern="1200" baseline="0" dirty="0">
                <a:solidFill>
                  <a:schemeClr val="tx1"/>
                </a:solidFill>
                <a:latin typeface="+mn-lt"/>
                <a:ea typeface="+mn-ea"/>
                <a:cs typeface="+mn-cs"/>
              </a:rPr>
              <a:t>-constriction in asthma and chronic obstructive pulmonary disease. </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A case-control study also found that people with asthma were two to three times more likely to live in cold and damp household conditions than non-asthmatics</a:t>
            </a:r>
          </a:p>
          <a:p>
            <a:r>
              <a:rPr lang="en-GB" sz="1200" b="0" i="0" u="none" strike="noStrike" kern="1200" baseline="0" dirty="0">
                <a:solidFill>
                  <a:schemeClr val="tx1"/>
                </a:solidFill>
                <a:latin typeface="+mn-lt"/>
                <a:ea typeface="+mn-ea"/>
                <a:cs typeface="+mn-cs"/>
              </a:rPr>
              <a:t>Circulatory</a:t>
            </a:r>
          </a:p>
          <a:p>
            <a:r>
              <a:rPr lang="en-GB" sz="1200" b="0" i="0" u="none" strike="noStrike" kern="1200" baseline="0" dirty="0">
                <a:solidFill>
                  <a:schemeClr val="tx1"/>
                </a:solidFill>
                <a:latin typeface="+mn-lt"/>
                <a:ea typeface="+mn-ea"/>
                <a:cs typeface="+mn-cs"/>
              </a:rPr>
              <a:t>Research suggests that deaths from cardiovascular disease in England were 22.9% higher in winter months than the average for other times for the year. </a:t>
            </a:r>
          </a:p>
          <a:p>
            <a:r>
              <a:rPr lang="en-GB" sz="1200" b="0" i="0" u="none" strike="noStrike" kern="1200" baseline="0" dirty="0">
                <a:solidFill>
                  <a:schemeClr val="tx1"/>
                </a:solidFill>
                <a:latin typeface="+mn-lt"/>
                <a:ea typeface="+mn-ea"/>
                <a:cs typeface="+mn-cs"/>
              </a:rPr>
              <a:t>cold affects circulatory health where temperatures fall below 12°C, which results in raised blood pressure, caused by the narrowing of the blood vessels, which can lead to increases in blood thickness as fluid is lost from circulation. Increased blood pressure, and increased blood viscosity, can increase the risk of strokes and heart attacks.20 </a:t>
            </a:r>
          </a:p>
          <a:p>
            <a:r>
              <a:rPr lang="en-GB" sz="1200" b="0" i="0" u="none" strike="noStrike" kern="1200" baseline="0" dirty="0">
                <a:solidFill>
                  <a:schemeClr val="tx1"/>
                </a:solidFill>
                <a:latin typeface="+mn-lt"/>
                <a:ea typeface="+mn-ea"/>
                <a:cs typeface="+mn-cs"/>
              </a:rPr>
              <a:t> research analysing coronary events in people aged 35-64 across 21 countries found coronary events to be more fatal during colder periods than in warmer periods</a:t>
            </a:r>
          </a:p>
          <a:p>
            <a:r>
              <a:rPr lang="en-GB" sz="1200" b="0" i="0" u="none" strike="noStrike" kern="1200" baseline="0" dirty="0">
                <a:solidFill>
                  <a:schemeClr val="tx1"/>
                </a:solidFill>
                <a:latin typeface="+mn-lt"/>
                <a:ea typeface="+mn-ea"/>
                <a:cs typeface="+mn-cs"/>
              </a:rPr>
              <a:t>Mental Health </a:t>
            </a:r>
          </a:p>
          <a:p>
            <a:r>
              <a:rPr lang="en-GB" sz="1200" b="0" i="0" u="none" strike="noStrike" kern="1200" baseline="0" dirty="0">
                <a:solidFill>
                  <a:schemeClr val="tx1"/>
                </a:solidFill>
                <a:latin typeface="+mn-lt"/>
                <a:ea typeface="+mn-ea"/>
                <a:cs typeface="+mn-cs"/>
              </a:rPr>
              <a:t>increases in room temperature were associated with reduced likelihood of experiencing depression and anxiety.</a:t>
            </a:r>
          </a:p>
          <a:p>
            <a:r>
              <a:rPr lang="en-GB" sz="1200" b="0" i="0" u="none" strike="noStrike" kern="1200" baseline="0" dirty="0">
                <a:solidFill>
                  <a:schemeClr val="tx1"/>
                </a:solidFill>
                <a:latin typeface="+mn-lt"/>
                <a:ea typeface="+mn-ea"/>
                <a:cs typeface="+mn-cs"/>
              </a:rPr>
              <a:t>Young people living in cold homes were more likely to be at risk of multiple mental health symptoms, experiencing four or more negative mental health symptoms.23 </a:t>
            </a:r>
          </a:p>
          <a:p>
            <a:r>
              <a:rPr lang="en-GB" sz="1200" b="0" i="0" u="none" strike="noStrike" kern="1200" baseline="0" dirty="0">
                <a:solidFill>
                  <a:schemeClr val="tx1"/>
                </a:solidFill>
                <a:latin typeface="+mn-lt"/>
                <a:ea typeface="+mn-ea"/>
                <a:cs typeface="+mn-cs"/>
              </a:rPr>
              <a:t>28% of young people lacking affordable warmth were at risk of multiple mental health symptoms, compared with just 4% of young people living in sufficiently warm homes. </a:t>
            </a:r>
          </a:p>
          <a:p>
            <a:endParaRPr lang="en-GB" sz="1200" b="0" i="0" u="none" strike="noStrike" kern="1200" baseline="0" dirty="0">
              <a:solidFill>
                <a:schemeClr val="tx1"/>
              </a:solidFill>
              <a:latin typeface="+mn-lt"/>
              <a:ea typeface="+mn-ea"/>
              <a:cs typeface="+mn-cs"/>
            </a:endParaRPr>
          </a:p>
          <a:p>
            <a:pPr algn="l"/>
            <a:r>
              <a:rPr lang="en-GB" sz="1200" b="0" i="0" u="none" strike="noStrike" kern="1200" baseline="0" dirty="0">
                <a:solidFill>
                  <a:schemeClr val="tx1"/>
                </a:solidFill>
                <a:latin typeface="+mn-lt"/>
                <a:ea typeface="+mn-ea"/>
                <a:cs typeface="+mn-cs"/>
              </a:rPr>
              <a:t>Children and young people </a:t>
            </a:r>
          </a:p>
          <a:p>
            <a:pPr marL="171450" indent="-171450" algn="l">
              <a:buFont typeface="Arial" panose="020B0604020202020204" pitchFamily="34" charset="0"/>
              <a:buChar char="•"/>
            </a:pPr>
            <a:r>
              <a:rPr lang="en-GB" sz="1200" b="0" i="0" u="none" strike="noStrike" kern="1200" baseline="0" dirty="0">
                <a:solidFill>
                  <a:schemeClr val="tx1"/>
                </a:solidFill>
                <a:latin typeface="+mn-lt"/>
                <a:ea typeface="+mn-ea"/>
                <a:cs typeface="+mn-cs"/>
              </a:rPr>
              <a:t>Children growing up in poor housing conditions (including cold living conditions) were more likely than others to experience mental health problems, such as depression and anxiety; more likely to experience slower physical growth and cognitive development; and had higher risks of respiratory problems, long term ill-health and disability.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baseline="0" dirty="0">
                <a:solidFill>
                  <a:schemeClr val="tx1"/>
                </a:solidFill>
                <a:latin typeface="+mn-lt"/>
                <a:ea typeface="+mn-ea"/>
                <a:cs typeface="+mn-cs"/>
              </a:rPr>
              <a:t>children living in cold, damp and mouldy homes have been found to be between 1.5 and 3 times more likely to develop symptoms of asthma than children living in warm and dry homes. Children living in inadequately heated accommodation were twice as likely to suffer from chest and breathing problems as children living in warm homes.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 LTCs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baseline="0" dirty="0">
                <a:solidFill>
                  <a:schemeClr val="tx1"/>
                </a:solidFill>
                <a:latin typeface="+mn-lt"/>
                <a:ea typeface="+mn-ea"/>
                <a:cs typeface="+mn-cs"/>
              </a:rPr>
              <a:t>Studies indicate that cold conditions can exacerbate existing medical conditions including diabetes, certain types of ulcers and musculoskeletal pains.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baseline="0" dirty="0">
                <a:solidFill>
                  <a:schemeClr val="tx1"/>
                </a:solidFill>
                <a:latin typeface="+mn-lt"/>
                <a:ea typeface="+mn-ea"/>
                <a:cs typeface="+mn-cs"/>
              </a:rPr>
              <a:t>increased likelihood of developing symptoms of asthma and bronchitis which can develop into long-term conditions.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baseline="0" dirty="0">
                <a:solidFill>
                  <a:schemeClr val="tx1"/>
                </a:solidFill>
                <a:latin typeface="+mn-lt"/>
                <a:ea typeface="+mn-ea"/>
                <a:cs typeface="+mn-cs"/>
              </a:rPr>
              <a:t>cold homes may slow down recovery following discharge from hospital</a:t>
            </a:r>
          </a:p>
          <a:p>
            <a:r>
              <a:rPr lang="en-GB" sz="1200" b="0" i="0" u="none" strike="noStrike" kern="1200" baseline="0" dirty="0">
                <a:solidFill>
                  <a:schemeClr val="tx1"/>
                </a:solidFill>
                <a:latin typeface="+mn-lt"/>
                <a:ea typeface="+mn-ea"/>
                <a:cs typeface="+mn-cs"/>
              </a:rPr>
              <a:t>Older people </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cold temperatures can cause blood pressure to rise in older people, increasing the risk of strokes and other circulatory problems.</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One study examined residents aged over 65 across the London Borough of Newham and hospital admissions for respiratory diagnosis, ranking these against the Fuel Poverty Index (FPI). The FPI included factors of housing energy efficiency, low income, householder age and under-occupation. The study found the FPI to be a predictor of hospital admittance, </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,cold homes have been associated with lower strength and dexterity and exacerbated symptoms of arthritis, which can increase the risk of falls and unintentional injury.</a:t>
            </a:r>
          </a:p>
          <a:p>
            <a:endParaRPr lang="en-GB" sz="1200" b="0" i="0" u="none" strike="noStrike" kern="1200" baseline="0" dirty="0">
              <a:solidFill>
                <a:schemeClr val="tx1"/>
              </a:solidFill>
              <a:latin typeface="+mn-lt"/>
              <a:ea typeface="+mn-ea"/>
              <a:cs typeface="+mn-cs"/>
            </a:endParaRPr>
          </a:p>
          <a:p>
            <a:endParaRPr lang="en-GB" dirty="0"/>
          </a:p>
          <a:p>
            <a:endParaRPr lang="en-GB" dirty="0"/>
          </a:p>
        </p:txBody>
      </p:sp>
      <p:sp>
        <p:nvSpPr>
          <p:cNvPr id="4" name="Slide Number Placeholder 3"/>
          <p:cNvSpPr>
            <a:spLocks noGrp="1"/>
          </p:cNvSpPr>
          <p:nvPr>
            <p:ph type="sldNum" sz="quarter" idx="10"/>
          </p:nvPr>
        </p:nvSpPr>
        <p:spPr/>
        <p:txBody>
          <a:bodyPr/>
          <a:lstStyle/>
          <a:p>
            <a:fld id="{BF1A7007-A200-4625-857B-C1B607EDAC37}" type="slidenum">
              <a:rPr lang="en-US" smtClean="0"/>
              <a:pPr/>
              <a:t>14</a:t>
            </a:fld>
            <a:endParaRPr lang="en-US"/>
          </a:p>
        </p:txBody>
      </p:sp>
    </p:spTree>
    <p:extLst>
      <p:ext uri="{BB962C8B-B14F-4D97-AF65-F5344CB8AC3E}">
        <p14:creationId xmlns:p14="http://schemas.microsoft.com/office/powerpoint/2010/main" val="3771249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Bef>
                <a:spcPts val="1000"/>
              </a:spcBef>
              <a:buNone/>
            </a:pPr>
            <a:r>
              <a:rPr lang="en-GB" sz="1200" kern="0" dirty="0">
                <a:solidFill>
                  <a:prstClr val="black"/>
                </a:solidFill>
              </a:rPr>
              <a:t>Unemployed 4 times more likely</a:t>
            </a:r>
          </a:p>
          <a:p>
            <a:pPr marL="0" indent="0">
              <a:lnSpc>
                <a:spcPct val="90000"/>
              </a:lnSpc>
              <a:spcBef>
                <a:spcPts val="1000"/>
              </a:spcBef>
              <a:buNone/>
            </a:pPr>
            <a:r>
              <a:rPr lang="en-GB" sz="1200" kern="0" dirty="0">
                <a:solidFill>
                  <a:prstClr val="black"/>
                </a:solidFill>
              </a:rPr>
              <a:t>Private rentals twice as likely </a:t>
            </a:r>
          </a:p>
          <a:p>
            <a:endParaRPr lang="en-GB" dirty="0"/>
          </a:p>
        </p:txBody>
      </p:sp>
      <p:sp>
        <p:nvSpPr>
          <p:cNvPr id="4" name="Slide Number Placeholder 3"/>
          <p:cNvSpPr>
            <a:spLocks noGrp="1"/>
          </p:cNvSpPr>
          <p:nvPr>
            <p:ph type="sldNum" sz="quarter" idx="10"/>
          </p:nvPr>
        </p:nvSpPr>
        <p:spPr/>
        <p:txBody>
          <a:bodyPr/>
          <a:lstStyle/>
          <a:p>
            <a:fld id="{BF1A7007-A200-4625-857B-C1B607EDAC37}" type="slidenum">
              <a:rPr lang="en-US" smtClean="0"/>
              <a:pPr/>
              <a:t>15</a:t>
            </a:fld>
            <a:endParaRPr lang="en-US"/>
          </a:p>
        </p:txBody>
      </p:sp>
    </p:spTree>
    <p:extLst>
      <p:ext uri="{BB962C8B-B14F-4D97-AF65-F5344CB8AC3E}">
        <p14:creationId xmlns:p14="http://schemas.microsoft.com/office/powerpoint/2010/main" val="723114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78340578-BEF0-4CAB-A096-6AAFEF58989F}" type="datetimeFigureOut">
              <a:rPr lang="en-GB" smtClean="0"/>
              <a:t>21/01/2019</a:t>
            </a:fld>
            <a:endParaRPr lang="en-GB" dirty="0"/>
          </a:p>
        </p:txBody>
      </p:sp>
      <p:sp>
        <p:nvSpPr>
          <p:cNvPr id="5" name="Rectangle 5"/>
          <p:cNvSpPr>
            <a:spLocks noGrp="1" noChangeArrowheads="1"/>
          </p:cNvSpPr>
          <p:nvPr>
            <p:ph type="ftr" sz="quarter" idx="11"/>
          </p:nvPr>
        </p:nvSpPr>
        <p:spPr>
          <a:ln/>
        </p:spPr>
        <p:txBody>
          <a:bodyPr/>
          <a:lstStyle>
            <a:lvl1pPr>
              <a:defRPr/>
            </a:lvl1pPr>
          </a:lstStyle>
          <a:p>
            <a:endParaRPr lang="en-GB" dirty="0"/>
          </a:p>
        </p:txBody>
      </p:sp>
      <p:sp>
        <p:nvSpPr>
          <p:cNvPr id="6" name="Rectangle 6"/>
          <p:cNvSpPr>
            <a:spLocks noGrp="1" noChangeArrowheads="1"/>
          </p:cNvSpPr>
          <p:nvPr>
            <p:ph type="sldNum" sz="quarter" idx="12"/>
          </p:nvPr>
        </p:nvSpPr>
        <p:spPr>
          <a:ln/>
        </p:spPr>
        <p:txBody>
          <a:bodyPr/>
          <a:lstStyle>
            <a:lvl1pPr>
              <a:defRPr/>
            </a:lvl1pPr>
          </a:lstStyle>
          <a:p>
            <a:fld id="{4FA536EA-16CC-4306-B1D2-F74DECED2131}" type="slidenum">
              <a:rPr lang="en-GB" smtClean="0"/>
              <a:t>‹#›</a:t>
            </a:fld>
            <a:endParaRPr lang="en-GB" dirty="0"/>
          </a:p>
        </p:txBody>
      </p:sp>
    </p:spTree>
    <p:extLst>
      <p:ext uri="{BB962C8B-B14F-4D97-AF65-F5344CB8AC3E}">
        <p14:creationId xmlns:p14="http://schemas.microsoft.com/office/powerpoint/2010/main" val="1962160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78340578-BEF0-4CAB-A096-6AAFEF58989F}" type="datetimeFigureOut">
              <a:rPr lang="en-GB" smtClean="0"/>
              <a:t>21/01/2019</a:t>
            </a:fld>
            <a:endParaRPr lang="en-GB" dirty="0"/>
          </a:p>
        </p:txBody>
      </p:sp>
      <p:sp>
        <p:nvSpPr>
          <p:cNvPr id="5" name="Rectangle 5"/>
          <p:cNvSpPr>
            <a:spLocks noGrp="1" noChangeArrowheads="1"/>
          </p:cNvSpPr>
          <p:nvPr>
            <p:ph type="ftr" sz="quarter" idx="11"/>
          </p:nvPr>
        </p:nvSpPr>
        <p:spPr>
          <a:ln/>
        </p:spPr>
        <p:txBody>
          <a:bodyPr/>
          <a:lstStyle>
            <a:lvl1pPr>
              <a:defRPr/>
            </a:lvl1pPr>
          </a:lstStyle>
          <a:p>
            <a:endParaRPr lang="en-GB" dirty="0"/>
          </a:p>
        </p:txBody>
      </p:sp>
      <p:sp>
        <p:nvSpPr>
          <p:cNvPr id="6" name="Rectangle 6"/>
          <p:cNvSpPr>
            <a:spLocks noGrp="1" noChangeArrowheads="1"/>
          </p:cNvSpPr>
          <p:nvPr>
            <p:ph type="sldNum" sz="quarter" idx="12"/>
          </p:nvPr>
        </p:nvSpPr>
        <p:spPr>
          <a:ln/>
        </p:spPr>
        <p:txBody>
          <a:bodyPr/>
          <a:lstStyle>
            <a:lvl1pPr>
              <a:defRPr/>
            </a:lvl1pPr>
          </a:lstStyle>
          <a:p>
            <a:fld id="{4FA536EA-16CC-4306-B1D2-F74DECED2131}" type="slidenum">
              <a:rPr lang="en-GB" smtClean="0"/>
              <a:t>‹#›</a:t>
            </a:fld>
            <a:endParaRPr lang="en-GB" dirty="0"/>
          </a:p>
        </p:txBody>
      </p:sp>
    </p:spTree>
    <p:extLst>
      <p:ext uri="{BB962C8B-B14F-4D97-AF65-F5344CB8AC3E}">
        <p14:creationId xmlns:p14="http://schemas.microsoft.com/office/powerpoint/2010/main" val="2752713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0000" y="188913"/>
            <a:ext cx="1943100" cy="581818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20700" y="188913"/>
            <a:ext cx="5676900" cy="58181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78340578-BEF0-4CAB-A096-6AAFEF58989F}" type="datetimeFigureOut">
              <a:rPr lang="en-GB" smtClean="0"/>
              <a:t>21/01/2019</a:t>
            </a:fld>
            <a:endParaRPr lang="en-GB" dirty="0"/>
          </a:p>
        </p:txBody>
      </p:sp>
      <p:sp>
        <p:nvSpPr>
          <p:cNvPr id="5" name="Rectangle 5"/>
          <p:cNvSpPr>
            <a:spLocks noGrp="1" noChangeArrowheads="1"/>
          </p:cNvSpPr>
          <p:nvPr>
            <p:ph type="ftr" sz="quarter" idx="11"/>
          </p:nvPr>
        </p:nvSpPr>
        <p:spPr>
          <a:ln/>
        </p:spPr>
        <p:txBody>
          <a:bodyPr/>
          <a:lstStyle>
            <a:lvl1pPr>
              <a:defRPr/>
            </a:lvl1pPr>
          </a:lstStyle>
          <a:p>
            <a:endParaRPr lang="en-GB" dirty="0"/>
          </a:p>
        </p:txBody>
      </p:sp>
      <p:sp>
        <p:nvSpPr>
          <p:cNvPr id="6" name="Rectangle 6"/>
          <p:cNvSpPr>
            <a:spLocks noGrp="1" noChangeArrowheads="1"/>
          </p:cNvSpPr>
          <p:nvPr>
            <p:ph type="sldNum" sz="quarter" idx="12"/>
          </p:nvPr>
        </p:nvSpPr>
        <p:spPr>
          <a:ln/>
        </p:spPr>
        <p:txBody>
          <a:bodyPr/>
          <a:lstStyle>
            <a:lvl1pPr>
              <a:defRPr/>
            </a:lvl1pPr>
          </a:lstStyle>
          <a:p>
            <a:fld id="{4FA536EA-16CC-4306-B1D2-F74DECED2131}" type="slidenum">
              <a:rPr lang="en-GB" smtClean="0"/>
              <a:t>‹#›</a:t>
            </a:fld>
            <a:endParaRPr lang="en-GB" dirty="0"/>
          </a:p>
        </p:txBody>
      </p:sp>
    </p:spTree>
    <p:extLst>
      <p:ext uri="{BB962C8B-B14F-4D97-AF65-F5344CB8AC3E}">
        <p14:creationId xmlns:p14="http://schemas.microsoft.com/office/powerpoint/2010/main" val="2007123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Title 1"/>
          <p:cNvSpPr txBox="1">
            <a:spLocks/>
          </p:cNvSpPr>
          <p:nvPr userDrawn="1"/>
        </p:nvSpPr>
        <p:spPr>
          <a:xfrm>
            <a:off x="457200" y="3316288"/>
            <a:ext cx="7772400" cy="982662"/>
          </a:xfrm>
          <a:prstGeom prst="rect">
            <a:avLst/>
          </a:prstGeom>
        </p:spPr>
        <p:txBody>
          <a:bodyPr/>
          <a:lstStyle>
            <a:lvl1pPr algn="l">
              <a:defRPr sz="4000" b="0" i="0">
                <a:solidFill>
                  <a:schemeClr val="tx1"/>
                </a:solidFill>
                <a:latin typeface="Arial Bold"/>
                <a:cs typeface="Arial Bold"/>
              </a:defRPr>
            </a:lvl1pPr>
          </a:lstStyle>
          <a:p>
            <a:pPr>
              <a:defRPr/>
            </a:pPr>
            <a:endParaRPr lang="en-US" sz="2250" dirty="0">
              <a:ea typeface="ＭＳ Ｐゴシック" pitchFamily="31" charset="-128"/>
            </a:endParaRPr>
          </a:p>
        </p:txBody>
      </p:sp>
      <p:sp>
        <p:nvSpPr>
          <p:cNvPr id="2" name="Title 1"/>
          <p:cNvSpPr>
            <a:spLocks noGrp="1"/>
          </p:cNvSpPr>
          <p:nvPr>
            <p:ph type="ctrTitle"/>
          </p:nvPr>
        </p:nvSpPr>
        <p:spPr>
          <a:xfrm>
            <a:off x="457199" y="2485082"/>
            <a:ext cx="7772400" cy="830648"/>
          </a:xfrm>
          <a:prstGeom prst="rect">
            <a:avLst/>
          </a:prstGeom>
        </p:spPr>
        <p:txBody>
          <a:bodyPr/>
          <a:lstStyle>
            <a:lvl1pPr algn="l">
              <a:defRPr sz="3000" b="0" i="0">
                <a:solidFill>
                  <a:schemeClr val="tx1"/>
                </a:solidFill>
                <a:latin typeface="Arial Bold"/>
                <a:cs typeface="Arial Bold"/>
              </a:defRPr>
            </a:lvl1pPr>
          </a:lstStyle>
          <a:p>
            <a:r>
              <a:rPr lang="en-GB" dirty="0"/>
              <a:t>Click to edit Master title style</a:t>
            </a:r>
            <a:endParaRPr lang="en-US" dirty="0"/>
          </a:p>
        </p:txBody>
      </p:sp>
      <p:sp>
        <p:nvSpPr>
          <p:cNvPr id="11" name="Text Placeholder 10"/>
          <p:cNvSpPr>
            <a:spLocks noGrp="1"/>
          </p:cNvSpPr>
          <p:nvPr>
            <p:ph type="body" sz="quarter" idx="10"/>
          </p:nvPr>
        </p:nvSpPr>
        <p:spPr>
          <a:xfrm>
            <a:off x="457200" y="3315732"/>
            <a:ext cx="7410450" cy="853903"/>
          </a:xfrm>
          <a:prstGeom prst="rect">
            <a:avLst/>
          </a:prstGeom>
        </p:spPr>
        <p:txBody>
          <a:bodyPr vert="horz"/>
          <a:lstStyle>
            <a:lvl1pPr>
              <a:buNone/>
              <a:defRPr/>
            </a:lvl1pPr>
            <a:lvl2pPr>
              <a:buNone/>
              <a:defRPr/>
            </a:lvl2pPr>
            <a:lvl3pPr>
              <a:buNone/>
              <a:defRPr/>
            </a:lvl3pPr>
            <a:lvl4pPr>
              <a:buNone/>
              <a:defRPr/>
            </a:lvl4pPr>
            <a:lvl5pPr>
              <a:buNone/>
              <a:defRPr/>
            </a:lvl5pPr>
          </a:lstStyle>
          <a:p>
            <a:pPr lvl="0"/>
            <a:r>
              <a:rPr lang="en-GB"/>
              <a:t>Click to edit Master text styles</a:t>
            </a:r>
          </a:p>
        </p:txBody>
      </p:sp>
      <p:sp>
        <p:nvSpPr>
          <p:cNvPr id="8" name="Text Placeholder 7"/>
          <p:cNvSpPr>
            <a:spLocks noGrp="1"/>
          </p:cNvSpPr>
          <p:nvPr>
            <p:ph type="body" sz="quarter" idx="13"/>
          </p:nvPr>
        </p:nvSpPr>
        <p:spPr>
          <a:xfrm>
            <a:off x="457201" y="6114599"/>
            <a:ext cx="2509157" cy="363311"/>
          </a:xfrm>
          <a:prstGeom prst="rect">
            <a:avLst/>
          </a:prstGeom>
        </p:spPr>
        <p:txBody>
          <a:bodyPr vert="horz"/>
          <a:lstStyle>
            <a:lvl1pPr>
              <a:buNone/>
              <a:defRPr sz="1050"/>
            </a:lvl1pPr>
          </a:lstStyle>
          <a:p>
            <a:pPr lvl="0"/>
            <a:r>
              <a:rPr lang="en-GB"/>
              <a:t>Click to edit Master text styles</a:t>
            </a:r>
          </a:p>
        </p:txBody>
      </p:sp>
    </p:spTree>
    <p:extLst>
      <p:ext uri="{BB962C8B-B14F-4D97-AF65-F5344CB8AC3E}">
        <p14:creationId xmlns:p14="http://schemas.microsoft.com/office/powerpoint/2010/main" val="2256238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68071"/>
            <a:ext cx="8229600" cy="3477306"/>
          </a:xfrm>
          <a:prstGeom prst="rect">
            <a:avLst/>
          </a:prstGeom>
        </p:spPr>
        <p:txBody>
          <a:bodyPr/>
          <a:lstStyle>
            <a:lvl1pPr marL="257175" marR="0" indent="-257175" algn="l" defTabSz="342900" rtl="0" eaLnBrk="1" fontAlgn="auto" latinLnBrk="0" hangingPunct="1">
              <a:lnSpc>
                <a:spcPct val="100000"/>
              </a:lnSpc>
              <a:spcBef>
                <a:spcPct val="20000"/>
              </a:spcBef>
              <a:spcAft>
                <a:spcPts val="0"/>
              </a:spcAft>
              <a:buClrTx/>
              <a:buSzTx/>
              <a:buFont typeface="Arial"/>
              <a:buChar char="•"/>
              <a:tabLst/>
              <a:defRPr baseline="0">
                <a:solidFill>
                  <a:schemeClr val="tx1"/>
                </a:solidFill>
                <a:latin typeface="Arial"/>
                <a:cs typeface="Arial"/>
              </a:defRPr>
            </a:lvl1pPr>
            <a:lvl2pPr marL="472679" indent="-201216">
              <a:buNone/>
              <a:defRPr sz="1800">
                <a:solidFill>
                  <a:schemeClr val="tx1"/>
                </a:solidFill>
                <a:latin typeface="Arial"/>
                <a:cs typeface="Arial"/>
              </a:defRPr>
            </a:lvl2pPr>
            <a:lvl3pPr marL="857250" marR="0" indent="-257175" algn="l" defTabSz="342900" rtl="0" eaLnBrk="1" fontAlgn="auto" latinLnBrk="0" hangingPunct="1">
              <a:lnSpc>
                <a:spcPct val="100000"/>
              </a:lnSpc>
              <a:spcBef>
                <a:spcPct val="20000"/>
              </a:spcBef>
              <a:spcAft>
                <a:spcPts val="0"/>
              </a:spcAft>
              <a:buClrTx/>
              <a:buSzTx/>
              <a:buFont typeface="Lucida Grande"/>
              <a:buNone/>
              <a:tabLst/>
              <a:defRPr>
                <a:solidFill>
                  <a:schemeClr val="tx1"/>
                </a:solidFill>
                <a:latin typeface="Arial"/>
                <a:cs typeface="Arial"/>
              </a:defRPr>
            </a:lvl3pPr>
            <a:lvl4pPr>
              <a:defRPr>
                <a:latin typeface="Arial"/>
                <a:cs typeface="Arial"/>
              </a:defRPr>
            </a:lvl4pPr>
            <a:lvl5pPr>
              <a:defRPr>
                <a:latin typeface="Arial"/>
                <a:cs typeface="Arial"/>
              </a:defRPr>
            </a:lvl5pPr>
          </a:lstStyle>
          <a:p>
            <a:pPr lvl="0"/>
            <a:r>
              <a:rPr lang="en-GB" dirty="0"/>
              <a:t>Click to edit Master text style</a:t>
            </a:r>
          </a:p>
          <a:p>
            <a:pPr lvl="1"/>
            <a:r>
              <a:rPr lang="en-GB" dirty="0"/>
              <a:t>Insert sub text here </a:t>
            </a:r>
          </a:p>
          <a:p>
            <a:pPr lvl="0"/>
            <a:r>
              <a:rPr lang="en-GB" dirty="0"/>
              <a:t>Click to edit Master text style</a:t>
            </a:r>
          </a:p>
          <a:p>
            <a:pPr lvl="1"/>
            <a:r>
              <a:rPr lang="en-GB" dirty="0"/>
              <a:t>Insert sub text here</a:t>
            </a:r>
          </a:p>
          <a:p>
            <a:pPr lvl="0"/>
            <a:r>
              <a:rPr lang="en-GB" dirty="0"/>
              <a:t>Click to edit Master text style</a:t>
            </a:r>
          </a:p>
          <a:p>
            <a:pPr lvl="1"/>
            <a:r>
              <a:rPr lang="en-GB" dirty="0"/>
              <a:t>Insert sub text here</a:t>
            </a:r>
          </a:p>
          <a:p>
            <a:pPr lvl="0"/>
            <a:endParaRPr lang="en-GB" dirty="0"/>
          </a:p>
          <a:p>
            <a:pPr lvl="2"/>
            <a:endParaRPr lang="en-GB" dirty="0"/>
          </a:p>
          <a:p>
            <a:pPr lvl="1"/>
            <a:endParaRPr lang="en-GB" dirty="0"/>
          </a:p>
        </p:txBody>
      </p:sp>
      <p:sp>
        <p:nvSpPr>
          <p:cNvPr id="4" name="Title 3"/>
          <p:cNvSpPr>
            <a:spLocks noGrp="1"/>
          </p:cNvSpPr>
          <p:nvPr>
            <p:ph type="title"/>
          </p:nvPr>
        </p:nvSpPr>
        <p:spPr>
          <a:xfrm>
            <a:off x="457200" y="1353524"/>
            <a:ext cx="8229600" cy="945611"/>
          </a:xfrm>
          <a:prstGeom prst="rect">
            <a:avLst/>
          </a:prstGeom>
        </p:spPr>
        <p:txBody>
          <a:bodyPr vert="horz"/>
          <a:lstStyle>
            <a:lvl1pPr algn="l">
              <a:defRPr/>
            </a:lvl1pPr>
          </a:lstStyle>
          <a:p>
            <a:r>
              <a:rPr lang="en-GB" dirty="0"/>
              <a:t>Click to edit Master title style</a:t>
            </a:r>
            <a:endParaRPr lang="en-US" dirty="0"/>
          </a:p>
        </p:txBody>
      </p:sp>
    </p:spTree>
    <p:extLst>
      <p:ext uri="{BB962C8B-B14F-4D97-AF65-F5344CB8AC3E}">
        <p14:creationId xmlns:p14="http://schemas.microsoft.com/office/powerpoint/2010/main" val="2165358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4" descr="cmay08101adf5.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27589" y="2298700"/>
            <a:ext cx="3717925" cy="2527300"/>
          </a:xfrm>
          <a:prstGeom prst="rect">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1" y="2299136"/>
            <a:ext cx="4123871" cy="4525963"/>
          </a:xfrm>
          <a:prstGeom prst="rect">
            <a:avLst/>
          </a:prstGeom>
        </p:spPr>
        <p:txBody>
          <a:bodyPr/>
          <a:lstStyle>
            <a:lvl1pPr marL="0" marR="0" indent="0" algn="l" defTabSz="342900" rtl="0" eaLnBrk="1" fontAlgn="auto" latinLnBrk="0" hangingPunct="1">
              <a:lnSpc>
                <a:spcPct val="100000"/>
              </a:lnSpc>
              <a:spcBef>
                <a:spcPct val="20000"/>
              </a:spcBef>
              <a:spcAft>
                <a:spcPts val="0"/>
              </a:spcAft>
              <a:buClrTx/>
              <a:buSzTx/>
              <a:buFont typeface="Arial"/>
              <a:buNone/>
              <a:tabLst/>
              <a:defRPr sz="1800" baseline="0">
                <a:solidFill>
                  <a:schemeClr val="tx1"/>
                </a:solidFill>
                <a:latin typeface="Arial"/>
                <a:cs typeface="Arial"/>
              </a:defRPr>
            </a:lvl1pPr>
            <a:lvl2pPr marL="401241" indent="-197644">
              <a:buFont typeface="Arial"/>
              <a:buNone/>
              <a:defRPr>
                <a:solidFill>
                  <a:schemeClr val="tx1"/>
                </a:solidFill>
                <a:latin typeface="Arial"/>
                <a:cs typeface="Arial"/>
              </a:defRPr>
            </a:lvl2pPr>
            <a:lvl3pPr marL="606029" marR="0" indent="-204788" algn="l" defTabSz="342900" rtl="0" eaLnBrk="1" fontAlgn="auto" latinLnBrk="0" hangingPunct="1">
              <a:lnSpc>
                <a:spcPct val="100000"/>
              </a:lnSpc>
              <a:spcBef>
                <a:spcPct val="20000"/>
              </a:spcBef>
              <a:spcAft>
                <a:spcPts val="0"/>
              </a:spcAft>
              <a:buClrTx/>
              <a:buSzTx/>
              <a:buFont typeface="Arial"/>
              <a:buNone/>
              <a:tabLst/>
              <a:defRPr>
                <a:solidFill>
                  <a:schemeClr val="tx1"/>
                </a:solidFill>
                <a:latin typeface="Arial"/>
                <a:cs typeface="Arial"/>
              </a:defRPr>
            </a:lvl3pPr>
            <a:lvl4pPr marL="765572" indent="-159544">
              <a:buFont typeface="Arial"/>
              <a:buNone/>
              <a:defRPr>
                <a:solidFill>
                  <a:schemeClr val="tx1"/>
                </a:solidFill>
                <a:latin typeface="Arial"/>
                <a:cs typeface="Arial"/>
              </a:defRPr>
            </a:lvl4pPr>
            <a:lvl5pPr>
              <a:defRPr>
                <a:latin typeface="Arial"/>
                <a:cs typeface="Arial"/>
              </a:defRPr>
            </a:lvl5pPr>
          </a:lstStyle>
          <a:p>
            <a:pPr lvl="0"/>
            <a:r>
              <a:rPr lang="en-GB"/>
              <a:t>Click to edit Master text styles</a:t>
            </a:r>
          </a:p>
          <a:p>
            <a:pPr lvl="1"/>
            <a:r>
              <a:rPr lang="en-GB"/>
              <a:t>Second level</a:t>
            </a:r>
          </a:p>
          <a:p>
            <a:pPr lvl="2"/>
            <a:r>
              <a:rPr lang="en-GB"/>
              <a:t>Third level</a:t>
            </a:r>
          </a:p>
        </p:txBody>
      </p:sp>
      <p:sp>
        <p:nvSpPr>
          <p:cNvPr id="6" name="Title 3"/>
          <p:cNvSpPr>
            <a:spLocks noGrp="1"/>
          </p:cNvSpPr>
          <p:nvPr>
            <p:ph type="title"/>
          </p:nvPr>
        </p:nvSpPr>
        <p:spPr>
          <a:xfrm>
            <a:off x="457200" y="1353524"/>
            <a:ext cx="8229600" cy="945611"/>
          </a:xfrm>
          <a:prstGeom prst="rect">
            <a:avLst/>
          </a:prstGeom>
        </p:spPr>
        <p:txBody>
          <a:bodyPr vert="horz"/>
          <a:lstStyle>
            <a:lvl1pPr algn="l">
              <a:defRPr/>
            </a:lvl1pPr>
          </a:lstStyle>
          <a:p>
            <a:r>
              <a:rPr lang="en-GB" dirty="0"/>
              <a:t>Click to edit Master title style</a:t>
            </a:r>
            <a:endParaRPr lang="en-US" dirty="0"/>
          </a:p>
        </p:txBody>
      </p:sp>
    </p:spTree>
    <p:extLst>
      <p:ext uri="{BB962C8B-B14F-4D97-AF65-F5344CB8AC3E}">
        <p14:creationId xmlns:p14="http://schemas.microsoft.com/office/powerpoint/2010/main" val="593584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2299133"/>
            <a:ext cx="4051300" cy="3477306"/>
          </a:xfrm>
          <a:prstGeom prst="rect">
            <a:avLst/>
          </a:prstGeom>
        </p:spPr>
        <p:txBody>
          <a:bodyPr/>
          <a:lstStyle>
            <a:lvl1pPr marL="0" marR="0" indent="0" algn="l" defTabSz="342900" rtl="0" eaLnBrk="1" fontAlgn="auto" latinLnBrk="0" hangingPunct="1">
              <a:lnSpc>
                <a:spcPct val="100000"/>
              </a:lnSpc>
              <a:spcBef>
                <a:spcPct val="20000"/>
              </a:spcBef>
              <a:spcAft>
                <a:spcPts val="0"/>
              </a:spcAft>
              <a:buClrTx/>
              <a:buSzTx/>
              <a:buFont typeface="Arial"/>
              <a:buNone/>
              <a:tabLst/>
              <a:defRPr baseline="0">
                <a:solidFill>
                  <a:schemeClr val="tx1"/>
                </a:solidFill>
                <a:latin typeface="Arial"/>
                <a:cs typeface="Arial"/>
              </a:defRPr>
            </a:lvl1pPr>
            <a:lvl2pPr marL="0" indent="0">
              <a:buFont typeface="Arial"/>
              <a:buNone/>
              <a:defRPr sz="1800">
                <a:solidFill>
                  <a:schemeClr val="tx1"/>
                </a:solidFill>
                <a:latin typeface="Arial"/>
                <a:cs typeface="Arial"/>
              </a:defRPr>
            </a:lvl2pPr>
            <a:lvl3pPr marL="0" marR="0" indent="0" algn="l" defTabSz="342900" rtl="0" eaLnBrk="1" fontAlgn="auto" latinLnBrk="0" hangingPunct="1">
              <a:lnSpc>
                <a:spcPct val="100000"/>
              </a:lnSpc>
              <a:spcBef>
                <a:spcPct val="20000"/>
              </a:spcBef>
              <a:spcAft>
                <a:spcPts val="0"/>
              </a:spcAft>
              <a:buClrTx/>
              <a:buSzTx/>
              <a:buFont typeface="Arial"/>
              <a:buNone/>
              <a:tabLst/>
              <a:defRPr>
                <a:solidFill>
                  <a:schemeClr val="tx1"/>
                </a:solidFill>
                <a:latin typeface="Arial"/>
                <a:cs typeface="Arial"/>
              </a:defRPr>
            </a:lvl3pPr>
            <a:lvl4pPr>
              <a:defRPr>
                <a:latin typeface="Arial"/>
                <a:cs typeface="Arial"/>
              </a:defRPr>
            </a:lvl4pPr>
            <a:lvl5pPr>
              <a:defRPr>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Content Placeholder 2"/>
          <p:cNvSpPr>
            <a:spLocks noGrp="1"/>
          </p:cNvSpPr>
          <p:nvPr>
            <p:ph idx="10"/>
          </p:nvPr>
        </p:nvSpPr>
        <p:spPr>
          <a:xfrm>
            <a:off x="4635501" y="2299133"/>
            <a:ext cx="4051300" cy="3477306"/>
          </a:xfrm>
          <a:prstGeom prst="rect">
            <a:avLst/>
          </a:prstGeom>
        </p:spPr>
        <p:txBody>
          <a:bodyPr/>
          <a:lstStyle>
            <a:lvl1pPr marL="0" marR="0" indent="0" algn="l" defTabSz="342900" rtl="0" eaLnBrk="1" fontAlgn="auto" latinLnBrk="0" hangingPunct="1">
              <a:lnSpc>
                <a:spcPct val="100000"/>
              </a:lnSpc>
              <a:spcBef>
                <a:spcPct val="20000"/>
              </a:spcBef>
              <a:spcAft>
                <a:spcPts val="0"/>
              </a:spcAft>
              <a:buClrTx/>
              <a:buSzTx/>
              <a:buFont typeface="Arial"/>
              <a:buNone/>
              <a:tabLst/>
              <a:defRPr baseline="0">
                <a:solidFill>
                  <a:schemeClr val="tx1"/>
                </a:solidFill>
                <a:latin typeface="Arial"/>
                <a:cs typeface="Arial"/>
              </a:defRPr>
            </a:lvl1pPr>
            <a:lvl2pPr marL="0" indent="0">
              <a:buFont typeface="Arial"/>
              <a:buNone/>
              <a:defRPr sz="1800">
                <a:solidFill>
                  <a:schemeClr val="tx1"/>
                </a:solidFill>
                <a:latin typeface="Arial"/>
                <a:cs typeface="Arial"/>
              </a:defRPr>
            </a:lvl2pPr>
            <a:lvl3pPr marL="0" marR="0" indent="0" algn="l" defTabSz="342900" rtl="0" eaLnBrk="1" fontAlgn="auto" latinLnBrk="0" hangingPunct="1">
              <a:lnSpc>
                <a:spcPct val="100000"/>
              </a:lnSpc>
              <a:spcBef>
                <a:spcPct val="20000"/>
              </a:spcBef>
              <a:spcAft>
                <a:spcPts val="0"/>
              </a:spcAft>
              <a:buClrTx/>
              <a:buSzTx/>
              <a:buFont typeface="Arial"/>
              <a:buNone/>
              <a:tabLst/>
              <a:defRPr>
                <a:solidFill>
                  <a:schemeClr val="tx1"/>
                </a:solidFill>
                <a:latin typeface="Arial"/>
                <a:cs typeface="Arial"/>
              </a:defRPr>
            </a:lvl3pPr>
            <a:lvl4pPr>
              <a:defRPr>
                <a:latin typeface="Arial"/>
                <a:cs typeface="Arial"/>
              </a:defRPr>
            </a:lvl4pPr>
            <a:lvl5pPr>
              <a:defRPr>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Title 3"/>
          <p:cNvSpPr>
            <a:spLocks noGrp="1"/>
          </p:cNvSpPr>
          <p:nvPr>
            <p:ph type="title"/>
          </p:nvPr>
        </p:nvSpPr>
        <p:spPr>
          <a:xfrm>
            <a:off x="457200" y="1353524"/>
            <a:ext cx="8229600" cy="945611"/>
          </a:xfrm>
          <a:prstGeom prst="rect">
            <a:avLst/>
          </a:prstGeom>
        </p:spPr>
        <p:txBody>
          <a:bodyPr vert="horz"/>
          <a:lstStyle>
            <a:lvl1pPr algn="l">
              <a:defRPr/>
            </a:lvl1pPr>
          </a:lstStyle>
          <a:p>
            <a:r>
              <a:rPr lang="en-GB" dirty="0"/>
              <a:t>Click to edit Master title style</a:t>
            </a:r>
            <a:endParaRPr lang="en-US" dirty="0"/>
          </a:p>
        </p:txBody>
      </p:sp>
    </p:spTree>
    <p:extLst>
      <p:ext uri="{BB962C8B-B14F-4D97-AF65-F5344CB8AC3E}">
        <p14:creationId xmlns:p14="http://schemas.microsoft.com/office/powerpoint/2010/main" val="17592473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8" name="Title 3"/>
          <p:cNvSpPr>
            <a:spLocks noGrp="1"/>
          </p:cNvSpPr>
          <p:nvPr>
            <p:ph type="title"/>
          </p:nvPr>
        </p:nvSpPr>
        <p:spPr>
          <a:xfrm>
            <a:off x="457200" y="1353524"/>
            <a:ext cx="8229600" cy="945611"/>
          </a:xfrm>
          <a:prstGeom prst="rect">
            <a:avLst/>
          </a:prstGeom>
        </p:spPr>
        <p:txBody>
          <a:bodyPr vert="horz"/>
          <a:lstStyle>
            <a:lvl1pPr algn="l">
              <a:defRPr/>
            </a:lvl1pPr>
          </a:lstStyle>
          <a:p>
            <a:r>
              <a:rPr lang="en-GB" dirty="0"/>
              <a:t>Click to edit Master title style</a:t>
            </a:r>
            <a:endParaRPr lang="en-US" dirty="0"/>
          </a:p>
        </p:txBody>
      </p:sp>
      <p:sp>
        <p:nvSpPr>
          <p:cNvPr id="10" name="Chart Placeholder 9"/>
          <p:cNvSpPr>
            <a:spLocks noGrp="1"/>
          </p:cNvSpPr>
          <p:nvPr>
            <p:ph type="chart" sz="quarter" idx="10"/>
          </p:nvPr>
        </p:nvSpPr>
        <p:spPr>
          <a:xfrm>
            <a:off x="457201" y="2298700"/>
            <a:ext cx="5729288" cy="3698875"/>
          </a:xfrm>
          <a:prstGeom prst="rect">
            <a:avLst/>
          </a:prstGeom>
        </p:spPr>
        <p:txBody>
          <a:bodyPr vert="horz"/>
          <a:lstStyle/>
          <a:p>
            <a:pPr lvl="0"/>
            <a:endParaRPr lang="en-US" noProof="0" dirty="0"/>
          </a:p>
        </p:txBody>
      </p:sp>
    </p:spTree>
    <p:extLst>
      <p:ext uri="{BB962C8B-B14F-4D97-AF65-F5344CB8AC3E}">
        <p14:creationId xmlns:p14="http://schemas.microsoft.com/office/powerpoint/2010/main" val="3960482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6" name="Picture 9" descr="green speech.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11700" y="2298700"/>
            <a:ext cx="3017838" cy="365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a:spLocks noGrp="1"/>
          </p:cNvSpPr>
          <p:nvPr>
            <p:ph idx="1"/>
          </p:nvPr>
        </p:nvSpPr>
        <p:spPr>
          <a:xfrm>
            <a:off x="457200" y="2299133"/>
            <a:ext cx="4051300" cy="3477306"/>
          </a:xfrm>
          <a:prstGeom prst="rect">
            <a:avLst/>
          </a:prstGeom>
        </p:spPr>
        <p:txBody>
          <a:bodyPr/>
          <a:lstStyle>
            <a:lvl1pPr marL="0" marR="0" indent="0" algn="l" defTabSz="342900" rtl="0" eaLnBrk="1" fontAlgn="auto" latinLnBrk="0" hangingPunct="1">
              <a:lnSpc>
                <a:spcPct val="100000"/>
              </a:lnSpc>
              <a:spcBef>
                <a:spcPct val="20000"/>
              </a:spcBef>
              <a:spcAft>
                <a:spcPts val="0"/>
              </a:spcAft>
              <a:buClrTx/>
              <a:buSzTx/>
              <a:buFont typeface="Arial"/>
              <a:buNone/>
              <a:tabLst/>
              <a:defRPr baseline="0">
                <a:solidFill>
                  <a:schemeClr val="tx1"/>
                </a:solidFill>
                <a:latin typeface="Arial"/>
                <a:cs typeface="Arial"/>
              </a:defRPr>
            </a:lvl1pPr>
            <a:lvl2pPr marL="0" indent="0">
              <a:buFont typeface="Arial"/>
              <a:buNone/>
              <a:defRPr sz="1800">
                <a:solidFill>
                  <a:schemeClr val="tx1"/>
                </a:solidFill>
                <a:latin typeface="Arial"/>
                <a:cs typeface="Arial"/>
              </a:defRPr>
            </a:lvl2pPr>
            <a:lvl3pPr marL="0" marR="0" indent="0" algn="l" defTabSz="342900" rtl="0" eaLnBrk="1" fontAlgn="auto" latinLnBrk="0" hangingPunct="1">
              <a:lnSpc>
                <a:spcPct val="100000"/>
              </a:lnSpc>
              <a:spcBef>
                <a:spcPct val="20000"/>
              </a:spcBef>
              <a:spcAft>
                <a:spcPts val="0"/>
              </a:spcAft>
              <a:buClrTx/>
              <a:buSzTx/>
              <a:buFont typeface="Arial"/>
              <a:buNone/>
              <a:tabLst/>
              <a:defRPr>
                <a:solidFill>
                  <a:schemeClr val="tx1"/>
                </a:solidFill>
                <a:latin typeface="Arial"/>
                <a:cs typeface="Arial"/>
              </a:defRPr>
            </a:lvl3pPr>
            <a:lvl4pPr>
              <a:defRPr>
                <a:latin typeface="Arial"/>
                <a:cs typeface="Arial"/>
              </a:defRPr>
            </a:lvl4pPr>
            <a:lvl5pPr>
              <a:defRPr>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1" name="Title 3"/>
          <p:cNvSpPr>
            <a:spLocks noGrp="1"/>
          </p:cNvSpPr>
          <p:nvPr>
            <p:ph type="title"/>
          </p:nvPr>
        </p:nvSpPr>
        <p:spPr>
          <a:xfrm>
            <a:off x="457200" y="1353524"/>
            <a:ext cx="8229600" cy="945611"/>
          </a:xfrm>
          <a:prstGeom prst="rect">
            <a:avLst/>
          </a:prstGeom>
        </p:spPr>
        <p:txBody>
          <a:bodyPr vert="horz"/>
          <a:lstStyle>
            <a:lvl1pPr algn="l">
              <a:defRPr/>
            </a:lvl1pPr>
          </a:lstStyle>
          <a:p>
            <a:r>
              <a:rPr lang="en-GB" dirty="0"/>
              <a:t>Click to edit Master title style</a:t>
            </a:r>
            <a:endParaRPr lang="en-US" dirty="0"/>
          </a:p>
        </p:txBody>
      </p:sp>
      <p:sp>
        <p:nvSpPr>
          <p:cNvPr id="12" name="Content Placeholder 2"/>
          <p:cNvSpPr>
            <a:spLocks noGrp="1"/>
          </p:cNvSpPr>
          <p:nvPr>
            <p:ph idx="10"/>
          </p:nvPr>
        </p:nvSpPr>
        <p:spPr>
          <a:xfrm>
            <a:off x="4971146" y="2721429"/>
            <a:ext cx="2494643" cy="3477306"/>
          </a:xfrm>
          <a:prstGeom prst="rect">
            <a:avLst/>
          </a:prstGeom>
        </p:spPr>
        <p:txBody>
          <a:bodyPr/>
          <a:lstStyle>
            <a:lvl1pPr marL="0" marR="0" indent="0" algn="ctr" defTabSz="342900" rtl="0" eaLnBrk="1" fontAlgn="auto" latinLnBrk="0" hangingPunct="1">
              <a:lnSpc>
                <a:spcPct val="100000"/>
              </a:lnSpc>
              <a:spcBef>
                <a:spcPct val="20000"/>
              </a:spcBef>
              <a:spcAft>
                <a:spcPts val="0"/>
              </a:spcAft>
              <a:buClrTx/>
              <a:buSzTx/>
              <a:buFont typeface="Arial"/>
              <a:buNone/>
              <a:tabLst/>
              <a:defRPr sz="1800" baseline="0">
                <a:solidFill>
                  <a:schemeClr val="bg2"/>
                </a:solidFill>
                <a:latin typeface="Arial"/>
                <a:cs typeface="Arial"/>
              </a:defRPr>
            </a:lvl1pPr>
            <a:lvl2pPr marL="0" indent="0">
              <a:buFont typeface="Arial"/>
              <a:buNone/>
              <a:defRPr sz="1800">
                <a:solidFill>
                  <a:schemeClr val="bg2"/>
                </a:solidFill>
                <a:latin typeface="Arial"/>
                <a:cs typeface="Arial"/>
              </a:defRPr>
            </a:lvl2pPr>
            <a:lvl3pPr marL="0" marR="0" indent="0" algn="l" defTabSz="342900" rtl="0" eaLnBrk="1" fontAlgn="auto" latinLnBrk="0" hangingPunct="1">
              <a:lnSpc>
                <a:spcPct val="100000"/>
              </a:lnSpc>
              <a:spcBef>
                <a:spcPct val="20000"/>
              </a:spcBef>
              <a:spcAft>
                <a:spcPts val="0"/>
              </a:spcAft>
              <a:buClrTx/>
              <a:buSzTx/>
              <a:buFont typeface="Arial"/>
              <a:buNone/>
              <a:tabLst/>
              <a:defRPr>
                <a:solidFill>
                  <a:schemeClr val="bg2"/>
                </a:solidFill>
                <a:latin typeface="Arial"/>
                <a:cs typeface="Arial"/>
              </a:defRPr>
            </a:lvl3pPr>
            <a:lvl4pPr>
              <a:defRPr>
                <a:latin typeface="Arial"/>
                <a:cs typeface="Arial"/>
              </a:defRPr>
            </a:lvl4pPr>
            <a:lvl5pPr>
              <a:defRPr>
                <a:latin typeface="Arial"/>
                <a:cs typeface="Arial"/>
              </a:defRPr>
            </a:lvl5pPr>
          </a:lstStyle>
          <a:p>
            <a:pPr lvl="0"/>
            <a:r>
              <a:rPr lang="en-GB"/>
              <a:t>Click to edit Master text styles</a:t>
            </a:r>
          </a:p>
        </p:txBody>
      </p:sp>
    </p:spTree>
    <p:extLst>
      <p:ext uri="{BB962C8B-B14F-4D97-AF65-F5344CB8AC3E}">
        <p14:creationId xmlns:p14="http://schemas.microsoft.com/office/powerpoint/2010/main" val="25516643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1512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78340578-BEF0-4CAB-A096-6AAFEF58989F}" type="datetimeFigureOut">
              <a:rPr lang="en-GB" smtClean="0"/>
              <a:t>21/01/2019</a:t>
            </a:fld>
            <a:endParaRPr lang="en-GB" dirty="0"/>
          </a:p>
        </p:txBody>
      </p:sp>
      <p:sp>
        <p:nvSpPr>
          <p:cNvPr id="5" name="Rectangle 5"/>
          <p:cNvSpPr>
            <a:spLocks noGrp="1" noChangeArrowheads="1"/>
          </p:cNvSpPr>
          <p:nvPr>
            <p:ph type="ftr" sz="quarter" idx="11"/>
          </p:nvPr>
        </p:nvSpPr>
        <p:spPr>
          <a:ln/>
        </p:spPr>
        <p:txBody>
          <a:bodyPr/>
          <a:lstStyle>
            <a:lvl1pPr>
              <a:defRPr/>
            </a:lvl1pPr>
          </a:lstStyle>
          <a:p>
            <a:endParaRPr lang="en-GB" dirty="0"/>
          </a:p>
        </p:txBody>
      </p:sp>
      <p:sp>
        <p:nvSpPr>
          <p:cNvPr id="6" name="Rectangle 6"/>
          <p:cNvSpPr>
            <a:spLocks noGrp="1" noChangeArrowheads="1"/>
          </p:cNvSpPr>
          <p:nvPr>
            <p:ph type="sldNum" sz="quarter" idx="12"/>
          </p:nvPr>
        </p:nvSpPr>
        <p:spPr>
          <a:ln/>
        </p:spPr>
        <p:txBody>
          <a:bodyPr/>
          <a:lstStyle>
            <a:lvl1pPr>
              <a:defRPr/>
            </a:lvl1pPr>
          </a:lstStyle>
          <a:p>
            <a:fld id="{4FA536EA-16CC-4306-B1D2-F74DECED2131}" type="slidenum">
              <a:rPr lang="en-GB" smtClean="0"/>
              <a:t>‹#›</a:t>
            </a:fld>
            <a:endParaRPr lang="en-GB" dirty="0"/>
          </a:p>
        </p:txBody>
      </p:sp>
    </p:spTree>
    <p:extLst>
      <p:ext uri="{BB962C8B-B14F-4D97-AF65-F5344CB8AC3E}">
        <p14:creationId xmlns:p14="http://schemas.microsoft.com/office/powerpoint/2010/main" val="467969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fld id="{78340578-BEF0-4CAB-A096-6AAFEF58989F}" type="datetimeFigureOut">
              <a:rPr lang="en-GB" smtClean="0"/>
              <a:t>21/01/2019</a:t>
            </a:fld>
            <a:endParaRPr lang="en-GB" dirty="0"/>
          </a:p>
        </p:txBody>
      </p:sp>
      <p:sp>
        <p:nvSpPr>
          <p:cNvPr id="5" name="Rectangle 5"/>
          <p:cNvSpPr>
            <a:spLocks noGrp="1" noChangeArrowheads="1"/>
          </p:cNvSpPr>
          <p:nvPr>
            <p:ph type="ftr" sz="quarter" idx="11"/>
          </p:nvPr>
        </p:nvSpPr>
        <p:spPr>
          <a:ln/>
        </p:spPr>
        <p:txBody>
          <a:bodyPr/>
          <a:lstStyle>
            <a:lvl1pPr>
              <a:defRPr/>
            </a:lvl1pPr>
          </a:lstStyle>
          <a:p>
            <a:endParaRPr lang="en-GB" dirty="0"/>
          </a:p>
        </p:txBody>
      </p:sp>
      <p:sp>
        <p:nvSpPr>
          <p:cNvPr id="6" name="Rectangle 6"/>
          <p:cNvSpPr>
            <a:spLocks noGrp="1" noChangeArrowheads="1"/>
          </p:cNvSpPr>
          <p:nvPr>
            <p:ph type="sldNum" sz="quarter" idx="12"/>
          </p:nvPr>
        </p:nvSpPr>
        <p:spPr>
          <a:ln/>
        </p:spPr>
        <p:txBody>
          <a:bodyPr/>
          <a:lstStyle>
            <a:lvl1pPr>
              <a:defRPr/>
            </a:lvl1pPr>
          </a:lstStyle>
          <a:p>
            <a:fld id="{4FA536EA-16CC-4306-B1D2-F74DECED2131}" type="slidenum">
              <a:rPr lang="en-GB" smtClean="0"/>
              <a:t>‹#›</a:t>
            </a:fld>
            <a:endParaRPr lang="en-GB" dirty="0"/>
          </a:p>
        </p:txBody>
      </p:sp>
    </p:spTree>
    <p:extLst>
      <p:ext uri="{BB962C8B-B14F-4D97-AF65-F5344CB8AC3E}">
        <p14:creationId xmlns:p14="http://schemas.microsoft.com/office/powerpoint/2010/main" val="4142770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20700" y="1196975"/>
            <a:ext cx="3810000" cy="4810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483100" y="1196975"/>
            <a:ext cx="3810000" cy="4810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78340578-BEF0-4CAB-A096-6AAFEF58989F}" type="datetimeFigureOut">
              <a:rPr lang="en-GB" smtClean="0"/>
              <a:t>21/01/2019</a:t>
            </a:fld>
            <a:endParaRPr lang="en-GB" dirty="0"/>
          </a:p>
        </p:txBody>
      </p:sp>
      <p:sp>
        <p:nvSpPr>
          <p:cNvPr id="6" name="Rectangle 5"/>
          <p:cNvSpPr>
            <a:spLocks noGrp="1" noChangeArrowheads="1"/>
          </p:cNvSpPr>
          <p:nvPr>
            <p:ph type="ftr" sz="quarter" idx="11"/>
          </p:nvPr>
        </p:nvSpPr>
        <p:spPr>
          <a:ln/>
        </p:spPr>
        <p:txBody>
          <a:bodyPr/>
          <a:lstStyle>
            <a:lvl1pPr>
              <a:defRPr/>
            </a:lvl1pPr>
          </a:lstStyle>
          <a:p>
            <a:endParaRPr lang="en-GB" dirty="0"/>
          </a:p>
        </p:txBody>
      </p:sp>
      <p:sp>
        <p:nvSpPr>
          <p:cNvPr id="7" name="Rectangle 6"/>
          <p:cNvSpPr>
            <a:spLocks noGrp="1" noChangeArrowheads="1"/>
          </p:cNvSpPr>
          <p:nvPr>
            <p:ph type="sldNum" sz="quarter" idx="12"/>
          </p:nvPr>
        </p:nvSpPr>
        <p:spPr>
          <a:ln/>
        </p:spPr>
        <p:txBody>
          <a:bodyPr/>
          <a:lstStyle>
            <a:lvl1pPr>
              <a:defRPr/>
            </a:lvl1pPr>
          </a:lstStyle>
          <a:p>
            <a:fld id="{4FA536EA-16CC-4306-B1D2-F74DECED2131}" type="slidenum">
              <a:rPr lang="en-GB" smtClean="0"/>
              <a:t>‹#›</a:t>
            </a:fld>
            <a:endParaRPr lang="en-GB" dirty="0"/>
          </a:p>
        </p:txBody>
      </p:sp>
    </p:spTree>
    <p:extLst>
      <p:ext uri="{BB962C8B-B14F-4D97-AF65-F5344CB8AC3E}">
        <p14:creationId xmlns:p14="http://schemas.microsoft.com/office/powerpoint/2010/main" val="3913758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78340578-BEF0-4CAB-A096-6AAFEF58989F}" type="datetimeFigureOut">
              <a:rPr lang="en-GB" smtClean="0"/>
              <a:t>21/01/2019</a:t>
            </a:fld>
            <a:endParaRPr lang="en-GB" dirty="0"/>
          </a:p>
        </p:txBody>
      </p:sp>
      <p:sp>
        <p:nvSpPr>
          <p:cNvPr id="8" name="Rectangle 5"/>
          <p:cNvSpPr>
            <a:spLocks noGrp="1" noChangeArrowheads="1"/>
          </p:cNvSpPr>
          <p:nvPr>
            <p:ph type="ftr" sz="quarter" idx="11"/>
          </p:nvPr>
        </p:nvSpPr>
        <p:spPr>
          <a:ln/>
        </p:spPr>
        <p:txBody>
          <a:bodyPr/>
          <a:lstStyle>
            <a:lvl1pPr>
              <a:defRPr/>
            </a:lvl1pPr>
          </a:lstStyle>
          <a:p>
            <a:endParaRPr lang="en-GB" dirty="0"/>
          </a:p>
        </p:txBody>
      </p:sp>
      <p:sp>
        <p:nvSpPr>
          <p:cNvPr id="9" name="Rectangle 6"/>
          <p:cNvSpPr>
            <a:spLocks noGrp="1" noChangeArrowheads="1"/>
          </p:cNvSpPr>
          <p:nvPr>
            <p:ph type="sldNum" sz="quarter" idx="12"/>
          </p:nvPr>
        </p:nvSpPr>
        <p:spPr>
          <a:ln/>
        </p:spPr>
        <p:txBody>
          <a:bodyPr/>
          <a:lstStyle>
            <a:lvl1pPr>
              <a:defRPr/>
            </a:lvl1pPr>
          </a:lstStyle>
          <a:p>
            <a:fld id="{4FA536EA-16CC-4306-B1D2-F74DECED2131}" type="slidenum">
              <a:rPr lang="en-GB" smtClean="0"/>
              <a:t>‹#›</a:t>
            </a:fld>
            <a:endParaRPr lang="en-GB" dirty="0"/>
          </a:p>
        </p:txBody>
      </p:sp>
    </p:spTree>
    <p:extLst>
      <p:ext uri="{BB962C8B-B14F-4D97-AF65-F5344CB8AC3E}">
        <p14:creationId xmlns:p14="http://schemas.microsoft.com/office/powerpoint/2010/main" val="1268131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78340578-BEF0-4CAB-A096-6AAFEF58989F}" type="datetimeFigureOut">
              <a:rPr lang="en-GB" smtClean="0"/>
              <a:t>21/01/2019</a:t>
            </a:fld>
            <a:endParaRPr lang="en-GB" dirty="0"/>
          </a:p>
        </p:txBody>
      </p:sp>
      <p:sp>
        <p:nvSpPr>
          <p:cNvPr id="4" name="Rectangle 5"/>
          <p:cNvSpPr>
            <a:spLocks noGrp="1" noChangeArrowheads="1"/>
          </p:cNvSpPr>
          <p:nvPr>
            <p:ph type="ftr" sz="quarter" idx="11"/>
          </p:nvPr>
        </p:nvSpPr>
        <p:spPr>
          <a:ln/>
        </p:spPr>
        <p:txBody>
          <a:bodyPr/>
          <a:lstStyle>
            <a:lvl1pPr>
              <a:defRPr/>
            </a:lvl1pPr>
          </a:lstStyle>
          <a:p>
            <a:endParaRPr lang="en-GB" dirty="0"/>
          </a:p>
        </p:txBody>
      </p:sp>
      <p:sp>
        <p:nvSpPr>
          <p:cNvPr id="5" name="Rectangle 6"/>
          <p:cNvSpPr>
            <a:spLocks noGrp="1" noChangeArrowheads="1"/>
          </p:cNvSpPr>
          <p:nvPr>
            <p:ph type="sldNum" sz="quarter" idx="12"/>
          </p:nvPr>
        </p:nvSpPr>
        <p:spPr>
          <a:ln/>
        </p:spPr>
        <p:txBody>
          <a:bodyPr/>
          <a:lstStyle>
            <a:lvl1pPr>
              <a:defRPr/>
            </a:lvl1pPr>
          </a:lstStyle>
          <a:p>
            <a:fld id="{4FA536EA-16CC-4306-B1D2-F74DECED2131}" type="slidenum">
              <a:rPr lang="en-GB" smtClean="0"/>
              <a:t>‹#›</a:t>
            </a:fld>
            <a:endParaRPr lang="en-GB" dirty="0"/>
          </a:p>
        </p:txBody>
      </p:sp>
    </p:spTree>
    <p:extLst>
      <p:ext uri="{BB962C8B-B14F-4D97-AF65-F5344CB8AC3E}">
        <p14:creationId xmlns:p14="http://schemas.microsoft.com/office/powerpoint/2010/main" val="3641898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78340578-BEF0-4CAB-A096-6AAFEF58989F}" type="datetimeFigureOut">
              <a:rPr lang="en-GB" smtClean="0"/>
              <a:t>21/01/2019</a:t>
            </a:fld>
            <a:endParaRPr lang="en-GB" dirty="0"/>
          </a:p>
        </p:txBody>
      </p:sp>
      <p:sp>
        <p:nvSpPr>
          <p:cNvPr id="3" name="Rectangle 5"/>
          <p:cNvSpPr>
            <a:spLocks noGrp="1" noChangeArrowheads="1"/>
          </p:cNvSpPr>
          <p:nvPr>
            <p:ph type="ftr" sz="quarter" idx="11"/>
          </p:nvPr>
        </p:nvSpPr>
        <p:spPr>
          <a:ln/>
        </p:spPr>
        <p:txBody>
          <a:bodyPr/>
          <a:lstStyle>
            <a:lvl1pPr>
              <a:defRPr/>
            </a:lvl1pPr>
          </a:lstStyle>
          <a:p>
            <a:endParaRPr lang="en-GB" dirty="0"/>
          </a:p>
        </p:txBody>
      </p:sp>
      <p:sp>
        <p:nvSpPr>
          <p:cNvPr id="4" name="Rectangle 6"/>
          <p:cNvSpPr>
            <a:spLocks noGrp="1" noChangeArrowheads="1"/>
          </p:cNvSpPr>
          <p:nvPr>
            <p:ph type="sldNum" sz="quarter" idx="12"/>
          </p:nvPr>
        </p:nvSpPr>
        <p:spPr>
          <a:ln/>
        </p:spPr>
        <p:txBody>
          <a:bodyPr/>
          <a:lstStyle>
            <a:lvl1pPr>
              <a:defRPr/>
            </a:lvl1pPr>
          </a:lstStyle>
          <a:p>
            <a:fld id="{4FA536EA-16CC-4306-B1D2-F74DECED2131}" type="slidenum">
              <a:rPr lang="en-GB" smtClean="0"/>
              <a:t>‹#›</a:t>
            </a:fld>
            <a:endParaRPr lang="en-GB" dirty="0"/>
          </a:p>
        </p:txBody>
      </p:sp>
    </p:spTree>
    <p:extLst>
      <p:ext uri="{BB962C8B-B14F-4D97-AF65-F5344CB8AC3E}">
        <p14:creationId xmlns:p14="http://schemas.microsoft.com/office/powerpoint/2010/main" val="2045749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fld id="{78340578-BEF0-4CAB-A096-6AAFEF58989F}" type="datetimeFigureOut">
              <a:rPr lang="en-GB" smtClean="0"/>
              <a:t>21/01/2019</a:t>
            </a:fld>
            <a:endParaRPr lang="en-GB" dirty="0"/>
          </a:p>
        </p:txBody>
      </p:sp>
      <p:sp>
        <p:nvSpPr>
          <p:cNvPr id="6" name="Rectangle 5"/>
          <p:cNvSpPr>
            <a:spLocks noGrp="1" noChangeArrowheads="1"/>
          </p:cNvSpPr>
          <p:nvPr>
            <p:ph type="ftr" sz="quarter" idx="11"/>
          </p:nvPr>
        </p:nvSpPr>
        <p:spPr>
          <a:ln/>
        </p:spPr>
        <p:txBody>
          <a:bodyPr/>
          <a:lstStyle>
            <a:lvl1pPr>
              <a:defRPr/>
            </a:lvl1pPr>
          </a:lstStyle>
          <a:p>
            <a:endParaRPr lang="en-GB" dirty="0"/>
          </a:p>
        </p:txBody>
      </p:sp>
      <p:sp>
        <p:nvSpPr>
          <p:cNvPr id="7" name="Rectangle 6"/>
          <p:cNvSpPr>
            <a:spLocks noGrp="1" noChangeArrowheads="1"/>
          </p:cNvSpPr>
          <p:nvPr>
            <p:ph type="sldNum" sz="quarter" idx="12"/>
          </p:nvPr>
        </p:nvSpPr>
        <p:spPr>
          <a:ln/>
        </p:spPr>
        <p:txBody>
          <a:bodyPr/>
          <a:lstStyle>
            <a:lvl1pPr>
              <a:defRPr/>
            </a:lvl1pPr>
          </a:lstStyle>
          <a:p>
            <a:fld id="{4FA536EA-16CC-4306-B1D2-F74DECED2131}" type="slidenum">
              <a:rPr lang="en-GB" smtClean="0"/>
              <a:t>‹#›</a:t>
            </a:fld>
            <a:endParaRPr lang="en-GB" dirty="0"/>
          </a:p>
        </p:txBody>
      </p:sp>
    </p:spTree>
    <p:extLst>
      <p:ext uri="{BB962C8B-B14F-4D97-AF65-F5344CB8AC3E}">
        <p14:creationId xmlns:p14="http://schemas.microsoft.com/office/powerpoint/2010/main" val="2115324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fld id="{78340578-BEF0-4CAB-A096-6AAFEF58989F}" type="datetimeFigureOut">
              <a:rPr lang="en-GB" smtClean="0"/>
              <a:t>21/01/2019</a:t>
            </a:fld>
            <a:endParaRPr lang="en-GB" dirty="0"/>
          </a:p>
        </p:txBody>
      </p:sp>
      <p:sp>
        <p:nvSpPr>
          <p:cNvPr id="6" name="Rectangle 5"/>
          <p:cNvSpPr>
            <a:spLocks noGrp="1" noChangeArrowheads="1"/>
          </p:cNvSpPr>
          <p:nvPr>
            <p:ph type="ftr" sz="quarter" idx="11"/>
          </p:nvPr>
        </p:nvSpPr>
        <p:spPr>
          <a:ln/>
        </p:spPr>
        <p:txBody>
          <a:bodyPr/>
          <a:lstStyle>
            <a:lvl1pPr>
              <a:defRPr/>
            </a:lvl1pPr>
          </a:lstStyle>
          <a:p>
            <a:endParaRPr lang="en-GB" dirty="0"/>
          </a:p>
        </p:txBody>
      </p:sp>
      <p:sp>
        <p:nvSpPr>
          <p:cNvPr id="7" name="Rectangle 6"/>
          <p:cNvSpPr>
            <a:spLocks noGrp="1" noChangeArrowheads="1"/>
          </p:cNvSpPr>
          <p:nvPr>
            <p:ph type="sldNum" sz="quarter" idx="12"/>
          </p:nvPr>
        </p:nvSpPr>
        <p:spPr>
          <a:ln/>
        </p:spPr>
        <p:txBody>
          <a:bodyPr/>
          <a:lstStyle>
            <a:lvl1pPr>
              <a:defRPr/>
            </a:lvl1pPr>
          </a:lstStyle>
          <a:p>
            <a:fld id="{4FA536EA-16CC-4306-B1D2-F74DECED2131}" type="slidenum">
              <a:rPr lang="en-GB" smtClean="0"/>
              <a:t>‹#›</a:t>
            </a:fld>
            <a:endParaRPr lang="en-GB" dirty="0"/>
          </a:p>
        </p:txBody>
      </p:sp>
    </p:spTree>
    <p:extLst>
      <p:ext uri="{BB962C8B-B14F-4D97-AF65-F5344CB8AC3E}">
        <p14:creationId xmlns:p14="http://schemas.microsoft.com/office/powerpoint/2010/main" val="142190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oleObject" Target="../embeddings/oleObject2.bin"/><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9933"/>
        </a:solidFill>
        <a:effectLst/>
      </p:bgPr>
    </p:bg>
    <p:spTree>
      <p:nvGrpSpPr>
        <p:cNvPr id="1" name=""/>
        <p:cNvGrpSpPr/>
        <p:nvPr/>
      </p:nvGrpSpPr>
      <p:grpSpPr>
        <a:xfrm>
          <a:off x="0" y="0"/>
          <a:ext cx="0" cy="0"/>
          <a:chOff x="0" y="0"/>
          <a:chExt cx="0" cy="0"/>
        </a:xfrm>
      </p:grpSpPr>
      <p:grpSp>
        <p:nvGrpSpPr>
          <p:cNvPr id="1026" name="Group 14"/>
          <p:cNvGrpSpPr>
            <a:grpSpLocks/>
          </p:cNvGrpSpPr>
          <p:nvPr/>
        </p:nvGrpSpPr>
        <p:grpSpPr bwMode="auto">
          <a:xfrm>
            <a:off x="-19050" y="331788"/>
            <a:ext cx="8839200" cy="6553200"/>
            <a:chOff x="0" y="192"/>
            <a:chExt cx="5568" cy="4128"/>
          </a:xfrm>
        </p:grpSpPr>
        <p:sp>
          <p:nvSpPr>
            <p:cNvPr id="1034" name="Rectangle 8"/>
            <p:cNvSpPr>
              <a:spLocks noChangeArrowheads="1"/>
            </p:cNvSpPr>
            <p:nvPr userDrawn="1"/>
          </p:nvSpPr>
          <p:spPr bwMode="auto">
            <a:xfrm>
              <a:off x="0" y="192"/>
              <a:ext cx="4640" cy="41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2400">
                <a:latin typeface="Times New Roman" charset="0"/>
              </a:endParaRPr>
            </a:p>
          </p:txBody>
        </p:sp>
        <p:sp>
          <p:nvSpPr>
            <p:cNvPr id="1035" name="Rectangle 9"/>
            <p:cNvSpPr>
              <a:spLocks noChangeArrowheads="1"/>
            </p:cNvSpPr>
            <p:nvPr userDrawn="1"/>
          </p:nvSpPr>
          <p:spPr bwMode="auto">
            <a:xfrm>
              <a:off x="928" y="1104"/>
              <a:ext cx="4640" cy="321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2400">
                <a:latin typeface="Times New Roman" charset="0"/>
              </a:endParaRPr>
            </a:p>
          </p:txBody>
        </p:sp>
        <p:sp>
          <p:nvSpPr>
            <p:cNvPr id="1036" name="Oval 10"/>
            <p:cNvSpPr>
              <a:spLocks noChangeArrowheads="1"/>
            </p:cNvSpPr>
            <p:nvPr userDrawn="1"/>
          </p:nvSpPr>
          <p:spPr bwMode="auto">
            <a:xfrm>
              <a:off x="3761" y="192"/>
              <a:ext cx="1807" cy="163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2400">
                <a:latin typeface="Times New Roman" charset="0"/>
              </a:endParaRPr>
            </a:p>
          </p:txBody>
        </p:sp>
      </p:grpSp>
      <p:sp>
        <p:nvSpPr>
          <p:cNvPr id="1027" name="Rectangle 2"/>
          <p:cNvSpPr>
            <a:spLocks noGrp="1" noChangeArrowheads="1"/>
          </p:cNvSpPr>
          <p:nvPr>
            <p:ph type="title"/>
          </p:nvPr>
        </p:nvSpPr>
        <p:spPr bwMode="auto">
          <a:xfrm>
            <a:off x="520700" y="188913"/>
            <a:ext cx="77724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Rectangle 3"/>
          <p:cNvSpPr>
            <a:spLocks noGrp="1" noChangeArrowheads="1"/>
          </p:cNvSpPr>
          <p:nvPr>
            <p:ph type="body" idx="1"/>
          </p:nvPr>
        </p:nvSpPr>
        <p:spPr bwMode="auto">
          <a:xfrm>
            <a:off x="520700" y="1196975"/>
            <a:ext cx="77724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Rectangle 4"/>
          <p:cNvSpPr>
            <a:spLocks noGrp="1" noChangeArrowheads="1"/>
          </p:cNvSpPr>
          <p:nvPr>
            <p:ph type="dt" sz="half" idx="2"/>
          </p:nvPr>
        </p:nvSpPr>
        <p:spPr bwMode="auto">
          <a:xfrm>
            <a:off x="901700" y="66167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fld id="{78340578-BEF0-4CAB-A096-6AAFEF58989F}" type="datetimeFigureOut">
              <a:rPr lang="en-GB" smtClean="0"/>
              <a:t>21/01/2019</a:t>
            </a:fld>
            <a:endParaRPr lang="en-GB" dirty="0"/>
          </a:p>
        </p:txBody>
      </p:sp>
      <p:sp>
        <p:nvSpPr>
          <p:cNvPr id="2" name="Rectangle 5"/>
          <p:cNvSpPr>
            <a:spLocks noGrp="1" noChangeArrowheads="1"/>
          </p:cNvSpPr>
          <p:nvPr>
            <p:ph type="ftr" sz="quarter" idx="3"/>
          </p:nvPr>
        </p:nvSpPr>
        <p:spPr bwMode="auto">
          <a:xfrm>
            <a:off x="3340100" y="661670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endParaRPr lang="en-GB" dirty="0"/>
          </a:p>
        </p:txBody>
      </p:sp>
      <p:sp>
        <p:nvSpPr>
          <p:cNvPr id="3" name="Rectangle 6"/>
          <p:cNvSpPr>
            <a:spLocks noGrp="1" noChangeArrowheads="1"/>
          </p:cNvSpPr>
          <p:nvPr>
            <p:ph type="sldNum" sz="quarter" idx="4"/>
          </p:nvPr>
        </p:nvSpPr>
        <p:spPr bwMode="auto">
          <a:xfrm>
            <a:off x="6769100" y="66167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fld id="{4FA536EA-16CC-4306-B1D2-F74DECED2131}" type="slidenum">
              <a:rPr lang="en-GB" smtClean="0"/>
              <a:t>‹#›</a:t>
            </a:fld>
            <a:endParaRPr lang="en-GB" dirty="0"/>
          </a:p>
        </p:txBody>
      </p:sp>
      <p:graphicFrame>
        <p:nvGraphicFramePr>
          <p:cNvPr id="1032" name="Object 12"/>
          <p:cNvGraphicFramePr>
            <a:graphicFrameLocks noChangeAspect="1"/>
          </p:cNvGraphicFramePr>
          <p:nvPr/>
        </p:nvGraphicFramePr>
        <p:xfrm>
          <a:off x="611188" y="6161088"/>
          <a:ext cx="2439987" cy="436562"/>
        </p:xfrm>
        <a:graphic>
          <a:graphicData uri="http://schemas.openxmlformats.org/presentationml/2006/ole">
            <mc:AlternateContent xmlns:mc="http://schemas.openxmlformats.org/markup-compatibility/2006">
              <mc:Choice xmlns:v="urn:schemas-microsoft-com:vml" Requires="v">
                <p:oleObj spid="_x0000_s1090" name="Photo Editor Photo" r:id="rId21" imgW="18761905" imgH="3343742" progId="MSPhotoEd.3">
                  <p:embed/>
                </p:oleObj>
              </mc:Choice>
              <mc:Fallback>
                <p:oleObj name="Photo Editor Photo" r:id="rId21" imgW="18761905" imgH="3343742" progId="MSPhotoEd.3">
                  <p:embed/>
                  <p:pic>
                    <p:nvPicPr>
                      <p:cNvPr id="1032" name="Object 1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11188" y="6161088"/>
                        <a:ext cx="2439987" cy="43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3" name="Object 13"/>
          <p:cNvGraphicFramePr>
            <a:graphicFrameLocks noChangeAspect="1"/>
          </p:cNvGraphicFramePr>
          <p:nvPr/>
        </p:nvGraphicFramePr>
        <p:xfrm>
          <a:off x="6851650" y="5876925"/>
          <a:ext cx="1752600" cy="777875"/>
        </p:xfrm>
        <a:graphic>
          <a:graphicData uri="http://schemas.openxmlformats.org/presentationml/2006/ole">
            <mc:AlternateContent xmlns:mc="http://schemas.openxmlformats.org/markup-compatibility/2006">
              <mc:Choice xmlns:v="urn:schemas-microsoft-com:vml" Requires="v">
                <p:oleObj spid="_x0000_s1091" name="Photo Editor Photo" r:id="rId23" imgW="10123810" imgH="4495238" progId="MSPhotoEd.3">
                  <p:embed/>
                </p:oleObj>
              </mc:Choice>
              <mc:Fallback>
                <p:oleObj name="Photo Editor Photo" r:id="rId23" imgW="10123810" imgH="4495238" progId="MSPhotoEd.3">
                  <p:embed/>
                  <p:pic>
                    <p:nvPicPr>
                      <p:cNvPr id="1033" name="Object 1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851650" y="5876925"/>
                        <a:ext cx="17526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4738806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06" r:id="rId12"/>
    <p:sldLayoutId id="2147483707" r:id="rId13"/>
    <p:sldLayoutId id="2147483708" r:id="rId14"/>
    <p:sldLayoutId id="2147483709" r:id="rId15"/>
    <p:sldLayoutId id="2147483710" r:id="rId16"/>
    <p:sldLayoutId id="2147483711" r:id="rId17"/>
    <p:sldLayoutId id="2147483712" r:id="rId18"/>
  </p:sldLayoutIdLst>
  <p:txStyles>
    <p:titleStyle>
      <a:lvl1pPr algn="l" rtl="0" eaLnBrk="1" fontAlgn="base" hangingPunct="1">
        <a:spcBef>
          <a:spcPct val="0"/>
        </a:spcBef>
        <a:spcAft>
          <a:spcPct val="0"/>
        </a:spcAft>
        <a:defRPr sz="4400">
          <a:solidFill>
            <a:srgbClr val="000066"/>
          </a:solidFill>
          <a:latin typeface="+mj-lt"/>
          <a:ea typeface="+mj-ea"/>
          <a:cs typeface="+mj-cs"/>
        </a:defRPr>
      </a:lvl1pPr>
      <a:lvl2pPr algn="l" rtl="0" eaLnBrk="1" fontAlgn="base" hangingPunct="1">
        <a:spcBef>
          <a:spcPct val="0"/>
        </a:spcBef>
        <a:spcAft>
          <a:spcPct val="0"/>
        </a:spcAft>
        <a:defRPr sz="4400">
          <a:solidFill>
            <a:srgbClr val="000066"/>
          </a:solidFill>
          <a:latin typeface="Arial" charset="0"/>
        </a:defRPr>
      </a:lvl2pPr>
      <a:lvl3pPr algn="l" rtl="0" eaLnBrk="1" fontAlgn="base" hangingPunct="1">
        <a:spcBef>
          <a:spcPct val="0"/>
        </a:spcBef>
        <a:spcAft>
          <a:spcPct val="0"/>
        </a:spcAft>
        <a:defRPr sz="4400">
          <a:solidFill>
            <a:srgbClr val="000066"/>
          </a:solidFill>
          <a:latin typeface="Arial" charset="0"/>
        </a:defRPr>
      </a:lvl3pPr>
      <a:lvl4pPr algn="l" rtl="0" eaLnBrk="1" fontAlgn="base" hangingPunct="1">
        <a:spcBef>
          <a:spcPct val="0"/>
        </a:spcBef>
        <a:spcAft>
          <a:spcPct val="0"/>
        </a:spcAft>
        <a:defRPr sz="4400">
          <a:solidFill>
            <a:srgbClr val="000066"/>
          </a:solidFill>
          <a:latin typeface="Arial" charset="0"/>
        </a:defRPr>
      </a:lvl4pPr>
      <a:lvl5pPr algn="l" rtl="0" eaLnBrk="1" fontAlgn="base" hangingPunct="1">
        <a:spcBef>
          <a:spcPct val="0"/>
        </a:spcBef>
        <a:spcAft>
          <a:spcPct val="0"/>
        </a:spcAft>
        <a:defRPr sz="4400">
          <a:solidFill>
            <a:srgbClr val="000066"/>
          </a:solidFill>
          <a:latin typeface="Arial" charset="0"/>
        </a:defRPr>
      </a:lvl5pPr>
      <a:lvl6pPr marL="457200" algn="l" rtl="0" eaLnBrk="1" fontAlgn="base" hangingPunct="1">
        <a:spcBef>
          <a:spcPct val="0"/>
        </a:spcBef>
        <a:spcAft>
          <a:spcPct val="0"/>
        </a:spcAft>
        <a:defRPr sz="4400">
          <a:solidFill>
            <a:srgbClr val="000066"/>
          </a:solidFill>
          <a:latin typeface="Arial" charset="0"/>
        </a:defRPr>
      </a:lvl6pPr>
      <a:lvl7pPr marL="914400" algn="l" rtl="0" eaLnBrk="1" fontAlgn="base" hangingPunct="1">
        <a:spcBef>
          <a:spcPct val="0"/>
        </a:spcBef>
        <a:spcAft>
          <a:spcPct val="0"/>
        </a:spcAft>
        <a:defRPr sz="4400">
          <a:solidFill>
            <a:srgbClr val="000066"/>
          </a:solidFill>
          <a:latin typeface="Arial" charset="0"/>
        </a:defRPr>
      </a:lvl7pPr>
      <a:lvl8pPr marL="1371600" algn="l" rtl="0" eaLnBrk="1" fontAlgn="base" hangingPunct="1">
        <a:spcBef>
          <a:spcPct val="0"/>
        </a:spcBef>
        <a:spcAft>
          <a:spcPct val="0"/>
        </a:spcAft>
        <a:defRPr sz="4400">
          <a:solidFill>
            <a:srgbClr val="000066"/>
          </a:solidFill>
          <a:latin typeface="Arial" charset="0"/>
        </a:defRPr>
      </a:lvl8pPr>
      <a:lvl9pPr marL="1828800" algn="l" rtl="0" eaLnBrk="1" fontAlgn="base" hangingPunct="1">
        <a:spcBef>
          <a:spcPct val="0"/>
        </a:spcBef>
        <a:spcAft>
          <a:spcPct val="0"/>
        </a:spcAft>
        <a:defRPr sz="4400">
          <a:solidFill>
            <a:srgbClr val="000066"/>
          </a:solidFill>
          <a:latin typeface="Arial" charset="0"/>
        </a:defRPr>
      </a:lvl9pPr>
    </p:titleStyle>
    <p:bodyStyle>
      <a:lvl1pPr marL="342900" indent="-342900" algn="l" rtl="0" eaLnBrk="1" fontAlgn="base" hangingPunct="1">
        <a:spcBef>
          <a:spcPct val="20000"/>
        </a:spcBef>
        <a:spcAft>
          <a:spcPct val="0"/>
        </a:spcAft>
        <a:buClr>
          <a:srgbClr val="000066"/>
        </a:buClr>
        <a:buChar char="•"/>
        <a:defRPr sz="3200">
          <a:solidFill>
            <a:srgbClr val="000066"/>
          </a:solidFill>
          <a:latin typeface="+mn-lt"/>
          <a:ea typeface="+mn-ea"/>
          <a:cs typeface="+mn-cs"/>
        </a:defRPr>
      </a:lvl1pPr>
      <a:lvl2pPr marL="742950" indent="-285750" algn="l" rtl="0" eaLnBrk="1" fontAlgn="base" hangingPunct="1">
        <a:spcBef>
          <a:spcPct val="20000"/>
        </a:spcBef>
        <a:spcAft>
          <a:spcPct val="0"/>
        </a:spcAft>
        <a:buClr>
          <a:srgbClr val="000066"/>
        </a:buClr>
        <a:buChar char="•"/>
        <a:defRPr sz="2800">
          <a:solidFill>
            <a:srgbClr val="000066"/>
          </a:solidFill>
          <a:latin typeface="+mn-lt"/>
        </a:defRPr>
      </a:lvl2pPr>
      <a:lvl3pPr marL="1143000" indent="-228600" algn="l" rtl="0" eaLnBrk="1" fontAlgn="base" hangingPunct="1">
        <a:spcBef>
          <a:spcPct val="20000"/>
        </a:spcBef>
        <a:spcAft>
          <a:spcPct val="0"/>
        </a:spcAft>
        <a:buClr>
          <a:srgbClr val="000066"/>
        </a:buClr>
        <a:buChar char="•"/>
        <a:defRPr sz="2400">
          <a:solidFill>
            <a:srgbClr val="000066"/>
          </a:solidFill>
          <a:latin typeface="+mn-lt"/>
        </a:defRPr>
      </a:lvl3pPr>
      <a:lvl4pPr marL="1600200" indent="-228600" algn="l" rtl="0" eaLnBrk="1" fontAlgn="base" hangingPunct="1">
        <a:spcBef>
          <a:spcPct val="20000"/>
        </a:spcBef>
        <a:spcAft>
          <a:spcPct val="0"/>
        </a:spcAft>
        <a:buClr>
          <a:srgbClr val="000066"/>
        </a:buClr>
        <a:buChar char="•"/>
        <a:defRPr sz="2000">
          <a:solidFill>
            <a:srgbClr val="000066"/>
          </a:solidFill>
          <a:latin typeface="+mn-lt"/>
        </a:defRPr>
      </a:lvl4pPr>
      <a:lvl5pPr marL="2057400" indent="-228600" algn="l" rtl="0" eaLnBrk="1" fontAlgn="base" hangingPunct="1">
        <a:spcBef>
          <a:spcPct val="20000"/>
        </a:spcBef>
        <a:spcAft>
          <a:spcPct val="0"/>
        </a:spcAft>
        <a:buClr>
          <a:srgbClr val="000066"/>
        </a:buClr>
        <a:buChar char="•"/>
        <a:defRPr sz="2000">
          <a:solidFill>
            <a:srgbClr val="000066"/>
          </a:solidFill>
          <a:latin typeface="+mn-lt"/>
        </a:defRPr>
      </a:lvl5pPr>
      <a:lvl6pPr marL="2514600" indent="-228600" algn="l" rtl="0" eaLnBrk="1" fontAlgn="base" hangingPunct="1">
        <a:spcBef>
          <a:spcPct val="20000"/>
        </a:spcBef>
        <a:spcAft>
          <a:spcPct val="0"/>
        </a:spcAft>
        <a:buClr>
          <a:srgbClr val="000066"/>
        </a:buClr>
        <a:buChar char="•"/>
        <a:defRPr sz="2000">
          <a:solidFill>
            <a:srgbClr val="000066"/>
          </a:solidFill>
          <a:latin typeface="+mn-lt"/>
        </a:defRPr>
      </a:lvl6pPr>
      <a:lvl7pPr marL="2971800" indent="-228600" algn="l" rtl="0" eaLnBrk="1" fontAlgn="base" hangingPunct="1">
        <a:spcBef>
          <a:spcPct val="20000"/>
        </a:spcBef>
        <a:spcAft>
          <a:spcPct val="0"/>
        </a:spcAft>
        <a:buClr>
          <a:srgbClr val="000066"/>
        </a:buClr>
        <a:buChar char="•"/>
        <a:defRPr sz="2000">
          <a:solidFill>
            <a:srgbClr val="000066"/>
          </a:solidFill>
          <a:latin typeface="+mn-lt"/>
        </a:defRPr>
      </a:lvl7pPr>
      <a:lvl8pPr marL="3429000" indent="-228600" algn="l" rtl="0" eaLnBrk="1" fontAlgn="base" hangingPunct="1">
        <a:spcBef>
          <a:spcPct val="20000"/>
        </a:spcBef>
        <a:spcAft>
          <a:spcPct val="0"/>
        </a:spcAft>
        <a:buClr>
          <a:srgbClr val="000066"/>
        </a:buClr>
        <a:buChar char="•"/>
        <a:defRPr sz="2000">
          <a:solidFill>
            <a:srgbClr val="000066"/>
          </a:solidFill>
          <a:latin typeface="+mn-lt"/>
        </a:defRPr>
      </a:lvl8pPr>
      <a:lvl9pPr marL="3886200" indent="-228600" algn="l" rtl="0" eaLnBrk="1" fontAlgn="base" hangingPunct="1">
        <a:spcBef>
          <a:spcPct val="20000"/>
        </a:spcBef>
        <a:spcAft>
          <a:spcPct val="0"/>
        </a:spcAft>
        <a:buClr>
          <a:srgbClr val="000066"/>
        </a:buClr>
        <a:buChar char="•"/>
        <a:defRPr sz="20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Lorna.smith@durham.gov.uk"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mailto:lornasmith1@nhs.net"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339"/>
          <p:cNvSpPr>
            <a:spLocks noChangeArrowheads="1"/>
          </p:cNvSpPr>
          <p:nvPr/>
        </p:nvSpPr>
        <p:spPr bwMode="auto">
          <a:xfrm>
            <a:off x="179512" y="620688"/>
            <a:ext cx="8640960" cy="421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66"/>
              </a:buClr>
              <a:buChar char="•"/>
              <a:defRPr sz="3200">
                <a:solidFill>
                  <a:srgbClr val="000066"/>
                </a:solidFill>
                <a:latin typeface="Arial" panose="020B0604020202020204" pitchFamily="34" charset="0"/>
              </a:defRPr>
            </a:lvl1pPr>
            <a:lvl2pPr marL="742950" indent="-285750">
              <a:spcBef>
                <a:spcPct val="20000"/>
              </a:spcBef>
              <a:buClr>
                <a:srgbClr val="000066"/>
              </a:buClr>
              <a:buChar char="•"/>
              <a:defRPr sz="2800">
                <a:solidFill>
                  <a:srgbClr val="000066"/>
                </a:solidFill>
                <a:latin typeface="Arial" panose="020B0604020202020204" pitchFamily="34" charset="0"/>
              </a:defRPr>
            </a:lvl2pPr>
            <a:lvl3pPr marL="1143000" indent="-228600">
              <a:spcBef>
                <a:spcPct val="20000"/>
              </a:spcBef>
              <a:buClr>
                <a:srgbClr val="000066"/>
              </a:buClr>
              <a:buChar char="•"/>
              <a:defRPr sz="2400">
                <a:solidFill>
                  <a:srgbClr val="000066"/>
                </a:solidFill>
                <a:latin typeface="Arial" panose="020B0604020202020204" pitchFamily="34" charset="0"/>
              </a:defRPr>
            </a:lvl3pPr>
            <a:lvl4pPr marL="1600200" indent="-228600">
              <a:spcBef>
                <a:spcPct val="20000"/>
              </a:spcBef>
              <a:buClr>
                <a:srgbClr val="000066"/>
              </a:buClr>
              <a:buChar char="•"/>
              <a:defRPr sz="2000">
                <a:solidFill>
                  <a:srgbClr val="000066"/>
                </a:solidFill>
                <a:latin typeface="Arial" panose="020B0604020202020204" pitchFamily="34" charset="0"/>
              </a:defRPr>
            </a:lvl4pPr>
            <a:lvl5pPr marL="2057400" indent="-228600">
              <a:spcBef>
                <a:spcPct val="20000"/>
              </a:spcBef>
              <a:buClr>
                <a:srgbClr val="000066"/>
              </a:buClr>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lr>
                <a:srgbClr val="000066"/>
              </a:buClr>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lr>
                <a:srgbClr val="000066"/>
              </a:buClr>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lr>
                <a:srgbClr val="000066"/>
              </a:buClr>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lr>
                <a:srgbClr val="000066"/>
              </a:buClr>
              <a:buChar char="•"/>
              <a:defRPr sz="2000">
                <a:solidFill>
                  <a:srgbClr val="000066"/>
                </a:solidFill>
                <a:latin typeface="Arial" panose="020B0604020202020204" pitchFamily="34" charset="0"/>
              </a:defRPr>
            </a:lvl9pPr>
          </a:lstStyle>
          <a:p>
            <a:pPr algn="ctr">
              <a:spcBef>
                <a:spcPct val="0"/>
              </a:spcBef>
              <a:buClrTx/>
              <a:buFontTx/>
              <a:buNone/>
            </a:pPr>
            <a:endParaRPr lang="en-GB" altLang="en-US" sz="2000" b="1" dirty="0">
              <a:solidFill>
                <a:srgbClr val="002060"/>
              </a:solidFill>
              <a:cs typeface="Arial" panose="020B0604020202020204" pitchFamily="34" charset="0"/>
            </a:endParaRPr>
          </a:p>
          <a:p>
            <a:pPr algn="ctr">
              <a:spcBef>
                <a:spcPct val="0"/>
              </a:spcBef>
              <a:buClrTx/>
              <a:buFontTx/>
              <a:buNone/>
            </a:pPr>
            <a:r>
              <a:rPr lang="en-GB" altLang="en-US" sz="3600" b="1" dirty="0">
                <a:solidFill>
                  <a:schemeClr val="tx1"/>
                </a:solidFill>
                <a:cs typeface="Arial" panose="020B0604020202020204" pitchFamily="34" charset="0"/>
              </a:rPr>
              <a:t>Health and Housing </a:t>
            </a:r>
          </a:p>
          <a:p>
            <a:pPr algn="ctr">
              <a:spcBef>
                <a:spcPct val="0"/>
              </a:spcBef>
              <a:buClrTx/>
              <a:buFontTx/>
              <a:buNone/>
            </a:pPr>
            <a:endParaRPr lang="en-GB" altLang="en-US" sz="3600" b="1" dirty="0">
              <a:solidFill>
                <a:srgbClr val="002060"/>
              </a:solidFill>
              <a:cs typeface="Arial" panose="020B0604020202020204" pitchFamily="34" charset="0"/>
            </a:endParaRPr>
          </a:p>
          <a:p>
            <a:pPr algn="ctr">
              <a:spcBef>
                <a:spcPct val="0"/>
              </a:spcBef>
              <a:buClrTx/>
              <a:buFontTx/>
              <a:buNone/>
            </a:pPr>
            <a:r>
              <a:rPr lang="en-GB" altLang="en-US" sz="2800" b="1" dirty="0">
                <a:solidFill>
                  <a:schemeClr val="accent5">
                    <a:lumMod val="50000"/>
                  </a:schemeClr>
                </a:solidFill>
                <a:cs typeface="Arial" panose="020B0604020202020204" pitchFamily="34" charset="0"/>
              </a:rPr>
              <a:t>North East Region Housing LIN/ADASS</a:t>
            </a:r>
          </a:p>
          <a:p>
            <a:pPr algn="ctr">
              <a:spcBef>
                <a:spcPct val="0"/>
              </a:spcBef>
              <a:buClrTx/>
              <a:buFontTx/>
              <a:buNone/>
            </a:pPr>
            <a:r>
              <a:rPr lang="en-GB" altLang="en-US" sz="2800" b="1" dirty="0">
                <a:solidFill>
                  <a:schemeClr val="accent5">
                    <a:lumMod val="50000"/>
                  </a:schemeClr>
                </a:solidFill>
                <a:cs typeface="Arial" panose="020B0604020202020204" pitchFamily="34" charset="0"/>
              </a:rPr>
              <a:t>January 22</a:t>
            </a:r>
            <a:r>
              <a:rPr lang="en-GB" altLang="en-US" sz="2800" b="1" baseline="30000" dirty="0">
                <a:solidFill>
                  <a:schemeClr val="accent5">
                    <a:lumMod val="50000"/>
                  </a:schemeClr>
                </a:solidFill>
                <a:cs typeface="Arial" panose="020B0604020202020204" pitchFamily="34" charset="0"/>
              </a:rPr>
              <a:t>nd</a:t>
            </a:r>
            <a:r>
              <a:rPr lang="en-GB" altLang="en-US" sz="2800" b="1" dirty="0">
                <a:solidFill>
                  <a:schemeClr val="accent5">
                    <a:lumMod val="50000"/>
                  </a:schemeClr>
                </a:solidFill>
                <a:cs typeface="Arial" panose="020B0604020202020204" pitchFamily="34" charset="0"/>
              </a:rPr>
              <a:t> 2019 </a:t>
            </a:r>
            <a:endParaRPr lang="en-GB" altLang="en-US" sz="1600" b="1" dirty="0">
              <a:solidFill>
                <a:schemeClr val="accent5">
                  <a:lumMod val="50000"/>
                </a:schemeClr>
              </a:solidFill>
              <a:cs typeface="Arial" panose="020B0604020202020204" pitchFamily="34" charset="0"/>
            </a:endParaRPr>
          </a:p>
          <a:p>
            <a:pPr algn="ctr">
              <a:spcBef>
                <a:spcPct val="0"/>
              </a:spcBef>
              <a:buClrTx/>
              <a:buFontTx/>
              <a:buNone/>
            </a:pPr>
            <a:endParaRPr lang="en-GB" altLang="en-US" sz="2000" b="1" dirty="0">
              <a:solidFill>
                <a:schemeClr val="accent5">
                  <a:lumMod val="50000"/>
                </a:schemeClr>
              </a:solidFill>
              <a:cs typeface="Arial" panose="020B0604020202020204" pitchFamily="34" charset="0"/>
            </a:endParaRPr>
          </a:p>
          <a:p>
            <a:pPr algn="ctr">
              <a:spcBef>
                <a:spcPct val="0"/>
              </a:spcBef>
              <a:buClrTx/>
              <a:buFontTx/>
              <a:buNone/>
            </a:pPr>
            <a:endParaRPr lang="en-GB" altLang="en-US" sz="2000" b="1" dirty="0">
              <a:solidFill>
                <a:schemeClr val="accent5">
                  <a:lumMod val="50000"/>
                </a:schemeClr>
              </a:solidFill>
              <a:cs typeface="Arial" panose="020B0604020202020204" pitchFamily="34" charset="0"/>
            </a:endParaRPr>
          </a:p>
          <a:p>
            <a:pPr algn="ctr">
              <a:spcBef>
                <a:spcPct val="0"/>
              </a:spcBef>
              <a:buClrTx/>
              <a:buFontTx/>
              <a:buNone/>
            </a:pPr>
            <a:endParaRPr lang="en-GB" altLang="en-US" sz="2000" b="1" dirty="0">
              <a:solidFill>
                <a:schemeClr val="tx1"/>
              </a:solidFill>
              <a:cs typeface="Arial" panose="020B0604020202020204" pitchFamily="34" charset="0"/>
            </a:endParaRPr>
          </a:p>
          <a:p>
            <a:pPr algn="ctr">
              <a:spcBef>
                <a:spcPct val="0"/>
              </a:spcBef>
              <a:buClrTx/>
              <a:buFontTx/>
              <a:buNone/>
            </a:pPr>
            <a:r>
              <a:rPr lang="en-GB" altLang="en-US" sz="2000" b="1" dirty="0">
                <a:solidFill>
                  <a:schemeClr val="tx1"/>
                </a:solidFill>
                <a:cs typeface="Arial" panose="020B0604020202020204" pitchFamily="34" charset="0"/>
              </a:rPr>
              <a:t>Lorna Smith</a:t>
            </a:r>
          </a:p>
          <a:p>
            <a:pPr algn="ctr">
              <a:spcBef>
                <a:spcPct val="0"/>
              </a:spcBef>
              <a:buClrTx/>
              <a:buFontTx/>
              <a:buNone/>
            </a:pPr>
            <a:r>
              <a:rPr lang="en-GB" altLang="en-US" sz="2000" b="1" dirty="0">
                <a:solidFill>
                  <a:schemeClr val="tx1"/>
                </a:solidFill>
                <a:cs typeface="Arial" panose="020B0604020202020204" pitchFamily="34" charset="0"/>
              </a:rPr>
              <a:t>Specialty Registrar in Public Health</a:t>
            </a:r>
          </a:p>
          <a:p>
            <a:pPr algn="ctr">
              <a:spcBef>
                <a:spcPct val="0"/>
              </a:spcBef>
              <a:buClrTx/>
              <a:buFontTx/>
              <a:buNone/>
            </a:pPr>
            <a:r>
              <a:rPr lang="en-GB" altLang="en-US" sz="2000" b="1" dirty="0">
                <a:solidFill>
                  <a:schemeClr val="tx1"/>
                </a:solidFill>
                <a:cs typeface="Arial" panose="020B0604020202020204" pitchFamily="34" charset="0"/>
              </a:rPr>
              <a:t>Durham County Council </a:t>
            </a:r>
          </a:p>
        </p:txBody>
      </p:sp>
    </p:spTree>
    <p:extLst>
      <p:ext uri="{BB962C8B-B14F-4D97-AF65-F5344CB8AC3E}">
        <p14:creationId xmlns:p14="http://schemas.microsoft.com/office/powerpoint/2010/main" val="1811725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Content Placeholder 3">
            <a:extLst>
              <a:ext uri="{FF2B5EF4-FFF2-40B4-BE49-F238E27FC236}">
                <a16:creationId xmlns:a16="http://schemas.microsoft.com/office/drawing/2014/main" id="{24CAD473-C7CA-1C4A-8E9C-989481D79A1E}"/>
              </a:ext>
            </a:extLst>
          </p:cNvPr>
          <p:cNvPicPr>
            <a:picLocks noGrp="1"/>
          </p:cNvPicPr>
          <p:nvPr>
            <p:ph idx="1"/>
          </p:nvPr>
        </p:nvPicPr>
        <p:blipFill rotWithShape="1">
          <a:blip r:embed="rId3">
            <a:extLst>
              <a:ext uri="{28A0092B-C50C-407E-A947-70E740481C1C}">
                <a14:useLocalDpi xmlns:a14="http://schemas.microsoft.com/office/drawing/2010/main" val="0"/>
              </a:ext>
            </a:extLst>
          </a:blip>
          <a:srcRect l="2854" t="3232" r="2159" b="1587"/>
          <a:stretch/>
        </p:blipFill>
        <p:spPr>
          <a:xfrm>
            <a:off x="601166" y="1340768"/>
            <a:ext cx="7989536" cy="5400600"/>
          </a:xfrm>
        </p:spPr>
      </p:pic>
      <p:sp>
        <p:nvSpPr>
          <p:cNvPr id="4" name="Title 1"/>
          <p:cNvSpPr txBox="1">
            <a:spLocks/>
          </p:cNvSpPr>
          <p:nvPr/>
        </p:nvSpPr>
        <p:spPr>
          <a:xfrm>
            <a:off x="562702" y="417513"/>
            <a:ext cx="8028000" cy="648072"/>
          </a:xfrm>
          <a:prstGeom prst="rect">
            <a:avLst/>
          </a:prstGeom>
        </p:spPr>
        <p:txBody>
          <a:bodyPr>
            <a:normAutofit fontScale="92500" lnSpcReduction="10000"/>
          </a:bodyPr>
          <a:lst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a:lstStyle>
          <a:p>
            <a:r>
              <a:rPr lang="en-GB" b="1" dirty="0"/>
              <a:t>Housing and mental health</a:t>
            </a:r>
          </a:p>
        </p:txBody>
      </p:sp>
      <p:sp>
        <p:nvSpPr>
          <p:cNvPr id="6" name="Slide Number Placeholder 3"/>
          <p:cNvSpPr>
            <a:spLocks noGrp="1"/>
          </p:cNvSpPr>
          <p:nvPr>
            <p:ph type="sldNum" sz="quarter" idx="10"/>
          </p:nvPr>
        </p:nvSpPr>
        <p:spPr>
          <a:xfrm>
            <a:off x="0" y="6308725"/>
            <a:ext cx="9144000" cy="549275"/>
          </a:xfrm>
        </p:spPr>
        <p:txBody>
          <a:bodyPr anchor="b"/>
          <a:lstStyle/>
          <a:p>
            <a:pPr lvl="1">
              <a:defRPr/>
            </a:pPr>
            <a:endParaRPr lang="en-US" sz="1400" dirty="0">
              <a:solidFill>
                <a:schemeClr val="bg1"/>
              </a:solidFill>
            </a:endParaRPr>
          </a:p>
        </p:txBody>
      </p:sp>
    </p:spTree>
    <p:extLst>
      <p:ext uri="{BB962C8B-B14F-4D97-AF65-F5344CB8AC3E}">
        <p14:creationId xmlns:p14="http://schemas.microsoft.com/office/powerpoint/2010/main" val="2962760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7904" y="1268760"/>
            <a:ext cx="5040560" cy="4829640"/>
          </a:xfrm>
        </p:spPr>
        <p:txBody>
          <a:bodyPr/>
          <a:lstStyle/>
          <a:p>
            <a:pPr marL="0" indent="0">
              <a:buNone/>
            </a:pPr>
            <a:r>
              <a:rPr lang="en-GB" sz="2000" b="1" dirty="0">
                <a:solidFill>
                  <a:schemeClr val="tx1"/>
                </a:solidFill>
              </a:rPr>
              <a:t>Annual cost of poor housing to society estimated at £18.6bn:</a:t>
            </a:r>
          </a:p>
          <a:p>
            <a:pPr marL="271463" lvl="1" indent="-271463">
              <a:buFont typeface="Arial" panose="020B0604020202020204" pitchFamily="34" charset="0"/>
              <a:buChar char="•"/>
            </a:pPr>
            <a:r>
              <a:rPr lang="en-GB" sz="2000" dirty="0">
                <a:solidFill>
                  <a:schemeClr val="tx1"/>
                </a:solidFill>
              </a:rPr>
              <a:t>1.4bn in NHS treatment costs</a:t>
            </a:r>
          </a:p>
          <a:p>
            <a:pPr marL="0" lvl="1" indent="0">
              <a:buNone/>
            </a:pPr>
            <a:endParaRPr lang="en-GB" sz="2000" dirty="0">
              <a:solidFill>
                <a:schemeClr val="tx1"/>
              </a:solidFill>
            </a:endParaRPr>
          </a:p>
          <a:p>
            <a:pPr marL="0" lvl="1" indent="0">
              <a:buNone/>
            </a:pPr>
            <a:r>
              <a:rPr lang="en-GB" sz="2000" dirty="0">
                <a:solidFill>
                  <a:schemeClr val="tx1"/>
                </a:solidFill>
              </a:rPr>
              <a:t>£6bn investment to reduce cold homes in 15% poorest quality housing stock would save the NHS £848 million per year</a:t>
            </a:r>
          </a:p>
          <a:p>
            <a:pPr marL="0" lvl="1" indent="0">
              <a:buNone/>
            </a:pPr>
            <a:endParaRPr lang="en-GB" sz="2000" dirty="0">
              <a:solidFill>
                <a:schemeClr val="tx1"/>
              </a:solidFill>
            </a:endParaRPr>
          </a:p>
          <a:p>
            <a:pPr marL="0" indent="0">
              <a:buNone/>
            </a:pPr>
            <a:r>
              <a:rPr lang="en-GB" sz="2000" b="1" dirty="0">
                <a:solidFill>
                  <a:schemeClr val="tx1"/>
                </a:solidFill>
              </a:rPr>
              <a:t>Higher costs of poor housing to the wider public sector and to individuals: </a:t>
            </a:r>
          </a:p>
          <a:p>
            <a:pPr marL="271463" lvl="1" indent="-271463">
              <a:buFont typeface="Arial" panose="020B0604020202020204" pitchFamily="34" charset="0"/>
              <a:buChar char="•"/>
            </a:pPr>
            <a:r>
              <a:rPr lang="en-GB" sz="2000" dirty="0">
                <a:solidFill>
                  <a:schemeClr val="tx1"/>
                </a:solidFill>
              </a:rPr>
              <a:t>£1.8bn in crime and offending costs, </a:t>
            </a:r>
          </a:p>
          <a:p>
            <a:pPr marL="271463" lvl="1" indent="-271463">
              <a:buFont typeface="Arial" panose="020B0604020202020204" pitchFamily="34" charset="0"/>
              <a:buChar char="•"/>
            </a:pPr>
            <a:r>
              <a:rPr lang="en-GB" sz="2000" dirty="0">
                <a:solidFill>
                  <a:schemeClr val="tx1"/>
                </a:solidFill>
              </a:rPr>
              <a:t>£14.8bn in lost earnings for one generation as a result of educational under-attainment. </a:t>
            </a:r>
          </a:p>
          <a:p>
            <a:pPr marL="0" lvl="1" indent="0">
              <a:buNone/>
            </a:pPr>
            <a:endParaRPr lang="en-GB" sz="2000" dirty="0"/>
          </a:p>
          <a:p>
            <a:pPr marL="635000" lvl="1" indent="-285750">
              <a:buFont typeface="Arial" panose="020B0604020202020204" pitchFamily="34" charset="0"/>
              <a:buChar char="•"/>
            </a:pPr>
            <a:endParaRPr lang="en-GB" sz="2000" dirty="0"/>
          </a:p>
          <a:p>
            <a:pPr marL="271463" lvl="1" indent="-271463">
              <a:buFont typeface="Arial" panose="020B0604020202020204" pitchFamily="34" charset="0"/>
              <a:buChar char="•"/>
            </a:pPr>
            <a:endParaRPr lang="en-GB" sz="2000" dirty="0"/>
          </a:p>
          <a:p>
            <a:pPr marL="271463" lvl="1" indent="-271463">
              <a:buFont typeface="Arial" panose="020B0604020202020204" pitchFamily="34" charset="0"/>
              <a:buChar char="•"/>
            </a:pPr>
            <a:endParaRPr lang="en-GB" sz="2000" dirty="0"/>
          </a:p>
        </p:txBody>
      </p:sp>
      <p:sp>
        <p:nvSpPr>
          <p:cNvPr id="9" name="Slide Number Placeholder 3"/>
          <p:cNvSpPr>
            <a:spLocks noGrp="1"/>
          </p:cNvSpPr>
          <p:nvPr>
            <p:ph type="sldNum" sz="quarter" idx="10"/>
          </p:nvPr>
        </p:nvSpPr>
        <p:spPr/>
        <p:txBody>
          <a:bodyPr anchor="b"/>
          <a:lstStyle/>
          <a:p>
            <a:pPr lvl="1">
              <a:defRPr/>
            </a:pPr>
            <a:r>
              <a:rPr lang="en-GB" sz="1400" dirty="0">
                <a:solidFill>
                  <a:schemeClr val="bg1"/>
                </a:solidFill>
              </a:rPr>
              <a:t>Nicol S, </a:t>
            </a:r>
            <a:r>
              <a:rPr lang="en-GB" sz="1400" dirty="0" err="1">
                <a:solidFill>
                  <a:schemeClr val="bg1"/>
                </a:solidFill>
              </a:rPr>
              <a:t>Roys</a:t>
            </a:r>
            <a:r>
              <a:rPr lang="en-GB" sz="1400" dirty="0">
                <a:solidFill>
                  <a:schemeClr val="bg1"/>
                </a:solidFill>
              </a:rPr>
              <a:t> M, Garrett H. The cost of poor housing to the NHS. BRE Press, 2015</a:t>
            </a:r>
            <a:endParaRPr lang="en-US" sz="1400" dirty="0">
              <a:solidFill>
                <a:schemeClr val="bg1"/>
              </a:solidFill>
            </a:endParaRPr>
          </a:p>
          <a:p>
            <a:pPr lvl="1">
              <a:defRPr/>
            </a:pPr>
            <a:endParaRPr lang="en-US" sz="1400" dirty="0">
              <a:solidFill>
                <a:schemeClr val="bg1"/>
              </a:solidFill>
            </a:endParaRP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2702" y="1259672"/>
            <a:ext cx="3014024" cy="4366166"/>
          </a:xfrm>
          <a:prstGeom prst="rect">
            <a:avLst/>
          </a:prstGeom>
          <a:noFill/>
          <a:ln>
            <a:solidFill>
              <a:schemeClr val="accent1"/>
            </a:solidFill>
          </a:ln>
          <a:effectLst/>
          <a:extLst>
            <a:ext uri="{909E8E84-426E-40DD-AFC4-6F175D3DCCD1}">
              <a14:hiddenFill xmlns:a14="http://schemas.microsoft.com/office/drawing/2010/main">
                <a:solidFill>
                  <a:schemeClr val="accent1"/>
                </a:solidFill>
              </a14:hiddenFill>
            </a:ext>
          </a:extLst>
        </p:spPr>
      </p:pic>
      <p:sp>
        <p:nvSpPr>
          <p:cNvPr id="8" name="Title 1"/>
          <p:cNvSpPr txBox="1">
            <a:spLocks/>
          </p:cNvSpPr>
          <p:nvPr/>
        </p:nvSpPr>
        <p:spPr>
          <a:xfrm>
            <a:off x="562702" y="417513"/>
            <a:ext cx="8028000" cy="648072"/>
          </a:xfrm>
          <a:prstGeom prst="rect">
            <a:avLst/>
          </a:prstGeom>
        </p:spPr>
        <p:txBody>
          <a:bodyPr>
            <a:normAutofit fontScale="92500" lnSpcReduction="10000"/>
          </a:bodyPr>
          <a:lst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a:lstStyle>
          <a:p>
            <a:r>
              <a:rPr lang="en-GB" b="1" dirty="0"/>
              <a:t>The cost of poor housing</a:t>
            </a:r>
          </a:p>
        </p:txBody>
      </p:sp>
    </p:spTree>
    <p:extLst>
      <p:ext uri="{BB962C8B-B14F-4D97-AF65-F5344CB8AC3E}">
        <p14:creationId xmlns:p14="http://schemas.microsoft.com/office/powerpoint/2010/main" val="1301311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87375"/>
            <a:ext cx="7772400" cy="792162"/>
          </a:xfrm>
        </p:spPr>
        <p:txBody>
          <a:bodyPr/>
          <a:lstStyle/>
          <a:p>
            <a:r>
              <a:rPr lang="en-GB" sz="3200" dirty="0">
                <a:solidFill>
                  <a:schemeClr val="accent1">
                    <a:lumMod val="50000"/>
                  </a:schemeClr>
                </a:solidFill>
              </a:rPr>
              <a:t>Fuel Poverty by quintiles – England 2015</a:t>
            </a:r>
          </a:p>
        </p:txBody>
      </p:sp>
      <p:sp>
        <p:nvSpPr>
          <p:cNvPr id="4" name="Content Placeholder 3"/>
          <p:cNvSpPr>
            <a:spLocks noGrp="1"/>
          </p:cNvSpPr>
          <p:nvPr>
            <p:ph sz="half" idx="2"/>
          </p:nvPr>
        </p:nvSpPr>
        <p:spPr>
          <a:xfrm>
            <a:off x="282618" y="1379537"/>
            <a:ext cx="4865446" cy="4896321"/>
          </a:xfrm>
        </p:spPr>
        <p:txBody>
          <a:bodyPr>
            <a:normAutofit/>
          </a:bodyPr>
          <a:lstStyle/>
          <a:p>
            <a:pPr marL="285750" indent="-285750">
              <a:lnSpc>
                <a:spcPct val="150000"/>
              </a:lnSpc>
              <a:buFont typeface="Arial" panose="020B0604020202020204" pitchFamily="34" charset="0"/>
              <a:buChar char="•"/>
            </a:pPr>
            <a:r>
              <a:rPr lang="en-GB" sz="2000" dirty="0">
                <a:solidFill>
                  <a:schemeClr val="tx1"/>
                </a:solidFill>
              </a:rPr>
              <a:t>PHE monitors it through QOF</a:t>
            </a:r>
          </a:p>
          <a:p>
            <a:pPr marL="285750" indent="-285750">
              <a:lnSpc>
                <a:spcPct val="150000"/>
              </a:lnSpc>
              <a:buFont typeface="Arial" panose="020B0604020202020204" pitchFamily="34" charset="0"/>
              <a:buChar char="•"/>
            </a:pPr>
            <a:r>
              <a:rPr lang="en-GB" sz="2000" dirty="0">
                <a:solidFill>
                  <a:schemeClr val="tx1"/>
                </a:solidFill>
              </a:rPr>
              <a:t>Concentrations of fuel poverty  </a:t>
            </a:r>
          </a:p>
          <a:p>
            <a:pPr marL="285750" indent="-285750">
              <a:lnSpc>
                <a:spcPct val="150000"/>
              </a:lnSpc>
              <a:buFont typeface="Arial" panose="020B0604020202020204" pitchFamily="34" charset="0"/>
              <a:buChar char="•"/>
            </a:pPr>
            <a:r>
              <a:rPr lang="en-GB" sz="2000" dirty="0">
                <a:solidFill>
                  <a:schemeClr val="tx1"/>
                </a:solidFill>
              </a:rPr>
              <a:t>Urban problems in some of our more deprived urban areas</a:t>
            </a:r>
          </a:p>
          <a:p>
            <a:pPr marL="285750" indent="-285750">
              <a:lnSpc>
                <a:spcPct val="150000"/>
              </a:lnSpc>
              <a:buFont typeface="Arial" panose="020B0604020202020204" pitchFamily="34" charset="0"/>
              <a:buChar char="•"/>
            </a:pPr>
            <a:r>
              <a:rPr lang="en-GB" sz="2000" dirty="0">
                <a:solidFill>
                  <a:schemeClr val="tx1"/>
                </a:solidFill>
              </a:rPr>
              <a:t>Contribution to the inequalities experienced in rural areas</a:t>
            </a:r>
          </a:p>
          <a:p>
            <a:pPr marL="285750" indent="-285750">
              <a:lnSpc>
                <a:spcPct val="150000"/>
              </a:lnSpc>
              <a:buFont typeface="Arial" panose="020B0604020202020204" pitchFamily="34" charset="0"/>
              <a:buChar char="•"/>
            </a:pPr>
            <a:r>
              <a:rPr lang="en-GB" sz="2000" dirty="0">
                <a:solidFill>
                  <a:schemeClr val="tx1"/>
                </a:solidFill>
              </a:rPr>
              <a:t>Exacerbates risks in most vulnerable groups </a:t>
            </a:r>
          </a:p>
        </p:txBody>
      </p:sp>
      <p:sp>
        <p:nvSpPr>
          <p:cNvPr id="5" name="Slide Number Placeholder 4"/>
          <p:cNvSpPr>
            <a:spLocks noGrp="1"/>
          </p:cNvSpPr>
          <p:nvPr>
            <p:ph type="sldNum" sz="quarter" idx="12"/>
          </p:nvPr>
        </p:nvSpPr>
        <p:spPr/>
        <p:txBody>
          <a:bodyPr/>
          <a:lstStyle/>
          <a:p>
            <a:fld id="{E051598E-9D06-4046-8EF2-7702044C4E81}" type="slidenum">
              <a:rPr lang="en-US" smtClean="0"/>
              <a:pPr/>
              <a:t>12</a:t>
            </a:fld>
            <a:endParaRPr lang="en-US" dirty="0"/>
          </a:p>
        </p:txBody>
      </p:sp>
      <p:sp>
        <p:nvSpPr>
          <p:cNvPr id="6" name="Footer Placeholder 5"/>
          <p:cNvSpPr>
            <a:spLocks noGrp="1"/>
          </p:cNvSpPr>
          <p:nvPr>
            <p:ph type="ftr" sz="quarter" idx="4294967295"/>
          </p:nvPr>
        </p:nvSpPr>
        <p:spPr/>
        <p:txBody>
          <a:bodyPr/>
          <a:lstStyle/>
          <a:p>
            <a:endParaRPr lang="en-US" dirty="0"/>
          </a:p>
        </p:txBody>
      </p:sp>
      <p:pic>
        <p:nvPicPr>
          <p:cNvPr id="7" name="Content Placeholder 6">
            <a:extLst>
              <a:ext uri="{FF2B5EF4-FFF2-40B4-BE49-F238E27FC236}">
                <a16:creationId xmlns:a16="http://schemas.microsoft.com/office/drawing/2014/main" id="{F43D5FDC-12F6-4A5B-A94A-D2B9DBF803C2}"/>
              </a:ext>
            </a:extLst>
          </p:cNvPr>
          <p:cNvPicPr>
            <a:picLocks noGrp="1"/>
          </p:cNvPicPr>
          <p:nvPr>
            <p:ph sz="half" idx="1"/>
          </p:nvPr>
        </p:nvPicPr>
        <p:blipFill rotWithShape="1">
          <a:blip r:embed="rId3"/>
          <a:srcRect l="27194" r="21618"/>
          <a:stretch/>
        </p:blipFill>
        <p:spPr bwMode="auto">
          <a:xfrm>
            <a:off x="4788024" y="1556792"/>
            <a:ext cx="4355976" cy="4281711"/>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282618" y="5810559"/>
            <a:ext cx="8861382" cy="10474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42005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69259"/>
            <a:ext cx="7772400" cy="792162"/>
          </a:xfrm>
        </p:spPr>
        <p:txBody>
          <a:bodyPr/>
          <a:lstStyle/>
          <a:p>
            <a:r>
              <a:rPr lang="en-GB" sz="3200" b="1" dirty="0">
                <a:solidFill>
                  <a:schemeClr val="accent5">
                    <a:lumMod val="50000"/>
                  </a:schemeClr>
                </a:solidFill>
              </a:rPr>
              <a:t>North East Fuel Poverty</a:t>
            </a:r>
          </a:p>
        </p:txBody>
      </p:sp>
      <p:sp>
        <p:nvSpPr>
          <p:cNvPr id="7" name="Rectangle 6"/>
          <p:cNvSpPr/>
          <p:nvPr/>
        </p:nvSpPr>
        <p:spPr>
          <a:xfrm>
            <a:off x="282618" y="5810559"/>
            <a:ext cx="8861382" cy="10474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rotWithShape="1">
          <a:blip r:embed="rId2"/>
          <a:srcRect l="21775" t="34251" r="38378" b="21453"/>
          <a:stretch/>
        </p:blipFill>
        <p:spPr>
          <a:xfrm>
            <a:off x="569049" y="2295676"/>
            <a:ext cx="6968407" cy="4355253"/>
          </a:xfrm>
          <a:prstGeom prst="rect">
            <a:avLst/>
          </a:prstGeom>
        </p:spPr>
      </p:pic>
      <p:pic>
        <p:nvPicPr>
          <p:cNvPr id="6" name="Picture 5"/>
          <p:cNvPicPr>
            <a:picLocks noChangeAspect="1"/>
          </p:cNvPicPr>
          <p:nvPr/>
        </p:nvPicPr>
        <p:blipFill rotWithShape="1">
          <a:blip r:embed="rId3"/>
          <a:srcRect l="30077" t="16532" r="47786" b="28344"/>
          <a:stretch/>
        </p:blipFill>
        <p:spPr>
          <a:xfrm rot="443050">
            <a:off x="6919268" y="2388859"/>
            <a:ext cx="1809239" cy="2532934"/>
          </a:xfrm>
          <a:prstGeom prst="rect">
            <a:avLst/>
          </a:prstGeom>
          <a:ln>
            <a:solidFill>
              <a:schemeClr val="tx1"/>
            </a:solidFill>
          </a:ln>
        </p:spPr>
      </p:pic>
      <p:sp>
        <p:nvSpPr>
          <p:cNvPr id="8" name="Rectangle 7"/>
          <p:cNvSpPr/>
          <p:nvPr/>
        </p:nvSpPr>
        <p:spPr>
          <a:xfrm>
            <a:off x="539552" y="1199067"/>
            <a:ext cx="8300034" cy="923330"/>
          </a:xfrm>
          <a:prstGeom prst="rect">
            <a:avLst/>
          </a:prstGeom>
        </p:spPr>
        <p:txBody>
          <a:bodyPr wrap="square">
            <a:spAutoFit/>
          </a:bodyPr>
          <a:lstStyle/>
          <a:p>
            <a:pPr marL="285750" indent="-285750">
              <a:buFont typeface="Arial" panose="020B0604020202020204" pitchFamily="34" charset="0"/>
              <a:buChar char="•"/>
            </a:pPr>
            <a:r>
              <a:rPr lang="en-GB" dirty="0">
                <a:solidFill>
                  <a:srgbClr val="000000"/>
                </a:solidFill>
                <a:latin typeface="Arial" panose="020B0604020202020204" pitchFamily="34" charset="0"/>
              </a:rPr>
              <a:t>People have a low income and experience high energy costs in order to adequately heat their home</a:t>
            </a:r>
          </a:p>
          <a:p>
            <a:pPr marL="285750" indent="-285750">
              <a:buFont typeface="Arial" panose="020B0604020202020204" pitchFamily="34" charset="0"/>
              <a:buChar char="•"/>
            </a:pPr>
            <a:r>
              <a:rPr lang="en-GB" dirty="0">
                <a:solidFill>
                  <a:srgbClr val="000000"/>
                </a:solidFill>
                <a:latin typeface="Arial" panose="020B0604020202020204" pitchFamily="34" charset="0"/>
              </a:rPr>
              <a:t>Due to poor energy efficiency in their property or high energy prices. </a:t>
            </a:r>
            <a:endParaRPr lang="en-GB" dirty="0"/>
          </a:p>
        </p:txBody>
      </p:sp>
    </p:spTree>
    <p:extLst>
      <p:ext uri="{BB962C8B-B14F-4D97-AF65-F5344CB8AC3E}">
        <p14:creationId xmlns:p14="http://schemas.microsoft.com/office/powerpoint/2010/main" val="3040174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851" y="528149"/>
            <a:ext cx="8232498" cy="792162"/>
          </a:xfrm>
        </p:spPr>
        <p:txBody>
          <a:bodyPr/>
          <a:lstStyle/>
          <a:p>
            <a:r>
              <a:rPr lang="en-GB" dirty="0">
                <a:solidFill>
                  <a:schemeClr val="accent5">
                    <a:lumMod val="50000"/>
                  </a:schemeClr>
                </a:solidFill>
              </a:rPr>
              <a:t>Cold Homes: Impact on Health </a:t>
            </a:r>
          </a:p>
        </p:txBody>
      </p:sp>
      <p:sp>
        <p:nvSpPr>
          <p:cNvPr id="3" name="Content Placeholder 2"/>
          <p:cNvSpPr>
            <a:spLocks noGrp="1"/>
          </p:cNvSpPr>
          <p:nvPr>
            <p:ph sz="half" idx="1"/>
          </p:nvPr>
        </p:nvSpPr>
        <p:spPr>
          <a:xfrm>
            <a:off x="323528" y="1628801"/>
            <a:ext cx="4007172" cy="4987900"/>
          </a:xfrm>
        </p:spPr>
        <p:txBody>
          <a:bodyPr>
            <a:normAutofit/>
          </a:bodyPr>
          <a:lstStyle/>
          <a:p>
            <a:r>
              <a:rPr lang="en-GB" sz="2000" dirty="0">
                <a:solidFill>
                  <a:schemeClr val="tx1"/>
                </a:solidFill>
              </a:rPr>
              <a:t>Respiratory health</a:t>
            </a:r>
            <a:br>
              <a:rPr lang="en-GB" sz="2000" dirty="0">
                <a:solidFill>
                  <a:schemeClr val="tx1"/>
                </a:solidFill>
              </a:rPr>
            </a:br>
            <a:r>
              <a:rPr lang="en-GB" sz="1600" dirty="0">
                <a:solidFill>
                  <a:schemeClr val="tx1"/>
                </a:solidFill>
              </a:rPr>
              <a:t>e.g. resistance to respiratory infection,  trigger bronchoconstriction and asthma  </a:t>
            </a:r>
          </a:p>
          <a:p>
            <a:r>
              <a:rPr lang="en-GB" sz="2000" dirty="0">
                <a:solidFill>
                  <a:schemeClr val="tx1"/>
                </a:solidFill>
              </a:rPr>
              <a:t>Circulatory problems</a:t>
            </a:r>
            <a:br>
              <a:rPr lang="en-GB" sz="2000" dirty="0">
                <a:solidFill>
                  <a:schemeClr val="tx1"/>
                </a:solidFill>
              </a:rPr>
            </a:br>
            <a:r>
              <a:rPr lang="en-GB" sz="1600" dirty="0">
                <a:solidFill>
                  <a:schemeClr val="tx1"/>
                </a:solidFill>
              </a:rPr>
              <a:t>e.g. increased BP and stroke, coronary events more fatal in cold period</a:t>
            </a:r>
          </a:p>
          <a:p>
            <a:r>
              <a:rPr lang="en-GB" sz="2000" dirty="0">
                <a:solidFill>
                  <a:schemeClr val="tx1"/>
                </a:solidFill>
              </a:rPr>
              <a:t>Long term conditions</a:t>
            </a:r>
            <a:br>
              <a:rPr lang="en-GB" sz="2000" dirty="0">
                <a:solidFill>
                  <a:schemeClr val="tx1"/>
                </a:solidFill>
              </a:rPr>
            </a:br>
            <a:r>
              <a:rPr lang="en-GB" sz="1600" dirty="0">
                <a:solidFill>
                  <a:schemeClr val="tx1"/>
                </a:solidFill>
              </a:rPr>
              <a:t>e.g. exacerbate diabetes, MSK, slow recovery following hospital </a:t>
            </a:r>
          </a:p>
          <a:p>
            <a:pPr lvl="0"/>
            <a:r>
              <a:rPr lang="en-GB" sz="2000" dirty="0">
                <a:solidFill>
                  <a:schemeClr val="tx1"/>
                </a:solidFill>
              </a:rPr>
              <a:t>Mental health </a:t>
            </a:r>
            <a:br>
              <a:rPr lang="en-GB" sz="2000" dirty="0">
                <a:solidFill>
                  <a:schemeClr val="tx1"/>
                </a:solidFill>
              </a:rPr>
            </a:br>
            <a:r>
              <a:rPr lang="en-GB" sz="1600" dirty="0">
                <a:solidFill>
                  <a:schemeClr val="tx1"/>
                </a:solidFill>
              </a:rPr>
              <a:t>e.g. Multiple mental health problems in cold homes, isolation </a:t>
            </a:r>
            <a:endParaRPr lang="en-GB" sz="1600" dirty="0"/>
          </a:p>
        </p:txBody>
      </p:sp>
      <p:sp>
        <p:nvSpPr>
          <p:cNvPr id="5" name="Slide Number Placeholder 4"/>
          <p:cNvSpPr>
            <a:spLocks noGrp="1"/>
          </p:cNvSpPr>
          <p:nvPr>
            <p:ph type="sldNum" sz="quarter" idx="12"/>
          </p:nvPr>
        </p:nvSpPr>
        <p:spPr/>
        <p:txBody>
          <a:bodyPr/>
          <a:lstStyle/>
          <a:p>
            <a:fld id="{E051598E-9D06-4046-8EF2-7702044C4E81}" type="slidenum">
              <a:rPr lang="en-US" smtClean="0"/>
              <a:pPr/>
              <a:t>14</a:t>
            </a:fld>
            <a:endParaRPr lang="en-US" dirty="0"/>
          </a:p>
        </p:txBody>
      </p:sp>
      <p:sp>
        <p:nvSpPr>
          <p:cNvPr id="6" name="Footer Placeholder 5"/>
          <p:cNvSpPr>
            <a:spLocks noGrp="1"/>
          </p:cNvSpPr>
          <p:nvPr>
            <p:ph type="ftr" sz="quarter" idx="4294967295"/>
          </p:nvPr>
        </p:nvSpPr>
        <p:spPr/>
        <p:txBody>
          <a:bodyPr/>
          <a:lstStyle/>
          <a:p>
            <a:endParaRPr lang="en-US" dirty="0"/>
          </a:p>
        </p:txBody>
      </p:sp>
      <p:grpSp>
        <p:nvGrpSpPr>
          <p:cNvPr id="7" name="Group 6"/>
          <p:cNvGrpSpPr/>
          <p:nvPr/>
        </p:nvGrpSpPr>
        <p:grpSpPr>
          <a:xfrm>
            <a:off x="4985397" y="2178520"/>
            <a:ext cx="3391700" cy="3626454"/>
            <a:chOff x="6720909" y="1710013"/>
            <a:chExt cx="4522266" cy="4835272"/>
          </a:xfrm>
        </p:grpSpPr>
        <p:pic>
          <p:nvPicPr>
            <p:cNvPr id="8" name="Picture 7">
              <a:extLst>
                <a:ext uri="{FF2B5EF4-FFF2-40B4-BE49-F238E27FC236}">
                  <a16:creationId xmlns:a16="http://schemas.microsoft.com/office/drawing/2014/main" id="{2A8223B6-A6EE-4429-A1F0-3FF1F9208950}"/>
                </a:ext>
              </a:extLst>
            </p:cNvPr>
            <p:cNvPicPr>
              <a:picLocks noChangeAspect="1"/>
            </p:cNvPicPr>
            <p:nvPr/>
          </p:nvPicPr>
          <p:blipFill>
            <a:blip r:embed="rId3"/>
            <a:stretch>
              <a:fillRect/>
            </a:stretch>
          </p:blipFill>
          <p:spPr>
            <a:xfrm>
              <a:off x="6720909" y="2376173"/>
              <a:ext cx="4121253" cy="4005419"/>
            </a:xfrm>
            <a:prstGeom prst="rect">
              <a:avLst/>
            </a:prstGeom>
          </p:spPr>
        </p:pic>
        <p:pic>
          <p:nvPicPr>
            <p:cNvPr id="9" name="Picture 8">
              <a:extLst>
                <a:ext uri="{FF2B5EF4-FFF2-40B4-BE49-F238E27FC236}">
                  <a16:creationId xmlns:a16="http://schemas.microsoft.com/office/drawing/2014/main" id="{2373314A-8CDA-471B-93F4-30D3749CB5F2}"/>
                </a:ext>
              </a:extLst>
            </p:cNvPr>
            <p:cNvPicPr>
              <a:picLocks noChangeAspect="1"/>
            </p:cNvPicPr>
            <p:nvPr/>
          </p:nvPicPr>
          <p:blipFill rotWithShape="1">
            <a:blip r:embed="rId4"/>
            <a:srcRect l="50734" t="30024" r="38935" b="48024"/>
            <a:stretch/>
          </p:blipFill>
          <p:spPr>
            <a:xfrm>
              <a:off x="7908324" y="1721266"/>
              <a:ext cx="873212" cy="1005015"/>
            </a:xfrm>
            <a:prstGeom prst="rect">
              <a:avLst/>
            </a:prstGeom>
          </p:spPr>
        </p:pic>
        <p:pic>
          <p:nvPicPr>
            <p:cNvPr id="10" name="Picture 9">
              <a:extLst>
                <a:ext uri="{FF2B5EF4-FFF2-40B4-BE49-F238E27FC236}">
                  <a16:creationId xmlns:a16="http://schemas.microsoft.com/office/drawing/2014/main" id="{4DE3EAFF-BCFF-4A50-B7D3-F123706905E6}"/>
                </a:ext>
              </a:extLst>
            </p:cNvPr>
            <p:cNvPicPr>
              <a:picLocks noChangeAspect="1"/>
            </p:cNvPicPr>
            <p:nvPr/>
          </p:nvPicPr>
          <p:blipFill rotWithShape="1">
            <a:blip r:embed="rId4"/>
            <a:srcRect l="50734" t="30024" r="38935" b="48024"/>
            <a:stretch/>
          </p:blipFill>
          <p:spPr>
            <a:xfrm>
              <a:off x="8781535" y="3548921"/>
              <a:ext cx="873212" cy="1005015"/>
            </a:xfrm>
            <a:prstGeom prst="rect">
              <a:avLst/>
            </a:prstGeom>
          </p:spPr>
        </p:pic>
        <p:pic>
          <p:nvPicPr>
            <p:cNvPr id="11" name="Picture 10">
              <a:extLst>
                <a:ext uri="{FF2B5EF4-FFF2-40B4-BE49-F238E27FC236}">
                  <a16:creationId xmlns:a16="http://schemas.microsoft.com/office/drawing/2014/main" id="{A9626D65-79D0-443F-AEC0-B10C3AF5F535}"/>
                </a:ext>
              </a:extLst>
            </p:cNvPr>
            <p:cNvPicPr>
              <a:picLocks noChangeAspect="1"/>
            </p:cNvPicPr>
            <p:nvPr/>
          </p:nvPicPr>
          <p:blipFill rotWithShape="1">
            <a:blip r:embed="rId4"/>
            <a:srcRect l="50734" t="30024" r="38935" b="48024"/>
            <a:stretch/>
          </p:blipFill>
          <p:spPr>
            <a:xfrm>
              <a:off x="10066638" y="4645768"/>
              <a:ext cx="873212" cy="1005015"/>
            </a:xfrm>
            <a:prstGeom prst="rect">
              <a:avLst/>
            </a:prstGeom>
          </p:spPr>
        </p:pic>
        <p:pic>
          <p:nvPicPr>
            <p:cNvPr id="12" name="Picture 11">
              <a:extLst>
                <a:ext uri="{FF2B5EF4-FFF2-40B4-BE49-F238E27FC236}">
                  <a16:creationId xmlns:a16="http://schemas.microsoft.com/office/drawing/2014/main" id="{79428C13-2E93-47D8-AB02-2B95ED2830C2}"/>
                </a:ext>
              </a:extLst>
            </p:cNvPr>
            <p:cNvPicPr>
              <a:picLocks noChangeAspect="1"/>
            </p:cNvPicPr>
            <p:nvPr/>
          </p:nvPicPr>
          <p:blipFill rotWithShape="1">
            <a:blip r:embed="rId4"/>
            <a:srcRect l="60406" t="54505" r="29189" b="24210"/>
            <a:stretch/>
          </p:blipFill>
          <p:spPr>
            <a:xfrm>
              <a:off x="9893643" y="1710013"/>
              <a:ext cx="807309" cy="894502"/>
            </a:xfrm>
            <a:prstGeom prst="rect">
              <a:avLst/>
            </a:prstGeom>
          </p:spPr>
        </p:pic>
        <p:pic>
          <p:nvPicPr>
            <p:cNvPr id="13" name="Picture 12">
              <a:extLst>
                <a:ext uri="{FF2B5EF4-FFF2-40B4-BE49-F238E27FC236}">
                  <a16:creationId xmlns:a16="http://schemas.microsoft.com/office/drawing/2014/main" id="{22D3BC2F-5ADB-4F22-B85D-733A52404EB6}"/>
                </a:ext>
              </a:extLst>
            </p:cNvPr>
            <p:cNvPicPr>
              <a:picLocks noChangeAspect="1"/>
            </p:cNvPicPr>
            <p:nvPr/>
          </p:nvPicPr>
          <p:blipFill rotWithShape="1">
            <a:blip r:embed="rId4"/>
            <a:srcRect l="60406" t="54505" r="29189" b="24210"/>
            <a:stretch/>
          </p:blipFill>
          <p:spPr>
            <a:xfrm>
              <a:off x="6833286" y="5650783"/>
              <a:ext cx="807309" cy="894502"/>
            </a:xfrm>
            <a:prstGeom prst="rect">
              <a:avLst/>
            </a:prstGeom>
          </p:spPr>
        </p:pic>
        <p:pic>
          <p:nvPicPr>
            <p:cNvPr id="14" name="Picture 13">
              <a:extLst>
                <a:ext uri="{FF2B5EF4-FFF2-40B4-BE49-F238E27FC236}">
                  <a16:creationId xmlns:a16="http://schemas.microsoft.com/office/drawing/2014/main" id="{6B2D2C5C-8B62-49A5-AEC5-05A0471D09B9}"/>
                </a:ext>
              </a:extLst>
            </p:cNvPr>
            <p:cNvPicPr>
              <a:picLocks noChangeAspect="1"/>
            </p:cNvPicPr>
            <p:nvPr/>
          </p:nvPicPr>
          <p:blipFill rotWithShape="1">
            <a:blip r:embed="rId4"/>
            <a:srcRect l="60406" t="54505" r="29189" b="24210"/>
            <a:stretch/>
          </p:blipFill>
          <p:spPr>
            <a:xfrm>
              <a:off x="10435866" y="3674751"/>
              <a:ext cx="807309" cy="894502"/>
            </a:xfrm>
            <a:prstGeom prst="rect">
              <a:avLst/>
            </a:prstGeom>
          </p:spPr>
        </p:pic>
        <p:pic>
          <p:nvPicPr>
            <p:cNvPr id="15" name="Picture 14">
              <a:extLst>
                <a:ext uri="{FF2B5EF4-FFF2-40B4-BE49-F238E27FC236}">
                  <a16:creationId xmlns:a16="http://schemas.microsoft.com/office/drawing/2014/main" id="{90A5520E-8E2B-42BB-9F9C-AFFEC345BD50}"/>
                </a:ext>
              </a:extLst>
            </p:cNvPr>
            <p:cNvPicPr>
              <a:picLocks noChangeAspect="1"/>
            </p:cNvPicPr>
            <p:nvPr/>
          </p:nvPicPr>
          <p:blipFill rotWithShape="1">
            <a:blip r:embed="rId4"/>
            <a:srcRect l="60406" t="54505" r="29189" b="24210"/>
            <a:stretch/>
          </p:blipFill>
          <p:spPr>
            <a:xfrm>
              <a:off x="9040579" y="1936882"/>
              <a:ext cx="807309" cy="894502"/>
            </a:xfrm>
            <a:prstGeom prst="rect">
              <a:avLst/>
            </a:prstGeom>
          </p:spPr>
        </p:pic>
      </p:grpSp>
      <p:sp>
        <p:nvSpPr>
          <p:cNvPr id="16" name="Rectangle 15"/>
          <p:cNvSpPr/>
          <p:nvPr/>
        </p:nvSpPr>
        <p:spPr>
          <a:xfrm>
            <a:off x="282618" y="5842401"/>
            <a:ext cx="8537854" cy="10155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81985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82618" y="5810559"/>
            <a:ext cx="8499791" cy="10474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Fragments - journal - Marketing the inclusive schoo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953" y="3946392"/>
            <a:ext cx="3332824" cy="2303336"/>
          </a:xfrm>
          <a:prstGeom prst="rect">
            <a:avLst/>
          </a:prstGeom>
        </p:spPr>
      </p:pic>
      <p:sp>
        <p:nvSpPr>
          <p:cNvPr id="2" name="Title 1"/>
          <p:cNvSpPr>
            <a:spLocks noGrp="1"/>
          </p:cNvSpPr>
          <p:nvPr>
            <p:ph type="title"/>
          </p:nvPr>
        </p:nvSpPr>
        <p:spPr>
          <a:xfrm>
            <a:off x="117283" y="466812"/>
            <a:ext cx="8367475" cy="792162"/>
          </a:xfrm>
        </p:spPr>
        <p:txBody>
          <a:bodyPr/>
          <a:lstStyle/>
          <a:p>
            <a:r>
              <a:rPr lang="en-GB" dirty="0">
                <a:solidFill>
                  <a:schemeClr val="accent1">
                    <a:lumMod val="50000"/>
                  </a:schemeClr>
                </a:solidFill>
              </a:rPr>
              <a:t>Impact on vulnerable people </a:t>
            </a:r>
          </a:p>
        </p:txBody>
      </p:sp>
      <p:sp>
        <p:nvSpPr>
          <p:cNvPr id="7" name="Content Placeholder 6"/>
          <p:cNvSpPr>
            <a:spLocks noGrp="1"/>
          </p:cNvSpPr>
          <p:nvPr>
            <p:ph sz="half" idx="2"/>
          </p:nvPr>
        </p:nvSpPr>
        <p:spPr>
          <a:xfrm>
            <a:off x="4266533" y="2303645"/>
            <a:ext cx="4481388" cy="4810125"/>
          </a:xfrm>
        </p:spPr>
        <p:txBody>
          <a:bodyPr/>
          <a:lstStyle/>
          <a:p>
            <a:pPr marL="228600" lvl="0" indent="-228600">
              <a:lnSpc>
                <a:spcPct val="90000"/>
              </a:lnSpc>
              <a:spcBef>
                <a:spcPts val="1000"/>
              </a:spcBef>
              <a:buFont typeface="Arial" panose="020B0604020202020204" pitchFamily="34" charset="0"/>
              <a:buChar char="•"/>
            </a:pPr>
            <a:r>
              <a:rPr lang="en-GB" sz="2000" dirty="0">
                <a:solidFill>
                  <a:prstClr val="black"/>
                </a:solidFill>
              </a:rPr>
              <a:t>Older people </a:t>
            </a:r>
            <a:br>
              <a:rPr lang="en-GB" sz="2000" dirty="0">
                <a:solidFill>
                  <a:prstClr val="black"/>
                </a:solidFill>
              </a:rPr>
            </a:br>
            <a:r>
              <a:rPr lang="en-GB" sz="2000" dirty="0">
                <a:solidFill>
                  <a:prstClr val="black"/>
                </a:solidFill>
              </a:rPr>
              <a:t>e.g. Strokes, flu, risk of hospital admission, lowered strength and dexterity </a:t>
            </a:r>
          </a:p>
          <a:p>
            <a:pPr marL="228600" lvl="0" indent="-228600">
              <a:lnSpc>
                <a:spcPct val="90000"/>
              </a:lnSpc>
              <a:spcBef>
                <a:spcPts val="1000"/>
              </a:spcBef>
              <a:buFont typeface="Arial" panose="020B0604020202020204" pitchFamily="34" charset="0"/>
              <a:buChar char="•"/>
            </a:pPr>
            <a:r>
              <a:rPr lang="en-GB" sz="2000" dirty="0">
                <a:solidFill>
                  <a:prstClr val="black"/>
                </a:solidFill>
              </a:rPr>
              <a:t>Children and young people</a:t>
            </a:r>
            <a:br>
              <a:rPr lang="en-GB" sz="2000" dirty="0">
                <a:solidFill>
                  <a:prstClr val="black"/>
                </a:solidFill>
              </a:rPr>
            </a:br>
            <a:r>
              <a:rPr lang="en-GB" sz="2000" dirty="0">
                <a:solidFill>
                  <a:prstClr val="black"/>
                </a:solidFill>
              </a:rPr>
              <a:t>e.g. slow physical growth, cognitive delay, respiratory and MH problems  </a:t>
            </a:r>
          </a:p>
          <a:p>
            <a:pPr marL="228600" lvl="0" indent="-228600">
              <a:lnSpc>
                <a:spcPct val="90000"/>
              </a:lnSpc>
              <a:spcBef>
                <a:spcPts val="1000"/>
              </a:spcBef>
              <a:buFont typeface="Arial" panose="020B0604020202020204" pitchFamily="34" charset="0"/>
              <a:buChar char="•"/>
            </a:pPr>
            <a:r>
              <a:rPr lang="en-GB" sz="2000" dirty="0">
                <a:solidFill>
                  <a:prstClr val="black"/>
                </a:solidFill>
              </a:rPr>
              <a:t>People with disabilities </a:t>
            </a:r>
            <a:br>
              <a:rPr lang="en-GB" sz="2000" dirty="0">
                <a:solidFill>
                  <a:prstClr val="black"/>
                </a:solidFill>
              </a:rPr>
            </a:br>
            <a:r>
              <a:rPr lang="en-GB" sz="2000" dirty="0">
                <a:solidFill>
                  <a:prstClr val="black"/>
                </a:solidFill>
              </a:rPr>
              <a:t>e.g. mobility too limited to be able to keep warm </a:t>
            </a:r>
          </a:p>
          <a:p>
            <a:pPr marL="0" lvl="0" indent="0">
              <a:lnSpc>
                <a:spcPct val="90000"/>
              </a:lnSpc>
              <a:spcBef>
                <a:spcPts val="1000"/>
              </a:spcBef>
              <a:buNone/>
            </a:pPr>
            <a:endParaRPr lang="en-GB" sz="1400" dirty="0">
              <a:solidFill>
                <a:prstClr val="black"/>
              </a:solidFill>
              <a:latin typeface="Calibri" panose="020F0502020204030204"/>
            </a:endParaRPr>
          </a:p>
          <a:p>
            <a:pPr marL="0" lvl="0" indent="0">
              <a:lnSpc>
                <a:spcPct val="90000"/>
              </a:lnSpc>
              <a:spcBef>
                <a:spcPts val="1000"/>
              </a:spcBef>
              <a:buNone/>
            </a:pPr>
            <a:r>
              <a:rPr lang="en-GB" sz="1400" dirty="0">
                <a:solidFill>
                  <a:prstClr val="black"/>
                </a:solidFill>
                <a:latin typeface="Calibri" panose="020F0502020204030204"/>
              </a:rPr>
              <a:t>(Fuel Poverty Statistics Report, 2018)</a:t>
            </a:r>
          </a:p>
        </p:txBody>
      </p:sp>
      <p:sp>
        <p:nvSpPr>
          <p:cNvPr id="4" name="Slide Number Placeholder 3"/>
          <p:cNvSpPr>
            <a:spLocks noGrp="1"/>
          </p:cNvSpPr>
          <p:nvPr>
            <p:ph type="sldNum" sz="quarter" idx="12"/>
          </p:nvPr>
        </p:nvSpPr>
        <p:spPr/>
        <p:txBody>
          <a:bodyPr/>
          <a:lstStyle/>
          <a:p>
            <a:fld id="{E051598E-9D06-4046-8EF2-7702044C4E81}" type="slidenum">
              <a:rPr lang="en-US" smtClean="0"/>
              <a:pPr/>
              <a:t>15</a:t>
            </a:fld>
            <a:endParaRPr lang="en-US" dirty="0"/>
          </a:p>
        </p:txBody>
      </p:sp>
      <p:sp>
        <p:nvSpPr>
          <p:cNvPr id="5" name="Footer Placeholder 4"/>
          <p:cNvSpPr>
            <a:spLocks noGrp="1"/>
          </p:cNvSpPr>
          <p:nvPr>
            <p:ph type="ftr" sz="quarter" idx="4294967295"/>
          </p:nvPr>
        </p:nvSpPr>
        <p:spPr/>
        <p:txBody>
          <a:bodyPr/>
          <a:lstStyle/>
          <a:p>
            <a:endParaRPr lang="en-US" dirty="0"/>
          </a:p>
        </p:txBody>
      </p:sp>
      <p:pic>
        <p:nvPicPr>
          <p:cNvPr id="9" name="Content Placeholder 19">
            <a:extLst>
              <a:ext uri="{FF2B5EF4-FFF2-40B4-BE49-F238E27FC236}">
                <a16:creationId xmlns:a16="http://schemas.microsoft.com/office/drawing/2014/main" id="{69DA6EE2-0B96-4F97-951D-28469B3205B2}"/>
              </a:ext>
            </a:extLst>
          </p:cNvPr>
          <p:cNvPicPr>
            <a:picLocks noGrp="1" noChangeAspect="1"/>
          </p:cNvPicPr>
          <p:nvPr>
            <p:ph sz="half" idx="1"/>
          </p:nvPr>
        </p:nvPicPr>
        <p:blipFill rotWithShape="1">
          <a:blip r:embed="rId4"/>
          <a:srcRect l="49255" t="65187" r="29393" b="7994"/>
          <a:stretch/>
        </p:blipFill>
        <p:spPr>
          <a:xfrm>
            <a:off x="320984" y="2303645"/>
            <a:ext cx="2865091" cy="1949281"/>
          </a:xfrm>
          <a:prstGeom prst="rect">
            <a:avLst/>
          </a:prstGeom>
        </p:spPr>
      </p:pic>
      <p:pic>
        <p:nvPicPr>
          <p:cNvPr id="10" name="Picture 9">
            <a:extLst>
              <a:ext uri="{FF2B5EF4-FFF2-40B4-BE49-F238E27FC236}">
                <a16:creationId xmlns:a16="http://schemas.microsoft.com/office/drawing/2014/main" id="{11074267-8426-49B6-A8D5-256703126BF4}"/>
              </a:ext>
            </a:extLst>
          </p:cNvPr>
          <p:cNvPicPr>
            <a:picLocks noChangeAspect="1"/>
          </p:cNvPicPr>
          <p:nvPr/>
        </p:nvPicPr>
        <p:blipFill rotWithShape="1">
          <a:blip r:embed="rId5"/>
          <a:srcRect l="53446" t="67556" r="30743" b="5749"/>
          <a:stretch/>
        </p:blipFill>
        <p:spPr>
          <a:xfrm>
            <a:off x="2759816" y="2641851"/>
            <a:ext cx="1445741" cy="1322173"/>
          </a:xfrm>
          <a:prstGeom prst="rect">
            <a:avLst/>
          </a:prstGeom>
        </p:spPr>
      </p:pic>
      <p:sp>
        <p:nvSpPr>
          <p:cNvPr id="13" name="Content Placeholder 6"/>
          <p:cNvSpPr txBox="1">
            <a:spLocks/>
          </p:cNvSpPr>
          <p:nvPr/>
        </p:nvSpPr>
        <p:spPr bwMode="auto">
          <a:xfrm>
            <a:off x="245160" y="1379539"/>
            <a:ext cx="8020792" cy="136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0066"/>
              </a:buClr>
              <a:buChar char="•"/>
              <a:defRPr sz="2800">
                <a:solidFill>
                  <a:srgbClr val="000066"/>
                </a:solidFill>
                <a:latin typeface="+mn-lt"/>
                <a:ea typeface="+mn-ea"/>
                <a:cs typeface="+mn-cs"/>
              </a:defRPr>
            </a:lvl1pPr>
            <a:lvl2pPr marL="742950" indent="-285750" algn="l" rtl="0" eaLnBrk="1" fontAlgn="base" hangingPunct="1">
              <a:spcBef>
                <a:spcPct val="20000"/>
              </a:spcBef>
              <a:spcAft>
                <a:spcPct val="0"/>
              </a:spcAft>
              <a:buClr>
                <a:srgbClr val="000066"/>
              </a:buClr>
              <a:buChar char="•"/>
              <a:defRPr sz="2400">
                <a:solidFill>
                  <a:srgbClr val="000066"/>
                </a:solidFill>
                <a:latin typeface="+mn-lt"/>
              </a:defRPr>
            </a:lvl2pPr>
            <a:lvl3pPr marL="1143000" indent="-228600" algn="l" rtl="0" eaLnBrk="1" fontAlgn="base" hangingPunct="1">
              <a:spcBef>
                <a:spcPct val="20000"/>
              </a:spcBef>
              <a:spcAft>
                <a:spcPct val="0"/>
              </a:spcAft>
              <a:buClr>
                <a:srgbClr val="000066"/>
              </a:buClr>
              <a:buChar char="•"/>
              <a:defRPr sz="2000">
                <a:solidFill>
                  <a:srgbClr val="000066"/>
                </a:solidFill>
                <a:latin typeface="+mn-lt"/>
              </a:defRPr>
            </a:lvl3pPr>
            <a:lvl4pPr marL="1600200" indent="-228600" algn="l" rtl="0" eaLnBrk="1" fontAlgn="base" hangingPunct="1">
              <a:spcBef>
                <a:spcPct val="20000"/>
              </a:spcBef>
              <a:spcAft>
                <a:spcPct val="0"/>
              </a:spcAft>
              <a:buClr>
                <a:srgbClr val="000066"/>
              </a:buClr>
              <a:buChar char="•"/>
              <a:defRPr sz="1800">
                <a:solidFill>
                  <a:srgbClr val="000066"/>
                </a:solidFill>
                <a:latin typeface="+mn-lt"/>
              </a:defRPr>
            </a:lvl4pPr>
            <a:lvl5pPr marL="2057400" indent="-228600" algn="l" rtl="0" eaLnBrk="1" fontAlgn="base" hangingPunct="1">
              <a:spcBef>
                <a:spcPct val="20000"/>
              </a:spcBef>
              <a:spcAft>
                <a:spcPct val="0"/>
              </a:spcAft>
              <a:buClr>
                <a:srgbClr val="000066"/>
              </a:buClr>
              <a:buChar char="•"/>
              <a:defRPr sz="1800">
                <a:solidFill>
                  <a:srgbClr val="000066"/>
                </a:solidFill>
                <a:latin typeface="+mn-lt"/>
              </a:defRPr>
            </a:lvl5pPr>
            <a:lvl6pPr marL="2514600" indent="-228600" algn="l" rtl="0" eaLnBrk="1" fontAlgn="base" hangingPunct="1">
              <a:spcBef>
                <a:spcPct val="20000"/>
              </a:spcBef>
              <a:spcAft>
                <a:spcPct val="0"/>
              </a:spcAft>
              <a:buClr>
                <a:srgbClr val="000066"/>
              </a:buClr>
              <a:buChar char="•"/>
              <a:defRPr sz="1800">
                <a:solidFill>
                  <a:srgbClr val="000066"/>
                </a:solidFill>
                <a:latin typeface="+mn-lt"/>
              </a:defRPr>
            </a:lvl6pPr>
            <a:lvl7pPr marL="2971800" indent="-228600" algn="l" rtl="0" eaLnBrk="1" fontAlgn="base" hangingPunct="1">
              <a:spcBef>
                <a:spcPct val="20000"/>
              </a:spcBef>
              <a:spcAft>
                <a:spcPct val="0"/>
              </a:spcAft>
              <a:buClr>
                <a:srgbClr val="000066"/>
              </a:buClr>
              <a:buChar char="•"/>
              <a:defRPr sz="1800">
                <a:solidFill>
                  <a:srgbClr val="000066"/>
                </a:solidFill>
                <a:latin typeface="+mn-lt"/>
              </a:defRPr>
            </a:lvl7pPr>
            <a:lvl8pPr marL="3429000" indent="-228600" algn="l" rtl="0" eaLnBrk="1" fontAlgn="base" hangingPunct="1">
              <a:spcBef>
                <a:spcPct val="20000"/>
              </a:spcBef>
              <a:spcAft>
                <a:spcPct val="0"/>
              </a:spcAft>
              <a:buClr>
                <a:srgbClr val="000066"/>
              </a:buClr>
              <a:buChar char="•"/>
              <a:defRPr sz="1800">
                <a:solidFill>
                  <a:srgbClr val="000066"/>
                </a:solidFill>
                <a:latin typeface="+mn-lt"/>
              </a:defRPr>
            </a:lvl8pPr>
            <a:lvl9pPr marL="3886200" indent="-228600" algn="l" rtl="0" eaLnBrk="1" fontAlgn="base" hangingPunct="1">
              <a:spcBef>
                <a:spcPct val="20000"/>
              </a:spcBef>
              <a:spcAft>
                <a:spcPct val="0"/>
              </a:spcAft>
              <a:buClr>
                <a:srgbClr val="000066"/>
              </a:buClr>
              <a:buChar char="•"/>
              <a:defRPr sz="1800">
                <a:solidFill>
                  <a:srgbClr val="000066"/>
                </a:solidFill>
                <a:latin typeface="+mn-lt"/>
              </a:defRPr>
            </a:lvl9pPr>
          </a:lstStyle>
          <a:p>
            <a:pPr marL="0" indent="0">
              <a:lnSpc>
                <a:spcPct val="90000"/>
              </a:lnSpc>
              <a:spcBef>
                <a:spcPts val="1000"/>
              </a:spcBef>
              <a:buNone/>
            </a:pPr>
            <a:r>
              <a:rPr lang="en-GB" sz="2000" kern="0" dirty="0">
                <a:solidFill>
                  <a:prstClr val="black"/>
                </a:solidFill>
              </a:rPr>
              <a:t>Older people, unemployed, single parent families, young people (&lt;35) in private rentals, working poor and multiple person households </a:t>
            </a:r>
          </a:p>
          <a:p>
            <a:pPr marL="0" indent="0">
              <a:lnSpc>
                <a:spcPct val="90000"/>
              </a:lnSpc>
              <a:spcBef>
                <a:spcPts val="1000"/>
              </a:spcBef>
              <a:buNone/>
            </a:pPr>
            <a:endParaRPr lang="en-GB" sz="2000" kern="0" dirty="0">
              <a:solidFill>
                <a:prstClr val="black"/>
              </a:solidFill>
            </a:endParaRPr>
          </a:p>
          <a:p>
            <a:pPr marL="0" indent="0">
              <a:lnSpc>
                <a:spcPct val="90000"/>
              </a:lnSpc>
              <a:spcBef>
                <a:spcPts val="1000"/>
              </a:spcBef>
              <a:buNone/>
            </a:pPr>
            <a:r>
              <a:rPr lang="en-GB" sz="2000" kern="0" dirty="0">
                <a:solidFill>
                  <a:prstClr val="black"/>
                </a:solidFill>
              </a:rPr>
              <a:t> </a:t>
            </a:r>
          </a:p>
          <a:p>
            <a:pPr marL="228600" indent="-228600">
              <a:lnSpc>
                <a:spcPct val="90000"/>
              </a:lnSpc>
              <a:spcBef>
                <a:spcPts val="1000"/>
              </a:spcBef>
              <a:buFont typeface="Arial" panose="020B0604020202020204" pitchFamily="34" charset="0"/>
              <a:buChar char="•"/>
            </a:pPr>
            <a:endParaRPr lang="en-GB" kern="0" dirty="0">
              <a:solidFill>
                <a:prstClr val="black"/>
              </a:solidFill>
              <a:latin typeface="Calibri" panose="020F0502020204030204"/>
            </a:endParaRPr>
          </a:p>
        </p:txBody>
      </p:sp>
    </p:spTree>
    <p:extLst>
      <p:ext uri="{BB962C8B-B14F-4D97-AF65-F5344CB8AC3E}">
        <p14:creationId xmlns:p14="http://schemas.microsoft.com/office/powerpoint/2010/main" val="1580999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7511951" cy="792162"/>
          </a:xfrm>
        </p:spPr>
        <p:txBody>
          <a:bodyPr/>
          <a:lstStyle/>
          <a:p>
            <a:r>
              <a:rPr lang="en-GB" dirty="0">
                <a:solidFill>
                  <a:schemeClr val="accent1">
                    <a:lumMod val="50000"/>
                  </a:schemeClr>
                </a:solidFill>
              </a:rPr>
              <a:t>Call to action: NICE guidance </a:t>
            </a:r>
          </a:p>
        </p:txBody>
      </p:sp>
      <p:sp>
        <p:nvSpPr>
          <p:cNvPr id="4" name="Content Placeholder 3"/>
          <p:cNvSpPr>
            <a:spLocks noGrp="1"/>
          </p:cNvSpPr>
          <p:nvPr>
            <p:ph sz="half" idx="2"/>
          </p:nvPr>
        </p:nvSpPr>
        <p:spPr>
          <a:xfrm>
            <a:off x="5048240" y="1772816"/>
            <a:ext cx="3810000" cy="357701"/>
          </a:xfrm>
        </p:spPr>
        <p:txBody>
          <a:bodyPr/>
          <a:lstStyle/>
          <a:p>
            <a:pPr marL="171450" lvl="0" indent="-171450" defTabSz="685800">
              <a:lnSpc>
                <a:spcPct val="90000"/>
              </a:lnSpc>
              <a:spcBef>
                <a:spcPts val="750"/>
              </a:spcBef>
              <a:buFont typeface="Arial" panose="020B0604020202020204" pitchFamily="34" charset="0"/>
              <a:buChar char="•"/>
            </a:pPr>
            <a:r>
              <a:rPr lang="en-GB" sz="2100" dirty="0">
                <a:solidFill>
                  <a:prstClr val="black"/>
                </a:solidFill>
                <a:latin typeface="Calibri" panose="020F0502020204030204"/>
              </a:rPr>
              <a:t>A strategy from Health and wellbeing boards</a:t>
            </a:r>
          </a:p>
          <a:p>
            <a:pPr marL="171450" lvl="0" indent="-171450" defTabSz="685800">
              <a:lnSpc>
                <a:spcPct val="90000"/>
              </a:lnSpc>
              <a:spcBef>
                <a:spcPts val="750"/>
              </a:spcBef>
              <a:buFont typeface="Arial" panose="020B0604020202020204" pitchFamily="34" charset="0"/>
              <a:buChar char="•"/>
            </a:pPr>
            <a:r>
              <a:rPr lang="en-GB" sz="2100" dirty="0">
                <a:solidFill>
                  <a:prstClr val="black"/>
                </a:solidFill>
                <a:latin typeface="Calibri" panose="020F0502020204030204"/>
              </a:rPr>
              <a:t>Single point of contact service </a:t>
            </a:r>
          </a:p>
          <a:p>
            <a:pPr marL="171450" lvl="0" indent="-171450" defTabSz="685800">
              <a:lnSpc>
                <a:spcPct val="90000"/>
              </a:lnSpc>
              <a:spcBef>
                <a:spcPts val="750"/>
              </a:spcBef>
              <a:buFont typeface="Arial" panose="020B0604020202020204" pitchFamily="34" charset="0"/>
              <a:buChar char="•"/>
            </a:pPr>
            <a:r>
              <a:rPr lang="en-GB" sz="2100" dirty="0">
                <a:solidFill>
                  <a:prstClr val="black"/>
                </a:solidFill>
                <a:latin typeface="Calibri" panose="020F0502020204030204"/>
              </a:rPr>
              <a:t>Identifying people at risk </a:t>
            </a:r>
          </a:p>
          <a:p>
            <a:pPr marL="171450" lvl="0" indent="-171450" defTabSz="685800">
              <a:lnSpc>
                <a:spcPct val="90000"/>
              </a:lnSpc>
              <a:spcBef>
                <a:spcPts val="750"/>
              </a:spcBef>
              <a:buFont typeface="Arial" panose="020B0604020202020204" pitchFamily="34" charset="0"/>
              <a:buChar char="•"/>
            </a:pPr>
            <a:r>
              <a:rPr lang="en-GB" sz="2100" dirty="0">
                <a:solidFill>
                  <a:prstClr val="black"/>
                </a:solidFill>
                <a:latin typeface="Calibri" panose="020F0502020204030204"/>
              </a:rPr>
              <a:t>Referral pathways to enable access </a:t>
            </a:r>
          </a:p>
          <a:p>
            <a:pPr marL="171450" lvl="0" indent="-171450" defTabSz="685800">
              <a:lnSpc>
                <a:spcPct val="90000"/>
              </a:lnSpc>
              <a:spcBef>
                <a:spcPts val="750"/>
              </a:spcBef>
              <a:buFont typeface="Arial" panose="020B0604020202020204" pitchFamily="34" charset="0"/>
              <a:buChar char="•"/>
            </a:pPr>
            <a:r>
              <a:rPr lang="en-GB" sz="2100" dirty="0">
                <a:solidFill>
                  <a:prstClr val="black"/>
                </a:solidFill>
                <a:latin typeface="Calibri" panose="020F0502020204030204"/>
              </a:rPr>
              <a:t>Tailored solutions</a:t>
            </a:r>
          </a:p>
          <a:p>
            <a:pPr marL="171450" lvl="0" indent="-171450" defTabSz="685800">
              <a:lnSpc>
                <a:spcPct val="90000"/>
              </a:lnSpc>
              <a:spcBef>
                <a:spcPts val="750"/>
              </a:spcBef>
              <a:buFont typeface="Arial" panose="020B0604020202020204" pitchFamily="34" charset="0"/>
              <a:buChar char="•"/>
            </a:pPr>
            <a:r>
              <a:rPr lang="en-GB" sz="2100" dirty="0">
                <a:solidFill>
                  <a:prstClr val="black"/>
                </a:solidFill>
                <a:latin typeface="Calibri" panose="020F0502020204030204"/>
              </a:rPr>
              <a:t>Roles of Health &amp; Care services and non Health workers in assessing need </a:t>
            </a:r>
          </a:p>
          <a:p>
            <a:pPr marL="171450" lvl="0" indent="-171450" defTabSz="685800">
              <a:lnSpc>
                <a:spcPct val="90000"/>
              </a:lnSpc>
              <a:spcBef>
                <a:spcPts val="750"/>
              </a:spcBef>
              <a:buFont typeface="Arial" panose="020B0604020202020204" pitchFamily="34" charset="0"/>
              <a:buChar char="•"/>
            </a:pPr>
            <a:r>
              <a:rPr lang="en-GB" sz="2100" dirty="0">
                <a:solidFill>
                  <a:prstClr val="black"/>
                </a:solidFill>
                <a:latin typeface="Calibri" panose="020F0502020204030204"/>
              </a:rPr>
              <a:t>Using existing infrastructure </a:t>
            </a:r>
          </a:p>
          <a:p>
            <a:pPr marL="0" lvl="0" indent="0" defTabSz="685800">
              <a:lnSpc>
                <a:spcPct val="90000"/>
              </a:lnSpc>
              <a:spcBef>
                <a:spcPts val="750"/>
              </a:spcBef>
              <a:buNone/>
            </a:pPr>
            <a:endParaRPr lang="en-GB" sz="2100" dirty="0">
              <a:solidFill>
                <a:prstClr val="black"/>
              </a:solidFill>
              <a:latin typeface="Calibri" panose="020F0502020204030204"/>
            </a:endParaRPr>
          </a:p>
          <a:p>
            <a:pPr marL="171450" lvl="0" indent="-171450" defTabSz="685800">
              <a:lnSpc>
                <a:spcPct val="90000"/>
              </a:lnSpc>
              <a:spcBef>
                <a:spcPts val="750"/>
              </a:spcBef>
              <a:buFont typeface="Arial" panose="020B0604020202020204" pitchFamily="34" charset="0"/>
              <a:buChar char="•"/>
            </a:pPr>
            <a:endParaRPr lang="en-GB" sz="2100" dirty="0">
              <a:solidFill>
                <a:prstClr val="black"/>
              </a:solidFill>
              <a:latin typeface="Calibri" panose="020F0502020204030204"/>
            </a:endParaRPr>
          </a:p>
        </p:txBody>
      </p:sp>
      <p:sp>
        <p:nvSpPr>
          <p:cNvPr id="5" name="Slide Number Placeholder 4"/>
          <p:cNvSpPr>
            <a:spLocks noGrp="1"/>
          </p:cNvSpPr>
          <p:nvPr>
            <p:ph type="sldNum" sz="quarter" idx="12"/>
          </p:nvPr>
        </p:nvSpPr>
        <p:spPr/>
        <p:txBody>
          <a:bodyPr/>
          <a:lstStyle/>
          <a:p>
            <a:fld id="{E051598E-9D06-4046-8EF2-7702044C4E81}" type="slidenum">
              <a:rPr lang="en-US" smtClean="0"/>
              <a:pPr/>
              <a:t>16</a:t>
            </a:fld>
            <a:endParaRPr lang="en-US" dirty="0"/>
          </a:p>
        </p:txBody>
      </p:sp>
      <p:sp>
        <p:nvSpPr>
          <p:cNvPr id="6" name="Footer Placeholder 5"/>
          <p:cNvSpPr>
            <a:spLocks noGrp="1"/>
          </p:cNvSpPr>
          <p:nvPr>
            <p:ph type="ftr" sz="quarter" idx="4294967295"/>
          </p:nvPr>
        </p:nvSpPr>
        <p:spPr/>
        <p:txBody>
          <a:bodyPr/>
          <a:lstStyle/>
          <a:p>
            <a:endParaRPr lang="en-US" dirty="0"/>
          </a:p>
        </p:txBody>
      </p:sp>
      <p:pic>
        <p:nvPicPr>
          <p:cNvPr id="7" name="Content Placeholder 2">
            <a:extLst>
              <a:ext uri="{FF2B5EF4-FFF2-40B4-BE49-F238E27FC236}">
                <a16:creationId xmlns:a16="http://schemas.microsoft.com/office/drawing/2014/main" id="{8046EE3A-B41E-4F9C-88E2-0D4BE67BAEE5}"/>
              </a:ext>
            </a:extLst>
          </p:cNvPr>
          <p:cNvPicPr>
            <a:picLocks noGrp="1" noChangeAspect="1"/>
          </p:cNvPicPr>
          <p:nvPr>
            <p:ph sz="half" idx="1"/>
          </p:nvPr>
        </p:nvPicPr>
        <p:blipFill rotWithShape="1">
          <a:blip r:embed="rId3"/>
          <a:srcRect l="17130" t="9284" r="17369"/>
          <a:stretch/>
        </p:blipFill>
        <p:spPr>
          <a:xfrm>
            <a:off x="277569" y="1721148"/>
            <a:ext cx="4770671" cy="4032448"/>
          </a:xfrm>
          <a:prstGeom prst="rect">
            <a:avLst/>
          </a:prstGeom>
        </p:spPr>
      </p:pic>
      <p:sp>
        <p:nvSpPr>
          <p:cNvPr id="8" name="Rectangle 7"/>
          <p:cNvSpPr/>
          <p:nvPr/>
        </p:nvSpPr>
        <p:spPr>
          <a:xfrm>
            <a:off x="282618" y="5810559"/>
            <a:ext cx="8499791" cy="10474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19823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06060" y="533800"/>
            <a:ext cx="5842498" cy="5632311"/>
          </a:xfrm>
          <a:prstGeom prst="rect">
            <a:avLst/>
          </a:prstGeom>
          <a:solidFill>
            <a:schemeClr val="bg1"/>
          </a:solidFill>
        </p:spPr>
        <p:txBody>
          <a:bodyPr wrap="square" rtlCol="0">
            <a:spAutoFit/>
          </a:bodyPr>
          <a:lstStyle/>
          <a:p>
            <a:r>
              <a:rPr lang="en-GB" sz="2400" b="1" dirty="0">
                <a:solidFill>
                  <a:schemeClr val="accent5">
                    <a:lumMod val="50000"/>
                  </a:schemeClr>
                </a:solidFill>
              </a:rPr>
              <a:t>Durham PH Housing Commitments </a:t>
            </a:r>
          </a:p>
          <a:p>
            <a:r>
              <a:rPr lang="en-GB" sz="1600" b="1" dirty="0"/>
              <a:t> </a:t>
            </a:r>
          </a:p>
          <a:p>
            <a:r>
              <a:rPr lang="en-GB" sz="1600" b="1" dirty="0"/>
              <a:t>Good housing for all</a:t>
            </a:r>
          </a:p>
          <a:p>
            <a:pPr marL="285750" indent="-285750">
              <a:buFont typeface="Arial" panose="020B0604020202020204" pitchFamily="34" charset="0"/>
              <a:buChar char="•"/>
            </a:pPr>
            <a:r>
              <a:rPr lang="en-GB" sz="1600" dirty="0"/>
              <a:t>Housing Strategy Health Impact Assessment</a:t>
            </a:r>
          </a:p>
          <a:p>
            <a:endParaRPr lang="en-GB" sz="1600" b="1" dirty="0"/>
          </a:p>
          <a:p>
            <a:r>
              <a:rPr lang="en-GB" sz="1600" b="1" dirty="0"/>
              <a:t>Fuel Poverty</a:t>
            </a:r>
          </a:p>
          <a:p>
            <a:pPr marL="285750" indent="-285750">
              <a:buFont typeface="Arial" panose="020B0604020202020204" pitchFamily="34" charset="0"/>
              <a:buChar char="•"/>
            </a:pPr>
            <a:r>
              <a:rPr lang="en-GB" sz="1600" dirty="0"/>
              <a:t>Partnership group </a:t>
            </a:r>
          </a:p>
          <a:p>
            <a:pPr marL="285750" indent="-285750">
              <a:buFont typeface="Arial" panose="020B0604020202020204" pitchFamily="34" charset="0"/>
              <a:buChar char="•"/>
            </a:pPr>
            <a:r>
              <a:rPr lang="en-GB" sz="1600" dirty="0"/>
              <a:t>Review MECC and implement NICE</a:t>
            </a:r>
          </a:p>
          <a:p>
            <a:endParaRPr lang="en-GB" sz="1600" dirty="0"/>
          </a:p>
          <a:p>
            <a:r>
              <a:rPr lang="en-GB" sz="1600" b="1" dirty="0"/>
              <a:t>Social Housing</a:t>
            </a:r>
            <a:endParaRPr lang="en-GB" sz="1600" dirty="0"/>
          </a:p>
          <a:p>
            <a:pPr marL="285750" indent="-285750">
              <a:buFont typeface="Arial" panose="020B0604020202020204" pitchFamily="34" charset="0"/>
              <a:buChar char="•"/>
            </a:pPr>
            <a:r>
              <a:rPr lang="en-GB" sz="1600" dirty="0"/>
              <a:t>Falls prevention</a:t>
            </a:r>
          </a:p>
          <a:p>
            <a:pPr marL="285750" indent="-285750">
              <a:buFont typeface="Arial" panose="020B0604020202020204" pitchFamily="34" charset="0"/>
              <a:buChar char="•"/>
            </a:pPr>
            <a:r>
              <a:rPr lang="en-GB" sz="1600" dirty="0"/>
              <a:t>Accident prevention</a:t>
            </a:r>
          </a:p>
          <a:p>
            <a:pPr marL="285750" indent="-285750">
              <a:buFont typeface="Arial" panose="020B0604020202020204" pitchFamily="34" charset="0"/>
              <a:buChar char="•"/>
            </a:pPr>
            <a:r>
              <a:rPr lang="en-GB" sz="1600" dirty="0"/>
              <a:t>Dementia-friendly homes</a:t>
            </a:r>
          </a:p>
          <a:p>
            <a:endParaRPr lang="en-GB" sz="1600" dirty="0"/>
          </a:p>
          <a:p>
            <a:r>
              <a:rPr lang="en-GB" sz="1600" b="1" dirty="0"/>
              <a:t>Private Sector Landlords</a:t>
            </a:r>
          </a:p>
          <a:p>
            <a:pPr marL="285750" indent="-285750">
              <a:buFont typeface="Arial" panose="020B0604020202020204" pitchFamily="34" charset="0"/>
              <a:buChar char="•"/>
            </a:pPr>
            <a:r>
              <a:rPr lang="en-GB" sz="1600" dirty="0"/>
              <a:t>Proposed licensing scheme</a:t>
            </a:r>
          </a:p>
          <a:p>
            <a:endParaRPr lang="en-GB" sz="1600" b="1" dirty="0"/>
          </a:p>
          <a:p>
            <a:r>
              <a:rPr lang="en-GB" sz="1600" b="1" dirty="0"/>
              <a:t>Preventing Homelessness</a:t>
            </a:r>
          </a:p>
          <a:p>
            <a:pPr marL="285750" indent="-285750">
              <a:buFont typeface="Arial" panose="020B0604020202020204" pitchFamily="34" charset="0"/>
              <a:buChar char="•"/>
            </a:pPr>
            <a:r>
              <a:rPr lang="en-GB" sz="1600" dirty="0"/>
              <a:t>Needs assessment and pathway reviews 	</a:t>
            </a:r>
          </a:p>
          <a:p>
            <a:pPr marL="285750" indent="-285750">
              <a:buFont typeface="Arial" panose="020B0604020202020204" pitchFamily="34" charset="0"/>
              <a:buChar char="•"/>
            </a:pPr>
            <a:r>
              <a:rPr lang="en-GB" sz="1600" dirty="0"/>
              <a:t>Preventing and managing domestic abuse</a:t>
            </a:r>
          </a:p>
          <a:p>
            <a:pPr marL="285750" indent="-285750">
              <a:buFont typeface="Arial" panose="020B0604020202020204" pitchFamily="34" charset="0"/>
              <a:buChar char="•"/>
            </a:pPr>
            <a:r>
              <a:rPr lang="en-GB" sz="1600" dirty="0"/>
              <a:t>Supporting ex-offenders</a:t>
            </a:r>
          </a:p>
          <a:p>
            <a:endParaRPr lang="en-GB" sz="1600" dirty="0">
              <a:solidFill>
                <a:schemeClr val="accent6">
                  <a:lumMod val="75000"/>
                </a:schemeClr>
              </a:solidFill>
            </a:endParaRPr>
          </a:p>
        </p:txBody>
      </p:sp>
      <p:grpSp>
        <p:nvGrpSpPr>
          <p:cNvPr id="11" name="Group 10"/>
          <p:cNvGrpSpPr/>
          <p:nvPr/>
        </p:nvGrpSpPr>
        <p:grpSpPr>
          <a:xfrm>
            <a:off x="5371520" y="3508438"/>
            <a:ext cx="2853148" cy="1612021"/>
            <a:chOff x="5355616" y="770007"/>
            <a:chExt cx="3600330" cy="2211920"/>
          </a:xfrm>
          <a:solidFill>
            <a:srgbClr val="0070C0"/>
          </a:solidFill>
        </p:grpSpPr>
        <p:grpSp>
          <p:nvGrpSpPr>
            <p:cNvPr id="12" name="Group 11"/>
            <p:cNvGrpSpPr/>
            <p:nvPr/>
          </p:nvGrpSpPr>
          <p:grpSpPr>
            <a:xfrm>
              <a:off x="5355616" y="1558218"/>
              <a:ext cx="1413535" cy="1380706"/>
              <a:chOff x="2579496" y="961526"/>
              <a:chExt cx="1979750" cy="2028100"/>
            </a:xfrm>
            <a:grpFill/>
          </p:grpSpPr>
          <p:sp>
            <p:nvSpPr>
              <p:cNvPr id="22" name="Hexagon 21"/>
              <p:cNvSpPr/>
              <p:nvPr/>
            </p:nvSpPr>
            <p:spPr>
              <a:xfrm>
                <a:off x="2579496" y="961526"/>
                <a:ext cx="1979750" cy="2028100"/>
              </a:xfrm>
              <a:prstGeom prst="hexagon">
                <a:avLst>
                  <a:gd name="adj" fmla="val 28570"/>
                  <a:gd name="vf" fmla="val 115470"/>
                </a:avLst>
              </a:prstGeom>
              <a:grpFill/>
              <a:ln>
                <a:solidFill>
                  <a:srgbClr val="002060"/>
                </a:solidFill>
              </a:ln>
            </p:spPr>
            <p:style>
              <a:lnRef idx="2">
                <a:schemeClr val="lt1">
                  <a:hueOff val="0"/>
                  <a:satOff val="0"/>
                  <a:lumOff val="0"/>
                  <a:alphaOff val="0"/>
                </a:schemeClr>
              </a:lnRef>
              <a:fillRef idx="1">
                <a:schemeClr val="accent1">
                  <a:alpha val="90000"/>
                  <a:hueOff val="0"/>
                  <a:satOff val="0"/>
                  <a:lumOff val="0"/>
                  <a:alphaOff val="-40000"/>
                </a:schemeClr>
              </a:fillRef>
              <a:effectRef idx="0">
                <a:schemeClr val="accent1">
                  <a:alpha val="90000"/>
                  <a:hueOff val="0"/>
                  <a:satOff val="0"/>
                  <a:lumOff val="0"/>
                  <a:alphaOff val="-40000"/>
                </a:schemeClr>
              </a:effectRef>
              <a:fontRef idx="minor">
                <a:schemeClr val="lt1"/>
              </a:fontRef>
            </p:style>
          </p:sp>
          <p:sp>
            <p:nvSpPr>
              <p:cNvPr id="23" name="Hexagon 4"/>
              <p:cNvSpPr txBox="1"/>
              <p:nvPr/>
            </p:nvSpPr>
            <p:spPr>
              <a:xfrm>
                <a:off x="2944793" y="1335744"/>
                <a:ext cx="1249156" cy="127966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7148" tIns="37148" rIns="37148" bIns="37148" numCol="1" spcCol="1270" anchor="ctr" anchorCtr="0">
                <a:noAutofit/>
              </a:bodyPr>
              <a:lstStyle/>
              <a:p>
                <a:pPr algn="ctr" defTabSz="1300163">
                  <a:lnSpc>
                    <a:spcPct val="90000"/>
                  </a:lnSpc>
                  <a:spcBef>
                    <a:spcPct val="0"/>
                  </a:spcBef>
                  <a:spcAft>
                    <a:spcPct val="35000"/>
                  </a:spcAft>
                </a:pPr>
                <a:r>
                  <a:rPr lang="en-US" sz="1400" b="1" dirty="0"/>
                  <a:t>Falls</a:t>
                </a:r>
              </a:p>
            </p:txBody>
          </p:sp>
        </p:grpSp>
        <p:grpSp>
          <p:nvGrpSpPr>
            <p:cNvPr id="13" name="Group 12"/>
            <p:cNvGrpSpPr/>
            <p:nvPr/>
          </p:nvGrpSpPr>
          <p:grpSpPr>
            <a:xfrm>
              <a:off x="6462332" y="770007"/>
              <a:ext cx="1414147" cy="1473039"/>
              <a:chOff x="5329088" y="-18025"/>
              <a:chExt cx="1992518" cy="2154509"/>
            </a:xfrm>
            <a:grpFill/>
          </p:grpSpPr>
          <p:sp>
            <p:nvSpPr>
              <p:cNvPr id="20" name="Hexagon 19"/>
              <p:cNvSpPr/>
              <p:nvPr/>
            </p:nvSpPr>
            <p:spPr>
              <a:xfrm>
                <a:off x="5329088" y="-18025"/>
                <a:ext cx="1992518" cy="2154509"/>
              </a:xfrm>
              <a:prstGeom prst="hexagon">
                <a:avLst>
                  <a:gd name="adj" fmla="val 28570"/>
                  <a:gd name="vf" fmla="val 115470"/>
                </a:avLst>
              </a:prstGeom>
              <a:grpFill/>
              <a:ln>
                <a:solidFill>
                  <a:srgbClr val="002060"/>
                </a:solidFill>
              </a:ln>
            </p:spPr>
            <p:style>
              <a:lnRef idx="2">
                <a:schemeClr val="lt1">
                  <a:hueOff val="0"/>
                  <a:satOff val="0"/>
                  <a:lumOff val="0"/>
                  <a:alphaOff val="0"/>
                </a:schemeClr>
              </a:lnRef>
              <a:fillRef idx="1">
                <a:schemeClr val="accent1">
                  <a:alpha val="90000"/>
                  <a:hueOff val="0"/>
                  <a:satOff val="0"/>
                  <a:lumOff val="0"/>
                  <a:alphaOff val="-40000"/>
                </a:schemeClr>
              </a:fillRef>
              <a:effectRef idx="0">
                <a:schemeClr val="accent1">
                  <a:alpha val="90000"/>
                  <a:hueOff val="0"/>
                  <a:satOff val="0"/>
                  <a:lumOff val="0"/>
                  <a:alphaOff val="-40000"/>
                </a:schemeClr>
              </a:effectRef>
              <a:fontRef idx="minor">
                <a:schemeClr val="lt1"/>
              </a:fontRef>
            </p:style>
          </p:sp>
          <p:sp>
            <p:nvSpPr>
              <p:cNvPr id="21" name="Hexagon 4"/>
              <p:cNvSpPr txBox="1"/>
              <p:nvPr/>
            </p:nvSpPr>
            <p:spPr>
              <a:xfrm>
                <a:off x="5437168" y="724607"/>
                <a:ext cx="1728043" cy="68564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7148" tIns="37148" rIns="37148" bIns="37148" numCol="1" spcCol="1270" anchor="ctr" anchorCtr="0">
                <a:noAutofit/>
              </a:bodyPr>
              <a:lstStyle/>
              <a:p>
                <a:pPr algn="ctr" defTabSz="1300163">
                  <a:lnSpc>
                    <a:spcPct val="90000"/>
                  </a:lnSpc>
                  <a:spcBef>
                    <a:spcPct val="0"/>
                  </a:spcBef>
                  <a:spcAft>
                    <a:spcPct val="35000"/>
                  </a:spcAft>
                </a:pPr>
                <a:r>
                  <a:rPr lang="en-US" sz="1200" b="1" dirty="0"/>
                  <a:t>Loneliness</a:t>
                </a:r>
                <a:endParaRPr lang="en-US" sz="1600" b="1" dirty="0"/>
              </a:p>
            </p:txBody>
          </p:sp>
        </p:grpSp>
        <p:grpSp>
          <p:nvGrpSpPr>
            <p:cNvPr id="14" name="Group 13"/>
            <p:cNvGrpSpPr/>
            <p:nvPr/>
          </p:nvGrpSpPr>
          <p:grpSpPr>
            <a:xfrm>
              <a:off x="7542052" y="1577224"/>
              <a:ext cx="1413894" cy="1404703"/>
              <a:chOff x="3973720" y="1988435"/>
              <a:chExt cx="1979750" cy="2028100"/>
            </a:xfrm>
            <a:grpFill/>
          </p:grpSpPr>
          <p:sp>
            <p:nvSpPr>
              <p:cNvPr id="18" name="Hexagon 17"/>
              <p:cNvSpPr/>
              <p:nvPr/>
            </p:nvSpPr>
            <p:spPr>
              <a:xfrm>
                <a:off x="3973720" y="1988435"/>
                <a:ext cx="1979750" cy="2028100"/>
              </a:xfrm>
              <a:prstGeom prst="hexagon">
                <a:avLst>
                  <a:gd name="adj" fmla="val 28570"/>
                  <a:gd name="vf" fmla="val 115470"/>
                </a:avLst>
              </a:prstGeom>
              <a:grpFill/>
              <a:ln>
                <a:solidFill>
                  <a:srgbClr val="002060"/>
                </a:solidFill>
              </a:ln>
            </p:spPr>
            <p:style>
              <a:lnRef idx="2">
                <a:schemeClr val="lt1">
                  <a:hueOff val="0"/>
                  <a:satOff val="0"/>
                  <a:lumOff val="0"/>
                  <a:alphaOff val="0"/>
                </a:schemeClr>
              </a:lnRef>
              <a:fillRef idx="1">
                <a:schemeClr val="accent1">
                  <a:alpha val="90000"/>
                  <a:hueOff val="0"/>
                  <a:satOff val="0"/>
                  <a:lumOff val="0"/>
                  <a:alphaOff val="-40000"/>
                </a:schemeClr>
              </a:fillRef>
              <a:effectRef idx="0">
                <a:schemeClr val="accent1">
                  <a:alpha val="90000"/>
                  <a:hueOff val="0"/>
                  <a:satOff val="0"/>
                  <a:lumOff val="0"/>
                  <a:alphaOff val="-40000"/>
                </a:schemeClr>
              </a:effectRef>
              <a:fontRef idx="minor">
                <a:schemeClr val="lt1"/>
              </a:fontRef>
            </p:style>
          </p:sp>
          <p:sp>
            <p:nvSpPr>
              <p:cNvPr id="19" name="Hexagon 4"/>
              <p:cNvSpPr txBox="1"/>
              <p:nvPr/>
            </p:nvSpPr>
            <p:spPr>
              <a:xfrm>
                <a:off x="4209747" y="2284149"/>
                <a:ext cx="1384343" cy="127966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7148" tIns="37148" rIns="37148" bIns="37148" numCol="1" spcCol="1270" anchor="ctr" anchorCtr="0">
                <a:noAutofit/>
              </a:bodyPr>
              <a:lstStyle/>
              <a:p>
                <a:pPr algn="ctr" defTabSz="1300163">
                  <a:lnSpc>
                    <a:spcPct val="90000"/>
                  </a:lnSpc>
                  <a:spcBef>
                    <a:spcPct val="0"/>
                  </a:spcBef>
                  <a:spcAft>
                    <a:spcPct val="35000"/>
                  </a:spcAft>
                </a:pPr>
                <a:r>
                  <a:rPr lang="en-US" sz="1400" b="1" dirty="0" err="1"/>
                  <a:t>Carers</a:t>
                </a:r>
                <a:endParaRPr lang="en-US" sz="1400" b="1" dirty="0"/>
              </a:p>
            </p:txBody>
          </p:sp>
        </p:grpSp>
      </p:grpSp>
      <p:grpSp>
        <p:nvGrpSpPr>
          <p:cNvPr id="27" name="Group 26"/>
          <p:cNvGrpSpPr/>
          <p:nvPr/>
        </p:nvGrpSpPr>
        <p:grpSpPr>
          <a:xfrm>
            <a:off x="7262283" y="2933218"/>
            <a:ext cx="1203832" cy="1072409"/>
            <a:chOff x="4715769" y="-669671"/>
            <a:chExt cx="2125225" cy="2126091"/>
          </a:xfrm>
          <a:solidFill>
            <a:srgbClr val="0070C0"/>
          </a:solidFill>
        </p:grpSpPr>
        <p:sp>
          <p:nvSpPr>
            <p:cNvPr id="29" name="Hexagon 28"/>
            <p:cNvSpPr/>
            <p:nvPr/>
          </p:nvSpPr>
          <p:spPr>
            <a:xfrm>
              <a:off x="4715769" y="-669671"/>
              <a:ext cx="2125225" cy="2126091"/>
            </a:xfrm>
            <a:prstGeom prst="hexagon">
              <a:avLst>
                <a:gd name="adj" fmla="val 28570"/>
                <a:gd name="vf" fmla="val 115470"/>
              </a:avLst>
            </a:prstGeom>
            <a:grpFill/>
            <a:ln>
              <a:solidFill>
                <a:srgbClr val="002060"/>
              </a:solidFill>
            </a:ln>
          </p:spPr>
          <p:style>
            <a:lnRef idx="2">
              <a:schemeClr val="lt1">
                <a:hueOff val="0"/>
                <a:satOff val="0"/>
                <a:lumOff val="0"/>
                <a:alphaOff val="0"/>
              </a:schemeClr>
            </a:lnRef>
            <a:fillRef idx="1">
              <a:schemeClr val="accent1">
                <a:alpha val="90000"/>
                <a:hueOff val="0"/>
                <a:satOff val="0"/>
                <a:lumOff val="0"/>
                <a:alphaOff val="-40000"/>
              </a:schemeClr>
            </a:fillRef>
            <a:effectRef idx="0">
              <a:schemeClr val="accent1">
                <a:alpha val="90000"/>
                <a:hueOff val="0"/>
                <a:satOff val="0"/>
                <a:lumOff val="0"/>
                <a:alphaOff val="-40000"/>
              </a:schemeClr>
            </a:effectRef>
            <a:fontRef idx="minor">
              <a:schemeClr val="lt1"/>
            </a:fontRef>
          </p:style>
        </p:sp>
        <p:sp>
          <p:nvSpPr>
            <p:cNvPr id="30" name="Hexagon 4"/>
            <p:cNvSpPr txBox="1"/>
            <p:nvPr/>
          </p:nvSpPr>
          <p:spPr>
            <a:xfrm>
              <a:off x="5010992" y="-405175"/>
              <a:ext cx="1389657" cy="126562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7148" tIns="37148" rIns="37148" bIns="37148" numCol="1" spcCol="1270" anchor="ctr" anchorCtr="0">
              <a:noAutofit/>
            </a:bodyPr>
            <a:lstStyle/>
            <a:p>
              <a:pPr algn="ctr" defTabSz="1300163">
                <a:lnSpc>
                  <a:spcPct val="90000"/>
                </a:lnSpc>
                <a:spcBef>
                  <a:spcPct val="0"/>
                </a:spcBef>
                <a:spcAft>
                  <a:spcPct val="35000"/>
                </a:spcAft>
              </a:pPr>
              <a:r>
                <a:rPr lang="en-US" sz="1400" b="1" dirty="0">
                  <a:solidFill>
                    <a:schemeClr val="bg1"/>
                  </a:solidFill>
                </a:rPr>
                <a:t>Alcohol  misuse</a:t>
              </a:r>
            </a:p>
          </p:txBody>
        </p:sp>
      </p:grpSp>
      <p:grpSp>
        <p:nvGrpSpPr>
          <p:cNvPr id="33" name="Group 32"/>
          <p:cNvGrpSpPr/>
          <p:nvPr/>
        </p:nvGrpSpPr>
        <p:grpSpPr>
          <a:xfrm>
            <a:off x="7284959" y="1677657"/>
            <a:ext cx="1126481" cy="1049231"/>
            <a:chOff x="2579495" y="961526"/>
            <a:chExt cx="1979750" cy="2028100"/>
          </a:xfrm>
        </p:grpSpPr>
        <p:sp>
          <p:nvSpPr>
            <p:cNvPr id="40" name="Hexagon 39"/>
            <p:cNvSpPr/>
            <p:nvPr/>
          </p:nvSpPr>
          <p:spPr>
            <a:xfrm>
              <a:off x="2579495" y="961526"/>
              <a:ext cx="1979750" cy="2028100"/>
            </a:xfrm>
            <a:prstGeom prst="hexagon">
              <a:avLst>
                <a:gd name="adj" fmla="val 28570"/>
                <a:gd name="vf" fmla="val 115470"/>
              </a:avLst>
            </a:prstGeom>
            <a:solidFill>
              <a:srgbClr val="0070C0"/>
            </a:solidFill>
            <a:ln>
              <a:solidFill>
                <a:srgbClr val="002060"/>
              </a:solidFill>
            </a:ln>
          </p:spPr>
          <p:style>
            <a:lnRef idx="2">
              <a:schemeClr val="lt1">
                <a:hueOff val="0"/>
                <a:satOff val="0"/>
                <a:lumOff val="0"/>
                <a:alphaOff val="0"/>
              </a:schemeClr>
            </a:lnRef>
            <a:fillRef idx="1">
              <a:schemeClr val="accent1">
                <a:alpha val="90000"/>
                <a:hueOff val="0"/>
                <a:satOff val="0"/>
                <a:lumOff val="0"/>
                <a:alphaOff val="-40000"/>
              </a:schemeClr>
            </a:fillRef>
            <a:effectRef idx="0">
              <a:schemeClr val="accent1">
                <a:alpha val="90000"/>
                <a:hueOff val="0"/>
                <a:satOff val="0"/>
                <a:lumOff val="0"/>
                <a:alphaOff val="-40000"/>
              </a:schemeClr>
            </a:effectRef>
            <a:fontRef idx="minor">
              <a:schemeClr val="lt1"/>
            </a:fontRef>
          </p:style>
        </p:sp>
        <p:sp>
          <p:nvSpPr>
            <p:cNvPr id="41" name="Hexagon 4"/>
            <p:cNvSpPr txBox="1"/>
            <p:nvPr/>
          </p:nvSpPr>
          <p:spPr>
            <a:xfrm>
              <a:off x="2869081" y="1194832"/>
              <a:ext cx="1361919" cy="1373765"/>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37148" tIns="37148" rIns="37148" bIns="37148" numCol="1" spcCol="1270" anchor="ctr" anchorCtr="0">
              <a:noAutofit/>
            </a:bodyPr>
            <a:lstStyle/>
            <a:p>
              <a:pPr algn="ctr" defTabSz="1300163">
                <a:lnSpc>
                  <a:spcPct val="90000"/>
                </a:lnSpc>
                <a:spcBef>
                  <a:spcPct val="0"/>
                </a:spcBef>
                <a:spcAft>
                  <a:spcPct val="35000"/>
                </a:spcAft>
              </a:pPr>
              <a:r>
                <a:rPr lang="en-US" sz="1400" b="1" dirty="0"/>
                <a:t>In work poverty</a:t>
              </a:r>
            </a:p>
          </p:txBody>
        </p:sp>
      </p:grpSp>
      <p:grpSp>
        <p:nvGrpSpPr>
          <p:cNvPr id="44" name="Group 43"/>
          <p:cNvGrpSpPr/>
          <p:nvPr/>
        </p:nvGrpSpPr>
        <p:grpSpPr>
          <a:xfrm>
            <a:off x="5220072" y="1628800"/>
            <a:ext cx="2281278" cy="2229416"/>
            <a:chOff x="5251294" y="3908612"/>
            <a:chExt cx="2920988" cy="2977300"/>
          </a:xfrm>
          <a:solidFill>
            <a:srgbClr val="0070C0"/>
          </a:solidFill>
        </p:grpSpPr>
        <p:grpSp>
          <p:nvGrpSpPr>
            <p:cNvPr id="45" name="Group 44"/>
            <p:cNvGrpSpPr/>
            <p:nvPr/>
          </p:nvGrpSpPr>
          <p:grpSpPr>
            <a:xfrm>
              <a:off x="5251294" y="3908612"/>
              <a:ext cx="1680888" cy="1531702"/>
              <a:chOff x="2468015" y="966853"/>
              <a:chExt cx="2364267" cy="2222563"/>
            </a:xfrm>
            <a:grpFill/>
          </p:grpSpPr>
          <p:sp>
            <p:nvSpPr>
              <p:cNvPr id="52" name="Hexagon 51"/>
              <p:cNvSpPr/>
              <p:nvPr/>
            </p:nvSpPr>
            <p:spPr>
              <a:xfrm>
                <a:off x="2468015" y="966853"/>
                <a:ext cx="2364267" cy="2222563"/>
              </a:xfrm>
              <a:prstGeom prst="hexagon">
                <a:avLst>
                  <a:gd name="adj" fmla="val 28570"/>
                  <a:gd name="vf" fmla="val 115470"/>
                </a:avLst>
              </a:prstGeom>
              <a:grpFill/>
              <a:ln>
                <a:solidFill>
                  <a:srgbClr val="002060"/>
                </a:solidFill>
              </a:ln>
            </p:spPr>
            <p:style>
              <a:lnRef idx="2">
                <a:schemeClr val="lt1">
                  <a:hueOff val="0"/>
                  <a:satOff val="0"/>
                  <a:lumOff val="0"/>
                  <a:alphaOff val="0"/>
                </a:schemeClr>
              </a:lnRef>
              <a:fillRef idx="1">
                <a:schemeClr val="accent1">
                  <a:alpha val="90000"/>
                  <a:hueOff val="0"/>
                  <a:satOff val="0"/>
                  <a:lumOff val="0"/>
                  <a:alphaOff val="-40000"/>
                </a:schemeClr>
              </a:fillRef>
              <a:effectRef idx="0">
                <a:schemeClr val="accent1">
                  <a:alpha val="90000"/>
                  <a:hueOff val="0"/>
                  <a:satOff val="0"/>
                  <a:lumOff val="0"/>
                  <a:alphaOff val="-40000"/>
                </a:schemeClr>
              </a:effectRef>
              <a:fontRef idx="minor">
                <a:schemeClr val="lt1"/>
              </a:fontRef>
            </p:style>
          </p:sp>
          <p:sp>
            <p:nvSpPr>
              <p:cNvPr id="53" name="Hexagon 4"/>
              <p:cNvSpPr txBox="1"/>
              <p:nvPr/>
            </p:nvSpPr>
            <p:spPr>
              <a:xfrm>
                <a:off x="2807453" y="1426736"/>
                <a:ext cx="1685391" cy="134084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7148" tIns="37148" rIns="37148" bIns="37148" numCol="1" spcCol="1270" anchor="ctr" anchorCtr="0">
                <a:noAutofit/>
              </a:bodyPr>
              <a:lstStyle/>
              <a:p>
                <a:pPr algn="ctr" defTabSz="1300163">
                  <a:lnSpc>
                    <a:spcPct val="90000"/>
                  </a:lnSpc>
                  <a:spcBef>
                    <a:spcPct val="0"/>
                  </a:spcBef>
                  <a:spcAft>
                    <a:spcPct val="35000"/>
                  </a:spcAft>
                </a:pPr>
                <a:r>
                  <a:rPr lang="en-US" sz="1100" b="1" dirty="0"/>
                  <a:t>Not in education, employment or training</a:t>
                </a:r>
              </a:p>
            </p:txBody>
          </p:sp>
        </p:grpSp>
        <p:grpSp>
          <p:nvGrpSpPr>
            <p:cNvPr id="46" name="Group 45"/>
            <p:cNvGrpSpPr/>
            <p:nvPr/>
          </p:nvGrpSpPr>
          <p:grpSpPr>
            <a:xfrm>
              <a:off x="6558582" y="4843149"/>
              <a:ext cx="1613700" cy="1426421"/>
              <a:chOff x="2786884" y="1197543"/>
              <a:chExt cx="2270962" cy="2069796"/>
            </a:xfrm>
            <a:grpFill/>
          </p:grpSpPr>
          <p:sp>
            <p:nvSpPr>
              <p:cNvPr id="50" name="Hexagon 49"/>
              <p:cNvSpPr/>
              <p:nvPr/>
            </p:nvSpPr>
            <p:spPr>
              <a:xfrm>
                <a:off x="2786884" y="1197543"/>
                <a:ext cx="2270962" cy="2069796"/>
              </a:xfrm>
              <a:prstGeom prst="hexagon">
                <a:avLst>
                  <a:gd name="adj" fmla="val 28570"/>
                  <a:gd name="vf" fmla="val 115470"/>
                </a:avLst>
              </a:prstGeom>
              <a:grpFill/>
              <a:ln>
                <a:solidFill>
                  <a:srgbClr val="002060"/>
                </a:solidFill>
              </a:ln>
            </p:spPr>
            <p:style>
              <a:lnRef idx="2">
                <a:schemeClr val="lt1">
                  <a:hueOff val="0"/>
                  <a:satOff val="0"/>
                  <a:lumOff val="0"/>
                  <a:alphaOff val="0"/>
                </a:schemeClr>
              </a:lnRef>
              <a:fillRef idx="1">
                <a:schemeClr val="accent1">
                  <a:alpha val="90000"/>
                  <a:hueOff val="0"/>
                  <a:satOff val="0"/>
                  <a:lumOff val="0"/>
                  <a:alphaOff val="-40000"/>
                </a:schemeClr>
              </a:fillRef>
              <a:effectRef idx="0">
                <a:schemeClr val="accent1">
                  <a:alpha val="90000"/>
                  <a:hueOff val="0"/>
                  <a:satOff val="0"/>
                  <a:lumOff val="0"/>
                  <a:alphaOff val="-40000"/>
                </a:schemeClr>
              </a:effectRef>
              <a:fontRef idx="minor">
                <a:schemeClr val="lt1"/>
              </a:fontRef>
            </p:style>
          </p:sp>
          <p:sp>
            <p:nvSpPr>
              <p:cNvPr id="51" name="Hexagon 4"/>
              <p:cNvSpPr txBox="1"/>
              <p:nvPr/>
            </p:nvSpPr>
            <p:spPr>
              <a:xfrm>
                <a:off x="3175372" y="1690880"/>
                <a:ext cx="1617520" cy="78752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7148" tIns="37148" rIns="37148" bIns="37148" numCol="1" spcCol="1270" anchor="ctr" anchorCtr="0">
                <a:noAutofit/>
              </a:bodyPr>
              <a:lstStyle/>
              <a:p>
                <a:pPr algn="ctr" defTabSz="1300163">
                  <a:lnSpc>
                    <a:spcPct val="90000"/>
                  </a:lnSpc>
                  <a:spcBef>
                    <a:spcPct val="0"/>
                  </a:spcBef>
                  <a:spcAft>
                    <a:spcPct val="35000"/>
                  </a:spcAft>
                </a:pPr>
                <a:r>
                  <a:rPr lang="en-US" sz="1200" b="1" dirty="0"/>
                  <a:t>Poor mental health</a:t>
                </a:r>
              </a:p>
            </p:txBody>
          </p:sp>
        </p:grpSp>
        <p:grpSp>
          <p:nvGrpSpPr>
            <p:cNvPr id="47" name="Group 46"/>
            <p:cNvGrpSpPr/>
            <p:nvPr/>
          </p:nvGrpSpPr>
          <p:grpSpPr>
            <a:xfrm>
              <a:off x="5272229" y="5528390"/>
              <a:ext cx="1562404" cy="1357522"/>
              <a:chOff x="-551450" y="1098541"/>
              <a:chExt cx="2198772" cy="1969821"/>
            </a:xfrm>
            <a:grpFill/>
          </p:grpSpPr>
          <p:sp>
            <p:nvSpPr>
              <p:cNvPr id="48" name="Hexagon 47"/>
              <p:cNvSpPr/>
              <p:nvPr/>
            </p:nvSpPr>
            <p:spPr>
              <a:xfrm>
                <a:off x="-551450" y="1098541"/>
                <a:ext cx="2198772" cy="1969821"/>
              </a:xfrm>
              <a:prstGeom prst="hexagon">
                <a:avLst>
                  <a:gd name="adj" fmla="val 28570"/>
                  <a:gd name="vf" fmla="val 115470"/>
                </a:avLst>
              </a:prstGeom>
              <a:grpFill/>
              <a:ln>
                <a:solidFill>
                  <a:srgbClr val="002060"/>
                </a:solidFill>
              </a:ln>
            </p:spPr>
            <p:style>
              <a:lnRef idx="2">
                <a:schemeClr val="lt1">
                  <a:hueOff val="0"/>
                  <a:satOff val="0"/>
                  <a:lumOff val="0"/>
                  <a:alphaOff val="0"/>
                </a:schemeClr>
              </a:lnRef>
              <a:fillRef idx="1">
                <a:schemeClr val="accent1">
                  <a:alpha val="90000"/>
                  <a:hueOff val="0"/>
                  <a:satOff val="0"/>
                  <a:lumOff val="0"/>
                  <a:alphaOff val="-40000"/>
                </a:schemeClr>
              </a:fillRef>
              <a:effectRef idx="0">
                <a:schemeClr val="accent1">
                  <a:alpha val="90000"/>
                  <a:hueOff val="0"/>
                  <a:satOff val="0"/>
                  <a:lumOff val="0"/>
                  <a:alphaOff val="-40000"/>
                </a:schemeClr>
              </a:effectRef>
              <a:fontRef idx="minor">
                <a:schemeClr val="lt1"/>
              </a:fontRef>
            </p:style>
          </p:sp>
          <p:sp>
            <p:nvSpPr>
              <p:cNvPr id="49" name="Hexagon 4"/>
              <p:cNvSpPr txBox="1"/>
              <p:nvPr/>
            </p:nvSpPr>
            <p:spPr>
              <a:xfrm>
                <a:off x="-186324" y="1489886"/>
                <a:ext cx="1288876" cy="86882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7148" tIns="37148" rIns="37148" bIns="37148" numCol="1" spcCol="1270" anchor="ctr" anchorCtr="0">
                <a:noAutofit/>
              </a:bodyPr>
              <a:lstStyle/>
              <a:p>
                <a:pPr algn="ctr" defTabSz="1300163">
                  <a:lnSpc>
                    <a:spcPct val="90000"/>
                  </a:lnSpc>
                  <a:spcBef>
                    <a:spcPct val="0"/>
                  </a:spcBef>
                  <a:spcAft>
                    <a:spcPct val="35000"/>
                  </a:spcAft>
                </a:pPr>
                <a:r>
                  <a:rPr lang="en-US" sz="1400" b="1"/>
                  <a:t>Drug  misuse</a:t>
                </a:r>
                <a:endParaRPr lang="en-US" sz="1400" b="1" dirty="0"/>
              </a:p>
            </p:txBody>
          </p:sp>
        </p:grpSp>
      </p:grpSp>
    </p:spTree>
    <p:extLst>
      <p:ext uri="{BB962C8B-B14F-4D97-AF65-F5344CB8AC3E}">
        <p14:creationId xmlns:p14="http://schemas.microsoft.com/office/powerpoint/2010/main" val="396908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980728"/>
            <a:ext cx="8155756" cy="4810125"/>
          </a:xfrm>
        </p:spPr>
        <p:txBody>
          <a:bodyPr/>
          <a:lstStyle/>
          <a:p>
            <a:pPr marL="265509" indent="0">
              <a:buNone/>
            </a:pPr>
            <a:r>
              <a:rPr lang="en-GB" sz="2000" b="1" dirty="0">
                <a:solidFill>
                  <a:schemeClr val="tx1"/>
                </a:solidFill>
              </a:rPr>
              <a:t>Addressing poverty</a:t>
            </a:r>
          </a:p>
          <a:p>
            <a:pPr marL="608409"/>
            <a:r>
              <a:rPr lang="en-GB" sz="2000" dirty="0">
                <a:solidFill>
                  <a:schemeClr val="tx1"/>
                </a:solidFill>
              </a:rPr>
              <a:t>Awareness of support for warm homes / fuel poverty </a:t>
            </a:r>
          </a:p>
          <a:p>
            <a:pPr marL="608409"/>
            <a:r>
              <a:rPr lang="en-GB" sz="2000" dirty="0">
                <a:solidFill>
                  <a:schemeClr val="tx1"/>
                </a:solidFill>
              </a:rPr>
              <a:t>Identification of at-risk groups (health status; income; age) </a:t>
            </a:r>
          </a:p>
          <a:p>
            <a:pPr marL="265509" indent="0">
              <a:buNone/>
            </a:pPr>
            <a:endParaRPr lang="en-GB" sz="2000" dirty="0">
              <a:solidFill>
                <a:schemeClr val="tx1"/>
              </a:solidFill>
            </a:endParaRPr>
          </a:p>
          <a:p>
            <a:pPr marL="265509" indent="0">
              <a:buNone/>
            </a:pPr>
            <a:r>
              <a:rPr lang="en-GB" sz="2000" b="1" dirty="0">
                <a:solidFill>
                  <a:schemeClr val="tx1"/>
                </a:solidFill>
              </a:rPr>
              <a:t>Early Years </a:t>
            </a:r>
          </a:p>
          <a:p>
            <a:pPr marL="608409"/>
            <a:r>
              <a:rPr lang="en-GB" sz="2000" dirty="0">
                <a:solidFill>
                  <a:schemeClr val="tx1"/>
                </a:solidFill>
              </a:rPr>
              <a:t>Preventing accidents in the home</a:t>
            </a:r>
          </a:p>
          <a:p>
            <a:pPr marL="608409"/>
            <a:r>
              <a:rPr lang="en-GB" sz="2000" dirty="0">
                <a:solidFill>
                  <a:schemeClr val="tx1"/>
                </a:solidFill>
              </a:rPr>
              <a:t>Increasing the Home Environment Assessment Tool (HEAT)</a:t>
            </a:r>
          </a:p>
          <a:p>
            <a:pPr marL="608409"/>
            <a:r>
              <a:rPr lang="en-GB" sz="2000" dirty="0">
                <a:solidFill>
                  <a:schemeClr val="tx1"/>
                </a:solidFill>
              </a:rPr>
              <a:t>Family approaches to earlier identification of neglect and safeguarding</a:t>
            </a:r>
          </a:p>
          <a:p>
            <a:pPr marL="265509" indent="0">
              <a:buNone/>
            </a:pPr>
            <a:endParaRPr lang="en-GB" sz="2000" dirty="0">
              <a:solidFill>
                <a:schemeClr val="tx1"/>
              </a:solidFill>
            </a:endParaRPr>
          </a:p>
          <a:p>
            <a:pPr marL="265509" indent="0">
              <a:buNone/>
            </a:pPr>
            <a:r>
              <a:rPr lang="en-GB" sz="2000" b="1" dirty="0">
                <a:solidFill>
                  <a:schemeClr val="tx1"/>
                </a:solidFill>
              </a:rPr>
              <a:t>Older people </a:t>
            </a:r>
            <a:endParaRPr lang="en-GB" sz="2000" dirty="0">
              <a:solidFill>
                <a:schemeClr val="tx1"/>
              </a:solidFill>
            </a:endParaRPr>
          </a:p>
          <a:p>
            <a:pPr marL="608409"/>
            <a:r>
              <a:rPr lang="en-GB" sz="2000" dirty="0">
                <a:solidFill>
                  <a:schemeClr val="tx1"/>
                </a:solidFill>
              </a:rPr>
              <a:t>Falls prevention, re-</a:t>
            </a:r>
            <a:r>
              <a:rPr lang="en-GB" sz="2000" dirty="0" err="1">
                <a:solidFill>
                  <a:schemeClr val="tx1"/>
                </a:solidFill>
              </a:rPr>
              <a:t>ablement</a:t>
            </a:r>
            <a:r>
              <a:rPr lang="en-GB" sz="2000" dirty="0">
                <a:solidFill>
                  <a:schemeClr val="tx1"/>
                </a:solidFill>
              </a:rPr>
              <a:t> / adaptations </a:t>
            </a:r>
          </a:p>
          <a:p>
            <a:pPr marL="608409"/>
            <a:r>
              <a:rPr lang="en-GB" sz="2000" dirty="0">
                <a:solidFill>
                  <a:schemeClr val="tx1"/>
                </a:solidFill>
              </a:rPr>
              <a:t>Ageing friendly towns</a:t>
            </a:r>
          </a:p>
        </p:txBody>
      </p:sp>
      <p:sp>
        <p:nvSpPr>
          <p:cNvPr id="4" name="Content Placeholder 2"/>
          <p:cNvSpPr txBox="1">
            <a:spLocks/>
          </p:cNvSpPr>
          <p:nvPr/>
        </p:nvSpPr>
        <p:spPr bwMode="auto">
          <a:xfrm>
            <a:off x="179512" y="476672"/>
            <a:ext cx="7772400"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0066"/>
              </a:buClr>
              <a:buChar char="•"/>
              <a:defRPr sz="3200">
                <a:solidFill>
                  <a:srgbClr val="000066"/>
                </a:solidFill>
                <a:latin typeface="+mn-lt"/>
                <a:ea typeface="+mn-ea"/>
                <a:cs typeface="+mn-cs"/>
              </a:defRPr>
            </a:lvl1pPr>
            <a:lvl2pPr marL="742950" indent="-285750" algn="l" rtl="0" eaLnBrk="1" fontAlgn="base" hangingPunct="1">
              <a:spcBef>
                <a:spcPct val="20000"/>
              </a:spcBef>
              <a:spcAft>
                <a:spcPct val="0"/>
              </a:spcAft>
              <a:buClr>
                <a:srgbClr val="000066"/>
              </a:buClr>
              <a:buChar char="•"/>
              <a:defRPr sz="2800">
                <a:solidFill>
                  <a:srgbClr val="000066"/>
                </a:solidFill>
                <a:latin typeface="+mn-lt"/>
              </a:defRPr>
            </a:lvl2pPr>
            <a:lvl3pPr marL="1143000" indent="-228600" algn="l" rtl="0" eaLnBrk="1" fontAlgn="base" hangingPunct="1">
              <a:spcBef>
                <a:spcPct val="20000"/>
              </a:spcBef>
              <a:spcAft>
                <a:spcPct val="0"/>
              </a:spcAft>
              <a:buClr>
                <a:srgbClr val="000066"/>
              </a:buClr>
              <a:buChar char="•"/>
              <a:defRPr sz="2400">
                <a:solidFill>
                  <a:srgbClr val="000066"/>
                </a:solidFill>
                <a:latin typeface="+mn-lt"/>
              </a:defRPr>
            </a:lvl3pPr>
            <a:lvl4pPr marL="1600200" indent="-228600" algn="l" rtl="0" eaLnBrk="1" fontAlgn="base" hangingPunct="1">
              <a:spcBef>
                <a:spcPct val="20000"/>
              </a:spcBef>
              <a:spcAft>
                <a:spcPct val="0"/>
              </a:spcAft>
              <a:buClr>
                <a:srgbClr val="000066"/>
              </a:buClr>
              <a:buChar char="•"/>
              <a:defRPr sz="2000">
                <a:solidFill>
                  <a:srgbClr val="000066"/>
                </a:solidFill>
                <a:latin typeface="+mn-lt"/>
              </a:defRPr>
            </a:lvl4pPr>
            <a:lvl5pPr marL="2057400" indent="-228600" algn="l" rtl="0" eaLnBrk="1" fontAlgn="base" hangingPunct="1">
              <a:spcBef>
                <a:spcPct val="20000"/>
              </a:spcBef>
              <a:spcAft>
                <a:spcPct val="0"/>
              </a:spcAft>
              <a:buClr>
                <a:srgbClr val="000066"/>
              </a:buClr>
              <a:buChar char="•"/>
              <a:defRPr sz="2000">
                <a:solidFill>
                  <a:srgbClr val="000066"/>
                </a:solidFill>
                <a:latin typeface="+mn-lt"/>
              </a:defRPr>
            </a:lvl5pPr>
            <a:lvl6pPr marL="2514600" indent="-228600" algn="l" rtl="0" eaLnBrk="1" fontAlgn="base" hangingPunct="1">
              <a:spcBef>
                <a:spcPct val="20000"/>
              </a:spcBef>
              <a:spcAft>
                <a:spcPct val="0"/>
              </a:spcAft>
              <a:buClr>
                <a:srgbClr val="000066"/>
              </a:buClr>
              <a:buChar char="•"/>
              <a:defRPr sz="2000">
                <a:solidFill>
                  <a:srgbClr val="000066"/>
                </a:solidFill>
                <a:latin typeface="+mn-lt"/>
              </a:defRPr>
            </a:lvl6pPr>
            <a:lvl7pPr marL="2971800" indent="-228600" algn="l" rtl="0" eaLnBrk="1" fontAlgn="base" hangingPunct="1">
              <a:spcBef>
                <a:spcPct val="20000"/>
              </a:spcBef>
              <a:spcAft>
                <a:spcPct val="0"/>
              </a:spcAft>
              <a:buClr>
                <a:srgbClr val="000066"/>
              </a:buClr>
              <a:buChar char="•"/>
              <a:defRPr sz="2000">
                <a:solidFill>
                  <a:srgbClr val="000066"/>
                </a:solidFill>
                <a:latin typeface="+mn-lt"/>
              </a:defRPr>
            </a:lvl7pPr>
            <a:lvl8pPr marL="3429000" indent="-228600" algn="l" rtl="0" eaLnBrk="1" fontAlgn="base" hangingPunct="1">
              <a:spcBef>
                <a:spcPct val="20000"/>
              </a:spcBef>
              <a:spcAft>
                <a:spcPct val="0"/>
              </a:spcAft>
              <a:buClr>
                <a:srgbClr val="000066"/>
              </a:buClr>
              <a:buChar char="•"/>
              <a:defRPr sz="2000">
                <a:solidFill>
                  <a:srgbClr val="000066"/>
                </a:solidFill>
                <a:latin typeface="+mn-lt"/>
              </a:defRPr>
            </a:lvl8pPr>
            <a:lvl9pPr marL="3886200" indent="-228600" algn="l" rtl="0" eaLnBrk="1" fontAlgn="base" hangingPunct="1">
              <a:spcBef>
                <a:spcPct val="20000"/>
              </a:spcBef>
              <a:spcAft>
                <a:spcPct val="0"/>
              </a:spcAft>
              <a:buClr>
                <a:srgbClr val="000066"/>
              </a:buClr>
              <a:buChar char="•"/>
              <a:defRPr sz="2000">
                <a:solidFill>
                  <a:srgbClr val="000066"/>
                </a:solidFill>
                <a:latin typeface="+mn-lt"/>
              </a:defRPr>
            </a:lvl9pPr>
          </a:lstStyle>
          <a:p>
            <a:pPr marL="265509" indent="0">
              <a:buFontTx/>
              <a:buNone/>
            </a:pPr>
            <a:r>
              <a:rPr lang="en-GB" sz="2400" b="1" kern="0" dirty="0">
                <a:solidFill>
                  <a:schemeClr val="accent5">
                    <a:lumMod val="50000"/>
                  </a:schemeClr>
                </a:solidFill>
              </a:rPr>
              <a:t>Health and housing shared priorities </a:t>
            </a:r>
          </a:p>
          <a:p>
            <a:endParaRPr lang="en-GB" sz="2900" kern="0" dirty="0"/>
          </a:p>
          <a:p>
            <a:endParaRPr lang="en-GB" kern="0" dirty="0"/>
          </a:p>
        </p:txBody>
      </p:sp>
    </p:spTree>
    <p:extLst>
      <p:ext uri="{BB962C8B-B14F-4D97-AF65-F5344CB8AC3E}">
        <p14:creationId xmlns:p14="http://schemas.microsoft.com/office/powerpoint/2010/main" val="3006032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548680"/>
            <a:ext cx="8352928" cy="4810125"/>
          </a:xfrm>
        </p:spPr>
        <p:txBody>
          <a:bodyPr/>
          <a:lstStyle/>
          <a:p>
            <a:pPr marL="265509" indent="0">
              <a:buNone/>
            </a:pPr>
            <a:r>
              <a:rPr lang="en-GB" sz="2400" b="1" dirty="0">
                <a:solidFill>
                  <a:schemeClr val="accent5">
                    <a:lumMod val="50000"/>
                  </a:schemeClr>
                </a:solidFill>
              </a:rPr>
              <a:t>Targeting action with vulnerable group</a:t>
            </a:r>
          </a:p>
          <a:p>
            <a:pPr marL="265509" indent="0">
              <a:buNone/>
            </a:pPr>
            <a:endParaRPr lang="en-GB" sz="2000" b="1" dirty="0"/>
          </a:p>
          <a:p>
            <a:pPr marL="608409"/>
            <a:r>
              <a:rPr lang="en-GB" sz="2000" dirty="0">
                <a:solidFill>
                  <a:schemeClr val="tx1"/>
                </a:solidFill>
              </a:rPr>
              <a:t>Develop approach to homelessness in regard to offenders</a:t>
            </a:r>
          </a:p>
          <a:p>
            <a:pPr marL="608409"/>
            <a:endParaRPr lang="en-GB" sz="2000" dirty="0">
              <a:solidFill>
                <a:schemeClr val="tx1"/>
              </a:solidFill>
            </a:endParaRPr>
          </a:p>
          <a:p>
            <a:pPr marL="608409"/>
            <a:r>
              <a:rPr lang="en-GB" sz="2000" dirty="0">
                <a:solidFill>
                  <a:schemeClr val="tx1"/>
                </a:solidFill>
              </a:rPr>
              <a:t>Private landlords license scheme implications </a:t>
            </a:r>
          </a:p>
          <a:p>
            <a:pPr marL="608409"/>
            <a:r>
              <a:rPr lang="en-GB" sz="2000" dirty="0">
                <a:solidFill>
                  <a:schemeClr val="tx1"/>
                </a:solidFill>
              </a:rPr>
              <a:t>Input to the Rough Sleepers Strategy group from substance misuse perspective with Drug and Alcohol services engagement Referrals into Wellbeing for life</a:t>
            </a:r>
          </a:p>
          <a:p>
            <a:pPr marL="608409"/>
            <a:endParaRPr lang="en-GB" sz="2000" dirty="0">
              <a:solidFill>
                <a:schemeClr val="tx1"/>
              </a:solidFill>
            </a:endParaRPr>
          </a:p>
          <a:p>
            <a:pPr marL="608409"/>
            <a:r>
              <a:rPr lang="en-GB" sz="2000" dirty="0">
                <a:solidFill>
                  <a:schemeClr val="tx1"/>
                </a:solidFill>
              </a:rPr>
              <a:t>Workforce development for housing and support staff – Making every contact count (MECC) and Mental </a:t>
            </a:r>
            <a:r>
              <a:rPr lang="en-GB" sz="2000" dirty="0" err="1">
                <a:solidFill>
                  <a:schemeClr val="tx1"/>
                </a:solidFill>
              </a:rPr>
              <a:t>Health@scale</a:t>
            </a:r>
            <a:r>
              <a:rPr lang="en-GB" sz="2000" dirty="0">
                <a:solidFill>
                  <a:schemeClr val="tx1"/>
                </a:solidFill>
              </a:rPr>
              <a:t> training </a:t>
            </a:r>
          </a:p>
          <a:p>
            <a:pPr marL="608409"/>
            <a:endParaRPr lang="en-GB" sz="2000" dirty="0">
              <a:solidFill>
                <a:schemeClr val="tx1"/>
              </a:solidFill>
            </a:endParaRPr>
          </a:p>
          <a:p>
            <a:pPr marL="608409"/>
            <a:r>
              <a:rPr lang="en-GB" sz="2000" dirty="0">
                <a:solidFill>
                  <a:schemeClr val="tx1"/>
                </a:solidFill>
              </a:rPr>
              <a:t>Referrals and processes for domestic abuse support</a:t>
            </a:r>
          </a:p>
          <a:p>
            <a:pPr marL="608409"/>
            <a:endParaRPr lang="en-GB" sz="2000" dirty="0">
              <a:solidFill>
                <a:schemeClr val="tx1"/>
              </a:solidFill>
            </a:endParaRPr>
          </a:p>
          <a:p>
            <a:endParaRPr lang="en-GB" sz="2900" dirty="0">
              <a:solidFill>
                <a:schemeClr val="tx1"/>
              </a:solidFill>
            </a:endParaRPr>
          </a:p>
          <a:p>
            <a:endParaRPr lang="en-GB" dirty="0">
              <a:solidFill>
                <a:schemeClr val="tx1"/>
              </a:solidFill>
            </a:endParaRPr>
          </a:p>
        </p:txBody>
      </p:sp>
    </p:spTree>
    <p:extLst>
      <p:ext uri="{BB962C8B-B14F-4D97-AF65-F5344CB8AC3E}">
        <p14:creationId xmlns:p14="http://schemas.microsoft.com/office/powerpoint/2010/main" val="1528643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404813"/>
            <a:ext cx="7772400" cy="792162"/>
          </a:xfrm>
        </p:spPr>
        <p:txBody>
          <a:bodyPr/>
          <a:lstStyle/>
          <a:p>
            <a:r>
              <a:rPr lang="en-GB" sz="3600" dirty="0">
                <a:solidFill>
                  <a:schemeClr val="accent5">
                    <a:lumMod val="50000"/>
                  </a:schemeClr>
                </a:solidFill>
              </a:rPr>
              <a:t>Public Health Principles</a:t>
            </a:r>
          </a:p>
        </p:txBody>
      </p:sp>
      <p:sp>
        <p:nvSpPr>
          <p:cNvPr id="3" name="Content Placeholder 2"/>
          <p:cNvSpPr>
            <a:spLocks noGrp="1"/>
          </p:cNvSpPr>
          <p:nvPr>
            <p:ph idx="1"/>
          </p:nvPr>
        </p:nvSpPr>
        <p:spPr>
          <a:xfrm>
            <a:off x="520700" y="1412776"/>
            <a:ext cx="8227764" cy="4810125"/>
          </a:xfrm>
        </p:spPr>
        <p:txBody>
          <a:bodyPr/>
          <a:lstStyle/>
          <a:p>
            <a:pPr marL="0" indent="0">
              <a:buNone/>
            </a:pPr>
            <a:r>
              <a:rPr lang="en-GB" sz="1800" b="1" dirty="0">
                <a:solidFill>
                  <a:schemeClr val="tx1"/>
                </a:solidFill>
              </a:rPr>
              <a:t>Aims </a:t>
            </a:r>
          </a:p>
          <a:p>
            <a:pPr lvl="1"/>
            <a:r>
              <a:rPr lang="en-GB" sz="1800" dirty="0">
                <a:solidFill>
                  <a:schemeClr val="tx1"/>
                </a:solidFill>
              </a:rPr>
              <a:t>Prevent illness </a:t>
            </a:r>
          </a:p>
          <a:p>
            <a:pPr lvl="1"/>
            <a:r>
              <a:rPr lang="en-GB" sz="1800" dirty="0">
                <a:solidFill>
                  <a:schemeClr val="tx1"/>
                </a:solidFill>
              </a:rPr>
              <a:t>Improve population health</a:t>
            </a:r>
          </a:p>
          <a:p>
            <a:pPr lvl="1"/>
            <a:r>
              <a:rPr lang="en-GB" sz="1800" dirty="0">
                <a:solidFill>
                  <a:schemeClr val="tx1"/>
                </a:solidFill>
              </a:rPr>
              <a:t>Reduce inequalities in health </a:t>
            </a:r>
          </a:p>
          <a:p>
            <a:pPr lvl="1"/>
            <a:r>
              <a:rPr lang="en-GB" sz="1800" dirty="0">
                <a:solidFill>
                  <a:schemeClr val="tx1"/>
                </a:solidFill>
              </a:rPr>
              <a:t>Improving health services </a:t>
            </a:r>
          </a:p>
          <a:p>
            <a:pPr lvl="1"/>
            <a:endParaRPr lang="en-GB" sz="1800" b="1" dirty="0">
              <a:solidFill>
                <a:schemeClr val="tx1"/>
              </a:solidFill>
            </a:endParaRPr>
          </a:p>
          <a:p>
            <a:pPr marL="0" indent="0">
              <a:buNone/>
            </a:pPr>
            <a:r>
              <a:rPr lang="en-GB" sz="1800" b="1" dirty="0">
                <a:solidFill>
                  <a:schemeClr val="tx1"/>
                </a:solidFill>
              </a:rPr>
              <a:t>Approach </a:t>
            </a:r>
          </a:p>
          <a:p>
            <a:pPr lvl="1"/>
            <a:r>
              <a:rPr lang="en-GB" sz="1800" dirty="0">
                <a:solidFill>
                  <a:schemeClr val="tx1"/>
                </a:solidFill>
              </a:rPr>
              <a:t>Promotes a collective responsibility </a:t>
            </a:r>
          </a:p>
          <a:p>
            <a:pPr lvl="1"/>
            <a:r>
              <a:rPr lang="en-GB" sz="1800" dirty="0">
                <a:solidFill>
                  <a:schemeClr val="tx1"/>
                </a:solidFill>
              </a:rPr>
              <a:t>Based on social determinants of health and disease </a:t>
            </a:r>
          </a:p>
          <a:p>
            <a:pPr lvl="1"/>
            <a:r>
              <a:rPr lang="en-GB" sz="1800" dirty="0">
                <a:solidFill>
                  <a:schemeClr val="tx1"/>
                </a:solidFill>
              </a:rPr>
              <a:t>Focusses on population groups </a:t>
            </a:r>
          </a:p>
          <a:p>
            <a:pPr lvl="1"/>
            <a:r>
              <a:rPr lang="en-GB" sz="1800" dirty="0">
                <a:solidFill>
                  <a:schemeClr val="tx1"/>
                </a:solidFill>
              </a:rPr>
              <a:t>Delivers evidence-based interventions</a:t>
            </a:r>
          </a:p>
          <a:p>
            <a:pPr lvl="1"/>
            <a:r>
              <a:rPr lang="en-GB" sz="1800" dirty="0">
                <a:solidFill>
                  <a:schemeClr val="tx1"/>
                </a:solidFill>
              </a:rPr>
              <a:t>Efficient prioritisations of resources </a:t>
            </a:r>
          </a:p>
          <a:p>
            <a:pPr lvl="1"/>
            <a:r>
              <a:rPr lang="en-GB" sz="1800" dirty="0">
                <a:solidFill>
                  <a:schemeClr val="tx1"/>
                </a:solidFill>
              </a:rPr>
              <a:t>Embeds and advocating for equity </a:t>
            </a:r>
            <a:endParaRPr lang="en-US" sz="1800" dirty="0">
              <a:solidFill>
                <a:schemeClr val="tx1"/>
              </a:solidFill>
            </a:endParaRPr>
          </a:p>
          <a:p>
            <a:pPr marL="0" indent="0">
              <a:buNone/>
            </a:pPr>
            <a:endParaRPr lang="en-GB" sz="1600" dirty="0"/>
          </a:p>
          <a:p>
            <a:pPr marL="0" indent="0">
              <a:buNone/>
            </a:pPr>
            <a:endParaRPr lang="en-GB" dirty="0"/>
          </a:p>
        </p:txBody>
      </p:sp>
      <p:sp>
        <p:nvSpPr>
          <p:cNvPr id="4" name="Rectangle 3"/>
          <p:cNvSpPr/>
          <p:nvPr/>
        </p:nvSpPr>
        <p:spPr>
          <a:xfrm>
            <a:off x="282618" y="5810559"/>
            <a:ext cx="8465846" cy="10474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34326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32048"/>
            <a:ext cx="7886700" cy="616673"/>
          </a:xfrm>
        </p:spPr>
        <p:txBody>
          <a:bodyPr>
            <a:normAutofit/>
          </a:bodyPr>
          <a:lstStyle/>
          <a:p>
            <a:r>
              <a:rPr lang="en-GB" sz="3200" b="1" dirty="0">
                <a:solidFill>
                  <a:schemeClr val="accent5">
                    <a:lumMod val="50000"/>
                  </a:schemeClr>
                </a:solidFill>
              </a:rPr>
              <a:t>Conclusion </a:t>
            </a:r>
          </a:p>
        </p:txBody>
      </p:sp>
      <p:sp>
        <p:nvSpPr>
          <p:cNvPr id="5" name="Rectangle 4"/>
          <p:cNvSpPr/>
          <p:nvPr/>
        </p:nvSpPr>
        <p:spPr>
          <a:xfrm>
            <a:off x="282618" y="5810559"/>
            <a:ext cx="8499791" cy="10474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91824" y="908720"/>
            <a:ext cx="9068698" cy="5576016"/>
          </a:xfrm>
        </p:spPr>
        <p:txBody>
          <a:bodyPr>
            <a:noAutofit/>
          </a:bodyPr>
          <a:lstStyle/>
          <a:p>
            <a:pPr marL="265509" indent="0">
              <a:buNone/>
            </a:pPr>
            <a:endParaRPr lang="en-GB" sz="1800" dirty="0">
              <a:solidFill>
                <a:schemeClr val="tx1"/>
              </a:solidFill>
            </a:endParaRPr>
          </a:p>
          <a:p>
            <a:pPr marL="608409"/>
            <a:r>
              <a:rPr lang="en-GB" sz="1800" dirty="0">
                <a:solidFill>
                  <a:schemeClr val="tx1"/>
                </a:solidFill>
              </a:rPr>
              <a:t>Good quality homes create positive health and wellbeing </a:t>
            </a:r>
          </a:p>
          <a:p>
            <a:pPr marL="608409"/>
            <a:endParaRPr lang="en-GB" sz="1800" dirty="0">
              <a:solidFill>
                <a:schemeClr val="tx1"/>
              </a:solidFill>
            </a:endParaRPr>
          </a:p>
          <a:p>
            <a:pPr marL="608409"/>
            <a:r>
              <a:rPr lang="en-GB" sz="1800" dirty="0">
                <a:solidFill>
                  <a:schemeClr val="tx1"/>
                </a:solidFill>
              </a:rPr>
              <a:t>Poor housing can put health at risk and exacerbate existing health conditions </a:t>
            </a:r>
          </a:p>
          <a:p>
            <a:pPr marL="608409"/>
            <a:endParaRPr lang="en-GB" sz="1800" dirty="0">
              <a:solidFill>
                <a:schemeClr val="tx1"/>
              </a:solidFill>
            </a:endParaRPr>
          </a:p>
          <a:p>
            <a:pPr marL="608409"/>
            <a:r>
              <a:rPr lang="en-GB" sz="1800" dirty="0">
                <a:solidFill>
                  <a:schemeClr val="tx1"/>
                </a:solidFill>
              </a:rPr>
              <a:t>The health and housing agenda requires broad thinking across disciplines</a:t>
            </a:r>
          </a:p>
          <a:p>
            <a:pPr marL="265509" indent="0">
              <a:buNone/>
            </a:pPr>
            <a:endParaRPr lang="en-GB" sz="1800" dirty="0">
              <a:solidFill>
                <a:schemeClr val="tx1"/>
              </a:solidFill>
            </a:endParaRPr>
          </a:p>
          <a:p>
            <a:pPr marL="608409"/>
            <a:r>
              <a:rPr lang="en-GB" sz="1800" dirty="0">
                <a:solidFill>
                  <a:schemeClr val="tx1"/>
                </a:solidFill>
              </a:rPr>
              <a:t>Strategic action is required at each local area</a:t>
            </a:r>
          </a:p>
          <a:p>
            <a:pPr marL="608409"/>
            <a:endParaRPr lang="en-GB" sz="1800" dirty="0">
              <a:solidFill>
                <a:schemeClr val="tx1"/>
              </a:solidFill>
            </a:endParaRPr>
          </a:p>
          <a:p>
            <a:pPr marL="608409"/>
            <a:r>
              <a:rPr lang="en-GB" sz="1800" dirty="0">
                <a:solidFill>
                  <a:schemeClr val="tx1"/>
                </a:solidFill>
              </a:rPr>
              <a:t>Planning and delivery can build on the existing infrastructure and measures</a:t>
            </a:r>
          </a:p>
          <a:p>
            <a:pPr marL="608409"/>
            <a:endParaRPr lang="en-GB" sz="1800" dirty="0">
              <a:solidFill>
                <a:schemeClr val="tx1"/>
              </a:solidFill>
            </a:endParaRPr>
          </a:p>
          <a:p>
            <a:pPr marL="608409"/>
            <a:r>
              <a:rPr lang="en-GB" sz="1800" dirty="0">
                <a:solidFill>
                  <a:schemeClr val="tx1"/>
                </a:solidFill>
              </a:rPr>
              <a:t>We need to exchange intelligence of needs / demands of communities </a:t>
            </a:r>
          </a:p>
          <a:p>
            <a:pPr marL="0" indent="0">
              <a:buNone/>
            </a:pPr>
            <a:endParaRPr lang="en-GB" sz="1800" dirty="0">
              <a:solidFill>
                <a:schemeClr val="tx1"/>
              </a:solidFill>
            </a:endParaRPr>
          </a:p>
          <a:p>
            <a:pPr marL="608409"/>
            <a:r>
              <a:rPr lang="en-GB" sz="1800" dirty="0">
                <a:solidFill>
                  <a:schemeClr val="tx1"/>
                </a:solidFill>
              </a:rPr>
              <a:t>The health and social care sector has a role to play in enabling access to available schemes and support for clients with direct benefit to outcomes </a:t>
            </a:r>
          </a:p>
          <a:p>
            <a:pPr marL="608409"/>
            <a:endParaRPr lang="en-GB" sz="1800" dirty="0">
              <a:solidFill>
                <a:schemeClr val="tx1"/>
              </a:solidFill>
            </a:endParaRPr>
          </a:p>
          <a:p>
            <a:pPr marL="608409"/>
            <a:r>
              <a:rPr lang="en-GB" sz="1800" dirty="0">
                <a:solidFill>
                  <a:schemeClr val="tx1"/>
                </a:solidFill>
              </a:rPr>
              <a:t>Homes should be designed to maximise opportunities not just minimise harms</a:t>
            </a:r>
          </a:p>
          <a:p>
            <a:pPr marL="265509" indent="0">
              <a:buNone/>
            </a:pPr>
            <a:endParaRPr lang="en-GB" sz="1600" dirty="0">
              <a:solidFill>
                <a:schemeClr val="tx1"/>
              </a:solidFill>
            </a:endParaRPr>
          </a:p>
        </p:txBody>
      </p:sp>
    </p:spTree>
    <p:extLst>
      <p:ext uri="{BB962C8B-B14F-4D97-AF65-F5344CB8AC3E}">
        <p14:creationId xmlns:p14="http://schemas.microsoft.com/office/powerpoint/2010/main" val="113027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339"/>
          <p:cNvSpPr>
            <a:spLocks noChangeArrowheads="1"/>
          </p:cNvSpPr>
          <p:nvPr/>
        </p:nvSpPr>
        <p:spPr bwMode="auto">
          <a:xfrm>
            <a:off x="179512" y="620688"/>
            <a:ext cx="8640960"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66"/>
              </a:buClr>
              <a:buChar char="•"/>
              <a:defRPr sz="3200">
                <a:solidFill>
                  <a:srgbClr val="000066"/>
                </a:solidFill>
                <a:latin typeface="Arial" panose="020B0604020202020204" pitchFamily="34" charset="0"/>
              </a:defRPr>
            </a:lvl1pPr>
            <a:lvl2pPr marL="742950" indent="-285750">
              <a:spcBef>
                <a:spcPct val="20000"/>
              </a:spcBef>
              <a:buClr>
                <a:srgbClr val="000066"/>
              </a:buClr>
              <a:buChar char="•"/>
              <a:defRPr sz="2800">
                <a:solidFill>
                  <a:srgbClr val="000066"/>
                </a:solidFill>
                <a:latin typeface="Arial" panose="020B0604020202020204" pitchFamily="34" charset="0"/>
              </a:defRPr>
            </a:lvl2pPr>
            <a:lvl3pPr marL="1143000" indent="-228600">
              <a:spcBef>
                <a:spcPct val="20000"/>
              </a:spcBef>
              <a:buClr>
                <a:srgbClr val="000066"/>
              </a:buClr>
              <a:buChar char="•"/>
              <a:defRPr sz="2400">
                <a:solidFill>
                  <a:srgbClr val="000066"/>
                </a:solidFill>
                <a:latin typeface="Arial" panose="020B0604020202020204" pitchFamily="34" charset="0"/>
              </a:defRPr>
            </a:lvl3pPr>
            <a:lvl4pPr marL="1600200" indent="-228600">
              <a:spcBef>
                <a:spcPct val="20000"/>
              </a:spcBef>
              <a:buClr>
                <a:srgbClr val="000066"/>
              </a:buClr>
              <a:buChar char="•"/>
              <a:defRPr sz="2000">
                <a:solidFill>
                  <a:srgbClr val="000066"/>
                </a:solidFill>
                <a:latin typeface="Arial" panose="020B0604020202020204" pitchFamily="34" charset="0"/>
              </a:defRPr>
            </a:lvl4pPr>
            <a:lvl5pPr marL="2057400" indent="-228600">
              <a:spcBef>
                <a:spcPct val="20000"/>
              </a:spcBef>
              <a:buClr>
                <a:srgbClr val="000066"/>
              </a:buClr>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lr>
                <a:srgbClr val="000066"/>
              </a:buClr>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lr>
                <a:srgbClr val="000066"/>
              </a:buClr>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lr>
                <a:srgbClr val="000066"/>
              </a:buClr>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lr>
                <a:srgbClr val="000066"/>
              </a:buClr>
              <a:buChar char="•"/>
              <a:defRPr sz="2000">
                <a:solidFill>
                  <a:srgbClr val="000066"/>
                </a:solidFill>
                <a:latin typeface="Arial" panose="020B0604020202020204" pitchFamily="34" charset="0"/>
              </a:defRPr>
            </a:lvl9pPr>
          </a:lstStyle>
          <a:p>
            <a:pPr algn="ctr">
              <a:spcBef>
                <a:spcPct val="0"/>
              </a:spcBef>
              <a:buClrTx/>
              <a:buFontTx/>
              <a:buNone/>
            </a:pPr>
            <a:endParaRPr lang="en-GB" altLang="en-US" sz="2000" b="1" dirty="0">
              <a:solidFill>
                <a:srgbClr val="002060"/>
              </a:solidFill>
              <a:cs typeface="Arial" panose="020B0604020202020204" pitchFamily="34" charset="0"/>
            </a:endParaRPr>
          </a:p>
          <a:p>
            <a:pPr algn="ctr">
              <a:spcBef>
                <a:spcPct val="0"/>
              </a:spcBef>
              <a:buClrTx/>
              <a:buFontTx/>
              <a:buNone/>
            </a:pPr>
            <a:endParaRPr lang="en-GB" altLang="en-US" sz="3600" b="1" dirty="0">
              <a:solidFill>
                <a:srgbClr val="002060"/>
              </a:solidFill>
              <a:cs typeface="Arial" panose="020B0604020202020204" pitchFamily="34" charset="0"/>
            </a:endParaRPr>
          </a:p>
          <a:p>
            <a:pPr algn="ctr">
              <a:spcBef>
                <a:spcPct val="0"/>
              </a:spcBef>
              <a:buClrTx/>
              <a:buFontTx/>
              <a:buNone/>
            </a:pPr>
            <a:r>
              <a:rPr lang="en-GB" altLang="en-US" sz="2800" b="1" dirty="0">
                <a:solidFill>
                  <a:schemeClr val="accent5">
                    <a:lumMod val="50000"/>
                  </a:schemeClr>
                </a:solidFill>
                <a:cs typeface="Arial" panose="020B0604020202020204" pitchFamily="34" charset="0"/>
              </a:rPr>
              <a:t>Thank you </a:t>
            </a:r>
            <a:endParaRPr lang="en-GB" altLang="en-US" sz="2000" b="1" dirty="0">
              <a:solidFill>
                <a:schemeClr val="accent5">
                  <a:lumMod val="50000"/>
                </a:schemeClr>
              </a:solidFill>
              <a:cs typeface="Arial" panose="020B0604020202020204" pitchFamily="34" charset="0"/>
            </a:endParaRPr>
          </a:p>
          <a:p>
            <a:pPr algn="ctr">
              <a:spcBef>
                <a:spcPct val="0"/>
              </a:spcBef>
              <a:buClrTx/>
              <a:buFontTx/>
              <a:buNone/>
            </a:pPr>
            <a:endParaRPr lang="en-GB" altLang="en-US" sz="2000" b="1" dirty="0">
              <a:solidFill>
                <a:schemeClr val="accent5">
                  <a:lumMod val="50000"/>
                </a:schemeClr>
              </a:solidFill>
              <a:cs typeface="Arial" panose="020B0604020202020204" pitchFamily="34" charset="0"/>
            </a:endParaRPr>
          </a:p>
          <a:p>
            <a:pPr algn="ctr">
              <a:spcBef>
                <a:spcPct val="0"/>
              </a:spcBef>
              <a:buClrTx/>
              <a:buFontTx/>
              <a:buNone/>
            </a:pPr>
            <a:endParaRPr lang="en-GB" altLang="en-US" sz="2000" b="1" dirty="0">
              <a:solidFill>
                <a:schemeClr val="tx1"/>
              </a:solidFill>
              <a:cs typeface="Arial" panose="020B0604020202020204" pitchFamily="34" charset="0"/>
            </a:endParaRPr>
          </a:p>
          <a:p>
            <a:pPr algn="ctr">
              <a:spcBef>
                <a:spcPct val="0"/>
              </a:spcBef>
              <a:buClrTx/>
              <a:buFontTx/>
              <a:buNone/>
            </a:pPr>
            <a:r>
              <a:rPr lang="en-GB" altLang="en-US" sz="2000" b="1" dirty="0">
                <a:solidFill>
                  <a:schemeClr val="tx1"/>
                </a:solidFill>
                <a:cs typeface="Arial" panose="020B0604020202020204" pitchFamily="34" charset="0"/>
              </a:rPr>
              <a:t>Lorna Smith</a:t>
            </a:r>
          </a:p>
          <a:p>
            <a:pPr algn="ctr">
              <a:spcBef>
                <a:spcPct val="0"/>
              </a:spcBef>
              <a:buClrTx/>
              <a:buFontTx/>
              <a:buNone/>
            </a:pPr>
            <a:r>
              <a:rPr lang="en-GB" altLang="en-US" sz="2000" b="1" dirty="0">
                <a:solidFill>
                  <a:schemeClr val="tx1"/>
                </a:solidFill>
                <a:cs typeface="Arial" panose="020B0604020202020204" pitchFamily="34" charset="0"/>
              </a:rPr>
              <a:t>Specialty Registrar in Public Health</a:t>
            </a:r>
          </a:p>
          <a:p>
            <a:pPr algn="ctr">
              <a:spcBef>
                <a:spcPct val="0"/>
              </a:spcBef>
              <a:buClrTx/>
              <a:buFontTx/>
              <a:buNone/>
            </a:pPr>
            <a:r>
              <a:rPr lang="en-GB" altLang="en-US" sz="2000" b="1" dirty="0">
                <a:solidFill>
                  <a:schemeClr val="tx1"/>
                </a:solidFill>
                <a:cs typeface="Arial" panose="020B0604020202020204" pitchFamily="34" charset="0"/>
              </a:rPr>
              <a:t>Durham County Council </a:t>
            </a:r>
          </a:p>
          <a:p>
            <a:pPr algn="ctr">
              <a:spcBef>
                <a:spcPct val="0"/>
              </a:spcBef>
              <a:buClrTx/>
              <a:buFontTx/>
              <a:buNone/>
            </a:pPr>
            <a:endParaRPr lang="en-GB" altLang="en-US" sz="2000" b="1" dirty="0">
              <a:solidFill>
                <a:schemeClr val="tx1"/>
              </a:solidFill>
              <a:cs typeface="Arial" panose="020B0604020202020204" pitchFamily="34" charset="0"/>
            </a:endParaRPr>
          </a:p>
          <a:p>
            <a:pPr algn="ctr">
              <a:spcBef>
                <a:spcPct val="0"/>
              </a:spcBef>
              <a:buClrTx/>
              <a:buFontTx/>
              <a:buNone/>
            </a:pPr>
            <a:r>
              <a:rPr lang="en-GB" altLang="en-US" sz="2000" b="1" dirty="0">
                <a:solidFill>
                  <a:schemeClr val="tx1"/>
                </a:solidFill>
                <a:cs typeface="Arial" panose="020B0604020202020204" pitchFamily="34" charset="0"/>
                <a:hlinkClick r:id="rId3"/>
              </a:rPr>
              <a:t>Lorna.smith@durham.gov.uk</a:t>
            </a:r>
            <a:r>
              <a:rPr lang="en-GB" altLang="en-US" sz="2000" b="1" dirty="0">
                <a:solidFill>
                  <a:schemeClr val="tx1"/>
                </a:solidFill>
                <a:cs typeface="Arial" panose="020B0604020202020204" pitchFamily="34" charset="0"/>
              </a:rPr>
              <a:t> / </a:t>
            </a:r>
          </a:p>
          <a:p>
            <a:pPr algn="ctr">
              <a:spcBef>
                <a:spcPct val="0"/>
              </a:spcBef>
              <a:buClrTx/>
              <a:buFontTx/>
              <a:buNone/>
            </a:pPr>
            <a:r>
              <a:rPr lang="en-GB" altLang="en-US" sz="2000" b="1" dirty="0">
                <a:solidFill>
                  <a:schemeClr val="tx1"/>
                </a:solidFill>
                <a:cs typeface="Arial" panose="020B0604020202020204" pitchFamily="34" charset="0"/>
                <a:hlinkClick r:id="rId4"/>
              </a:rPr>
              <a:t>lornasmith1@nhs.net</a:t>
            </a:r>
            <a:r>
              <a:rPr lang="en-GB" altLang="en-US" sz="2000" b="1" dirty="0">
                <a:solidFill>
                  <a:schemeClr val="tx1"/>
                </a:solidFill>
                <a:cs typeface="Arial" panose="020B0604020202020204" pitchFamily="34" charset="0"/>
              </a:rPr>
              <a:t> </a:t>
            </a:r>
          </a:p>
        </p:txBody>
      </p:sp>
    </p:spTree>
    <p:extLst>
      <p:ext uri="{BB962C8B-B14F-4D97-AF65-F5344CB8AC3E}">
        <p14:creationId xmlns:p14="http://schemas.microsoft.com/office/powerpoint/2010/main" val="3406580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56691"/>
            <a:ext cx="7772400" cy="792162"/>
          </a:xfrm>
        </p:spPr>
        <p:txBody>
          <a:bodyPr/>
          <a:lstStyle/>
          <a:p>
            <a:r>
              <a:rPr lang="en-GB" sz="3600" b="1" dirty="0">
                <a:solidFill>
                  <a:schemeClr val="accent5">
                    <a:lumMod val="50000"/>
                  </a:schemeClr>
                </a:solidFill>
              </a:rPr>
              <a:t>Where does housing fit?</a:t>
            </a:r>
          </a:p>
        </p:txBody>
      </p:sp>
      <p:pic>
        <p:nvPicPr>
          <p:cNvPr id="4" name="Content Placeholder 3"/>
          <p:cNvPicPr>
            <a:picLocks noGrp="1" noChangeAspect="1"/>
          </p:cNvPicPr>
          <p:nvPr>
            <p:ph idx="1"/>
          </p:nvPr>
        </p:nvPicPr>
        <p:blipFill>
          <a:blip r:embed="rId2"/>
          <a:stretch>
            <a:fillRect/>
          </a:stretch>
        </p:blipFill>
        <p:spPr>
          <a:xfrm>
            <a:off x="1267840" y="1382610"/>
            <a:ext cx="6495402" cy="4457792"/>
          </a:xfrm>
          <a:prstGeom prst="rect">
            <a:avLst/>
          </a:prstGeom>
        </p:spPr>
      </p:pic>
      <p:sp>
        <p:nvSpPr>
          <p:cNvPr id="5" name="Oval 4"/>
          <p:cNvSpPr/>
          <p:nvPr/>
        </p:nvSpPr>
        <p:spPr>
          <a:xfrm>
            <a:off x="5614178" y="4067586"/>
            <a:ext cx="1778496" cy="14401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282618" y="5805265"/>
            <a:ext cx="8465846" cy="10527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38424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ปลาการ์ตูนอินเดียนแดง | สาระ ความรู้ ข่าวสาร ความบันเทิง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02766" y="1545793"/>
            <a:ext cx="3251359" cy="3251359"/>
          </a:xfrm>
        </p:spPr>
      </p:pic>
      <p:sp>
        <p:nvSpPr>
          <p:cNvPr id="5" name="Oval 4"/>
          <p:cNvSpPr/>
          <p:nvPr/>
        </p:nvSpPr>
        <p:spPr>
          <a:xfrm>
            <a:off x="1285435" y="1613005"/>
            <a:ext cx="1905154" cy="936104"/>
          </a:xfrm>
          <a:prstGeom prst="ellipse">
            <a:avLst/>
          </a:prstGeom>
          <a:solidFill>
            <a:srgbClr val="BCFC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Public Transport</a:t>
            </a:r>
          </a:p>
        </p:txBody>
      </p:sp>
      <p:sp>
        <p:nvSpPr>
          <p:cNvPr id="6" name="Oval 5"/>
          <p:cNvSpPr/>
          <p:nvPr/>
        </p:nvSpPr>
        <p:spPr>
          <a:xfrm>
            <a:off x="1063902" y="2703420"/>
            <a:ext cx="1467454" cy="93610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Warm  </a:t>
            </a:r>
          </a:p>
        </p:txBody>
      </p:sp>
      <p:sp>
        <p:nvSpPr>
          <p:cNvPr id="7" name="Oval 6"/>
          <p:cNvSpPr/>
          <p:nvPr/>
        </p:nvSpPr>
        <p:spPr>
          <a:xfrm>
            <a:off x="5592843" y="4533885"/>
            <a:ext cx="1572687" cy="93610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Safe </a:t>
            </a:r>
          </a:p>
        </p:txBody>
      </p:sp>
      <p:sp>
        <p:nvSpPr>
          <p:cNvPr id="8" name="Oval 7"/>
          <p:cNvSpPr/>
          <p:nvPr/>
        </p:nvSpPr>
        <p:spPr>
          <a:xfrm>
            <a:off x="4430022" y="676901"/>
            <a:ext cx="1918887" cy="936104"/>
          </a:xfrm>
          <a:prstGeom prst="ellipse">
            <a:avLst/>
          </a:prstGeom>
          <a:solidFill>
            <a:srgbClr val="BCFC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Neighbours </a:t>
            </a:r>
          </a:p>
        </p:txBody>
      </p:sp>
      <p:sp>
        <p:nvSpPr>
          <p:cNvPr id="9" name="Oval 8"/>
          <p:cNvSpPr/>
          <p:nvPr/>
        </p:nvSpPr>
        <p:spPr>
          <a:xfrm>
            <a:off x="6804247" y="2624470"/>
            <a:ext cx="1709301" cy="93610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Space</a:t>
            </a:r>
          </a:p>
        </p:txBody>
      </p:sp>
      <p:sp>
        <p:nvSpPr>
          <p:cNvPr id="10" name="Oval 9"/>
          <p:cNvSpPr/>
          <p:nvPr/>
        </p:nvSpPr>
        <p:spPr>
          <a:xfrm>
            <a:off x="181366" y="3693340"/>
            <a:ext cx="1765072" cy="93610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Affordable </a:t>
            </a:r>
          </a:p>
        </p:txBody>
      </p:sp>
      <p:sp>
        <p:nvSpPr>
          <p:cNvPr id="11" name="Oval 10"/>
          <p:cNvSpPr/>
          <p:nvPr/>
        </p:nvSpPr>
        <p:spPr>
          <a:xfrm>
            <a:off x="475661" y="609689"/>
            <a:ext cx="1896421" cy="936104"/>
          </a:xfrm>
          <a:prstGeom prst="ellipse">
            <a:avLst/>
          </a:prstGeom>
          <a:solidFill>
            <a:srgbClr val="BCFC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Community</a:t>
            </a:r>
          </a:p>
        </p:txBody>
      </p:sp>
      <p:sp>
        <p:nvSpPr>
          <p:cNvPr id="12" name="Oval 11"/>
          <p:cNvSpPr/>
          <p:nvPr/>
        </p:nvSpPr>
        <p:spPr>
          <a:xfrm>
            <a:off x="2558251" y="393519"/>
            <a:ext cx="1587850" cy="936104"/>
          </a:xfrm>
          <a:prstGeom prst="ellipse">
            <a:avLst/>
          </a:prstGeom>
          <a:solidFill>
            <a:srgbClr val="BCFC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Pollution</a:t>
            </a:r>
          </a:p>
        </p:txBody>
      </p:sp>
      <p:sp>
        <p:nvSpPr>
          <p:cNvPr id="13" name="Oval 12"/>
          <p:cNvSpPr/>
          <p:nvPr/>
        </p:nvSpPr>
        <p:spPr>
          <a:xfrm>
            <a:off x="6507915" y="455500"/>
            <a:ext cx="1401638" cy="973506"/>
          </a:xfrm>
          <a:prstGeom prst="ellipse">
            <a:avLst/>
          </a:prstGeom>
          <a:solidFill>
            <a:srgbClr val="BCFC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Noise</a:t>
            </a:r>
          </a:p>
        </p:txBody>
      </p:sp>
      <p:sp>
        <p:nvSpPr>
          <p:cNvPr id="14" name="Oval 13"/>
          <p:cNvSpPr/>
          <p:nvPr/>
        </p:nvSpPr>
        <p:spPr>
          <a:xfrm>
            <a:off x="6672606" y="3710837"/>
            <a:ext cx="2042806" cy="93610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Accessible</a:t>
            </a:r>
          </a:p>
        </p:txBody>
      </p:sp>
      <p:sp>
        <p:nvSpPr>
          <p:cNvPr id="15" name="Oval 14"/>
          <p:cNvSpPr/>
          <p:nvPr/>
        </p:nvSpPr>
        <p:spPr>
          <a:xfrm>
            <a:off x="2670186" y="4841573"/>
            <a:ext cx="1759836" cy="93610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Basic needs</a:t>
            </a:r>
          </a:p>
        </p:txBody>
      </p:sp>
      <p:sp>
        <p:nvSpPr>
          <p:cNvPr id="16" name="Oval 15"/>
          <p:cNvSpPr/>
          <p:nvPr/>
        </p:nvSpPr>
        <p:spPr>
          <a:xfrm>
            <a:off x="4397989" y="5469989"/>
            <a:ext cx="1759836" cy="971819"/>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Adaptable</a:t>
            </a:r>
          </a:p>
        </p:txBody>
      </p:sp>
      <p:sp>
        <p:nvSpPr>
          <p:cNvPr id="18" name="Oval 17"/>
          <p:cNvSpPr/>
          <p:nvPr/>
        </p:nvSpPr>
        <p:spPr>
          <a:xfrm>
            <a:off x="5821033" y="1579269"/>
            <a:ext cx="1854613" cy="936104"/>
          </a:xfrm>
          <a:prstGeom prst="ellipse">
            <a:avLst/>
          </a:prstGeom>
          <a:solidFill>
            <a:srgbClr val="BCFC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Amenities</a:t>
            </a:r>
          </a:p>
        </p:txBody>
      </p:sp>
      <p:sp>
        <p:nvSpPr>
          <p:cNvPr id="19" name="Oval 18"/>
          <p:cNvSpPr/>
          <p:nvPr/>
        </p:nvSpPr>
        <p:spPr>
          <a:xfrm>
            <a:off x="749150" y="4841852"/>
            <a:ext cx="1790660" cy="93610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Secure </a:t>
            </a:r>
          </a:p>
        </p:txBody>
      </p:sp>
    </p:spTree>
    <p:extLst>
      <p:ext uri="{BB962C8B-B14F-4D97-AF65-F5344CB8AC3E}">
        <p14:creationId xmlns:p14="http://schemas.microsoft.com/office/powerpoint/2010/main" val="421907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467544" y="586609"/>
            <a:ext cx="8291264" cy="936103"/>
          </a:xfrm>
        </p:spPr>
        <p:txBody>
          <a:bodyPr>
            <a:normAutofit/>
          </a:bodyPr>
          <a:lstStyle/>
          <a:p>
            <a:pPr marL="182880" fontAlgn="auto">
              <a:spcBef>
                <a:spcPts val="1200"/>
              </a:spcBef>
              <a:spcAft>
                <a:spcPts val="1200"/>
              </a:spcAft>
              <a:buFont typeface="Arial" pitchFamily="34" charset="0"/>
              <a:buNone/>
              <a:defRPr/>
            </a:pPr>
            <a:r>
              <a:rPr lang="en-US" b="1" dirty="0">
                <a:solidFill>
                  <a:schemeClr val="accent5">
                    <a:lumMod val="50000"/>
                  </a:schemeClr>
                </a:solidFill>
              </a:rPr>
              <a:t>W</a:t>
            </a:r>
            <a:r>
              <a:rPr lang="en-US" b="1" dirty="0">
                <a:solidFill>
                  <a:schemeClr val="accent5">
                    <a:lumMod val="50000"/>
                  </a:schemeClr>
                </a:solidFill>
                <a:effectLst/>
              </a:rPr>
              <a:t>hat makes and keeps us healthy?</a:t>
            </a:r>
          </a:p>
          <a:p>
            <a:pPr marL="182880" fontAlgn="auto">
              <a:spcBef>
                <a:spcPts val="1200"/>
              </a:spcBef>
              <a:spcAft>
                <a:spcPts val="1200"/>
              </a:spcAft>
              <a:buFont typeface="Arial" pitchFamily="34" charset="0"/>
              <a:buNone/>
              <a:defRPr/>
            </a:pPr>
            <a:endParaRPr lang="en-US" sz="3400" b="0" dirty="0">
              <a:solidFill>
                <a:schemeClr val="tx1"/>
              </a:solidFill>
              <a:effectLst/>
            </a:endParaRPr>
          </a:p>
        </p:txBody>
      </p:sp>
      <p:pic>
        <p:nvPicPr>
          <p:cNvPr id="2" name="Picture 1"/>
          <p:cNvPicPr>
            <a:picLocks noChangeAspect="1"/>
          </p:cNvPicPr>
          <p:nvPr/>
        </p:nvPicPr>
        <p:blipFill rotWithShape="1">
          <a:blip r:embed="rId3"/>
          <a:srcRect l="29414" t="40356" r="34613" b="25570"/>
          <a:stretch/>
        </p:blipFill>
        <p:spPr>
          <a:xfrm>
            <a:off x="899592" y="1756977"/>
            <a:ext cx="7056784" cy="4078151"/>
          </a:xfrm>
          <a:prstGeom prst="rect">
            <a:avLst/>
          </a:prstGeom>
        </p:spPr>
      </p:pic>
      <p:sp>
        <p:nvSpPr>
          <p:cNvPr id="3" name="Oval 2"/>
          <p:cNvSpPr/>
          <p:nvPr/>
        </p:nvSpPr>
        <p:spPr>
          <a:xfrm>
            <a:off x="2267744" y="3733947"/>
            <a:ext cx="2736304" cy="1584176"/>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 name="Oval 6"/>
          <p:cNvSpPr/>
          <p:nvPr/>
        </p:nvSpPr>
        <p:spPr>
          <a:xfrm>
            <a:off x="6021062" y="1756977"/>
            <a:ext cx="2520280" cy="2596723"/>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 name="Rectangle 5"/>
          <p:cNvSpPr/>
          <p:nvPr/>
        </p:nvSpPr>
        <p:spPr>
          <a:xfrm>
            <a:off x="314626" y="5810559"/>
            <a:ext cx="8465846" cy="10474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9068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007" y="438171"/>
            <a:ext cx="7610361" cy="486966"/>
          </a:xfrm>
        </p:spPr>
        <p:txBody>
          <a:bodyPr>
            <a:noAutofit/>
          </a:bodyPr>
          <a:lstStyle/>
          <a:p>
            <a:pPr>
              <a:defRPr/>
            </a:pPr>
            <a:r>
              <a:rPr lang="en-GB" sz="3600" b="1" dirty="0">
                <a:solidFill>
                  <a:schemeClr val="accent5">
                    <a:lumMod val="50000"/>
                  </a:schemeClr>
                </a:solidFill>
              </a:rPr>
              <a:t>PHE Housing and health: MOU</a:t>
            </a:r>
          </a:p>
        </p:txBody>
      </p:sp>
      <p:pic>
        <p:nvPicPr>
          <p:cNvPr id="4" name="Picture 3"/>
          <p:cNvPicPr>
            <a:picLocks noChangeAspect="1"/>
          </p:cNvPicPr>
          <p:nvPr/>
        </p:nvPicPr>
        <p:blipFill rotWithShape="1">
          <a:blip r:embed="rId3"/>
          <a:srcRect l="14580" t="24406" r="23279" b="44079"/>
          <a:stretch/>
        </p:blipFill>
        <p:spPr>
          <a:xfrm>
            <a:off x="107504" y="1232609"/>
            <a:ext cx="8424936" cy="2704608"/>
          </a:xfrm>
          <a:prstGeom prst="rect">
            <a:avLst/>
          </a:prstGeom>
        </p:spPr>
      </p:pic>
      <p:pic>
        <p:nvPicPr>
          <p:cNvPr id="3" name="Picture 2"/>
          <p:cNvPicPr>
            <a:picLocks noChangeAspect="1"/>
          </p:cNvPicPr>
          <p:nvPr/>
        </p:nvPicPr>
        <p:blipFill rotWithShape="1">
          <a:blip r:embed="rId4"/>
          <a:srcRect l="33379" t="12117" r="36000" b="10119"/>
          <a:stretch/>
        </p:blipFill>
        <p:spPr>
          <a:xfrm rot="286087">
            <a:off x="6642336" y="3795763"/>
            <a:ext cx="2087491" cy="2980635"/>
          </a:xfrm>
          <a:prstGeom prst="rect">
            <a:avLst/>
          </a:prstGeom>
        </p:spPr>
      </p:pic>
      <p:pic>
        <p:nvPicPr>
          <p:cNvPr id="15362" name="Pictur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319427">
            <a:off x="4781211" y="4255380"/>
            <a:ext cx="1469096" cy="219100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532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124" r="6185" b="11737"/>
          <a:stretch/>
        </p:blipFill>
        <p:spPr>
          <a:xfrm>
            <a:off x="611560" y="548680"/>
            <a:ext cx="7344816" cy="5331075"/>
          </a:xfrm>
          <a:prstGeom prst="rect">
            <a:avLst/>
          </a:prstGeom>
        </p:spPr>
      </p:pic>
    </p:spTree>
    <p:extLst>
      <p:ext uri="{BB962C8B-B14F-4D97-AF65-F5344CB8AC3E}">
        <p14:creationId xmlns:p14="http://schemas.microsoft.com/office/powerpoint/2010/main" val="3415686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531813">
              <a:defRPr/>
            </a:pPr>
            <a:r>
              <a:rPr lang="en-US" dirty="0"/>
              <a:t>  </a:t>
            </a:r>
          </a:p>
        </p:txBody>
      </p:sp>
      <p:sp>
        <p:nvSpPr>
          <p:cNvPr id="7" name="Title 1"/>
          <p:cNvSpPr txBox="1">
            <a:spLocks/>
          </p:cNvSpPr>
          <p:nvPr/>
        </p:nvSpPr>
        <p:spPr>
          <a:xfrm>
            <a:off x="562702" y="417513"/>
            <a:ext cx="8028000" cy="648072"/>
          </a:xfrm>
          <a:prstGeom prst="rect">
            <a:avLst/>
          </a:prstGeom>
        </p:spPr>
        <p:txBody>
          <a:bodyPr>
            <a:normAutofit fontScale="85000" lnSpcReduction="10000"/>
          </a:bodyPr>
          <a:lst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a:lstStyle>
          <a:p>
            <a:r>
              <a:rPr lang="en-GB" b="1" dirty="0">
                <a:latin typeface="Arial" panose="020B0604020202020204" pitchFamily="34" charset="0"/>
                <a:cs typeface="Arial" panose="020B0604020202020204" pitchFamily="34" charset="0"/>
              </a:rPr>
              <a:t>An unhealthy home: creates morbidity</a:t>
            </a:r>
            <a:endParaRPr lang="en-GB" b="1" dirty="0"/>
          </a:p>
        </p:txBody>
      </p:sp>
      <p:sp>
        <p:nvSpPr>
          <p:cNvPr id="3" name="TextBox 2"/>
          <p:cNvSpPr txBox="1"/>
          <p:nvPr/>
        </p:nvSpPr>
        <p:spPr>
          <a:xfrm>
            <a:off x="521777" y="1088565"/>
            <a:ext cx="8037674" cy="2862322"/>
          </a:xfrm>
          <a:prstGeom prst="rect">
            <a:avLst/>
          </a:prstGeom>
          <a:noFill/>
        </p:spPr>
        <p:txBody>
          <a:bodyPr wrap="square" rtlCol="0">
            <a:spAutoFit/>
          </a:bodyPr>
          <a:lstStyle/>
          <a:p>
            <a:r>
              <a:rPr lang="en-GB" sz="2000" b="1" dirty="0"/>
              <a:t>Cold, damp or otherwise hazardous</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Respiratory illness</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Cardiovascular problems</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Mental health problems</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Injuries, particularly in children and older people</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Poor diet in children, poor infant weight gain</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Domestic fires</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Excess winter deaths</a:t>
            </a:r>
          </a:p>
          <a:p>
            <a:endParaRPr lang="en-GB" sz="2000" dirty="0"/>
          </a:p>
        </p:txBody>
      </p:sp>
      <p:pic>
        <p:nvPicPr>
          <p:cNvPr id="11" name="Picture 4" descr="Image result for mould 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128607"/>
            <a:ext cx="3748488" cy="249289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r="14644"/>
          <a:stretch/>
        </p:blipFill>
        <p:spPr>
          <a:xfrm>
            <a:off x="4270265" y="3778084"/>
            <a:ext cx="4400776" cy="2900126"/>
          </a:xfrm>
          <a:prstGeom prst="rect">
            <a:avLst/>
          </a:prstGeom>
        </p:spPr>
      </p:pic>
    </p:spTree>
    <p:extLst>
      <p:ext uri="{BB962C8B-B14F-4D97-AF65-F5344CB8AC3E}">
        <p14:creationId xmlns:p14="http://schemas.microsoft.com/office/powerpoint/2010/main" val="1166562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531813">
              <a:defRPr/>
            </a:pPr>
            <a:r>
              <a:rPr lang="en-US" dirty="0"/>
              <a:t>  </a:t>
            </a:r>
          </a:p>
        </p:txBody>
      </p:sp>
      <p:sp>
        <p:nvSpPr>
          <p:cNvPr id="7" name="Title 1"/>
          <p:cNvSpPr txBox="1">
            <a:spLocks/>
          </p:cNvSpPr>
          <p:nvPr/>
        </p:nvSpPr>
        <p:spPr>
          <a:xfrm>
            <a:off x="315659" y="543849"/>
            <a:ext cx="8028000" cy="648072"/>
          </a:xfrm>
          <a:prstGeom prst="rect">
            <a:avLst/>
          </a:prstGeom>
        </p:spPr>
        <p:txBody>
          <a:bodyPr>
            <a:normAutofit fontScale="77500" lnSpcReduction="20000"/>
          </a:bodyPr>
          <a:lst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a:lstStyle>
          <a:p>
            <a:r>
              <a:rPr lang="en-GB" b="1" dirty="0">
                <a:latin typeface="Arial" panose="020B0604020202020204" pitchFamily="34" charset="0"/>
                <a:cs typeface="Arial" panose="020B0604020202020204" pitchFamily="34" charset="0"/>
              </a:rPr>
              <a:t>An unsuitable home: increases vulnerabilities</a:t>
            </a:r>
            <a:endParaRPr lang="en-GB" b="1" dirty="0"/>
          </a:p>
        </p:txBody>
      </p:sp>
      <p:sp>
        <p:nvSpPr>
          <p:cNvPr id="8" name="TextBox 7"/>
          <p:cNvSpPr txBox="1"/>
          <p:nvPr/>
        </p:nvSpPr>
        <p:spPr>
          <a:xfrm>
            <a:off x="562702" y="1038261"/>
            <a:ext cx="8483468" cy="2554545"/>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Overcrowded </a:t>
            </a:r>
            <a:r>
              <a:rPr lang="en-GB" sz="2000" b="1" dirty="0"/>
              <a:t>or not meeting residents’ needs</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Communicable disease </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Mental health problems</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Limited to one room</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Negative impacts on children’s development </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Physical injury </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Social problems e.g. interpersonal conflicts, isolation</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Prevents independence, hospital discharge </a:t>
            </a:r>
            <a:endParaRPr lang="en-GB" sz="2000" dirty="0"/>
          </a:p>
        </p:txBody>
      </p:sp>
      <p:pic>
        <p:nvPicPr>
          <p:cNvPr id="12" name="Picture 2" descr="Image result for unsafe living ro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4436" y="3749769"/>
            <a:ext cx="3915889" cy="293691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418" y="3763182"/>
            <a:ext cx="4296519" cy="2864346"/>
          </a:xfrm>
          <a:prstGeom prst="rect">
            <a:avLst/>
          </a:prstGeom>
        </p:spPr>
      </p:pic>
    </p:spTree>
    <p:extLst>
      <p:ext uri="{BB962C8B-B14F-4D97-AF65-F5344CB8AC3E}">
        <p14:creationId xmlns:p14="http://schemas.microsoft.com/office/powerpoint/2010/main" val="3369481212"/>
      </p:ext>
    </p:extLst>
  </p:cSld>
  <p:clrMapOvr>
    <a:masterClrMapping/>
  </p:clrMapOvr>
</p:sld>
</file>

<file path=ppt/theme/theme1.xml><?xml version="1.0" encoding="utf-8"?>
<a:theme xmlns:a="http://schemas.openxmlformats.org/drawingml/2006/main" name="DCC Master">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DCC Master</Template>
  <TotalTime>12224</TotalTime>
  <Words>1493</Words>
  <Application>Microsoft Office PowerPoint</Application>
  <PresentationFormat>On-screen Show (4:3)</PresentationFormat>
  <Paragraphs>284</Paragraphs>
  <Slides>21</Slides>
  <Notes>12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0" baseType="lpstr">
      <vt:lpstr>Arial</vt:lpstr>
      <vt:lpstr>Arial Bold</vt:lpstr>
      <vt:lpstr>Calibri</vt:lpstr>
      <vt:lpstr>Lucida Grande</vt:lpstr>
      <vt:lpstr>MyriadPro-It</vt:lpstr>
      <vt:lpstr>MyriadPro-Regular</vt:lpstr>
      <vt:lpstr>Times New Roman</vt:lpstr>
      <vt:lpstr>DCC Master</vt:lpstr>
      <vt:lpstr>Photo Editor Photo</vt:lpstr>
      <vt:lpstr>PowerPoint Presentation</vt:lpstr>
      <vt:lpstr>Public Health Principles</vt:lpstr>
      <vt:lpstr>Where does housing fit?</vt:lpstr>
      <vt:lpstr>PowerPoint Presentation</vt:lpstr>
      <vt:lpstr>PowerPoint Presentation</vt:lpstr>
      <vt:lpstr>PHE Housing and health: MOU</vt:lpstr>
      <vt:lpstr>PowerPoint Presentation</vt:lpstr>
      <vt:lpstr>PowerPoint Presentation</vt:lpstr>
      <vt:lpstr>PowerPoint Presentation</vt:lpstr>
      <vt:lpstr>PowerPoint Presentation</vt:lpstr>
      <vt:lpstr>PowerPoint Presentation</vt:lpstr>
      <vt:lpstr>Fuel Poverty by quintiles – England 2015</vt:lpstr>
      <vt:lpstr>North East Fuel Poverty</vt:lpstr>
      <vt:lpstr>Cold Homes: Impact on Health </vt:lpstr>
      <vt:lpstr>Impact on vulnerable people </vt:lpstr>
      <vt:lpstr>Call to action: NICE guidance </vt:lpstr>
      <vt:lpstr>PowerPoint Presentation</vt:lpstr>
      <vt:lpstr>PowerPoint Presentation</vt:lpstr>
      <vt:lpstr>PowerPoint Presentation</vt:lpstr>
      <vt:lpstr>Conclusion </vt:lpstr>
      <vt:lpstr>PowerPoint Presentation</vt:lpstr>
    </vt:vector>
  </TitlesOfParts>
  <Company>Durham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Dunstan-Smith</dc:creator>
  <cp:lastModifiedBy>Clare Skidmore</cp:lastModifiedBy>
  <cp:revision>317</cp:revision>
  <cp:lastPrinted>2018-12-03T08:08:19Z</cp:lastPrinted>
  <dcterms:created xsi:type="dcterms:W3CDTF">2018-01-11T10:33:27Z</dcterms:created>
  <dcterms:modified xsi:type="dcterms:W3CDTF">2019-01-21T16:05:39Z</dcterms:modified>
</cp:coreProperties>
</file>