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265" r:id="rId6"/>
    <p:sldId id="296" r:id="rId7"/>
    <p:sldId id="271" r:id="rId8"/>
    <p:sldId id="282" r:id="rId9"/>
    <p:sldId id="291" r:id="rId10"/>
    <p:sldId id="274" r:id="rId11"/>
    <p:sldId id="276" r:id="rId12"/>
    <p:sldId id="272" r:id="rId13"/>
    <p:sldId id="295" r:id="rId14"/>
    <p:sldId id="293" r:id="rId15"/>
    <p:sldId id="294" r:id="rId16"/>
    <p:sldId id="287" r:id="rId17"/>
    <p:sldId id="288" r:id="rId18"/>
    <p:sldId id="289" r:id="rId19"/>
    <p:sldId id="290" r:id="rId20"/>
    <p:sldId id="292" r:id="rId21"/>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296"/>
            <p14:sldId id="271"/>
            <p14:sldId id="282"/>
            <p14:sldId id="291"/>
            <p14:sldId id="274"/>
            <p14:sldId id="276"/>
            <p14:sldId id="272"/>
            <p14:sldId id="295"/>
            <p14:sldId id="293"/>
            <p14:sldId id="294"/>
            <p14:sldId id="287"/>
            <p14:sldId id="288"/>
            <p14:sldId id="289"/>
            <p14:sldId id="290"/>
            <p14:sldId id="292"/>
          </p14:sldIdLst>
        </p14:section>
        <p14:section name="Extra slide elements" id="{66EC97C3-BC0F-9648-AAE8-BA458CD38442}">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996633"/>
    <a:srgbClr val="6666FF"/>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1" autoAdjust="0"/>
    <p:restoredTop sz="62255" autoAdjust="0"/>
  </p:normalViewPr>
  <p:slideViewPr>
    <p:cSldViewPr snapToGrid="0" snapToObjects="1">
      <p:cViewPr varScale="1">
        <p:scale>
          <a:sx n="53" d="100"/>
          <a:sy n="53" d="100"/>
        </p:scale>
        <p:origin x="1614" y="66"/>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Sheet1!$A$2</c:f>
              <c:strCache>
                <c:ptCount val="1"/>
                <c:pt idx="0">
                  <c:v>2017-18</c:v>
                </c:pt>
              </c:strCache>
            </c:strRef>
          </c:tx>
          <c:invertIfNegative val="0"/>
          <c:dLbls>
            <c:spPr>
              <a:noFill/>
              <a:ln>
                <a:noFill/>
              </a:ln>
              <a:effectLst/>
            </c:spPr>
            <c:txPr>
              <a:bodyPr/>
              <a:lstStyle/>
              <a:p>
                <a:pPr>
                  <a:defRPr lang="en-GB"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A) Awaiting completion of assessment</c:v>
                </c:pt>
                <c:pt idx="1">
                  <c:v>B) Awaiting public funding</c:v>
                </c:pt>
                <c:pt idx="2">
                  <c:v>C) Awaiting further non-acute NHS care</c:v>
                </c:pt>
                <c:pt idx="3">
                  <c:v>Di) Awaiting residential home placement or availability</c:v>
                </c:pt>
                <c:pt idx="4">
                  <c:v>Dii) Awaiting nursing home placement or availability</c:v>
                </c:pt>
                <c:pt idx="5">
                  <c:v>E) Awaiting care package in own home</c:v>
                </c:pt>
                <c:pt idx="6">
                  <c:v>F) Awaiting community equipment and adaptations</c:v>
                </c:pt>
                <c:pt idx="7">
                  <c:v>G) Patient or family choice</c:v>
                </c:pt>
                <c:pt idx="8">
                  <c:v>H) Disputes</c:v>
                </c:pt>
                <c:pt idx="9">
                  <c:v>I) Housing - patients not covered by Care Act</c:v>
                </c:pt>
                <c:pt idx="10">
                  <c:v>O) Other</c:v>
                </c:pt>
              </c:strCache>
            </c:strRef>
          </c:cat>
          <c:val>
            <c:numRef>
              <c:f>Sheet1!$B$2:$L$2</c:f>
              <c:numCache>
                <c:formatCode>#,##0</c:formatCode>
                <c:ptCount val="11"/>
                <c:pt idx="0">
                  <c:v>281552</c:v>
                </c:pt>
                <c:pt idx="1">
                  <c:v>72728</c:v>
                </c:pt>
                <c:pt idx="2">
                  <c:v>328721</c:v>
                </c:pt>
                <c:pt idx="3">
                  <c:v>226572</c:v>
                </c:pt>
                <c:pt idx="4">
                  <c:v>282945</c:v>
                </c:pt>
                <c:pt idx="5">
                  <c:v>416212</c:v>
                </c:pt>
                <c:pt idx="6">
                  <c:v>51330</c:v>
                </c:pt>
                <c:pt idx="7">
                  <c:v>229176</c:v>
                </c:pt>
                <c:pt idx="8">
                  <c:v>19591</c:v>
                </c:pt>
                <c:pt idx="9">
                  <c:v>61156</c:v>
                </c:pt>
                <c:pt idx="10">
                  <c:v>9277</c:v>
                </c:pt>
              </c:numCache>
            </c:numRef>
          </c:val>
          <c:extLst>
            <c:ext xmlns:c16="http://schemas.microsoft.com/office/drawing/2014/chart" uri="{C3380CC4-5D6E-409C-BE32-E72D297353CC}">
              <c16:uniqueId val="{00000000-C469-4150-A3D0-F0CAE4758B61}"/>
            </c:ext>
          </c:extLst>
        </c:ser>
        <c:dLbls>
          <c:showLegendKey val="0"/>
          <c:showVal val="0"/>
          <c:showCatName val="0"/>
          <c:showSerName val="0"/>
          <c:showPercent val="0"/>
          <c:showBubbleSize val="0"/>
        </c:dLbls>
        <c:gapWidth val="150"/>
        <c:axId val="186414976"/>
        <c:axId val="186416512"/>
      </c:barChart>
      <c:catAx>
        <c:axId val="186414976"/>
        <c:scaling>
          <c:orientation val="minMax"/>
        </c:scaling>
        <c:delete val="0"/>
        <c:axPos val="b"/>
        <c:numFmt formatCode="General" sourceLinked="0"/>
        <c:majorTickMark val="out"/>
        <c:minorTickMark val="none"/>
        <c:tickLblPos val="nextTo"/>
        <c:txPr>
          <a:bodyPr/>
          <a:lstStyle/>
          <a:p>
            <a:pPr>
              <a:defRPr sz="900"/>
            </a:pPr>
            <a:endParaRPr lang="en-US"/>
          </a:p>
        </c:txPr>
        <c:crossAx val="186416512"/>
        <c:crosses val="autoZero"/>
        <c:auto val="1"/>
        <c:lblAlgn val="ctr"/>
        <c:lblOffset val="100"/>
        <c:noMultiLvlLbl val="0"/>
      </c:catAx>
      <c:valAx>
        <c:axId val="186416512"/>
        <c:scaling>
          <c:orientation val="minMax"/>
        </c:scaling>
        <c:delete val="0"/>
        <c:axPos val="l"/>
        <c:majorGridlines/>
        <c:numFmt formatCode="#,##0" sourceLinked="1"/>
        <c:majorTickMark val="out"/>
        <c:minorTickMark val="none"/>
        <c:tickLblPos val="nextTo"/>
        <c:txPr>
          <a:bodyPr/>
          <a:lstStyle/>
          <a:p>
            <a:pPr>
              <a:defRPr sz="1400"/>
            </a:pPr>
            <a:endParaRPr lang="en-US"/>
          </a:p>
        </c:txPr>
        <c:crossAx val="186414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21/01/2019</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21/01/2019</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Clement_Attle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Aneurin_Bevan#cite_note-2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hs.uk/quickguid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effectLst/>
            </a:endParaRPr>
          </a:p>
          <a:p>
            <a:pPr rtl="0"/>
            <a:r>
              <a:rPr lang="en-GB" dirty="0">
                <a:effectLst/>
              </a:rPr>
              <a:t>The new Prime Minister, </a:t>
            </a:r>
            <a:r>
              <a:rPr lang="en-GB" dirty="0">
                <a:effectLst/>
                <a:hlinkClick r:id="rId3" tooltip="Clement Attlee"/>
              </a:rPr>
              <a:t>Clement Attlee</a:t>
            </a:r>
            <a:r>
              <a:rPr lang="en-GB" dirty="0">
                <a:effectLst/>
              </a:rPr>
              <a:t>, appointed Aneurin Bevan as Minister of Health, with a remit that also covered Housing</a:t>
            </a:r>
          </a:p>
          <a:p>
            <a:pPr rtl="0"/>
            <a:endParaRPr lang="en-GB" dirty="0">
              <a:effectLst/>
            </a:endParaRPr>
          </a:p>
          <a:p>
            <a:pPr rtl="0"/>
            <a:r>
              <a:rPr lang="en-GB" dirty="0">
                <a:effectLst/>
              </a:rPr>
              <a:t>When Bevan was made a minister in 1945, he envisioned a sector of public housing that would provide people with the choice to live in owner occupation or the private sector: </a:t>
            </a:r>
          </a:p>
          <a:p>
            <a:pPr rtl="0"/>
            <a:endParaRPr lang="en-GB" dirty="0">
              <a:effectLst/>
            </a:endParaRPr>
          </a:p>
          <a:p>
            <a:pPr rtl="0"/>
            <a:r>
              <a:rPr lang="en-GB" dirty="0">
                <a:effectLst/>
              </a:rPr>
              <a:t>We should try to introduce in our modern villages and towns what was always the lovely feature of English and Welsh villages, where the doctor, the grocer, the butcher and the farm labourer all lived in the same street. I believe that is essential for the full life of citizen ... to see the living tapestry of a mixed community.</a:t>
            </a:r>
            <a:r>
              <a:rPr lang="en-GB" baseline="30000" dirty="0">
                <a:effectLst/>
                <a:hlinkClick r:id="rId4"/>
              </a:rPr>
              <a:t>[23]</a:t>
            </a:r>
            <a:r>
              <a:rPr lang="en-GB" dirty="0">
                <a:effectLst/>
              </a:rPr>
              <a:t> </a:t>
            </a: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2</a:t>
            </a:fld>
            <a:endParaRPr lang="en-US" dirty="0"/>
          </a:p>
        </p:txBody>
      </p:sp>
    </p:spTree>
    <p:extLst>
      <p:ext uri="{BB962C8B-B14F-4D97-AF65-F5344CB8AC3E}">
        <p14:creationId xmlns:p14="http://schemas.microsoft.com/office/powerpoint/2010/main" val="149131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18025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5</a:t>
            </a:fld>
            <a:endParaRPr lang="en-US"/>
          </a:p>
        </p:txBody>
      </p:sp>
    </p:spTree>
    <p:extLst>
      <p:ext uri="{BB962C8B-B14F-4D97-AF65-F5344CB8AC3E}">
        <p14:creationId xmlns:p14="http://schemas.microsoft.com/office/powerpoint/2010/main" val="9330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B8ACF4F-A990-411D-881C-A78A1DB7456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931FB45-980B-400F-9A99-7EB7E7920EE8}"/>
              </a:ext>
            </a:extLst>
          </p:cNvPr>
          <p:cNvSpPr>
            <a:spLocks noGrp="1"/>
          </p:cNvSpPr>
          <p:nvPr>
            <p:ph type="body" idx="1"/>
          </p:nvPr>
        </p:nvSpPr>
        <p:spPr/>
        <p:txBody>
          <a:bodyPr/>
          <a:lstStyle/>
          <a:p>
            <a:pPr marL="171450" indent="-171450">
              <a:lnSpc>
                <a:spcPct val="115000"/>
              </a:lnSpc>
              <a:spcAft>
                <a:spcPts val="0"/>
              </a:spcAft>
              <a:buSzPts val="1200"/>
              <a:buFont typeface="Arial" panose="020B0604020202020204" pitchFamily="34" charset="0"/>
              <a:buChar char="•"/>
              <a:defRPr/>
            </a:pPr>
            <a:r>
              <a:rPr lang="en-GB" dirty="0">
                <a:latin typeface="Arial"/>
                <a:ea typeface="Times New Roman"/>
                <a:cs typeface="Times New Roman"/>
              </a:rPr>
              <a:t>The ICS Programme has published 10 </a:t>
            </a:r>
            <a:r>
              <a:rPr lang="en-GB" u="sng" dirty="0">
                <a:solidFill>
                  <a:srgbClr val="0000FF"/>
                </a:solidFill>
                <a:latin typeface="Arial"/>
                <a:ea typeface="Times New Roman"/>
                <a:cs typeface="Times New Roman"/>
                <a:hlinkClick r:id="rId3"/>
              </a:rPr>
              <a:t>Quick Guides</a:t>
            </a:r>
            <a:r>
              <a:rPr lang="en-GB" dirty="0">
                <a:latin typeface="Arial"/>
                <a:ea typeface="Times New Roman"/>
                <a:cs typeface="Times New Roman"/>
              </a:rPr>
              <a:t> to date which: </a:t>
            </a:r>
          </a:p>
          <a:p>
            <a:pPr marL="171450" indent="-171450">
              <a:lnSpc>
                <a:spcPct val="115000"/>
              </a:lnSpc>
              <a:spcAft>
                <a:spcPts val="0"/>
              </a:spcAft>
              <a:buSzPts val="1200"/>
              <a:buFont typeface="Arial" panose="020B0604020202020204" pitchFamily="34" charset="0"/>
              <a:buChar char="•"/>
              <a:defRPr/>
            </a:pPr>
            <a:r>
              <a:rPr lang="en-GB" dirty="0">
                <a:latin typeface="Arial"/>
                <a:ea typeface="Times New Roman"/>
                <a:cs typeface="Times New Roman"/>
              </a:rPr>
              <a:t>Bring clarity on how best to work with the care sector</a:t>
            </a:r>
          </a:p>
          <a:p>
            <a:pPr marL="171450" indent="-171450">
              <a:lnSpc>
                <a:spcPct val="115000"/>
              </a:lnSpc>
              <a:spcAft>
                <a:spcPts val="0"/>
              </a:spcAft>
              <a:buSzPts val="1200"/>
              <a:buFont typeface="Arial" panose="020B0604020202020204" pitchFamily="34" charset="0"/>
              <a:buChar char="•"/>
              <a:defRPr/>
            </a:pPr>
            <a:r>
              <a:rPr lang="en-GB" dirty="0">
                <a:latin typeface="Arial"/>
                <a:cs typeface="Times New Roman"/>
              </a:rPr>
              <a:t>Help you to find out how people across the country are working across the country with the care sector to reduced unnecessary hospital admissions and delayed transfers of care</a:t>
            </a:r>
          </a:p>
          <a:p>
            <a:pPr marL="171450" indent="-171450">
              <a:lnSpc>
                <a:spcPct val="115000"/>
              </a:lnSpc>
              <a:spcAft>
                <a:spcPts val="0"/>
              </a:spcAft>
              <a:buSzPts val="1200"/>
              <a:buFont typeface="Arial" panose="020B0604020202020204" pitchFamily="34" charset="0"/>
              <a:buChar char="•"/>
              <a:defRPr/>
            </a:pPr>
            <a:r>
              <a:rPr lang="en-GB" dirty="0">
                <a:latin typeface="Arial"/>
                <a:cs typeface="Times New Roman"/>
              </a:rPr>
              <a:t>Break down commonly held myths for example, sharing patient information across integrated care teams and continuing healthcare assessments</a:t>
            </a:r>
          </a:p>
          <a:p>
            <a:pPr marL="171450" indent="-171450">
              <a:lnSpc>
                <a:spcPct val="115000"/>
              </a:lnSpc>
              <a:spcAft>
                <a:spcPts val="0"/>
              </a:spcAft>
              <a:buSzPts val="1200"/>
              <a:buFont typeface="Arial" panose="020B0604020202020204" pitchFamily="34" charset="0"/>
              <a:buChar char="•"/>
              <a:defRPr/>
            </a:pPr>
            <a:r>
              <a:rPr lang="en-GB" dirty="0">
                <a:latin typeface="Arial"/>
                <a:cs typeface="Times New Roman"/>
              </a:rPr>
              <a:t>Allow you to use other people’s ideas and resources</a:t>
            </a:r>
          </a:p>
          <a:p>
            <a:pPr>
              <a:lnSpc>
                <a:spcPct val="115000"/>
              </a:lnSpc>
              <a:spcAft>
                <a:spcPts val="0"/>
              </a:spcAft>
              <a:buSzPts val="1200"/>
              <a:buFont typeface="Arial" panose="020B0604020202020204" pitchFamily="34" charset="0"/>
              <a:buNone/>
              <a:defRPr/>
            </a:pPr>
            <a:endParaRPr lang="en-GB" dirty="0"/>
          </a:p>
        </p:txBody>
      </p:sp>
      <p:sp>
        <p:nvSpPr>
          <p:cNvPr id="105476" name="Slide Number Placeholder 3">
            <a:extLst>
              <a:ext uri="{FF2B5EF4-FFF2-40B4-BE49-F238E27FC236}">
                <a16:creationId xmlns:a16="http://schemas.microsoft.com/office/drawing/2014/main" id="{1D0F4820-A1CE-45A9-9A06-23803EEB7EA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05276A0-E24E-4437-8554-EA53FFD52355}" type="slidenum">
              <a:rPr lang="en-US" altLang="en-US" sz="120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289720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16</a:t>
            </a:fld>
            <a:endParaRPr lang="en-US"/>
          </a:p>
        </p:txBody>
      </p:sp>
    </p:spTree>
    <p:extLst>
      <p:ext uri="{BB962C8B-B14F-4D97-AF65-F5344CB8AC3E}">
        <p14:creationId xmlns:p14="http://schemas.microsoft.com/office/powerpoint/2010/main" val="1234418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5795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096000" cy="609600"/>
          </a:xfrm>
        </p:spPr>
        <p:txBody>
          <a:bodyPr/>
          <a:lstStyle/>
          <a:p>
            <a:r>
              <a:rPr lang="en-GB"/>
              <a:t>Click to edit Master title style</a:t>
            </a:r>
            <a:endParaRPr lang="en-US"/>
          </a:p>
        </p:txBody>
      </p:sp>
      <p:sp>
        <p:nvSpPr>
          <p:cNvPr id="3" name="Chart Placeholder 2"/>
          <p:cNvSpPr>
            <a:spLocks noGrp="1"/>
          </p:cNvSpPr>
          <p:nvPr>
            <p:ph type="chart" idx="1"/>
          </p:nvPr>
        </p:nvSpPr>
        <p:spPr>
          <a:xfrm>
            <a:off x="304800" y="1905000"/>
            <a:ext cx="8382000" cy="4191000"/>
          </a:xfrm>
        </p:spPr>
        <p:txBody>
          <a:bodyPr/>
          <a:lstStyle/>
          <a:p>
            <a:pPr lvl="0"/>
            <a:endParaRPr lang="en-US" noProof="0"/>
          </a:p>
        </p:txBody>
      </p:sp>
      <p:sp>
        <p:nvSpPr>
          <p:cNvPr id="4" name="Rectangle 4">
            <a:extLst>
              <a:ext uri="{FF2B5EF4-FFF2-40B4-BE49-F238E27FC236}">
                <a16:creationId xmlns:a16="http://schemas.microsoft.com/office/drawing/2014/main" id="{E6080C41-4AE0-49CB-9F9C-D8D1DC6B12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1115B6-E2BA-4CEE-886E-0CE6C3D99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C0A663-F656-4C0C-86D0-FC54A2276015}"/>
              </a:ext>
            </a:extLst>
          </p:cNvPr>
          <p:cNvSpPr>
            <a:spLocks noGrp="1" noChangeArrowheads="1"/>
          </p:cNvSpPr>
          <p:nvPr>
            <p:ph type="sldNum" sz="quarter" idx="12"/>
          </p:nvPr>
        </p:nvSpPr>
        <p:spPr>
          <a:ln/>
        </p:spPr>
        <p:txBody>
          <a:bodyPr/>
          <a:lstStyle>
            <a:lvl1pPr>
              <a:defRPr/>
            </a:lvl1pPr>
          </a:lstStyle>
          <a:p>
            <a:fld id="{F365E028-31CB-4ECB-9037-FBBC0A23D898}" type="slidenum">
              <a:rPr lang="en-US" altLang="en-US"/>
              <a:pPr/>
              <a:t>‹#›</a:t>
            </a:fld>
            <a:endParaRPr lang="en-US" altLang="en-US"/>
          </a:p>
        </p:txBody>
      </p:sp>
    </p:spTree>
    <p:extLst>
      <p:ext uri="{BB962C8B-B14F-4D97-AF65-F5344CB8AC3E}">
        <p14:creationId xmlns:p14="http://schemas.microsoft.com/office/powerpoint/2010/main" val="359679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a:solidFill>
                  <a:schemeClr val="tx1"/>
                </a:solidFill>
                <a:latin typeface="Arial"/>
                <a:ea typeface="+mn-ea"/>
                <a:cs typeface="Arial"/>
              </a:rPr>
              <a:t>www.england.nhs.uk</a:t>
            </a:r>
            <a:endParaRPr lang="en-GB" sz="12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80" r:id="rId3"/>
    <p:sldLayoutId id="2147483650" r:id="rId4"/>
    <p:sldLayoutId id="2147483678" r:id="rId5"/>
    <p:sldLayoutId id="2147483681" r:id="rId6"/>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jpg"/><Relationship Id="rId26" Type="http://schemas.openxmlformats.org/officeDocument/2006/relationships/image" Target="../media/image38.jpg"/><Relationship Id="rId39" Type="http://schemas.openxmlformats.org/officeDocument/2006/relationships/image" Target="../media/image51.jpg"/><Relationship Id="rId21" Type="http://schemas.openxmlformats.org/officeDocument/2006/relationships/image" Target="../media/image33.png"/><Relationship Id="rId34" Type="http://schemas.openxmlformats.org/officeDocument/2006/relationships/image" Target="../media/image46.jpg"/><Relationship Id="rId42" Type="http://schemas.openxmlformats.org/officeDocument/2006/relationships/image" Target="../media/image54.png"/><Relationship Id="rId47" Type="http://schemas.openxmlformats.org/officeDocument/2006/relationships/image" Target="../media/image59.jpg"/><Relationship Id="rId50" Type="http://schemas.openxmlformats.org/officeDocument/2006/relationships/image" Target="../media/image62.jpg"/><Relationship Id="rId55" Type="http://schemas.openxmlformats.org/officeDocument/2006/relationships/image" Target="../media/image67.png"/><Relationship Id="rId7" Type="http://schemas.openxmlformats.org/officeDocument/2006/relationships/image" Target="../media/image19.jpg"/><Relationship Id="rId12" Type="http://schemas.openxmlformats.org/officeDocument/2006/relationships/image" Target="../media/image24.jpg"/><Relationship Id="rId17" Type="http://schemas.openxmlformats.org/officeDocument/2006/relationships/image" Target="../media/image29.png"/><Relationship Id="rId25" Type="http://schemas.openxmlformats.org/officeDocument/2006/relationships/image" Target="../media/image37.jpg"/><Relationship Id="rId33" Type="http://schemas.openxmlformats.org/officeDocument/2006/relationships/image" Target="../media/image45.jpg"/><Relationship Id="rId38" Type="http://schemas.openxmlformats.org/officeDocument/2006/relationships/image" Target="../media/image50.jpg"/><Relationship Id="rId46" Type="http://schemas.openxmlformats.org/officeDocument/2006/relationships/image" Target="../media/image58.png"/><Relationship Id="rId2" Type="http://schemas.openxmlformats.org/officeDocument/2006/relationships/image" Target="../media/image14.jpg"/><Relationship Id="rId16" Type="http://schemas.openxmlformats.org/officeDocument/2006/relationships/image" Target="../media/image28.jpg"/><Relationship Id="rId20" Type="http://schemas.openxmlformats.org/officeDocument/2006/relationships/image" Target="../media/image32.jpg"/><Relationship Id="rId29" Type="http://schemas.openxmlformats.org/officeDocument/2006/relationships/image" Target="../media/image41.png"/><Relationship Id="rId41" Type="http://schemas.openxmlformats.org/officeDocument/2006/relationships/image" Target="../media/image53.png"/><Relationship Id="rId54"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18.jpg"/><Relationship Id="rId11" Type="http://schemas.openxmlformats.org/officeDocument/2006/relationships/image" Target="../media/image23.JPG"/><Relationship Id="rId24" Type="http://schemas.openxmlformats.org/officeDocument/2006/relationships/image" Target="../media/image36.png"/><Relationship Id="rId32" Type="http://schemas.openxmlformats.org/officeDocument/2006/relationships/image" Target="../media/image44.jpg"/><Relationship Id="rId37" Type="http://schemas.openxmlformats.org/officeDocument/2006/relationships/image" Target="../media/image49.jpg"/><Relationship Id="rId40" Type="http://schemas.openxmlformats.org/officeDocument/2006/relationships/image" Target="../media/image52.png"/><Relationship Id="rId45" Type="http://schemas.openxmlformats.org/officeDocument/2006/relationships/image" Target="../media/image57.jpg"/><Relationship Id="rId53" Type="http://schemas.openxmlformats.org/officeDocument/2006/relationships/image" Target="../media/image65.jpg"/><Relationship Id="rId5" Type="http://schemas.openxmlformats.org/officeDocument/2006/relationships/image" Target="../media/image17.png"/><Relationship Id="rId15" Type="http://schemas.openxmlformats.org/officeDocument/2006/relationships/image" Target="../media/image27.jpg"/><Relationship Id="rId23" Type="http://schemas.openxmlformats.org/officeDocument/2006/relationships/image" Target="../media/image35.jpg"/><Relationship Id="rId28" Type="http://schemas.openxmlformats.org/officeDocument/2006/relationships/image" Target="../media/image40.png"/><Relationship Id="rId36" Type="http://schemas.openxmlformats.org/officeDocument/2006/relationships/image" Target="../media/image48.jpg"/><Relationship Id="rId49" Type="http://schemas.openxmlformats.org/officeDocument/2006/relationships/image" Target="../media/image61.png"/><Relationship Id="rId10" Type="http://schemas.openxmlformats.org/officeDocument/2006/relationships/image" Target="../media/image22.jpg"/><Relationship Id="rId19" Type="http://schemas.openxmlformats.org/officeDocument/2006/relationships/image" Target="../media/image31.jpg"/><Relationship Id="rId31" Type="http://schemas.openxmlformats.org/officeDocument/2006/relationships/image" Target="../media/image43.jpg"/><Relationship Id="rId44" Type="http://schemas.openxmlformats.org/officeDocument/2006/relationships/image" Target="../media/image56.png"/><Relationship Id="rId52" Type="http://schemas.openxmlformats.org/officeDocument/2006/relationships/image" Target="../media/image64.jpg"/><Relationship Id="rId4" Type="http://schemas.openxmlformats.org/officeDocument/2006/relationships/image" Target="../media/image16.jpg"/><Relationship Id="rId9" Type="http://schemas.openxmlformats.org/officeDocument/2006/relationships/image" Target="../media/image21.png"/><Relationship Id="rId14" Type="http://schemas.openxmlformats.org/officeDocument/2006/relationships/image" Target="../media/image26.gif"/><Relationship Id="rId22" Type="http://schemas.openxmlformats.org/officeDocument/2006/relationships/image" Target="../media/image34.jpg"/><Relationship Id="rId27" Type="http://schemas.openxmlformats.org/officeDocument/2006/relationships/image" Target="../media/image39.png"/><Relationship Id="rId30" Type="http://schemas.openxmlformats.org/officeDocument/2006/relationships/image" Target="../media/image42.jpg"/><Relationship Id="rId35" Type="http://schemas.openxmlformats.org/officeDocument/2006/relationships/image" Target="../media/image47.png"/><Relationship Id="rId43" Type="http://schemas.openxmlformats.org/officeDocument/2006/relationships/image" Target="../media/image55.jpg"/><Relationship Id="rId48" Type="http://schemas.openxmlformats.org/officeDocument/2006/relationships/image" Target="../media/image60.jpg"/><Relationship Id="rId56" Type="http://schemas.openxmlformats.org/officeDocument/2006/relationships/image" Target="../media/image68.png"/><Relationship Id="rId8" Type="http://schemas.openxmlformats.org/officeDocument/2006/relationships/image" Target="../media/image20.png"/><Relationship Id="rId51" Type="http://schemas.openxmlformats.org/officeDocument/2006/relationships/image" Target="../media/image63.png"/><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england.OHUC@nhs.ne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nhs.uk/quickguid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826" y="1048091"/>
            <a:ext cx="8371000" cy="3622520"/>
          </a:xfrm>
        </p:spPr>
        <p:txBody>
          <a:bodyPr/>
          <a:lstStyle/>
          <a:p>
            <a:r>
              <a:rPr lang="en-US" dirty="0"/>
              <a:t>National Outlook on Health and Housing</a:t>
            </a:r>
          </a:p>
        </p:txBody>
      </p:sp>
      <p:sp>
        <p:nvSpPr>
          <p:cNvPr id="5" name="Content Placeholder 4"/>
          <p:cNvSpPr>
            <a:spLocks noGrp="1"/>
          </p:cNvSpPr>
          <p:nvPr>
            <p:ph sz="quarter" idx="10"/>
          </p:nvPr>
        </p:nvSpPr>
        <p:spPr>
          <a:xfrm>
            <a:off x="457200" y="4874143"/>
            <a:ext cx="6812020" cy="959925"/>
          </a:xfrm>
        </p:spPr>
        <p:txBody>
          <a:bodyPr/>
          <a:lstStyle/>
          <a:p>
            <a:endParaRPr lang="en-US" dirty="0"/>
          </a:p>
          <a:p>
            <a:endParaRPr lang="en-US" dirty="0"/>
          </a:p>
          <a:p>
            <a:r>
              <a:rPr lang="en-US" dirty="0"/>
              <a:t>How housing and the NHS can work together</a:t>
            </a:r>
          </a:p>
        </p:txBody>
      </p:sp>
      <p:sp>
        <p:nvSpPr>
          <p:cNvPr id="6" name="Content Placeholder 5"/>
          <p:cNvSpPr>
            <a:spLocks noGrp="1"/>
          </p:cNvSpPr>
          <p:nvPr>
            <p:ph sz="quarter" idx="11"/>
          </p:nvPr>
        </p:nvSpPr>
        <p:spPr>
          <a:xfrm>
            <a:off x="457200" y="6206987"/>
            <a:ext cx="6142383" cy="361031"/>
          </a:xfrm>
        </p:spPr>
        <p:txBody>
          <a:bodyPr/>
          <a:lstStyle/>
          <a:p>
            <a:r>
              <a:rPr lang="en-US" sz="1800" i="1" dirty="0"/>
              <a:t>Tom Luckraft – Assistant Head of Planning Delivery</a:t>
            </a:r>
          </a:p>
          <a:p>
            <a:r>
              <a:rPr lang="en-US" sz="1800" i="1" dirty="0"/>
              <a:t>NHS England Hospital to Home Team</a:t>
            </a:r>
          </a:p>
        </p:txBody>
      </p:sp>
    </p:spTree>
    <p:extLst>
      <p:ext uri="{BB962C8B-B14F-4D97-AF65-F5344CB8AC3E}">
        <p14:creationId xmlns:p14="http://schemas.microsoft.com/office/powerpoint/2010/main" val="8333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a:extLst>
              <a:ext uri="{FF2B5EF4-FFF2-40B4-BE49-F238E27FC236}">
                <a16:creationId xmlns:a16="http://schemas.microsoft.com/office/drawing/2014/main" id="{8A7BF65D-C171-4048-AA43-0F175806BD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fld id="{E166E153-B708-4AF8-B05B-96A10BD5FF47}" type="slidenum">
              <a:rPr lang="en-US" altLang="en-US" sz="1400"/>
              <a:pPr>
                <a:spcBef>
                  <a:spcPct val="0"/>
                </a:spcBef>
              </a:pPr>
              <a:t>10</a:t>
            </a:fld>
            <a:endParaRPr lang="en-US" altLang="en-US" sz="1400"/>
          </a:p>
        </p:txBody>
      </p:sp>
      <p:sp>
        <p:nvSpPr>
          <p:cNvPr id="96259" name="Title 6">
            <a:extLst>
              <a:ext uri="{FF2B5EF4-FFF2-40B4-BE49-F238E27FC236}">
                <a16:creationId xmlns:a16="http://schemas.microsoft.com/office/drawing/2014/main" id="{55F71F7B-5E0A-44B6-851A-7E5E4C367B04}"/>
              </a:ext>
            </a:extLst>
          </p:cNvPr>
          <p:cNvSpPr>
            <a:spLocks noGrp="1"/>
          </p:cNvSpPr>
          <p:nvPr>
            <p:ph type="title"/>
          </p:nvPr>
        </p:nvSpPr>
        <p:spPr>
          <a:xfrm>
            <a:off x="304800" y="381000"/>
            <a:ext cx="6643688" cy="609600"/>
          </a:xfrm>
        </p:spPr>
        <p:txBody>
          <a:bodyPr>
            <a:normAutofit fontScale="90000"/>
          </a:bodyPr>
          <a:lstStyle/>
          <a:p>
            <a:r>
              <a:rPr lang="en-US" altLang="en-US" dirty="0"/>
              <a:t>Health and Housing Quick Guide</a:t>
            </a:r>
          </a:p>
        </p:txBody>
      </p:sp>
      <p:sp>
        <p:nvSpPr>
          <p:cNvPr id="96260" name="Content Placeholder 7">
            <a:extLst>
              <a:ext uri="{FF2B5EF4-FFF2-40B4-BE49-F238E27FC236}">
                <a16:creationId xmlns:a16="http://schemas.microsoft.com/office/drawing/2014/main" id="{BAD2FED9-1E5C-451F-A5DB-CE24A7EE1B79}"/>
              </a:ext>
            </a:extLst>
          </p:cNvPr>
          <p:cNvSpPr txBox="1">
            <a:spLocks/>
          </p:cNvSpPr>
          <p:nvPr/>
        </p:nvSpPr>
        <p:spPr bwMode="auto">
          <a:xfrm>
            <a:off x="179388" y="1700213"/>
            <a:ext cx="53943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endParaRPr lang="en-GB" altLang="en-US" sz="1800"/>
          </a:p>
          <a:p>
            <a:r>
              <a:rPr lang="en-GB" altLang="en-US"/>
              <a:t>This quick guide provides practical resources and information for Clinical Commissioning Groups (CCGs) from a range of national and local organisations on how housing and health can work together to prevent and reduce hospital admissions, length of stay, delayed discharge, readmission rates and ultimately improve outcomes </a:t>
            </a:r>
            <a:endParaRPr lang="en-GB" altLang="en-US" sz="1800"/>
          </a:p>
          <a:p>
            <a:endParaRPr lang="en-GB" altLang="en-US" sz="1800"/>
          </a:p>
          <a:p>
            <a:endParaRPr lang="en-GB" altLang="en-US" sz="1800"/>
          </a:p>
          <a:p>
            <a:endParaRPr lang="en-GB" altLang="en-US" sz="1800"/>
          </a:p>
          <a:p>
            <a:endParaRPr lang="en-GB" altLang="en-US" sz="1800"/>
          </a:p>
        </p:txBody>
      </p:sp>
      <p:pic>
        <p:nvPicPr>
          <p:cNvPr id="96262" name="Picture 7">
            <a:extLst>
              <a:ext uri="{FF2B5EF4-FFF2-40B4-BE49-F238E27FC236}">
                <a16:creationId xmlns:a16="http://schemas.microsoft.com/office/drawing/2014/main" id="{DDAA9321-BB4E-45BE-9AF0-DFA18D981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51" t="8830" r="33336" b="5525"/>
          <a:stretch>
            <a:fillRect/>
          </a:stretch>
        </p:blipFill>
        <p:spPr bwMode="auto">
          <a:xfrm>
            <a:off x="5867400" y="2139950"/>
            <a:ext cx="282257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21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a:extLst>
              <a:ext uri="{FF2B5EF4-FFF2-40B4-BE49-F238E27FC236}">
                <a16:creationId xmlns:a16="http://schemas.microsoft.com/office/drawing/2014/main" id="{D6D39F9B-196D-4836-A544-B404F747AC4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fld id="{07449E0F-0E6F-4A5A-BB03-AEB170DEB0B5}" type="slidenum">
              <a:rPr lang="en-US" altLang="en-US" sz="1400"/>
              <a:pPr>
                <a:spcBef>
                  <a:spcPct val="0"/>
                </a:spcBef>
              </a:pPr>
              <a:t>11</a:t>
            </a:fld>
            <a:endParaRPr lang="en-US" altLang="en-US" sz="1400"/>
          </a:p>
        </p:txBody>
      </p:sp>
      <p:sp>
        <p:nvSpPr>
          <p:cNvPr id="97283" name="Title 6">
            <a:extLst>
              <a:ext uri="{FF2B5EF4-FFF2-40B4-BE49-F238E27FC236}">
                <a16:creationId xmlns:a16="http://schemas.microsoft.com/office/drawing/2014/main" id="{38EF04D2-6878-43DB-946B-A04F1613E3FA}"/>
              </a:ext>
            </a:extLst>
          </p:cNvPr>
          <p:cNvSpPr>
            <a:spLocks noGrp="1"/>
          </p:cNvSpPr>
          <p:nvPr>
            <p:ph type="title"/>
          </p:nvPr>
        </p:nvSpPr>
        <p:spPr>
          <a:xfrm>
            <a:off x="304800" y="381000"/>
            <a:ext cx="6643688" cy="609600"/>
          </a:xfrm>
        </p:spPr>
        <p:txBody>
          <a:bodyPr>
            <a:normAutofit fontScale="90000"/>
          </a:bodyPr>
          <a:lstStyle/>
          <a:p>
            <a:r>
              <a:rPr lang="en-US" altLang="en-US" dirty="0"/>
              <a:t>Health and Housing Quick Guide</a:t>
            </a:r>
          </a:p>
        </p:txBody>
      </p:sp>
      <p:sp>
        <p:nvSpPr>
          <p:cNvPr id="97284" name="Content Placeholder 7">
            <a:extLst>
              <a:ext uri="{FF2B5EF4-FFF2-40B4-BE49-F238E27FC236}">
                <a16:creationId xmlns:a16="http://schemas.microsoft.com/office/drawing/2014/main" id="{BD738FDE-3920-40DD-B449-34E75901ED3E}"/>
              </a:ext>
            </a:extLst>
          </p:cNvPr>
          <p:cNvSpPr txBox="1">
            <a:spLocks/>
          </p:cNvSpPr>
          <p:nvPr/>
        </p:nvSpPr>
        <p:spPr bwMode="auto">
          <a:xfrm>
            <a:off x="358775" y="1193776"/>
            <a:ext cx="87852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defRPr sz="24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buChar char="–"/>
              <a:defRPr sz="2400" b="1">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en-GB" altLang="en-US" sz="2200" dirty="0"/>
              <a:t>The guide highlights 3 key ways in which housing can assist health and social care organisations:</a:t>
            </a:r>
          </a:p>
          <a:p>
            <a:r>
              <a:rPr lang="en-GB" altLang="en-US" sz="2200" dirty="0"/>
              <a:t>1. Help prevent people from being admitted to hospital;</a:t>
            </a:r>
          </a:p>
          <a:p>
            <a:r>
              <a:rPr lang="en-GB" altLang="en-US" sz="2200" dirty="0"/>
              <a:t>2. Help people be discharged from hospital; and </a:t>
            </a:r>
          </a:p>
          <a:p>
            <a:r>
              <a:rPr lang="en-GB" altLang="en-US" sz="2200" dirty="0"/>
              <a:t>3. Support people to remain independent in the community. </a:t>
            </a:r>
          </a:p>
          <a:p>
            <a:endParaRPr lang="en-GB" altLang="en-US" sz="2200" dirty="0"/>
          </a:p>
          <a:p>
            <a:r>
              <a:rPr lang="en-GB" altLang="en-US" sz="2200" dirty="0"/>
              <a:t>The document also summarises how housing organisations can:</a:t>
            </a:r>
          </a:p>
          <a:p>
            <a:pPr>
              <a:buFontTx/>
              <a:buChar char="•"/>
            </a:pPr>
            <a:r>
              <a:rPr lang="en-GB" altLang="en-US" sz="2200" dirty="0"/>
              <a:t> Provide health and wellbeing services.</a:t>
            </a:r>
          </a:p>
          <a:p>
            <a:pPr>
              <a:buFontTx/>
              <a:buChar char="•"/>
            </a:pPr>
            <a:r>
              <a:rPr lang="en-GB" altLang="en-US" sz="2200" dirty="0"/>
              <a:t> Improve people’s home environments.</a:t>
            </a:r>
          </a:p>
          <a:p>
            <a:pPr>
              <a:buFontTx/>
              <a:buChar char="•"/>
            </a:pPr>
            <a:r>
              <a:rPr lang="en-GB" altLang="en-US" sz="2200" dirty="0"/>
              <a:t> Improve safety, sustainability and suitability of people’s homes.</a:t>
            </a:r>
          </a:p>
          <a:p>
            <a:pPr>
              <a:buFontTx/>
              <a:buChar char="•"/>
            </a:pPr>
            <a:r>
              <a:rPr lang="en-GB" altLang="en-US" sz="2200" dirty="0"/>
              <a:t> Provide step up/ step down services.</a:t>
            </a:r>
          </a:p>
          <a:p>
            <a:pPr>
              <a:buFontTx/>
              <a:buChar char="•"/>
            </a:pPr>
            <a:r>
              <a:rPr lang="en-GB" altLang="en-US" sz="2200" dirty="0"/>
              <a:t> Offer advice on housing options</a:t>
            </a:r>
          </a:p>
          <a:p>
            <a:endParaRPr lang="en-GB" altLang="en-US" sz="1800" dirty="0"/>
          </a:p>
          <a:p>
            <a:endParaRPr lang="en-GB" altLang="en-US" sz="1800" dirty="0"/>
          </a:p>
          <a:p>
            <a:endParaRPr lang="en-GB" altLang="en-US" sz="1800" dirty="0"/>
          </a:p>
        </p:txBody>
      </p:sp>
    </p:spTree>
    <p:extLst>
      <p:ext uri="{BB962C8B-B14F-4D97-AF65-F5344CB8AC3E}">
        <p14:creationId xmlns:p14="http://schemas.microsoft.com/office/powerpoint/2010/main" val="192110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3150"/>
            <a:ext cx="7841707" cy="3950736"/>
          </a:xfrm>
        </p:spPr>
        <p:txBody>
          <a:bodyPr>
            <a:normAutofit/>
          </a:bodyPr>
          <a:lstStyle/>
          <a:p>
            <a:pPr marL="0" indent="0">
              <a:buNone/>
            </a:pPr>
            <a:r>
              <a:rPr lang="en-GB" dirty="0">
                <a:solidFill>
                  <a:srgbClr val="005EB8"/>
                </a:solidFill>
              </a:rPr>
              <a:t>Phase Two (2017-18)</a:t>
            </a:r>
          </a:p>
          <a:p>
            <a:r>
              <a:rPr lang="en-GB" dirty="0"/>
              <a:t>NHS provider engagement with housing sector pilot workshops (SW London / Cheshire &amp; Merseyside):</a:t>
            </a:r>
          </a:p>
          <a:p>
            <a:pPr lvl="1"/>
            <a:r>
              <a:rPr lang="en-GB" dirty="0"/>
              <a:t>Introduced system level engagement</a:t>
            </a:r>
          </a:p>
          <a:p>
            <a:pPr lvl="1"/>
            <a:r>
              <a:rPr lang="en-GB" dirty="0"/>
              <a:t>Created greater bonds between health and housing</a:t>
            </a:r>
          </a:p>
          <a:p>
            <a:pPr lvl="1"/>
            <a:r>
              <a:rPr lang="en-GB" dirty="0"/>
              <a:t>Developed system wide change including all NHS providers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12</a:t>
            </a:fld>
            <a:endParaRPr lang="en-US" dirty="0"/>
          </a:p>
        </p:txBody>
      </p:sp>
      <p:sp>
        <p:nvSpPr>
          <p:cNvPr id="4" name="Title 3"/>
          <p:cNvSpPr>
            <a:spLocks noGrp="1"/>
          </p:cNvSpPr>
          <p:nvPr>
            <p:ph type="title"/>
          </p:nvPr>
        </p:nvSpPr>
        <p:spPr/>
        <p:txBody>
          <a:bodyPr/>
          <a:lstStyle/>
          <a:p>
            <a:r>
              <a:rPr lang="en-GB" dirty="0"/>
              <a:t>What have we delivered?</a:t>
            </a:r>
          </a:p>
        </p:txBody>
      </p:sp>
    </p:spTree>
    <p:extLst>
      <p:ext uri="{BB962C8B-B14F-4D97-AF65-F5344CB8AC3E}">
        <p14:creationId xmlns:p14="http://schemas.microsoft.com/office/powerpoint/2010/main" val="369547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13</a:t>
            </a:fld>
            <a:endParaRPr lang="en-US" dirty="0"/>
          </a:p>
        </p:txBody>
      </p:sp>
      <p:sp>
        <p:nvSpPr>
          <p:cNvPr id="4" name="Title 3"/>
          <p:cNvSpPr>
            <a:spLocks noGrp="1"/>
          </p:cNvSpPr>
          <p:nvPr>
            <p:ph type="title"/>
          </p:nvPr>
        </p:nvSpPr>
        <p:spPr>
          <a:xfrm>
            <a:off x="317728" y="213199"/>
            <a:ext cx="7356815" cy="667725"/>
          </a:xfrm>
        </p:spPr>
        <p:txBody>
          <a:bodyPr/>
          <a:lstStyle/>
          <a:p>
            <a:r>
              <a:rPr lang="en-GB" u="sng" dirty="0"/>
              <a:t>The Organisations Represented</a:t>
            </a:r>
          </a:p>
        </p:txBody>
      </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419" y="5685422"/>
            <a:ext cx="1397791" cy="565814"/>
          </a:xfrm>
          <a:prstGeom prst="rect">
            <a:avLst/>
          </a:prstGeom>
        </p:spPr>
      </p:pic>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394" y="4379680"/>
            <a:ext cx="1468570" cy="383876"/>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52" y="2089305"/>
            <a:ext cx="1306647" cy="57311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3143" y="3778275"/>
            <a:ext cx="1244286" cy="6014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1084" y="6458642"/>
            <a:ext cx="2187333" cy="303667"/>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4055" y="1242765"/>
            <a:ext cx="1783689" cy="29405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521" y="6035051"/>
            <a:ext cx="1502625" cy="33717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9" y="1881875"/>
            <a:ext cx="1066802" cy="36576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3076" y="5557401"/>
            <a:ext cx="1123470" cy="462228"/>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49" y="5009763"/>
            <a:ext cx="1233823" cy="798803"/>
          </a:xfrm>
          <a:prstGeom prst="rect">
            <a:avLst/>
          </a:prstGeom>
        </p:spPr>
      </p:pic>
      <p:pic>
        <p:nvPicPr>
          <p:cNvPr id="11" name="Picture 10"/>
          <p:cNvPicPr>
            <a:picLocks noChangeAspect="1"/>
          </p:cNvPicPr>
          <p:nvPr/>
        </p:nvPicPr>
        <p:blipFill rotWithShape="1">
          <a:blip r:embed="rId12">
            <a:extLst>
              <a:ext uri="{28A0092B-C50C-407E-A947-70E740481C1C}">
                <a14:useLocalDpi xmlns:a14="http://schemas.microsoft.com/office/drawing/2010/main" val="0"/>
              </a:ext>
            </a:extLst>
          </a:blip>
          <a:srcRect t="35596" b="37651"/>
          <a:stretch/>
        </p:blipFill>
        <p:spPr>
          <a:xfrm>
            <a:off x="2278816" y="967722"/>
            <a:ext cx="2103571" cy="422068"/>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2695" y="6235288"/>
            <a:ext cx="1190847" cy="595424"/>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98477" y="4946936"/>
            <a:ext cx="1445707" cy="399069"/>
          </a:xfrm>
          <a:prstGeom prst="rect">
            <a:avLst/>
          </a:prstGeom>
        </p:spPr>
      </p:pic>
      <p:pic>
        <p:nvPicPr>
          <p:cNvPr id="14" name="Picture 13"/>
          <p:cNvPicPr>
            <a:picLocks noChangeAspect="1"/>
          </p:cNvPicPr>
          <p:nvPr/>
        </p:nvPicPr>
        <p:blipFill rotWithShape="1">
          <a:blip r:embed="rId15">
            <a:extLst>
              <a:ext uri="{28A0092B-C50C-407E-A947-70E740481C1C}">
                <a14:useLocalDpi xmlns:a14="http://schemas.microsoft.com/office/drawing/2010/main" val="0"/>
              </a:ext>
            </a:extLst>
          </a:blip>
          <a:srcRect l="10524" t="25991" b="25638"/>
          <a:stretch/>
        </p:blipFill>
        <p:spPr>
          <a:xfrm>
            <a:off x="7303896" y="5100279"/>
            <a:ext cx="1615029" cy="436553"/>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2000" y="982433"/>
            <a:ext cx="1426477" cy="520664"/>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56499" y="1919365"/>
            <a:ext cx="1411140" cy="290780"/>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1361" y="3989195"/>
            <a:ext cx="921563" cy="921563"/>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99149" y="1827735"/>
            <a:ext cx="1911324" cy="263449"/>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18241" y="1683400"/>
            <a:ext cx="899006" cy="899006"/>
          </a:xfrm>
          <a:prstGeom prst="rect">
            <a:avLst/>
          </a:prstGeom>
        </p:spPr>
      </p:pic>
      <p:pic>
        <p:nvPicPr>
          <p:cNvPr id="20" name="Picture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70798" y="5719375"/>
            <a:ext cx="1898669" cy="478465"/>
          </a:xfrm>
          <a:prstGeom prst="rect">
            <a:avLst/>
          </a:prstGeom>
        </p:spPr>
      </p:pic>
      <p:pic>
        <p:nvPicPr>
          <p:cNvPr id="21" name="Picture 20"/>
          <p:cNvPicPr>
            <a:picLocks noChangeAspect="1"/>
          </p:cNvPicPr>
          <p:nvPr/>
        </p:nvPicPr>
        <p:blipFill rotWithShape="1">
          <a:blip r:embed="rId22">
            <a:extLst>
              <a:ext uri="{28A0092B-C50C-407E-A947-70E740481C1C}">
                <a14:useLocalDpi xmlns:a14="http://schemas.microsoft.com/office/drawing/2010/main" val="0"/>
              </a:ext>
            </a:extLst>
          </a:blip>
          <a:srcRect t="30198" b="34901"/>
          <a:stretch/>
        </p:blipFill>
        <p:spPr>
          <a:xfrm>
            <a:off x="266021" y="2229541"/>
            <a:ext cx="1924729" cy="434180"/>
          </a:xfrm>
          <a:prstGeom prst="rect">
            <a:avLst/>
          </a:prstGeom>
        </p:spPr>
      </p:pic>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71213" y="2336371"/>
            <a:ext cx="881987" cy="535930"/>
          </a:xfrm>
          <a:prstGeom prst="rect">
            <a:avLst/>
          </a:prstGeom>
        </p:spPr>
      </p:pic>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36581" y="1308239"/>
            <a:ext cx="1296097" cy="1296097"/>
          </a:xfrm>
          <a:prstGeom prst="rect">
            <a:avLst/>
          </a:prstGeom>
        </p:spPr>
      </p:pic>
      <p:pic>
        <p:nvPicPr>
          <p:cNvPr id="24" name="Picture 2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83649" y="2581612"/>
            <a:ext cx="968190" cy="968190"/>
          </a:xfrm>
          <a:prstGeom prst="rect">
            <a:avLst/>
          </a:prstGeom>
        </p:spPr>
      </p:pic>
      <p:pic>
        <p:nvPicPr>
          <p:cNvPr id="25" name="Picture 2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03177" y="2875779"/>
            <a:ext cx="1671366" cy="379856"/>
          </a:xfrm>
          <a:prstGeom prst="rect">
            <a:avLst/>
          </a:prstGeom>
        </p:spPr>
      </p:pic>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59186" y="2204791"/>
            <a:ext cx="1930291" cy="431204"/>
          </a:xfrm>
          <a:prstGeom prst="rect">
            <a:avLst/>
          </a:prstGeom>
        </p:spPr>
      </p:pic>
      <p:pic>
        <p:nvPicPr>
          <p:cNvPr id="27" name="Picture 2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21626" y="5896009"/>
            <a:ext cx="1480613" cy="562633"/>
          </a:xfrm>
          <a:prstGeom prst="rect">
            <a:avLst/>
          </a:prstGeom>
        </p:spPr>
      </p:pic>
      <p:pic>
        <p:nvPicPr>
          <p:cNvPr id="28" name="Picture 2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351063" y="2446631"/>
            <a:ext cx="1446588" cy="804427"/>
          </a:xfrm>
          <a:prstGeom prst="rect">
            <a:avLst/>
          </a:prstGeom>
        </p:spPr>
      </p:pic>
      <p:pic>
        <p:nvPicPr>
          <p:cNvPr id="29" name="Picture 28"/>
          <p:cNvPicPr>
            <a:picLocks noChangeAspect="1"/>
          </p:cNvPicPr>
          <p:nvPr/>
        </p:nvPicPr>
        <p:blipFill rotWithShape="1">
          <a:blip r:embed="rId30">
            <a:extLst>
              <a:ext uri="{28A0092B-C50C-407E-A947-70E740481C1C}">
                <a14:useLocalDpi xmlns:a14="http://schemas.microsoft.com/office/drawing/2010/main" val="0"/>
              </a:ext>
            </a:extLst>
          </a:blip>
          <a:srcRect t="25901" b="25167"/>
          <a:stretch/>
        </p:blipFill>
        <p:spPr>
          <a:xfrm>
            <a:off x="1371459" y="2767249"/>
            <a:ext cx="1638582" cy="400900"/>
          </a:xfrm>
          <a:prstGeom prst="rect">
            <a:avLst/>
          </a:prstGeom>
        </p:spPr>
      </p:pic>
      <p:pic>
        <p:nvPicPr>
          <p:cNvPr id="30" name="Picture 2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99764" y="3238064"/>
            <a:ext cx="1108269" cy="1108269"/>
          </a:xfrm>
          <a:prstGeom prst="rect">
            <a:avLst/>
          </a:prstGeom>
        </p:spPr>
      </p:pic>
      <p:pic>
        <p:nvPicPr>
          <p:cNvPr id="31" name="Picture 3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2767249"/>
            <a:ext cx="1167989" cy="521702"/>
          </a:xfrm>
          <a:prstGeom prst="rect">
            <a:avLst/>
          </a:prstGeom>
        </p:spPr>
      </p:pic>
      <p:pic>
        <p:nvPicPr>
          <p:cNvPr id="64" name="Picture 63"/>
          <p:cNvPicPr>
            <a:picLocks noChangeAspect="1"/>
          </p:cNvPicPr>
          <p:nvPr/>
        </p:nvPicPr>
        <p:blipFill rotWithShape="1">
          <a:blip r:embed="rId33">
            <a:extLst>
              <a:ext uri="{28A0092B-C50C-407E-A947-70E740481C1C}">
                <a14:useLocalDpi xmlns:a14="http://schemas.microsoft.com/office/drawing/2010/main" val="0"/>
              </a:ext>
            </a:extLst>
          </a:blip>
          <a:srcRect l="23958" t="16207" r="6396" b="29822"/>
          <a:stretch/>
        </p:blipFill>
        <p:spPr>
          <a:xfrm>
            <a:off x="7299929" y="3452336"/>
            <a:ext cx="1551910" cy="540364"/>
          </a:xfrm>
          <a:prstGeom prst="rect">
            <a:avLst/>
          </a:prstGeom>
        </p:spPr>
      </p:pic>
      <p:pic>
        <p:nvPicPr>
          <p:cNvPr id="65" name="Picture 6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069720" y="2579446"/>
            <a:ext cx="1247806" cy="1002404"/>
          </a:xfrm>
          <a:prstGeom prst="rect">
            <a:avLst/>
          </a:prstGeom>
        </p:spPr>
      </p:pic>
      <p:pic>
        <p:nvPicPr>
          <p:cNvPr id="66" name="Picture 6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258804" y="4258039"/>
            <a:ext cx="1423987" cy="714375"/>
          </a:xfrm>
          <a:prstGeom prst="rect">
            <a:avLst/>
          </a:prstGeom>
        </p:spPr>
      </p:pic>
      <p:pic>
        <p:nvPicPr>
          <p:cNvPr id="67" name="Picture 6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6299" y="3400308"/>
            <a:ext cx="1121690" cy="588887"/>
          </a:xfrm>
          <a:prstGeom prst="rect">
            <a:avLst/>
          </a:prstGeom>
        </p:spPr>
      </p:pic>
      <p:pic>
        <p:nvPicPr>
          <p:cNvPr id="68" name="Picture 67"/>
          <p:cNvPicPr>
            <a:picLocks noChangeAspect="1"/>
          </p:cNvPicPr>
          <p:nvPr/>
        </p:nvPicPr>
        <p:blipFill rotWithShape="1">
          <a:blip r:embed="rId37">
            <a:extLst>
              <a:ext uri="{28A0092B-C50C-407E-A947-70E740481C1C}">
                <a14:useLocalDpi xmlns:a14="http://schemas.microsoft.com/office/drawing/2010/main" val="0"/>
              </a:ext>
            </a:extLst>
          </a:blip>
          <a:srcRect t="26617" b="36691"/>
          <a:stretch/>
        </p:blipFill>
        <p:spPr>
          <a:xfrm>
            <a:off x="1992929" y="3424581"/>
            <a:ext cx="1714500" cy="314538"/>
          </a:xfrm>
          <a:prstGeom prst="rect">
            <a:avLst/>
          </a:prstGeom>
        </p:spPr>
      </p:pic>
      <p:pic>
        <p:nvPicPr>
          <p:cNvPr id="69" name="Picture 6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504968" y="5009763"/>
            <a:ext cx="1339344" cy="574388"/>
          </a:xfrm>
          <a:prstGeom prst="rect">
            <a:avLst/>
          </a:prstGeom>
        </p:spPr>
      </p:pic>
      <p:pic>
        <p:nvPicPr>
          <p:cNvPr id="70" name="Picture 69"/>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435819" y="4147038"/>
            <a:ext cx="1553994" cy="398589"/>
          </a:xfrm>
          <a:prstGeom prst="rect">
            <a:avLst/>
          </a:prstGeom>
        </p:spPr>
      </p:pic>
      <p:pic>
        <p:nvPicPr>
          <p:cNvPr id="74" name="Picture 73"/>
          <p:cNvPicPr>
            <a:picLocks noChangeAspect="1"/>
          </p:cNvPicPr>
          <p:nvPr/>
        </p:nvPicPr>
        <p:blipFill rotWithShape="1">
          <a:blip r:embed="rId40">
            <a:extLst>
              <a:ext uri="{28A0092B-C50C-407E-A947-70E740481C1C}">
                <a14:useLocalDpi xmlns:a14="http://schemas.microsoft.com/office/drawing/2010/main" val="0"/>
              </a:ext>
            </a:extLst>
          </a:blip>
          <a:srcRect t="28616" b="35941"/>
          <a:stretch/>
        </p:blipFill>
        <p:spPr>
          <a:xfrm>
            <a:off x="3298704" y="6294116"/>
            <a:ext cx="1931250" cy="477768"/>
          </a:xfrm>
          <a:prstGeom prst="rect">
            <a:avLst/>
          </a:prstGeom>
        </p:spPr>
      </p:pic>
      <p:pic>
        <p:nvPicPr>
          <p:cNvPr id="75" name="Picture 7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204851" y="4914488"/>
            <a:ext cx="1965141" cy="669663"/>
          </a:xfrm>
          <a:prstGeom prst="rect">
            <a:avLst/>
          </a:prstGeom>
        </p:spPr>
      </p:pic>
      <p:pic>
        <p:nvPicPr>
          <p:cNvPr id="76" name="Picture 75"/>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565606" y="3360349"/>
            <a:ext cx="738290" cy="881185"/>
          </a:xfrm>
          <a:prstGeom prst="rect">
            <a:avLst/>
          </a:prstGeom>
        </p:spPr>
      </p:pic>
      <p:pic>
        <p:nvPicPr>
          <p:cNvPr id="77" name="Picture 76"/>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003177" y="903542"/>
            <a:ext cx="1697995" cy="328675"/>
          </a:xfrm>
          <a:prstGeom prst="rect">
            <a:avLst/>
          </a:prstGeom>
        </p:spPr>
      </p:pic>
      <p:pic>
        <p:nvPicPr>
          <p:cNvPr id="78" name="Picture 77"/>
          <p:cNvPicPr>
            <a:picLocks noChangeAspect="1"/>
          </p:cNvPicPr>
          <p:nvPr/>
        </p:nvPicPr>
        <p:blipFill rotWithShape="1">
          <a:blip r:embed="rId44">
            <a:extLst>
              <a:ext uri="{28A0092B-C50C-407E-A947-70E740481C1C}">
                <a14:useLocalDpi xmlns:a14="http://schemas.microsoft.com/office/drawing/2010/main" val="0"/>
              </a:ext>
            </a:extLst>
          </a:blip>
          <a:srcRect l="7922" r="8983"/>
          <a:stretch/>
        </p:blipFill>
        <p:spPr>
          <a:xfrm>
            <a:off x="2903711" y="4800519"/>
            <a:ext cx="1307485" cy="987996"/>
          </a:xfrm>
          <a:prstGeom prst="rect">
            <a:avLst/>
          </a:prstGeom>
        </p:spPr>
      </p:pic>
      <p:pic>
        <p:nvPicPr>
          <p:cNvPr id="79" name="Picture 7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335182" y="3910558"/>
            <a:ext cx="1386148" cy="361604"/>
          </a:xfrm>
          <a:prstGeom prst="rect">
            <a:avLst/>
          </a:prstGeom>
        </p:spPr>
      </p:pic>
      <p:pic>
        <p:nvPicPr>
          <p:cNvPr id="80" name="Picture 79"/>
          <p:cNvPicPr>
            <a:picLocks noChangeAspect="1"/>
          </p:cNvPicPr>
          <p:nvPr/>
        </p:nvPicPr>
        <p:blipFill rotWithShape="1">
          <a:blip r:embed="rId46">
            <a:extLst>
              <a:ext uri="{28A0092B-C50C-407E-A947-70E740481C1C}">
                <a14:useLocalDpi xmlns:a14="http://schemas.microsoft.com/office/drawing/2010/main" val="0"/>
              </a:ext>
            </a:extLst>
          </a:blip>
          <a:srcRect t="20153" b="19917"/>
          <a:stretch/>
        </p:blipFill>
        <p:spPr>
          <a:xfrm>
            <a:off x="3379122" y="1389790"/>
            <a:ext cx="1170348" cy="701394"/>
          </a:xfrm>
          <a:prstGeom prst="rect">
            <a:avLst/>
          </a:prstGeom>
        </p:spPr>
      </p:pic>
      <p:pic>
        <p:nvPicPr>
          <p:cNvPr id="81" name="Picture 80"/>
          <p:cNvPicPr>
            <a:picLocks noChangeAspect="1"/>
          </p:cNvPicPr>
          <p:nvPr/>
        </p:nvPicPr>
        <p:blipFill rotWithShape="1">
          <a:blip r:embed="rId47">
            <a:extLst>
              <a:ext uri="{28A0092B-C50C-407E-A947-70E740481C1C}">
                <a14:useLocalDpi xmlns:a14="http://schemas.microsoft.com/office/drawing/2010/main" val="0"/>
              </a:ext>
            </a:extLst>
          </a:blip>
          <a:srcRect l="3106" t="4521" r="6853" b="6651"/>
          <a:stretch/>
        </p:blipFill>
        <p:spPr>
          <a:xfrm>
            <a:off x="0" y="848424"/>
            <a:ext cx="1904484" cy="1056841"/>
          </a:xfrm>
          <a:prstGeom prst="rect">
            <a:avLst/>
          </a:prstGeom>
        </p:spPr>
      </p:pic>
      <p:pic>
        <p:nvPicPr>
          <p:cNvPr id="82" name="Picture 81"/>
          <p:cNvPicPr>
            <a:picLocks noChangeAspect="1"/>
          </p:cNvPicPr>
          <p:nvPr/>
        </p:nvPicPr>
        <p:blipFill rotWithShape="1">
          <a:blip r:embed="rId48">
            <a:extLst>
              <a:ext uri="{28A0092B-C50C-407E-A947-70E740481C1C}">
                <a14:useLocalDpi xmlns:a14="http://schemas.microsoft.com/office/drawing/2010/main" val="0"/>
              </a:ext>
            </a:extLst>
          </a:blip>
          <a:srcRect l="25393" r="24563"/>
          <a:stretch/>
        </p:blipFill>
        <p:spPr>
          <a:xfrm>
            <a:off x="5016139" y="4346332"/>
            <a:ext cx="698078" cy="732333"/>
          </a:xfrm>
          <a:prstGeom prst="rect">
            <a:avLst/>
          </a:prstGeom>
        </p:spPr>
      </p:pic>
      <p:pic>
        <p:nvPicPr>
          <p:cNvPr id="84" name="Picture 83"/>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920176" y="1398327"/>
            <a:ext cx="1527120" cy="285415"/>
          </a:xfrm>
          <a:prstGeom prst="rect">
            <a:avLst/>
          </a:prstGeom>
        </p:spPr>
      </p:pic>
      <p:pic>
        <p:nvPicPr>
          <p:cNvPr id="85" name="Picture 84"/>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4374352" y="3288951"/>
            <a:ext cx="755446" cy="755446"/>
          </a:xfrm>
          <a:prstGeom prst="rect">
            <a:avLst/>
          </a:prstGeom>
        </p:spPr>
      </p:pic>
      <p:pic>
        <p:nvPicPr>
          <p:cNvPr id="86" name="Picture 85"/>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5172280" y="3288951"/>
            <a:ext cx="1120796" cy="652964"/>
          </a:xfrm>
          <a:prstGeom prst="rect">
            <a:avLst/>
          </a:prstGeom>
        </p:spPr>
      </p:pic>
      <p:pic>
        <p:nvPicPr>
          <p:cNvPr id="87" name="Picture 86"/>
          <p:cNvPicPr>
            <a:picLocks noChangeAspect="1"/>
          </p:cNvPicPr>
          <p:nvPr/>
        </p:nvPicPr>
        <p:blipFill rotWithShape="1">
          <a:blip r:embed="rId52">
            <a:extLst>
              <a:ext uri="{28A0092B-C50C-407E-A947-70E740481C1C}">
                <a14:useLocalDpi xmlns:a14="http://schemas.microsoft.com/office/drawing/2010/main" val="0"/>
              </a:ext>
            </a:extLst>
          </a:blip>
          <a:srcRect r="25010"/>
          <a:stretch/>
        </p:blipFill>
        <p:spPr>
          <a:xfrm>
            <a:off x="3802262" y="4348572"/>
            <a:ext cx="1268638" cy="471239"/>
          </a:xfrm>
          <a:prstGeom prst="rect">
            <a:avLst/>
          </a:prstGeom>
        </p:spPr>
      </p:pic>
      <p:pic>
        <p:nvPicPr>
          <p:cNvPr id="88" name="Picture 87"/>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2683736" y="4348572"/>
            <a:ext cx="954423" cy="635185"/>
          </a:xfrm>
          <a:prstGeom prst="rect">
            <a:avLst/>
          </a:prstGeom>
        </p:spPr>
      </p:pic>
      <p:pic>
        <p:nvPicPr>
          <p:cNvPr id="89" name="Picture 88"/>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740462" y="3746658"/>
            <a:ext cx="1356976" cy="485073"/>
          </a:xfrm>
          <a:prstGeom prst="rect">
            <a:avLst/>
          </a:prstGeom>
        </p:spPr>
      </p:pic>
      <p:pic>
        <p:nvPicPr>
          <p:cNvPr id="83" name="Picture 82"/>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562426" y="4613866"/>
            <a:ext cx="1356499" cy="527029"/>
          </a:xfrm>
          <a:prstGeom prst="rect">
            <a:avLst/>
          </a:prstGeom>
        </p:spPr>
      </p:pic>
      <p:pic>
        <p:nvPicPr>
          <p:cNvPr id="90" name="Picture 89"/>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786345" y="1440379"/>
            <a:ext cx="1390668" cy="522986"/>
          </a:xfrm>
          <a:prstGeom prst="rect">
            <a:avLst/>
          </a:prstGeom>
        </p:spPr>
      </p:pic>
    </p:spTree>
    <p:extLst>
      <p:ext uri="{BB962C8B-B14F-4D97-AF65-F5344CB8AC3E}">
        <p14:creationId xmlns:p14="http://schemas.microsoft.com/office/powerpoint/2010/main" val="356710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38736"/>
            <a:ext cx="7841707" cy="605705"/>
          </a:xfrm>
        </p:spPr>
        <p:txBody>
          <a:bodyPr>
            <a:normAutofit/>
          </a:bodyPr>
          <a:lstStyle/>
          <a:p>
            <a:pPr marL="0" indent="0">
              <a:buNone/>
            </a:pPr>
            <a:r>
              <a:rPr lang="en-GB" sz="1800" dirty="0"/>
              <a:t>Here are some comments made by delegates…</a:t>
            </a:r>
          </a:p>
        </p:txBody>
      </p:sp>
      <p:sp>
        <p:nvSpPr>
          <p:cNvPr id="3" name="Slide Number Placeholder 2"/>
          <p:cNvSpPr>
            <a:spLocks noGrp="1"/>
          </p:cNvSpPr>
          <p:nvPr>
            <p:ph type="sldNum" sz="quarter" idx="10"/>
          </p:nvPr>
        </p:nvSpPr>
        <p:spPr/>
        <p:txBody>
          <a:bodyPr/>
          <a:lstStyle/>
          <a:p>
            <a:fld id="{67DE7D0A-5CC0-CD4F-AD63-02ED5F8284D6}" type="slidenum">
              <a:rPr lang="en-US" smtClean="0"/>
              <a:pPr/>
              <a:t>14</a:t>
            </a:fld>
            <a:endParaRPr lang="en-US" dirty="0"/>
          </a:p>
        </p:txBody>
      </p:sp>
      <p:sp>
        <p:nvSpPr>
          <p:cNvPr id="2" name="Title 1"/>
          <p:cNvSpPr>
            <a:spLocks noGrp="1"/>
          </p:cNvSpPr>
          <p:nvPr>
            <p:ph type="title"/>
          </p:nvPr>
        </p:nvSpPr>
        <p:spPr>
          <a:xfrm>
            <a:off x="478631" y="324609"/>
            <a:ext cx="7356815" cy="667725"/>
          </a:xfrm>
        </p:spPr>
        <p:txBody>
          <a:bodyPr/>
          <a:lstStyle/>
          <a:p>
            <a:r>
              <a:rPr lang="en-GB" dirty="0"/>
              <a:t>We asked for your comments…</a:t>
            </a:r>
          </a:p>
        </p:txBody>
      </p:sp>
      <p:sp>
        <p:nvSpPr>
          <p:cNvPr id="5" name="Rounded Rectangular Callout 4"/>
          <p:cNvSpPr/>
          <p:nvPr/>
        </p:nvSpPr>
        <p:spPr>
          <a:xfrm>
            <a:off x="627329" y="4033299"/>
            <a:ext cx="2073349" cy="1309485"/>
          </a:xfrm>
          <a:prstGeom prst="wedgeRoundRectCallout">
            <a:avLst>
              <a:gd name="adj1" fmla="val -37302"/>
              <a:gd name="adj2" fmla="val -7545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t>I made some good contacts with Trusts and plan to engage with them to see how we can work together</a:t>
            </a:r>
          </a:p>
        </p:txBody>
      </p:sp>
      <p:sp>
        <p:nvSpPr>
          <p:cNvPr id="6" name="Rounded Rectangular Callout 5"/>
          <p:cNvSpPr/>
          <p:nvPr/>
        </p:nvSpPr>
        <p:spPr>
          <a:xfrm>
            <a:off x="6395687" y="4033300"/>
            <a:ext cx="2073349" cy="1309485"/>
          </a:xfrm>
          <a:prstGeom prst="wedgeRoundRectCallout">
            <a:avLst>
              <a:gd name="adj1" fmla="val -6020"/>
              <a:gd name="adj2" fmla="val -7545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t>Good opportunity to collaborate – the challenge is to ensure it continues with day to day workloads</a:t>
            </a:r>
          </a:p>
        </p:txBody>
      </p:sp>
      <p:sp>
        <p:nvSpPr>
          <p:cNvPr id="7" name="Rounded Rectangular Callout 6"/>
          <p:cNvSpPr/>
          <p:nvPr/>
        </p:nvSpPr>
        <p:spPr>
          <a:xfrm>
            <a:off x="3494576" y="2165515"/>
            <a:ext cx="2073349" cy="1309485"/>
          </a:xfrm>
          <a:prstGeom prst="wedgeRoundRectCallout">
            <a:avLst>
              <a:gd name="adj1" fmla="val -1405"/>
              <a:gd name="adj2" fmla="val -8763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Very useful and informative day with a good mix of people around the table gave interesting discussions.</a:t>
            </a:r>
          </a:p>
        </p:txBody>
      </p:sp>
      <p:sp>
        <p:nvSpPr>
          <p:cNvPr id="8" name="Cloud Callout 7"/>
          <p:cNvSpPr/>
          <p:nvPr/>
        </p:nvSpPr>
        <p:spPr>
          <a:xfrm rot="21258558">
            <a:off x="536135" y="2274218"/>
            <a:ext cx="2255737" cy="1271920"/>
          </a:xfrm>
          <a:prstGeom prst="cloudCallout">
            <a:avLst>
              <a:gd name="adj1" fmla="val -37451"/>
              <a:gd name="adj2" fmla="val -8326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I am going to seek out handyperson services for my hospital and community beds</a:t>
            </a:r>
          </a:p>
        </p:txBody>
      </p:sp>
      <p:sp>
        <p:nvSpPr>
          <p:cNvPr id="9" name="Cloud Callout 8"/>
          <p:cNvSpPr/>
          <p:nvPr/>
        </p:nvSpPr>
        <p:spPr>
          <a:xfrm rot="885789">
            <a:off x="6304491" y="2274218"/>
            <a:ext cx="2255737" cy="1271920"/>
          </a:xfrm>
          <a:prstGeom prst="cloudCallout">
            <a:avLst>
              <a:gd name="adj1" fmla="val 33416"/>
              <a:gd name="adj2" fmla="val -10169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The subject of the day was interesting</a:t>
            </a:r>
          </a:p>
        </p:txBody>
      </p:sp>
      <p:sp>
        <p:nvSpPr>
          <p:cNvPr id="10" name="Cloud Callout 9"/>
          <p:cNvSpPr/>
          <p:nvPr/>
        </p:nvSpPr>
        <p:spPr>
          <a:xfrm>
            <a:off x="3403381" y="4142002"/>
            <a:ext cx="2255737" cy="1271920"/>
          </a:xfrm>
          <a:prstGeom prst="cloudCallout">
            <a:avLst>
              <a:gd name="adj1" fmla="val -1628"/>
              <a:gd name="adj2" fmla="val -9246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I am going to look at existing protocols and improve consistent approach</a:t>
            </a:r>
          </a:p>
        </p:txBody>
      </p:sp>
    </p:spTree>
    <p:extLst>
      <p:ext uri="{BB962C8B-B14F-4D97-AF65-F5344CB8AC3E}">
        <p14:creationId xmlns:p14="http://schemas.microsoft.com/office/powerpoint/2010/main" val="166950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416049"/>
            <a:ext cx="7376429" cy="667725"/>
          </a:xfrm>
        </p:spPr>
        <p:txBody>
          <a:bodyPr/>
          <a:lstStyle/>
          <a:p>
            <a:r>
              <a:rPr lang="en-GB" dirty="0"/>
              <a:t>The next steps…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15</a:t>
            </a:fld>
            <a:endParaRPr lang="en-US" dirty="0"/>
          </a:p>
        </p:txBody>
      </p:sp>
      <p:sp>
        <p:nvSpPr>
          <p:cNvPr id="2" name="Content Placeholder 1"/>
          <p:cNvSpPr>
            <a:spLocks noGrp="1"/>
          </p:cNvSpPr>
          <p:nvPr>
            <p:ph idx="1"/>
          </p:nvPr>
        </p:nvSpPr>
        <p:spPr>
          <a:xfrm>
            <a:off x="2392327" y="1255343"/>
            <a:ext cx="6379534" cy="5358108"/>
          </a:xfrm>
        </p:spPr>
        <p:txBody>
          <a:bodyPr>
            <a:normAutofit/>
          </a:bodyPr>
          <a:lstStyle/>
          <a:p>
            <a:pPr marL="0" indent="0">
              <a:buNone/>
            </a:pPr>
            <a:r>
              <a:rPr lang="en-GB" sz="1800" dirty="0"/>
              <a:t>A number of key topics that come out of the discussions were:-</a:t>
            </a:r>
          </a:p>
          <a:p>
            <a:r>
              <a:rPr lang="en-GB" sz="1800" dirty="0"/>
              <a:t>Mapping of the STP footprint and the different systems within it.</a:t>
            </a:r>
          </a:p>
          <a:p>
            <a:r>
              <a:rPr lang="en-GB" sz="1800" dirty="0"/>
              <a:t>Engagement by executive level at both system level and local organisation level</a:t>
            </a:r>
          </a:p>
          <a:p>
            <a:r>
              <a:rPr lang="en-GB" sz="1800" dirty="0"/>
              <a:t>Housing expertise to be utilised to benefit the patient pathway by being part of discharge teams.</a:t>
            </a:r>
          </a:p>
          <a:p>
            <a:pPr marL="0" indent="0">
              <a:buNone/>
            </a:pPr>
            <a:r>
              <a:rPr lang="en-GB" sz="1800" dirty="0"/>
              <a:t>The next steps to continue these discussions and work towards improving discharge are:-</a:t>
            </a:r>
          </a:p>
          <a:p>
            <a:r>
              <a:rPr lang="en-GB" sz="1800" dirty="0"/>
              <a:t>NHS England and partners involved will take these key themes to the STP leadership.</a:t>
            </a:r>
          </a:p>
          <a:p>
            <a:r>
              <a:rPr lang="en-GB" sz="1800" dirty="0"/>
              <a:t>Individuals to take the learning from the workshop back to their organisations and look to improve patient discharge through implementation or providing support.</a:t>
            </a:r>
          </a:p>
          <a:p>
            <a:r>
              <a:rPr lang="en-GB" sz="1800" dirty="0"/>
              <a:t>NHS England to follow up on the workshop in the coming months to investigate and measure impact of workshop.</a:t>
            </a:r>
          </a:p>
          <a:p>
            <a:endParaRPr lang="en-GB" sz="1800" dirty="0"/>
          </a:p>
        </p:txBody>
      </p:sp>
      <p:sp>
        <p:nvSpPr>
          <p:cNvPr id="7" name="Rounded Rectangular Callout 6"/>
          <p:cNvSpPr/>
          <p:nvPr/>
        </p:nvSpPr>
        <p:spPr>
          <a:xfrm>
            <a:off x="318978" y="4922892"/>
            <a:ext cx="2073349" cy="1309485"/>
          </a:xfrm>
          <a:prstGeom prst="wedgeRoundRectCallout">
            <a:avLst>
              <a:gd name="adj1" fmla="val -26533"/>
              <a:gd name="adj2" fmla="val -47039"/>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a:t>This is just the start of the conversations and through collaborative working, we can provide a positive impact on the patient experience.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273" t="31013" r="58632" b="-1"/>
          <a:stretch/>
        </p:blipFill>
        <p:spPr>
          <a:xfrm>
            <a:off x="318978" y="1360965"/>
            <a:ext cx="1967430" cy="3422937"/>
          </a:xfrm>
          <a:prstGeom prst="rect">
            <a:avLst/>
          </a:prstGeom>
        </p:spPr>
      </p:pic>
    </p:spTree>
    <p:extLst>
      <p:ext uri="{BB962C8B-B14F-4D97-AF65-F5344CB8AC3E}">
        <p14:creationId xmlns:p14="http://schemas.microsoft.com/office/powerpoint/2010/main" val="344423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2813"/>
            <a:ext cx="8346558" cy="3950736"/>
          </a:xfrm>
        </p:spPr>
        <p:txBody>
          <a:bodyPr>
            <a:normAutofit/>
          </a:bodyPr>
          <a:lstStyle/>
          <a:p>
            <a:r>
              <a:rPr lang="en-GB" dirty="0"/>
              <a:t>We will continue to build on the outputs from the workshops.</a:t>
            </a:r>
          </a:p>
          <a:p>
            <a:r>
              <a:rPr lang="en-GB" dirty="0"/>
              <a:t>By working collaboratively health and housing can improve discharge, prevent readmission and improve the patient journey </a:t>
            </a:r>
          </a:p>
          <a:p>
            <a:r>
              <a:rPr lang="en-GB" dirty="0"/>
              <a:t>The Hospital to Home team are available on </a:t>
            </a:r>
            <a:r>
              <a:rPr lang="en-GB" dirty="0">
                <a:hlinkClick r:id="rId3"/>
              </a:rPr>
              <a:t>england.OHUC@nhs.net</a:t>
            </a:r>
            <a:r>
              <a:rPr lang="en-GB" dirty="0"/>
              <a:t> for further information.</a:t>
            </a:r>
          </a:p>
          <a:p>
            <a:r>
              <a:rPr lang="en-GB" dirty="0"/>
              <a:t>You can follow us on Twitter @NHSHosp_to_Home</a:t>
            </a:r>
          </a:p>
          <a:p>
            <a:r>
              <a:rPr lang="en-GB" dirty="0"/>
              <a:t>Keep the conversation going using #HealthandHousing</a:t>
            </a:r>
          </a:p>
        </p:txBody>
      </p:sp>
      <p:sp>
        <p:nvSpPr>
          <p:cNvPr id="3" name="Slide Number Placeholder 2"/>
          <p:cNvSpPr>
            <a:spLocks noGrp="1"/>
          </p:cNvSpPr>
          <p:nvPr>
            <p:ph type="sldNum" sz="quarter" idx="10"/>
          </p:nvPr>
        </p:nvSpPr>
        <p:spPr/>
        <p:txBody>
          <a:bodyPr/>
          <a:lstStyle/>
          <a:p>
            <a:fld id="{D66C4C68-9C76-5449-BBA0-107A51179E14}" type="slidenum">
              <a:rPr lang="en-US" smtClean="0"/>
              <a:pPr/>
              <a:t>16</a:t>
            </a:fld>
            <a:endParaRPr lang="en-US" dirty="0"/>
          </a:p>
        </p:txBody>
      </p:sp>
      <p:sp>
        <p:nvSpPr>
          <p:cNvPr id="4" name="Title 3"/>
          <p:cNvSpPr>
            <a:spLocks noGrp="1"/>
          </p:cNvSpPr>
          <p:nvPr>
            <p:ph type="title"/>
          </p:nvPr>
        </p:nvSpPr>
        <p:spPr>
          <a:xfrm>
            <a:off x="457200" y="416049"/>
            <a:ext cx="7356815" cy="667725"/>
          </a:xfrm>
        </p:spPr>
        <p:txBody>
          <a:bodyPr/>
          <a:lstStyle/>
          <a:p>
            <a:r>
              <a:rPr lang="en-GB" dirty="0"/>
              <a:t>This is just the start…</a:t>
            </a:r>
          </a:p>
        </p:txBody>
      </p:sp>
      <p:sp>
        <p:nvSpPr>
          <p:cNvPr id="5" name="Title 3"/>
          <p:cNvSpPr txBox="1">
            <a:spLocks/>
          </p:cNvSpPr>
          <p:nvPr/>
        </p:nvSpPr>
        <p:spPr>
          <a:xfrm>
            <a:off x="457200" y="5163549"/>
            <a:ext cx="8229600"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dirty="0"/>
              <a:t>Thank you</a:t>
            </a:r>
          </a:p>
        </p:txBody>
      </p:sp>
    </p:spTree>
    <p:extLst>
      <p:ext uri="{BB962C8B-B14F-4D97-AF65-F5344CB8AC3E}">
        <p14:creationId xmlns:p14="http://schemas.microsoft.com/office/powerpoint/2010/main" val="136942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a:t>
            </a:fld>
            <a:endParaRPr lang="en-US" dirty="0">
              <a:solidFill>
                <a:srgbClr val="005EB8"/>
              </a:solidFill>
            </a:endParaRPr>
          </a:p>
        </p:txBody>
      </p:sp>
      <p:pic>
        <p:nvPicPr>
          <p:cNvPr id="8" name="Content Placeholder 7">
            <a:extLst>
              <a:ext uri="{FF2B5EF4-FFF2-40B4-BE49-F238E27FC236}">
                <a16:creationId xmlns:a16="http://schemas.microsoft.com/office/drawing/2014/main" id="{22F3DAD2-CC89-43D8-B758-D6D6CFD0D14D}"/>
              </a:ext>
            </a:extLst>
          </p:cNvPr>
          <p:cNvPicPr>
            <a:picLocks noGrp="1" noChangeAspect="1"/>
          </p:cNvPicPr>
          <p:nvPr>
            <p:ph idx="1"/>
          </p:nvPr>
        </p:nvPicPr>
        <p:blipFill>
          <a:blip r:embed="rId3"/>
          <a:stretch>
            <a:fillRect/>
          </a:stretch>
        </p:blipFill>
        <p:spPr>
          <a:xfrm>
            <a:off x="2201594" y="3106910"/>
            <a:ext cx="5129607" cy="3432002"/>
          </a:xfrm>
        </p:spPr>
      </p:pic>
      <p:pic>
        <p:nvPicPr>
          <p:cNvPr id="6" name="Picture 5" descr="See the source image">
            <a:extLst>
              <a:ext uri="{FF2B5EF4-FFF2-40B4-BE49-F238E27FC236}">
                <a16:creationId xmlns:a16="http://schemas.microsoft.com/office/drawing/2014/main" id="{ECCCF0D3-A2DE-4F06-AF12-9FB511D4D4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0418" y="178885"/>
            <a:ext cx="5120640" cy="2817533"/>
          </a:xfrm>
          <a:prstGeom prst="rect">
            <a:avLst/>
          </a:prstGeom>
          <a:noFill/>
          <a:ln>
            <a:noFill/>
          </a:ln>
        </p:spPr>
      </p:pic>
    </p:spTree>
    <p:extLst>
      <p:ext uri="{BB962C8B-B14F-4D97-AF65-F5344CB8AC3E}">
        <p14:creationId xmlns:p14="http://schemas.microsoft.com/office/powerpoint/2010/main" val="193197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0929" y="1459046"/>
            <a:ext cx="7841707" cy="3950736"/>
          </a:xfrm>
        </p:spPr>
        <p:txBody>
          <a:bodyPr>
            <a:noAutofit/>
          </a:bodyPr>
          <a:lstStyle/>
          <a:p>
            <a:r>
              <a:rPr lang="en-GB" sz="1800" dirty="0"/>
              <a:t>Link between unsuitable housing conditions and wide range of common chronic health conditions including respiratory illnesses, stroke, heart disease, arthritis and rheumatism and depression.</a:t>
            </a:r>
          </a:p>
          <a:p>
            <a:r>
              <a:rPr lang="en-GB" sz="1800" dirty="0"/>
              <a:t>Substandard housing increases the risk of physical injuries as well as general health deterioration and social isolation.</a:t>
            </a:r>
          </a:p>
          <a:p>
            <a:r>
              <a:rPr lang="en-GB" sz="1800" dirty="0"/>
              <a:t>Unsafe housing is associated with increased falls, leading to otherwise avoidable hospital admissions.</a:t>
            </a:r>
          </a:p>
          <a:p>
            <a:r>
              <a:rPr lang="en-GB" sz="1800" dirty="0"/>
              <a:t>Individuals discharged to unsafe, cold, unsuitable homes are more likely to return to hospital.</a:t>
            </a:r>
          </a:p>
          <a:p>
            <a:r>
              <a:rPr lang="en-GB" sz="1800" dirty="0"/>
              <a:t>Housing issues can have a negative impact on a persons mental health.</a:t>
            </a:r>
          </a:p>
          <a:p>
            <a:r>
              <a:rPr lang="en-GB" sz="1800" dirty="0"/>
              <a:t>There are only 500,000 homes designed specifically for older people e.g. sheltered, extra care or retirement housing.</a:t>
            </a:r>
          </a:p>
          <a:p>
            <a:r>
              <a:rPr lang="en-GB" sz="1800" dirty="0"/>
              <a:t>96% of older people live in mainstream housing</a:t>
            </a:r>
          </a:p>
          <a:p>
            <a:r>
              <a:rPr lang="en-GB" sz="1800" dirty="0"/>
              <a:t>790,000 households in a non-decent home include someone of working age with long-term sick or disabled people </a:t>
            </a:r>
          </a:p>
          <a:p>
            <a:r>
              <a:rPr lang="en-GB" sz="1800" dirty="0"/>
              <a:t>Estimated cost of poor housing to the NHS is £1.4 billion per annum</a:t>
            </a:r>
          </a:p>
          <a:p>
            <a:endParaRPr lang="en-US" sz="1600"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3</a:t>
            </a:fld>
            <a:endParaRPr lang="en-US" dirty="0"/>
          </a:p>
        </p:txBody>
      </p:sp>
      <p:sp>
        <p:nvSpPr>
          <p:cNvPr id="7" name="Title 6"/>
          <p:cNvSpPr>
            <a:spLocks noGrp="1"/>
          </p:cNvSpPr>
          <p:nvPr>
            <p:ph type="title"/>
          </p:nvPr>
        </p:nvSpPr>
        <p:spPr/>
        <p:txBody>
          <a:bodyPr/>
          <a:lstStyle/>
          <a:p>
            <a:r>
              <a:rPr lang="en-US" dirty="0"/>
              <a:t>Health and Housing</a:t>
            </a:r>
          </a:p>
        </p:txBody>
      </p:sp>
      <p:sp>
        <p:nvSpPr>
          <p:cNvPr id="2" name="AutoShape 2" descr="Image result for nye bevan">
            <a:extLst>
              <a:ext uri="{FF2B5EF4-FFF2-40B4-BE49-F238E27FC236}">
                <a16:creationId xmlns:a16="http://schemas.microsoft.com/office/drawing/2014/main" id="{11A398A7-7FE5-49D2-8645-29E4D651CAB6}"/>
              </a:ext>
            </a:extLst>
          </p:cNvPr>
          <p:cNvSpPr>
            <a:spLocks noChangeAspect="1" noChangeArrowheads="1"/>
          </p:cNvSpPr>
          <p:nvPr/>
        </p:nvSpPr>
        <p:spPr bwMode="auto">
          <a:xfrm>
            <a:off x="5124450" y="1998638"/>
            <a:ext cx="2857500"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nye bevan">
            <a:extLst>
              <a:ext uri="{FF2B5EF4-FFF2-40B4-BE49-F238E27FC236}">
                <a16:creationId xmlns:a16="http://schemas.microsoft.com/office/drawing/2014/main" id="{3883AAEA-D744-4DDB-8572-1B0951996828}"/>
              </a:ext>
            </a:extLst>
          </p:cNvPr>
          <p:cNvSpPr>
            <a:spLocks noChangeAspect="1" noChangeArrowheads="1"/>
          </p:cNvSpPr>
          <p:nvPr/>
        </p:nvSpPr>
        <p:spPr bwMode="auto">
          <a:xfrm>
            <a:off x="4641459" y="1710250"/>
            <a:ext cx="2857500"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4385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680295"/>
            <a:ext cx="6096000" cy="4488388"/>
          </a:xfrm>
        </p:spPr>
        <p:txBody>
          <a:bodyPr>
            <a:normAutofit/>
          </a:bodyPr>
          <a:lstStyle/>
          <a:p>
            <a:r>
              <a:rPr lang="en-GB" sz="2000" dirty="0"/>
              <a:t>Improving Health and Care through the home: A National Memorandum of Understanding</a:t>
            </a:r>
          </a:p>
          <a:p>
            <a:r>
              <a:rPr lang="en-GB" sz="2000" dirty="0"/>
              <a:t>Co-signed by 26 signatories </a:t>
            </a:r>
            <a:r>
              <a:rPr lang="en-GB" sz="2000" dirty="0" err="1"/>
              <a:t>inc.</a:t>
            </a:r>
            <a:r>
              <a:rPr lang="en-GB" sz="2000" dirty="0"/>
              <a:t> health bodies, housing organisations and government departments</a:t>
            </a:r>
          </a:p>
          <a:p>
            <a:pPr lvl="1"/>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4</a:t>
            </a:fld>
            <a:endParaRPr lang="en-US" dirty="0"/>
          </a:p>
        </p:txBody>
      </p:sp>
      <p:sp>
        <p:nvSpPr>
          <p:cNvPr id="4" name="Title 3"/>
          <p:cNvSpPr>
            <a:spLocks noGrp="1"/>
          </p:cNvSpPr>
          <p:nvPr>
            <p:ph type="title"/>
          </p:nvPr>
        </p:nvSpPr>
        <p:spPr/>
        <p:txBody>
          <a:bodyPr/>
          <a:lstStyle/>
          <a:p>
            <a:r>
              <a:rPr lang="en-GB" dirty="0"/>
              <a:t>Memorandum of Understanding</a:t>
            </a:r>
          </a:p>
        </p:txBody>
      </p:sp>
      <p:pic>
        <p:nvPicPr>
          <p:cNvPr id="5" name="Picture 4">
            <a:extLst>
              <a:ext uri="{FF2B5EF4-FFF2-40B4-BE49-F238E27FC236}">
                <a16:creationId xmlns:a16="http://schemas.microsoft.com/office/drawing/2014/main" id="{CA1D2390-F2E8-4B47-887C-F603AC60FCEA}"/>
              </a:ext>
            </a:extLst>
          </p:cNvPr>
          <p:cNvPicPr/>
          <p:nvPr/>
        </p:nvPicPr>
        <p:blipFill rotWithShape="1">
          <a:blip r:embed="rId3"/>
          <a:srcRect l="29115" t="16129" r="41503" b="8986"/>
          <a:stretch/>
        </p:blipFill>
        <p:spPr bwMode="auto">
          <a:xfrm>
            <a:off x="6614886" y="1571771"/>
            <a:ext cx="2353267" cy="379505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B606B06-4E96-431B-88C1-37106807A075}"/>
              </a:ext>
            </a:extLst>
          </p:cNvPr>
          <p:cNvPicPr/>
          <p:nvPr/>
        </p:nvPicPr>
        <p:blipFill rotWithShape="1">
          <a:blip r:embed="rId4"/>
          <a:srcRect l="28053" t="22690" r="40040" b="11601"/>
          <a:stretch/>
        </p:blipFill>
        <p:spPr bwMode="auto">
          <a:xfrm>
            <a:off x="2588456" y="3144129"/>
            <a:ext cx="3270738" cy="35773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262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48966"/>
            <a:ext cx="6096000" cy="4676055"/>
          </a:xfrm>
        </p:spPr>
        <p:txBody>
          <a:bodyPr>
            <a:normAutofit fontScale="77500" lnSpcReduction="20000"/>
          </a:bodyPr>
          <a:lstStyle/>
          <a:p>
            <a:pPr marL="0" indent="0">
              <a:buNone/>
            </a:pPr>
            <a:r>
              <a:rPr lang="en-GB" dirty="0"/>
              <a:t>The MOU sets out:</a:t>
            </a:r>
          </a:p>
          <a:p>
            <a:r>
              <a:rPr lang="en-GB" dirty="0"/>
              <a:t>Our shared commitment to joint action across government, health, social care and housing sectors, in England;</a:t>
            </a:r>
          </a:p>
          <a:p>
            <a:r>
              <a:rPr lang="en-GB" dirty="0"/>
              <a:t>Principles for joint-working to deliver better health and wellbeing outcomes, more effective</a:t>
            </a:r>
          </a:p>
          <a:p>
            <a:r>
              <a:rPr lang="en-GB" dirty="0"/>
              <a:t>healthcare and social care and to reduce health inequalities;</a:t>
            </a:r>
          </a:p>
          <a:p>
            <a:r>
              <a:rPr lang="en-GB" dirty="0"/>
              <a:t>The context and framework for cross-sector partnerships, nationally and locally, to design and deliver:</a:t>
            </a:r>
          </a:p>
          <a:p>
            <a:pPr lvl="1">
              <a:buFont typeface="Courier New" panose="02070309020205020404" pitchFamily="49" charset="0"/>
              <a:buChar char="o"/>
            </a:pPr>
            <a:r>
              <a:rPr lang="en-GB" dirty="0"/>
              <a:t>healthy homes, communities and neighbourhoods;</a:t>
            </a:r>
          </a:p>
          <a:p>
            <a:pPr lvl="1">
              <a:buFont typeface="Courier New" panose="02070309020205020404" pitchFamily="49" charset="0"/>
              <a:buChar char="o"/>
            </a:pPr>
            <a:r>
              <a:rPr lang="en-GB" dirty="0"/>
              <a:t>integrated and effective services that meet the needs of individuals, their carer’s/carers and their families;</a:t>
            </a:r>
          </a:p>
          <a:p>
            <a:pPr lvl="1">
              <a:buFont typeface="Courier New" panose="02070309020205020404" pitchFamily="49" charset="0"/>
              <a:buChar char="o"/>
            </a:pPr>
            <a:r>
              <a:rPr lang="en-GB" dirty="0"/>
              <a:t>Shared success criteria to deliver and measure impact.</a:t>
            </a:r>
          </a:p>
          <a:p>
            <a:pPr lvl="1"/>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5</a:t>
            </a:fld>
            <a:endParaRPr lang="en-US" dirty="0"/>
          </a:p>
        </p:txBody>
      </p:sp>
      <p:sp>
        <p:nvSpPr>
          <p:cNvPr id="4" name="Title 3"/>
          <p:cNvSpPr>
            <a:spLocks noGrp="1"/>
          </p:cNvSpPr>
          <p:nvPr>
            <p:ph type="title"/>
          </p:nvPr>
        </p:nvSpPr>
        <p:spPr/>
        <p:txBody>
          <a:bodyPr/>
          <a:lstStyle/>
          <a:p>
            <a:r>
              <a:rPr lang="en-GB" dirty="0"/>
              <a:t>Memorandum of Understanding</a:t>
            </a:r>
          </a:p>
        </p:txBody>
      </p:sp>
      <p:pic>
        <p:nvPicPr>
          <p:cNvPr id="5" name="Picture 4">
            <a:extLst>
              <a:ext uri="{FF2B5EF4-FFF2-40B4-BE49-F238E27FC236}">
                <a16:creationId xmlns:a16="http://schemas.microsoft.com/office/drawing/2014/main" id="{CA1D2390-F2E8-4B47-887C-F603AC60FCEA}"/>
              </a:ext>
            </a:extLst>
          </p:cNvPr>
          <p:cNvPicPr/>
          <p:nvPr/>
        </p:nvPicPr>
        <p:blipFill rotWithShape="1">
          <a:blip r:embed="rId3"/>
          <a:srcRect l="29115" t="16129" r="41503" b="8986"/>
          <a:stretch/>
        </p:blipFill>
        <p:spPr bwMode="auto">
          <a:xfrm>
            <a:off x="6614886" y="1571771"/>
            <a:ext cx="2353267" cy="3795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999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95064"/>
            <a:ext cx="7376429" cy="667725"/>
          </a:xfrm>
        </p:spPr>
        <p:txBody>
          <a:bodyPr/>
          <a:lstStyle/>
          <a:p>
            <a:r>
              <a:rPr lang="en-GB" dirty="0"/>
              <a:t>National DToC Figures (17/18)</a:t>
            </a:r>
          </a:p>
        </p:txBody>
      </p:sp>
      <p:sp>
        <p:nvSpPr>
          <p:cNvPr id="3" name="Slide Number Placeholder 2"/>
          <p:cNvSpPr>
            <a:spLocks noGrp="1"/>
          </p:cNvSpPr>
          <p:nvPr>
            <p:ph type="sldNum" sz="quarter" idx="10"/>
          </p:nvPr>
        </p:nvSpPr>
        <p:spPr/>
        <p:txBody>
          <a:bodyPr/>
          <a:lstStyle/>
          <a:p>
            <a:fld id="{67DE7D0A-5CC0-CD4F-AD63-02ED5F8284D6}" type="slidenum">
              <a:rPr lang="en-US" smtClean="0"/>
              <a:pPr/>
              <a:t>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3339521"/>
              </p:ext>
            </p:extLst>
          </p:nvPr>
        </p:nvGraphicFramePr>
        <p:xfrm>
          <a:off x="163773" y="1062789"/>
          <a:ext cx="8843749" cy="5658686"/>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397097" y="4639350"/>
            <a:ext cx="818856" cy="213676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873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Access to equipment</a:t>
            </a:r>
          </a:p>
          <a:p>
            <a:r>
              <a:rPr lang="en-GB" dirty="0"/>
              <a:t>Home adaptations</a:t>
            </a:r>
          </a:p>
          <a:p>
            <a:r>
              <a:rPr lang="en-GB" dirty="0"/>
              <a:t>Financial Insecurity</a:t>
            </a:r>
          </a:p>
          <a:p>
            <a:r>
              <a:rPr lang="en-GB" dirty="0"/>
              <a:t>Repairs to home</a:t>
            </a:r>
          </a:p>
          <a:p>
            <a:r>
              <a:rPr lang="en-GB" dirty="0"/>
              <a:t>Need for bespoke housing advice on options while in hospital</a:t>
            </a:r>
          </a:p>
          <a:p>
            <a:r>
              <a:rPr lang="en-GB" dirty="0"/>
              <a:t>Practical housing support to get home safely</a:t>
            </a:r>
          </a:p>
          <a:p>
            <a:r>
              <a:rPr lang="en-GB" dirty="0"/>
              <a:t>Need for appropriate housing post discharge</a:t>
            </a:r>
          </a:p>
          <a:p>
            <a:r>
              <a:rPr lang="en-GB" dirty="0"/>
              <a:t>Homelessness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7</a:t>
            </a:fld>
            <a:endParaRPr lang="en-US" dirty="0"/>
          </a:p>
        </p:txBody>
      </p:sp>
      <p:sp>
        <p:nvSpPr>
          <p:cNvPr id="4" name="Title 3"/>
          <p:cNvSpPr>
            <a:spLocks noGrp="1"/>
          </p:cNvSpPr>
          <p:nvPr>
            <p:ph type="title"/>
          </p:nvPr>
        </p:nvSpPr>
        <p:spPr/>
        <p:txBody>
          <a:bodyPr>
            <a:normAutofit/>
          </a:bodyPr>
          <a:lstStyle/>
          <a:p>
            <a:r>
              <a:rPr lang="en-GB" dirty="0"/>
              <a:t>Housing Issues on Discharge </a:t>
            </a:r>
          </a:p>
        </p:txBody>
      </p:sp>
    </p:spTree>
    <p:extLst>
      <p:ext uri="{BB962C8B-B14F-4D97-AF65-F5344CB8AC3E}">
        <p14:creationId xmlns:p14="http://schemas.microsoft.com/office/powerpoint/2010/main" val="340652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3150"/>
            <a:ext cx="7841707" cy="3950736"/>
          </a:xfrm>
        </p:spPr>
        <p:txBody>
          <a:bodyPr>
            <a:normAutofit lnSpcReduction="10000"/>
          </a:bodyPr>
          <a:lstStyle/>
          <a:p>
            <a:pPr marL="0" indent="0">
              <a:buNone/>
            </a:pPr>
            <a:r>
              <a:rPr lang="en-GB" dirty="0">
                <a:solidFill>
                  <a:srgbClr val="005EB8"/>
                </a:solidFill>
              </a:rPr>
              <a:t>Phase One (2016-17)</a:t>
            </a:r>
          </a:p>
          <a:p>
            <a:r>
              <a:rPr lang="en-GB" dirty="0"/>
              <a:t>Health and Housing Quick Guide</a:t>
            </a:r>
          </a:p>
          <a:p>
            <a:r>
              <a:rPr lang="en-GB" dirty="0"/>
              <a:t>Successful CCG Engagement Programme</a:t>
            </a:r>
          </a:p>
          <a:p>
            <a:r>
              <a:rPr lang="en-GB" dirty="0"/>
              <a:t>Series of Webinars focussing on</a:t>
            </a:r>
          </a:p>
          <a:p>
            <a:pPr lvl="1"/>
            <a:r>
              <a:rPr lang="en-GB" dirty="0"/>
              <a:t>Learning Disabilities</a:t>
            </a:r>
          </a:p>
          <a:p>
            <a:pPr lvl="1"/>
            <a:r>
              <a:rPr lang="en-GB" dirty="0"/>
              <a:t>Homelessness</a:t>
            </a:r>
          </a:p>
          <a:p>
            <a:pPr lvl="1"/>
            <a:r>
              <a:rPr lang="en-GB" dirty="0"/>
              <a:t>Long Term Conditions</a:t>
            </a:r>
          </a:p>
          <a:p>
            <a:pPr lvl="1"/>
            <a:r>
              <a:rPr lang="en-GB" dirty="0"/>
              <a:t>Older People</a:t>
            </a:r>
          </a:p>
          <a:p>
            <a:pPr lvl="1"/>
            <a:r>
              <a:rPr lang="en-GB" dirty="0"/>
              <a:t>Estates Strategies</a:t>
            </a:r>
          </a:p>
        </p:txBody>
      </p:sp>
      <p:sp>
        <p:nvSpPr>
          <p:cNvPr id="3" name="Slide Number Placeholder 2"/>
          <p:cNvSpPr>
            <a:spLocks noGrp="1"/>
          </p:cNvSpPr>
          <p:nvPr>
            <p:ph type="sldNum" sz="quarter" idx="10"/>
          </p:nvPr>
        </p:nvSpPr>
        <p:spPr/>
        <p:txBody>
          <a:bodyPr/>
          <a:lstStyle/>
          <a:p>
            <a:fld id="{D66C4C68-9C76-5449-BBA0-107A51179E14}" type="slidenum">
              <a:rPr lang="en-US" smtClean="0"/>
              <a:pPr/>
              <a:t>8</a:t>
            </a:fld>
            <a:endParaRPr lang="en-US" dirty="0"/>
          </a:p>
        </p:txBody>
      </p:sp>
      <p:sp>
        <p:nvSpPr>
          <p:cNvPr id="4" name="Title 3"/>
          <p:cNvSpPr>
            <a:spLocks noGrp="1"/>
          </p:cNvSpPr>
          <p:nvPr>
            <p:ph type="title"/>
          </p:nvPr>
        </p:nvSpPr>
        <p:spPr/>
        <p:txBody>
          <a:bodyPr/>
          <a:lstStyle/>
          <a:p>
            <a:r>
              <a:rPr lang="en-GB" dirty="0"/>
              <a:t>What have we delivered?</a:t>
            </a:r>
          </a:p>
        </p:txBody>
      </p:sp>
    </p:spTree>
    <p:extLst>
      <p:ext uri="{BB962C8B-B14F-4D97-AF65-F5344CB8AC3E}">
        <p14:creationId xmlns:p14="http://schemas.microsoft.com/office/powerpoint/2010/main" val="139506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C7E2864-B9AD-480D-BF50-AB71E477F133}"/>
              </a:ext>
            </a:extLst>
          </p:cNvPr>
          <p:cNvSpPr>
            <a:spLocks noGrp="1"/>
          </p:cNvSpPr>
          <p:nvPr>
            <p:ph type="title"/>
          </p:nvPr>
        </p:nvSpPr>
        <p:spPr>
          <a:xfrm>
            <a:off x="457200" y="211138"/>
            <a:ext cx="7356475" cy="668337"/>
          </a:xfrm>
        </p:spPr>
        <p:txBody>
          <a:bodyPr/>
          <a:lstStyle/>
          <a:p>
            <a:pPr eaLnBrk="1" hangingPunct="1"/>
            <a:r>
              <a:rPr altLang="en-US">
                <a:latin typeface="Arial" panose="020B0604020202020204" pitchFamily="34" charset="0"/>
                <a:cs typeface="Arial" panose="020B0604020202020204" pitchFamily="34" charset="0"/>
              </a:rPr>
              <a:t>The Quick Guides</a:t>
            </a:r>
          </a:p>
        </p:txBody>
      </p:sp>
      <p:sp>
        <p:nvSpPr>
          <p:cNvPr id="3" name="Content Placeholder 2">
            <a:extLst>
              <a:ext uri="{FF2B5EF4-FFF2-40B4-BE49-F238E27FC236}">
                <a16:creationId xmlns:a16="http://schemas.microsoft.com/office/drawing/2014/main" id="{DD60BBB1-4355-4315-958A-F4159B93CF5C}"/>
              </a:ext>
            </a:extLst>
          </p:cNvPr>
          <p:cNvSpPr>
            <a:spLocks noGrp="1"/>
          </p:cNvSpPr>
          <p:nvPr>
            <p:ph idx="1"/>
          </p:nvPr>
        </p:nvSpPr>
        <p:spPr>
          <a:xfrm>
            <a:off x="3270738" y="1220079"/>
            <a:ext cx="5795890" cy="5300296"/>
          </a:xfrm>
        </p:spPr>
        <p:txBody>
          <a:bodyPr rtlCol="0">
            <a:normAutofit/>
          </a:bodyPr>
          <a:lstStyle/>
          <a:p>
            <a:pPr eaLnBrk="1" fontAlgn="auto" hangingPunct="1">
              <a:spcAft>
                <a:spcPts val="0"/>
              </a:spcAft>
              <a:buFont typeface="Arial"/>
              <a:buChar char="•"/>
              <a:defRPr/>
            </a:pPr>
            <a:r>
              <a:rPr lang="en-GB" sz="1600" dirty="0"/>
              <a:t>A suite of published Quick Guides can be found at </a:t>
            </a:r>
            <a:r>
              <a:rPr lang="en-GB" sz="1600" dirty="0">
                <a:hlinkClick r:id="rId3"/>
              </a:rPr>
              <a:t>www.nhs.uk/quickguides</a:t>
            </a:r>
            <a:endParaRPr lang="en-GB" sz="1600" dirty="0"/>
          </a:p>
          <a:p>
            <a:pPr eaLnBrk="1" fontAlgn="auto" hangingPunct="1">
              <a:spcAft>
                <a:spcPts val="0"/>
              </a:spcAft>
              <a:buFont typeface="Arial"/>
              <a:buChar char="•"/>
              <a:defRPr/>
            </a:pPr>
            <a:endParaRPr lang="en-GB" sz="800" dirty="0"/>
          </a:p>
          <a:p>
            <a:pPr marL="457200" indent="-457200" eaLnBrk="1" fontAlgn="auto" hangingPunct="1">
              <a:spcAft>
                <a:spcPts val="0"/>
              </a:spcAft>
              <a:buFont typeface="+mj-lt"/>
              <a:buAutoNum type="arabicPeriod"/>
              <a:defRPr/>
            </a:pPr>
            <a:r>
              <a:rPr lang="en-GB" sz="1600" dirty="0"/>
              <a:t>Quick Guide: Improving hospital discharge to the care sector (October 2015)</a:t>
            </a:r>
          </a:p>
          <a:p>
            <a:pPr marL="457200" indent="-457200" eaLnBrk="1" fontAlgn="auto" hangingPunct="1">
              <a:spcAft>
                <a:spcPts val="0"/>
              </a:spcAft>
              <a:buFont typeface="+mj-lt"/>
              <a:buAutoNum type="arabicPeriod"/>
              <a:defRPr/>
            </a:pPr>
            <a:r>
              <a:rPr lang="en-GB" sz="1600" dirty="0"/>
              <a:t>Quick Guide: Better use of care at home (October 2015)</a:t>
            </a:r>
          </a:p>
          <a:p>
            <a:pPr marL="457200" indent="-457200" eaLnBrk="1" fontAlgn="auto" hangingPunct="1">
              <a:spcAft>
                <a:spcPts val="0"/>
              </a:spcAft>
              <a:buFont typeface="+mj-lt"/>
              <a:buAutoNum type="arabicPeriod"/>
              <a:defRPr/>
            </a:pPr>
            <a:r>
              <a:rPr lang="en-GB" sz="1600" dirty="0"/>
              <a:t>Quick Guide: Clinical input into care homes (October 2015)</a:t>
            </a:r>
          </a:p>
          <a:p>
            <a:pPr marL="457200" indent="-457200" eaLnBrk="1" fontAlgn="auto" hangingPunct="1">
              <a:spcAft>
                <a:spcPts val="0"/>
              </a:spcAft>
              <a:buFont typeface="+mj-lt"/>
              <a:buAutoNum type="arabicPeriod"/>
              <a:defRPr/>
            </a:pPr>
            <a:r>
              <a:rPr lang="en-GB" sz="1600" dirty="0"/>
              <a:t>Quick Guide: Sharing patient information (October 2015) </a:t>
            </a:r>
          </a:p>
          <a:p>
            <a:pPr marL="457200" indent="-457200" eaLnBrk="1" fontAlgn="auto" hangingPunct="1">
              <a:spcAft>
                <a:spcPts val="0"/>
              </a:spcAft>
              <a:buFont typeface="+mj-lt"/>
              <a:buAutoNum type="arabicPeriod"/>
              <a:defRPr/>
            </a:pPr>
            <a:r>
              <a:rPr lang="en-GB" sz="1600" dirty="0"/>
              <a:t>Quick Guide: Technology in care homes (October 2015)</a:t>
            </a:r>
          </a:p>
          <a:p>
            <a:pPr marL="457200" indent="-457200" eaLnBrk="1" fontAlgn="auto" hangingPunct="1">
              <a:spcAft>
                <a:spcPts val="0"/>
              </a:spcAft>
              <a:buFont typeface="+mj-lt"/>
              <a:buAutoNum type="arabicPeriod"/>
              <a:defRPr/>
            </a:pPr>
            <a:r>
              <a:rPr lang="en-GB" sz="1600" dirty="0"/>
              <a:t>Quick Guide: Identifying local care home placements (October 2015)</a:t>
            </a:r>
          </a:p>
          <a:p>
            <a:pPr marL="457200" indent="-457200" eaLnBrk="1" fontAlgn="auto" hangingPunct="1">
              <a:spcAft>
                <a:spcPts val="0"/>
              </a:spcAft>
              <a:buFont typeface="+mj-lt"/>
              <a:buAutoNum type="arabicPeriod"/>
              <a:defRPr/>
            </a:pPr>
            <a:r>
              <a:rPr lang="en-GB" sz="1600" dirty="0"/>
              <a:t>Quick Guide: Supporting patients’ choices to avoid long hospital stays (March 2016)</a:t>
            </a:r>
          </a:p>
          <a:p>
            <a:pPr marL="457200" indent="-457200" eaLnBrk="1" fontAlgn="auto" hangingPunct="1">
              <a:spcAft>
                <a:spcPts val="0"/>
              </a:spcAft>
              <a:buFont typeface="+mj-lt"/>
              <a:buAutoNum type="arabicPeriod"/>
              <a:defRPr/>
            </a:pPr>
            <a:r>
              <a:rPr lang="en-GB" sz="1600" dirty="0"/>
              <a:t>Managing care home closures (July 2016)</a:t>
            </a:r>
          </a:p>
          <a:p>
            <a:pPr marL="457200" indent="-457200" eaLnBrk="1" fontAlgn="auto" hangingPunct="1">
              <a:spcAft>
                <a:spcPts val="0"/>
              </a:spcAft>
              <a:buFont typeface="+mj-lt"/>
              <a:buAutoNum type="arabicPeriod"/>
              <a:defRPr/>
            </a:pPr>
            <a:r>
              <a:rPr lang="en-GB" sz="1600" dirty="0"/>
              <a:t>Quick Guide: Discharging to Assess (September 2016)</a:t>
            </a:r>
          </a:p>
          <a:p>
            <a:pPr marL="457200" indent="-457200" eaLnBrk="1" fontAlgn="auto" hangingPunct="1">
              <a:spcAft>
                <a:spcPts val="0"/>
              </a:spcAft>
              <a:buFont typeface="+mj-lt"/>
              <a:buAutoNum type="arabicPeriod"/>
              <a:defRPr/>
            </a:pPr>
            <a:r>
              <a:rPr lang="en-GB" sz="1600" dirty="0"/>
              <a:t>Quick Guide: Health and Housing (October 2016)</a:t>
            </a:r>
          </a:p>
          <a:p>
            <a:pPr marL="457200" indent="-457200">
              <a:buFont typeface="+mj-lt"/>
              <a:buAutoNum type="arabicPeriod"/>
              <a:defRPr/>
            </a:pPr>
            <a:r>
              <a:rPr lang="en-GB" sz="1600" dirty="0"/>
              <a:t>Quick Guide: Hospital Transfer Pathway ‘Red Bag’ (June 2018)</a:t>
            </a:r>
          </a:p>
        </p:txBody>
      </p:sp>
      <p:pic>
        <p:nvPicPr>
          <p:cNvPr id="73732" name="Picture 11">
            <a:extLst>
              <a:ext uri="{FF2B5EF4-FFF2-40B4-BE49-F238E27FC236}">
                <a16:creationId xmlns:a16="http://schemas.microsoft.com/office/drawing/2014/main" id="{46838D2F-980A-483B-87C6-CF0E17F43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1543050"/>
            <a:ext cx="3033712"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98633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NHS England PowerPoint template</sub_x0020_topic>
    <Topic xmlns="ddfc0607-48e1-4f98-8c6f-3287da82a77f">NHS England PowerPoint Templates</Topic>
    <FOIClass xmlns="51367701-27c8-403e-a234-85855c5cd73e"/>
    <Classification xmlns="51367701-27c8-403e-a234-85855c5cd73e" xsi:nil="true"/>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7856e9ed-4ffd-42b3-a2c4-c807c79d267a</TermId>
        </TermInfo>
      </Term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K57F673QWXRZ-1160-193</_dlc_DocId>
    <_dlc_DocIdUrl xmlns="cccaf3ac-2de9-44d4-aa31-54302fceb5f7">
      <Url>https://nhsengland.sharepoint.com/TeamCentre/VisionandValues/_layouts/15/DocIdRedir.aspx?ID=K57F673QWXRZ-1160-193</Url>
      <Description>K57F673QWXRZ-1160-193</Description>
    </_dlc_DocIdUrl>
    <SharedWithUsers xmlns="51367701-27c8-403e-a234-85855c5cd73e">
      <UserInfo>
        <DisplayName>Sajjad Sabir</DisplayName>
        <AccountId>14439</AccountId>
        <AccountType/>
      </UserInfo>
      <UserInfo>
        <DisplayName>nathan mulenga</DisplayName>
        <AccountId>18628</AccountId>
        <AccountType/>
      </UserInfo>
      <UserInfo>
        <DisplayName>Chloe Sellwood</DisplayName>
        <AccountId>1169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49" ma:contentTypeDescription="Content Type for all the documents with a classification attached" ma:contentTypeScope="" ma:versionID="39de1031dd666274d836aa85c361fb6b">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878608f0cadb484a640ca55c76b8bda4"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element ref="ns2:LastSharedByUser" minOccurs="0"/>
                <xsd:element ref="ns2:LastSharedByTim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3" nillable="true" ma:displayName="Last Shared By User" ma:description="" ma:internalName="LastSharedByUser" ma:readOnly="true">
      <xsd:simpleType>
        <xsd:restriction base="dms:Note">
          <xsd:maxLength value="255"/>
        </xsd:restriction>
      </xsd:simpleType>
    </xsd:element>
    <xsd:element name="LastSharedByTime" ma:index="3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element name="MediaServiceMetadata" ma:index="35" nillable="true" ma:displayName="MediaServiceMetadata" ma:description="" ma:hidden="true" ma:internalName="MediaServiceMetadata" ma:readOnly="true">
      <xsd:simpleType>
        <xsd:restriction base="dms:Note"/>
      </xsd:simpleType>
    </xsd:element>
    <xsd:element name="MediaServiceFastMetadata" ma:index="3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0B2573-D70F-46DA-896D-0061F458A796}">
  <ds:schemaRefs>
    <ds:schemaRef ds:uri="http://schemas.microsoft.com/sharepoint/v3/contenttype/forms"/>
  </ds:schemaRefs>
</ds:datastoreItem>
</file>

<file path=customXml/itemProps2.xml><?xml version="1.0" encoding="utf-8"?>
<ds:datastoreItem xmlns:ds="http://schemas.openxmlformats.org/officeDocument/2006/customXml" ds:itemID="{F5C4BEEC-F1D4-45EE-B4D2-7E1AF6A48B54}">
  <ds:schemaRefs>
    <ds:schemaRef ds:uri="cccaf3ac-2de9-44d4-aa31-54302fceb5f7"/>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ddfc0607-48e1-4f98-8c6f-3287da82a77f"/>
    <ds:schemaRef ds:uri="51367701-27c8-403e-a234-85855c5cd73e"/>
    <ds:schemaRef ds:uri="http://www.w3.org/XML/1998/namespace"/>
  </ds:schemaRefs>
</ds:datastoreItem>
</file>

<file path=customXml/itemProps3.xml><?xml version="1.0" encoding="utf-8"?>
<ds:datastoreItem xmlns:ds="http://schemas.openxmlformats.org/officeDocument/2006/customXml" ds:itemID="{45187CD3-0770-4081-A648-98365B1D0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87B000-EBF6-4E62-8F83-7031BDB6D9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1727</TotalTime>
  <Words>1292</Words>
  <Application>Microsoft Office PowerPoint</Application>
  <PresentationFormat>On-screen Show (4:3)</PresentationFormat>
  <Paragraphs>142</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Times</vt:lpstr>
      <vt:lpstr>Office Theme</vt:lpstr>
      <vt:lpstr>National Outlook on Health and Housing</vt:lpstr>
      <vt:lpstr>PowerPoint Presentation</vt:lpstr>
      <vt:lpstr>Health and Housing</vt:lpstr>
      <vt:lpstr>Memorandum of Understanding</vt:lpstr>
      <vt:lpstr>Memorandum of Understanding</vt:lpstr>
      <vt:lpstr>National DToC Figures (17/18)</vt:lpstr>
      <vt:lpstr>Housing Issues on Discharge </vt:lpstr>
      <vt:lpstr>What have we delivered?</vt:lpstr>
      <vt:lpstr>The Quick Guides</vt:lpstr>
      <vt:lpstr>Health and Housing Quick Guide</vt:lpstr>
      <vt:lpstr>Health and Housing Quick Guide</vt:lpstr>
      <vt:lpstr>What have we delivered?</vt:lpstr>
      <vt:lpstr>The Organisations Represented</vt:lpstr>
      <vt:lpstr>We asked for your comments…</vt:lpstr>
      <vt:lpstr>The next steps…</vt:lpstr>
      <vt:lpstr>This is just the start…</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keywords>powerpoint template</cp:keywords>
  <cp:lastModifiedBy>Clare Skidmore</cp:lastModifiedBy>
  <cp:revision>176</cp:revision>
  <cp:lastPrinted>2014-05-27T15:15:21Z</cp:lastPrinted>
  <dcterms:created xsi:type="dcterms:W3CDTF">2014-04-08T10:27:44Z</dcterms:created>
  <dcterms:modified xsi:type="dcterms:W3CDTF">2019-01-21T14:24:42Z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d6ba94d6-7b92-4ceb-a362-d5d386408ca3</vt:lpwstr>
  </property>
  <property fmtid="{D5CDD505-2E9C-101B-9397-08002B2CF9AE}" pid="4" name="TaxKeyword">
    <vt:lpwstr>2164;#powerpoint template|7856e9ed-4ffd-42b3-a2c4-c807c79d267a</vt:lpwstr>
  </property>
</Properties>
</file>