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45" r:id="rId3"/>
    <p:sldId id="313" r:id="rId4"/>
    <p:sldId id="307" r:id="rId5"/>
    <p:sldId id="344" r:id="rId6"/>
    <p:sldId id="331" r:id="rId7"/>
    <p:sldId id="332" r:id="rId8"/>
    <p:sldId id="327" r:id="rId9"/>
  </p:sldIdLst>
  <p:sldSz cx="9144000" cy="6858000" type="screen4x3"/>
  <p:notesSz cx="6742113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8D2F5E"/>
    <a:srgbClr val="C0C0C0"/>
    <a:srgbClr val="DDDDDD"/>
    <a:srgbClr val="C08E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77" autoAdjust="0"/>
    <p:restoredTop sz="94940" autoAdjust="0"/>
  </p:normalViewPr>
  <p:slideViewPr>
    <p:cSldViewPr>
      <p:cViewPr varScale="1">
        <p:scale>
          <a:sx n="81" d="100"/>
          <a:sy n="81" d="100"/>
        </p:scale>
        <p:origin x="103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34" y="-96"/>
      </p:cViewPr>
      <p:guideLst>
        <p:guide orient="horz" pos="3109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E63E09-7188-46B5-B482-CF83946788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998" cy="493869"/>
          </a:xfrm>
          <a:prstGeom prst="rect">
            <a:avLst/>
          </a:prstGeom>
        </p:spPr>
        <p:txBody>
          <a:bodyPr vert="horz" lIns="94934" tIns="47468" rIns="94934" bIns="47468" rtlCol="0"/>
          <a:lstStyle>
            <a:lvl1pPr algn="l" eaLnBrk="0" hangingPunct="0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817532-D45E-487A-ABF9-796C4D5FB7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8557" y="0"/>
            <a:ext cx="2921998" cy="493869"/>
          </a:xfrm>
          <a:prstGeom prst="rect">
            <a:avLst/>
          </a:prstGeom>
        </p:spPr>
        <p:txBody>
          <a:bodyPr vert="horz" lIns="94934" tIns="47468" rIns="94934" bIns="47468" rtlCol="0"/>
          <a:lstStyle>
            <a:lvl1pPr algn="r" eaLnBrk="0" hangingPunct="0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36DE050-3FFB-490F-85AD-0AA74F3194FF}" type="datetimeFigureOut">
              <a:rPr lang="en-GB"/>
              <a:pPr>
                <a:defRPr/>
              </a:pPr>
              <a:t>21/01/2019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5EDBBF-7CAB-4E2D-9E97-2D50189BCB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227"/>
            <a:ext cx="2921998" cy="493868"/>
          </a:xfrm>
          <a:prstGeom prst="rect">
            <a:avLst/>
          </a:prstGeom>
        </p:spPr>
        <p:txBody>
          <a:bodyPr vert="horz" lIns="94934" tIns="47468" rIns="94934" bIns="47468" rtlCol="0" anchor="b"/>
          <a:lstStyle>
            <a:lvl1pPr algn="l" eaLnBrk="0" hangingPunct="0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30F064-C8E6-4625-BE34-AB6B84D27E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8557" y="9377227"/>
            <a:ext cx="2921998" cy="493868"/>
          </a:xfrm>
          <a:prstGeom prst="rect">
            <a:avLst/>
          </a:prstGeom>
        </p:spPr>
        <p:txBody>
          <a:bodyPr vert="horz" wrap="square" lIns="94934" tIns="47468" rIns="94934" bIns="4746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FD17BBF8-045C-4595-BA95-05864B3500C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552615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65342AE-629C-48D3-8B71-8C78B72665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998" cy="495436"/>
          </a:xfrm>
          <a:prstGeom prst="rect">
            <a:avLst/>
          </a:prstGeom>
        </p:spPr>
        <p:txBody>
          <a:bodyPr vert="horz" lIns="94934" tIns="47468" rIns="94934" bIns="47468" rtlCol="0"/>
          <a:lstStyle>
            <a:lvl1pPr algn="l" eaLnBrk="0" hangingPunct="0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A4B27E-8ADB-4B86-8DDC-AD8A942D5E2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8557" y="0"/>
            <a:ext cx="2921998" cy="495436"/>
          </a:xfrm>
          <a:prstGeom prst="rect">
            <a:avLst/>
          </a:prstGeom>
        </p:spPr>
        <p:txBody>
          <a:bodyPr vert="horz" lIns="94934" tIns="47468" rIns="94934" bIns="47468" rtlCol="0"/>
          <a:lstStyle>
            <a:lvl1pPr algn="r" eaLnBrk="0" hangingPunct="0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2F0543BE-7D91-4414-8BF0-FB95DB687D65}" type="datetimeFigureOut">
              <a:rPr lang="en-GB"/>
              <a:pPr>
                <a:defRPr/>
              </a:pPr>
              <a:t>21/01/2019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24C24C-0891-41FA-89A5-5049B509C4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34" tIns="47468" rIns="94934" bIns="47468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52189A3-68D9-4CFC-AD87-7E3E2528E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588" y="4750543"/>
            <a:ext cx="5394938" cy="3888233"/>
          </a:xfrm>
          <a:prstGeom prst="rect">
            <a:avLst/>
          </a:prstGeom>
        </p:spPr>
        <p:txBody>
          <a:bodyPr vert="horz" lIns="94934" tIns="47468" rIns="94934" bIns="4746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C2261-B4F0-4AC4-AAFB-9886617848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377227"/>
            <a:ext cx="2921998" cy="495436"/>
          </a:xfrm>
          <a:prstGeom prst="rect">
            <a:avLst/>
          </a:prstGeom>
        </p:spPr>
        <p:txBody>
          <a:bodyPr vert="horz" lIns="94934" tIns="47468" rIns="94934" bIns="47468" rtlCol="0" anchor="b"/>
          <a:lstStyle>
            <a:lvl1pPr algn="l" eaLnBrk="0" hangingPunct="0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9ED7F-3650-41DD-BC77-063D46939D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8557" y="9377227"/>
            <a:ext cx="2921998" cy="495436"/>
          </a:xfrm>
          <a:prstGeom prst="rect">
            <a:avLst/>
          </a:prstGeom>
        </p:spPr>
        <p:txBody>
          <a:bodyPr vert="horz" wrap="square" lIns="94934" tIns="47468" rIns="94934" bIns="4746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92E7D1D1-F5C6-44AE-BAA6-4E09CD45A50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9573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293C2C8-6275-4C38-AD17-16B2EB83BD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835BED7-2264-4F8D-BF24-D5189DFBD9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69209471-4E65-44D0-96B4-F2B03A6E4C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2103" indent="-2815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26312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76837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27362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77887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28412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78937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9461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B5086D-DD1B-48B8-8941-110B5CFD49DF}" type="slidenum">
              <a:rPr lang="en-GB" altLang="en-US" sz="13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C7B0D583-0B44-4F7A-B8F5-683A77A7B4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E3DC00A6-E0FE-4F21-8FF0-FC55DAB263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3924B09D-1FD1-49B4-9B67-0FE1A22781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2103" indent="-2815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26312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76837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27362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77887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28412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78937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9461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11CF6B-179E-4BC8-A2A2-F8FE001233C9}" type="slidenum">
              <a:rPr lang="en-GB" altLang="en-US" sz="13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4C59BEB5-20F5-4249-97B5-B1B524CC27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11D036A-D264-4B30-B070-B03E5E7F77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A82F7C42-6FB2-4010-9F0E-7A13D3EBFC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2103" indent="-28157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26312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76837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27362" indent="-225262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77887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28412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78937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29461" indent="-22526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C5D659-AEDE-4930-9DE7-A18259BEBC40}" type="slidenum">
              <a:rPr lang="en-GB" altLang="en-US" sz="13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BCF63D-22D8-482C-8320-CCBA0955B0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F3A0D-D7A0-4EAA-B22F-88CFDBCC0E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C72EA7-7E86-4201-889D-35FF6E3AC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F3702-1FE0-456A-BDFF-8BB0E8051D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854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77F54E5-B38E-4D43-92FB-F1EB4E233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AF370F-8398-4F66-A22E-C3290E81F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ACC09A-FA52-44B0-A68A-06439F2497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4E92D-89C0-4C95-8342-FA89E45DC54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504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192213"/>
            <a:ext cx="2160587" cy="5045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192213"/>
            <a:ext cx="6329363" cy="5045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0F3566-569B-4E8F-AF38-13C19F1118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F1ED50-574F-419B-8D68-F6E9CDB0E7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4612EF3-7759-4AA3-9207-2DDF6CFC50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62980-85A2-4309-BB5A-82909317E4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488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FD2C51-2972-4226-8F50-455B54EA4F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1A94BC-F7E9-48E1-A5C2-B7D272ACF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3BBFC8-2A21-4AFF-A688-35DC80B6A1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C285F-963F-46EF-8A8B-68538A2DAE3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485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121202-3691-4718-83F5-1E7BF034C9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AF93E2-080C-4451-A263-D17AEC3739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B3D5B7-A2CC-4A26-AA1A-CAF637D76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9AB9C-13F0-4270-BAC8-991AD8CF1FC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224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2143125"/>
            <a:ext cx="4244975" cy="4094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43125"/>
            <a:ext cx="4244975" cy="4094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B8DC67-2CD5-45D6-82A9-C2C50A6B92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ABD417-C145-45F9-A911-52CEE9D139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03FFF6-EBA3-4371-B22D-125AA8CA91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860B1-FB50-4DC5-B4A6-6AE41A3D231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1785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8C87E0-56C4-4A48-9991-1F8F1B5AB9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DBC2203-0E5F-4F50-9A89-CE257A2E44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30AE21B-819E-4242-B952-07B0FC8C12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260D4-884B-42BD-9040-572D6BF2058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6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0489971-AA36-4F08-9E43-5635419E81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0BC9103-56D4-417E-ADE7-1ED4786BF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39A07D3-E751-4E54-AAC6-B19726D58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90EC1-9868-40B6-9669-9C71BDFBA0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590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4AD55EF-FE45-493F-9E3C-15E473D64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FA00B26-DB3F-46B6-86F9-228FD94DA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0FFEAE4-B381-434B-AB20-270C2B70B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9D1D1-A75E-4B9C-AAFF-83CDF1EBE7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1077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4BA471-32EB-4358-81BC-862B671FBA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A24AB4-89BA-41B1-A534-EE0B8715E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509612-DE73-430A-9A33-BF2B365F70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1FC5D-66F9-4908-A33D-61EC414A59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740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CCE1F4-2DBA-4874-9136-944C57986E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CE9FCB-CF3E-4164-9C3C-79CD508164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CB0D27-BF55-421D-8526-42A4F867C0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D5480-0EEF-4E48-AE37-43104E71AB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816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EF63DC-531F-43EA-BC94-4EDA86C7B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92213"/>
            <a:ext cx="6697663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32FB386-298E-43B6-9A3B-EF29950F50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2143125"/>
            <a:ext cx="864235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D57BD59-E42C-4B04-A586-670C0C1DB3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96B6BF8-FF7D-43E5-9871-EB0AE894BC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542A3B1-2BCF-4CFE-9163-1E9BCFB5F1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7689622-6DA1-42A9-90EB-69739D3B414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8">
            <a:extLst>
              <a:ext uri="{FF2B5EF4-FFF2-40B4-BE49-F238E27FC236}">
                <a16:creationId xmlns:a16="http://schemas.microsoft.com/office/drawing/2014/main" id="{2C49D90C-A887-44F3-81C0-6E2105ABC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333375"/>
            <a:ext cx="2386012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en-US" altLang="en-US" sz="1400" dirty="0">
              <a:ea typeface="+mn-ea"/>
            </a:endParaRPr>
          </a:p>
        </p:txBody>
      </p:sp>
      <p:pic>
        <p:nvPicPr>
          <p:cNvPr id="1032" name="Picture 12" descr="ADASS LOGO_new spacing">
            <a:extLst>
              <a:ext uri="{FF2B5EF4-FFF2-40B4-BE49-F238E27FC236}">
                <a16:creationId xmlns:a16="http://schemas.microsoft.com/office/drawing/2014/main" id="{28C4A331-13B4-4666-9BF8-593CA6F70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6" t="9352" r="11958" b="20761"/>
          <a:stretch>
            <a:fillRect/>
          </a:stretch>
        </p:blipFill>
        <p:spPr bwMode="auto">
          <a:xfrm>
            <a:off x="7237413" y="522288"/>
            <a:ext cx="1655762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4">
            <a:extLst>
              <a:ext uri="{FF2B5EF4-FFF2-40B4-BE49-F238E27FC236}">
                <a16:creationId xmlns:a16="http://schemas.microsoft.com/office/drawing/2014/main" id="{8E0FE241-081B-4B9B-A310-DAEB055F3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397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dirty="0">
              <a:ea typeface="+mn-ea"/>
            </a:endParaRPr>
          </a:p>
        </p:txBody>
      </p:sp>
      <p:sp>
        <p:nvSpPr>
          <p:cNvPr id="1034" name="Rectangle 15">
            <a:extLst>
              <a:ext uri="{FF2B5EF4-FFF2-40B4-BE49-F238E27FC236}">
                <a16:creationId xmlns:a16="http://schemas.microsoft.com/office/drawing/2014/main" id="{704E46BA-3F28-497D-8E4B-A1F8DEB14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45238"/>
            <a:ext cx="9144000" cy="53975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dirty="0"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Arial Unicode MS" pitchFamily="34" charset="-128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Arial Unicode MS" pitchFamily="34" charset="-128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Arial Unicode MS" pitchFamily="34" charset="-128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Arial Unicode MS" pitchFamily="34" charset="-128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8D2F5E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C331374-AD48-4258-B6F8-91200352F0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1700808"/>
            <a:ext cx="8135937" cy="2664619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3200" dirty="0"/>
              <a:t>Integrating Health, Housing and Adult Services in the North East</a:t>
            </a:r>
            <a:br>
              <a:rPr lang="en-GB" sz="2800" dirty="0"/>
            </a:br>
            <a:br>
              <a:rPr lang="en-GB" sz="2800" dirty="0"/>
            </a:br>
            <a:r>
              <a:rPr lang="en-GB" sz="2400" dirty="0"/>
              <a:t>22</a:t>
            </a:r>
            <a:r>
              <a:rPr lang="en-GB" sz="2400" baseline="30000" dirty="0"/>
              <a:t>nd</a:t>
            </a:r>
            <a:r>
              <a:rPr lang="en-GB" sz="2400" dirty="0"/>
              <a:t> January 2019</a:t>
            </a:r>
            <a:endParaRPr lang="en-US" sz="3200" dirty="0">
              <a:ea typeface="ＭＳ Ｐゴシック" charset="0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CD09183-0816-4F29-87CA-FCBF8518A4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576" y="4725144"/>
            <a:ext cx="7920037" cy="13684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1800" dirty="0">
                <a:ea typeface="ＭＳ Ｐゴシック" charset="0"/>
              </a:rPr>
              <a:t>Neil Revely</a:t>
            </a:r>
          </a:p>
          <a:p>
            <a:pPr algn="l" eaLnBrk="1" hangingPunct="1">
              <a:defRPr/>
            </a:pPr>
            <a:r>
              <a:rPr lang="en-US" sz="1800" dirty="0">
                <a:ea typeface="ＭＳ Ｐゴシック" charset="0"/>
              </a:rPr>
              <a:t>ADASS Housing Policy Network Co-Chair and LGA Care &amp; Health Improvement Adviser</a:t>
            </a:r>
            <a:endParaRPr lang="en-US" sz="1800" dirty="0">
              <a:ea typeface="ＭＳ Ｐゴシック" charset="0"/>
              <a:cs typeface="+mn-cs"/>
            </a:endParaRPr>
          </a:p>
          <a:p>
            <a:pPr algn="l" eaLnBrk="1" hangingPunct="1">
              <a:spcBef>
                <a:spcPts val="0"/>
              </a:spcBef>
              <a:defRPr/>
            </a:pPr>
            <a:r>
              <a:rPr lang="en-US" i="1" dirty="0">
                <a:latin typeface="Times New Roman" charset="0"/>
                <a:ea typeface="ＭＳ Ｐゴシック" charset="0"/>
                <a:cs typeface="Times New Roman" charset="0"/>
              </a:rPr>
              <a:t>				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185D-AC84-3946-90E8-5E1FB6CF6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leading to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AC361-7D36-2D4B-89EA-4F9A2E16C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2420888"/>
            <a:ext cx="8642350" cy="4094163"/>
          </a:xfrm>
        </p:spPr>
        <p:txBody>
          <a:bodyPr/>
          <a:lstStyle/>
          <a:p>
            <a:r>
              <a:rPr lang="en-US" dirty="0"/>
              <a:t>ADASS &amp; the Housing Policy Network (HPN)</a:t>
            </a:r>
          </a:p>
          <a:p>
            <a:r>
              <a:rPr lang="en-US" dirty="0"/>
              <a:t>Connection to the Housing LIN</a:t>
            </a:r>
          </a:p>
          <a:p>
            <a:r>
              <a:rPr lang="en-US" dirty="0"/>
              <a:t>ADASS/LIN Regional Events 18/19</a:t>
            </a:r>
          </a:p>
          <a:p>
            <a:r>
              <a:rPr lang="en-US" dirty="0"/>
              <a:t>LGA Input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695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32F237E-370F-4820-8840-C5CCB7413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408738" cy="1081088"/>
          </a:xfrm>
        </p:spPr>
        <p:txBody>
          <a:bodyPr/>
          <a:lstStyle/>
          <a:p>
            <a:r>
              <a:rPr lang="en-GB" altLang="en-US" sz="3200" dirty="0"/>
              <a:t>National Policy Context 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B35F78BC-110C-4000-9C50-A94A4D1F63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0" y="1440406"/>
            <a:ext cx="8642350" cy="4680520"/>
          </a:xfrm>
        </p:spPr>
        <p:txBody>
          <a:bodyPr/>
          <a:lstStyle/>
          <a:p>
            <a:r>
              <a:rPr lang="en-GB" altLang="en-US" sz="2000" b="1" dirty="0"/>
              <a:t>Marmot Review</a:t>
            </a:r>
            <a:r>
              <a:rPr lang="en-GB" altLang="en-US" sz="2000" dirty="0"/>
              <a:t>  - need to </a:t>
            </a:r>
            <a:r>
              <a:rPr lang="en-US" altLang="en-US" sz="2000" dirty="0"/>
              <a:t>improve the social determinants of health</a:t>
            </a:r>
            <a:endParaRPr lang="en-GB" altLang="en-US" sz="2000" dirty="0"/>
          </a:p>
          <a:p>
            <a:r>
              <a:rPr lang="en-GB" altLang="en-US" sz="2000" b="1" dirty="0"/>
              <a:t>Health and Social Care Act - </a:t>
            </a:r>
            <a:r>
              <a:rPr lang="en-GB" altLang="en-US" sz="2000" dirty="0"/>
              <a:t>creating Health &amp; Well Being Boards </a:t>
            </a:r>
          </a:p>
          <a:p>
            <a:r>
              <a:rPr lang="en-GB" altLang="en-US" sz="2000" b="1" dirty="0"/>
              <a:t>Care Act</a:t>
            </a:r>
            <a:r>
              <a:rPr lang="en-GB" altLang="en-US" sz="2000" dirty="0"/>
              <a:t> - an emphasis on housing/home based solutions</a:t>
            </a:r>
          </a:p>
          <a:p>
            <a:r>
              <a:rPr lang="en-GB" altLang="en-US" sz="2000" b="1" dirty="0"/>
              <a:t>Better Care Fund  –  </a:t>
            </a:r>
            <a:r>
              <a:rPr lang="en-GB" altLang="en-US" sz="2000" dirty="0"/>
              <a:t>promoting integration including Housing</a:t>
            </a:r>
          </a:p>
          <a:p>
            <a:r>
              <a:rPr lang="en-GB" altLang="en-US" sz="2000" b="1" dirty="0"/>
              <a:t>Five Year Forward View</a:t>
            </a:r>
            <a:r>
              <a:rPr lang="en-GB" altLang="en-US" sz="2000" dirty="0"/>
              <a:t>  – Healthy New Towns</a:t>
            </a:r>
          </a:p>
          <a:p>
            <a:r>
              <a:rPr lang="en-GB" altLang="en-US" sz="2000" b="1" dirty="0"/>
              <a:t>Building our Homes , Communities and Futures  </a:t>
            </a:r>
            <a:r>
              <a:rPr lang="en-GB" altLang="en-US" sz="2000" dirty="0"/>
              <a:t>–  Dec 16 LGA Housing Commission </a:t>
            </a:r>
          </a:p>
          <a:p>
            <a:r>
              <a:rPr lang="en-GB" altLang="en-US" sz="2000" b="1" dirty="0"/>
              <a:t>Housing White Paper – “</a:t>
            </a:r>
            <a:r>
              <a:rPr lang="en-GB" altLang="en-US" sz="2000" dirty="0"/>
              <a:t>Fixing our broken housing market</a:t>
            </a:r>
            <a:r>
              <a:rPr lang="en-GB" altLang="en-US" sz="2000" b="1" dirty="0"/>
              <a:t>”  </a:t>
            </a:r>
            <a:r>
              <a:rPr lang="en-GB" altLang="en-US" sz="2000" dirty="0"/>
              <a:t>Feb 17 </a:t>
            </a:r>
          </a:p>
          <a:p>
            <a:r>
              <a:rPr lang="en-GB" altLang="en-US" sz="2000" b="1" dirty="0"/>
              <a:t>Neighbourhood Planning Act </a:t>
            </a:r>
            <a:r>
              <a:rPr lang="en-GB" altLang="en-US" sz="2000" dirty="0"/>
              <a:t>– April 2017</a:t>
            </a:r>
          </a:p>
          <a:p>
            <a:r>
              <a:rPr lang="en-GB" altLang="en-US" sz="2000" b="1" dirty="0"/>
              <a:t>MHCLG /DWP Supported Housing Consultation </a:t>
            </a:r>
            <a:r>
              <a:rPr lang="en-GB" altLang="en-US" sz="2000" dirty="0"/>
              <a:t>– 2017/18</a:t>
            </a:r>
          </a:p>
          <a:p>
            <a:r>
              <a:rPr lang="en-GB" altLang="en-US" sz="2000" b="1" dirty="0"/>
              <a:t>Social Housing Green Paper – </a:t>
            </a:r>
            <a:r>
              <a:rPr lang="en-GB" altLang="en-US" sz="2000" dirty="0"/>
              <a:t>Summer/Autumn 2018 </a:t>
            </a:r>
          </a:p>
          <a:p>
            <a:r>
              <a:rPr lang="en-GB" altLang="en-US" sz="2000" b="1" dirty="0"/>
              <a:t>NHS Plan – </a:t>
            </a:r>
            <a:r>
              <a:rPr lang="en-GB" altLang="en-US" sz="2000" dirty="0"/>
              <a:t>December 2018</a:t>
            </a:r>
          </a:p>
          <a:p>
            <a:r>
              <a:rPr lang="en-GB" altLang="en-US" sz="2000" b="1" dirty="0"/>
              <a:t>Adult Social Care Green Paper  - </a:t>
            </a:r>
            <a:r>
              <a:rPr lang="en-GB" altLang="en-US" sz="2000" dirty="0"/>
              <a:t>soon?</a:t>
            </a:r>
          </a:p>
          <a:p>
            <a:endParaRPr lang="en-GB" altLang="en-US" sz="2000" b="1" dirty="0"/>
          </a:p>
          <a:p>
            <a:endParaRPr lang="en-GB" altLang="en-US" sz="2000" dirty="0"/>
          </a:p>
          <a:p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00A43CE5-425B-4998-A788-8D5D17245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620713"/>
            <a:ext cx="6697663" cy="941387"/>
          </a:xfrm>
        </p:spPr>
        <p:txBody>
          <a:bodyPr/>
          <a:lstStyle/>
          <a:p>
            <a:r>
              <a:rPr lang="en-GB" altLang="en-US" sz="2800" dirty="0"/>
              <a:t>Improving Health and Care Through the Home - National MoU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B490EC77-70F8-4614-8BBF-D1C22C600A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56100" y="1944688"/>
            <a:ext cx="3816350" cy="3600450"/>
          </a:xfrm>
        </p:spPr>
        <p:txBody>
          <a:bodyPr/>
          <a:lstStyle/>
          <a:p>
            <a:r>
              <a:rPr lang="en-GB" altLang="en-US" sz="2200" dirty="0"/>
              <a:t>NHS England initiated discussions with the Housing and Care sector</a:t>
            </a:r>
          </a:p>
          <a:p>
            <a:r>
              <a:rPr lang="en-GB" altLang="en-US" sz="2200" dirty="0"/>
              <a:t>Published in 2014 and refreshed March 2018</a:t>
            </a:r>
          </a:p>
          <a:p>
            <a:r>
              <a:rPr lang="en-GB" altLang="en-US" sz="2200" dirty="0"/>
              <a:t>ADASS hosted the process supported by DHSC</a:t>
            </a:r>
          </a:p>
          <a:p>
            <a:r>
              <a:rPr lang="en-GB" altLang="en-US" sz="2200" dirty="0"/>
              <a:t>Public Health England taking a lead role</a:t>
            </a:r>
          </a:p>
          <a:p>
            <a:endParaRPr lang="en-GB" altLang="en-US" dirty="0"/>
          </a:p>
        </p:txBody>
      </p:sp>
      <p:pic>
        <p:nvPicPr>
          <p:cNvPr id="8196" name="Picture 2">
            <a:extLst>
              <a:ext uri="{FF2B5EF4-FFF2-40B4-BE49-F238E27FC236}">
                <a16:creationId xmlns:a16="http://schemas.microsoft.com/office/drawing/2014/main" id="{B1EAD8CA-22A4-4FC1-85F3-28B19C843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3571875" cy="423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BA615-550C-1543-B691-CC8C9283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620688"/>
            <a:ext cx="6697663" cy="941387"/>
          </a:xfrm>
        </p:spPr>
        <p:txBody>
          <a:bodyPr/>
          <a:lstStyle/>
          <a:p>
            <a:r>
              <a:rPr lang="en-US" dirty="0"/>
              <a:t>Using &amp; Extending the MoU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F062A-9C75-6445-A9DA-27EC6F393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700808"/>
            <a:ext cx="8642350" cy="4094163"/>
          </a:xfrm>
        </p:spPr>
        <p:txBody>
          <a:bodyPr/>
          <a:lstStyle/>
          <a:p>
            <a:r>
              <a:rPr lang="en-GB" dirty="0"/>
              <a:t>Nottingham</a:t>
            </a:r>
          </a:p>
          <a:p>
            <a:r>
              <a:rPr lang="en-GB" dirty="0"/>
              <a:t>Cambridgeshire and Peterborough</a:t>
            </a:r>
          </a:p>
          <a:p>
            <a:r>
              <a:rPr lang="en-GB" dirty="0"/>
              <a:t>Hertfordshire</a:t>
            </a:r>
          </a:p>
          <a:p>
            <a:r>
              <a:rPr lang="en-GB" dirty="0"/>
              <a:t>Northamptonshire</a:t>
            </a:r>
          </a:p>
          <a:p>
            <a:r>
              <a:rPr lang="en-GB" dirty="0"/>
              <a:t>Gloucestershire</a:t>
            </a:r>
          </a:p>
          <a:p>
            <a:r>
              <a:rPr lang="en-GB" dirty="0"/>
              <a:t>Worcestershire</a:t>
            </a:r>
          </a:p>
          <a:p>
            <a:r>
              <a:rPr lang="en-GB" dirty="0"/>
              <a:t>Bristol</a:t>
            </a:r>
          </a:p>
          <a:p>
            <a:r>
              <a:rPr lang="en-US" dirty="0"/>
              <a:t>Greater Manchester</a:t>
            </a:r>
          </a:p>
          <a:p>
            <a:r>
              <a:rPr lang="en-US" dirty="0"/>
              <a:t>North East</a:t>
            </a:r>
          </a:p>
        </p:txBody>
      </p:sp>
    </p:spTree>
    <p:extLst>
      <p:ext uri="{BB962C8B-B14F-4D97-AF65-F5344CB8AC3E}">
        <p14:creationId xmlns:p14="http://schemas.microsoft.com/office/powerpoint/2010/main" val="166701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91909B6-3C25-49D6-9F76-8EDC3F762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4638" y="620713"/>
            <a:ext cx="6697662" cy="941387"/>
          </a:xfrm>
        </p:spPr>
        <p:txBody>
          <a:bodyPr/>
          <a:lstStyle/>
          <a:p>
            <a:r>
              <a:rPr lang="en-GB" altLang="en-US" sz="3200" dirty="0"/>
              <a:t>Building the Strategic Case</a:t>
            </a:r>
            <a:r>
              <a:rPr lang="en-GB" altLang="en-US" dirty="0"/>
              <a:t> 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028D5DB-2386-46CC-B48A-3A9924B92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773238"/>
            <a:ext cx="8229600" cy="4525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200" dirty="0"/>
              <a:t>Joint Strategic Needs Assessment </a:t>
            </a:r>
          </a:p>
          <a:p>
            <a:pPr>
              <a:defRPr/>
            </a:pPr>
            <a:r>
              <a:rPr lang="en-GB" sz="2200" dirty="0"/>
              <a:t>Health and Wellbeing Board and Strategy</a:t>
            </a:r>
          </a:p>
          <a:p>
            <a:pPr>
              <a:defRPr/>
            </a:pPr>
            <a:r>
              <a:rPr lang="en-GB" sz="2200" dirty="0"/>
              <a:t>Client Group Strategies (Older People/Learning Disabilities)</a:t>
            </a:r>
          </a:p>
          <a:p>
            <a:pPr>
              <a:defRPr/>
            </a:pPr>
            <a:r>
              <a:rPr lang="en-GB" sz="2200" dirty="0"/>
              <a:t>BCF Plan</a:t>
            </a:r>
          </a:p>
          <a:p>
            <a:pPr>
              <a:defRPr/>
            </a:pPr>
            <a:r>
              <a:rPr lang="en-GB" sz="2200" dirty="0"/>
              <a:t>Housing Needs Analysis</a:t>
            </a:r>
          </a:p>
          <a:p>
            <a:pPr>
              <a:defRPr/>
            </a:pPr>
            <a:r>
              <a:rPr lang="en-GB" sz="2200" dirty="0"/>
              <a:t>Local Plan and Housing Strategy</a:t>
            </a:r>
          </a:p>
          <a:p>
            <a:pPr>
              <a:defRPr/>
            </a:pPr>
            <a:r>
              <a:rPr lang="en-GB" sz="2200" dirty="0"/>
              <a:t>Sustainable Transformation Plans (STP)</a:t>
            </a:r>
          </a:p>
          <a:p>
            <a:pPr>
              <a:defRPr/>
            </a:pPr>
            <a:r>
              <a:rPr lang="en-GB" sz="2200" dirty="0"/>
              <a:t>Neighbourhood Planning Act</a:t>
            </a:r>
          </a:p>
          <a:p>
            <a:pPr>
              <a:defRPr/>
            </a:pPr>
            <a:r>
              <a:rPr lang="en-GB" sz="2200" dirty="0"/>
              <a:t>Developing age-friendly Communities</a:t>
            </a:r>
          </a:p>
          <a:p>
            <a:pPr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200" dirty="0"/>
              <a:t>Underpinned by research to understand the aspirations</a:t>
            </a:r>
          </a:p>
          <a:p>
            <a:pPr marL="0" indent="0">
              <a:buFontTx/>
              <a:buNone/>
              <a:defRPr/>
            </a:pPr>
            <a:r>
              <a:rPr lang="en-GB" sz="2200" dirty="0"/>
              <a:t>of current and future generations of people</a:t>
            </a:r>
          </a:p>
          <a:p>
            <a:pPr>
              <a:defRPr/>
            </a:pPr>
            <a:endParaRPr lang="en-GB" sz="2400" dirty="0"/>
          </a:p>
          <a:p>
            <a:pPr marL="457200" lvl="1" indent="0">
              <a:buFontTx/>
              <a:buNone/>
              <a:defRPr/>
            </a:pPr>
            <a:endParaRPr lang="en-GB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7073C99A-2EC2-D64D-AB3F-8FD65BD15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6697663" cy="941388"/>
          </a:xfrm>
        </p:spPr>
        <p:txBody>
          <a:bodyPr/>
          <a:lstStyle/>
          <a:p>
            <a:r>
              <a:rPr lang="en-GB" altLang="en-US" sz="3200"/>
              <a:t>Supporting the Wider 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642E07-F255-4F8D-92C2-F7911D95B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557338"/>
            <a:ext cx="8229600" cy="4525962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400" dirty="0"/>
              <a:t>Design Principles</a:t>
            </a:r>
          </a:p>
          <a:p>
            <a:pPr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Strengthening Community Assets</a:t>
            </a:r>
          </a:p>
          <a:p>
            <a:pPr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 Prevention &amp; Early Intervention</a:t>
            </a:r>
          </a:p>
          <a:p>
            <a:pPr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 Equity of Access</a:t>
            </a:r>
          </a:p>
          <a:p>
            <a:pPr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 Promoting independence and self-care</a:t>
            </a:r>
          </a:p>
          <a:p>
            <a:pPr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 Address the wider determinants of health</a:t>
            </a:r>
          </a:p>
          <a:p>
            <a:pPr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 Integration &amp; Joint Working</a:t>
            </a:r>
          </a:p>
          <a:p>
            <a:pPr>
              <a:buFontTx/>
              <a:buChar char="-"/>
              <a:defRPr/>
            </a:pPr>
            <a:endParaRPr lang="en-GB" sz="1900" dirty="0"/>
          </a:p>
          <a:p>
            <a:pPr>
              <a:defRPr/>
            </a:pPr>
            <a:r>
              <a:rPr lang="en-GB" sz="2400" dirty="0"/>
              <a:t>Operating Model</a:t>
            </a:r>
            <a:endParaRPr lang="en-US" altLang="en-US" sz="1400" dirty="0">
              <a:cs typeface="Arial" charset="0"/>
            </a:endParaRPr>
          </a:p>
          <a:p>
            <a:pPr>
              <a:lnSpc>
                <a:spcPct val="110000"/>
              </a:lnSpc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Greater self care</a:t>
            </a:r>
          </a:p>
          <a:p>
            <a:pPr>
              <a:lnSpc>
                <a:spcPct val="110000"/>
              </a:lnSpc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Easy access to community solutions</a:t>
            </a:r>
          </a:p>
          <a:p>
            <a:pPr>
              <a:lnSpc>
                <a:spcPct val="110000"/>
              </a:lnSpc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Joint Community Health &amp; Care services</a:t>
            </a:r>
          </a:p>
          <a:p>
            <a:pPr>
              <a:lnSpc>
                <a:spcPct val="110000"/>
              </a:lnSpc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Supporting independent living</a:t>
            </a:r>
          </a:p>
          <a:p>
            <a:pPr>
              <a:lnSpc>
                <a:spcPct val="110000"/>
              </a:lnSpc>
              <a:buFontTx/>
              <a:buChar char="-"/>
              <a:defRPr/>
            </a:pPr>
            <a:r>
              <a:rPr lang="en-US" altLang="en-US" sz="1900" dirty="0">
                <a:cs typeface="Arial" charset="0"/>
              </a:rPr>
              <a:t>Transition to community services from hospital</a:t>
            </a:r>
          </a:p>
          <a:p>
            <a:pPr marL="457200" lvl="1" indent="0">
              <a:buFontTx/>
              <a:buNone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22616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0CFFDE70-2544-4106-84F7-F04C6814F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692150"/>
            <a:ext cx="6697663" cy="941388"/>
          </a:xfrm>
        </p:spPr>
        <p:txBody>
          <a:bodyPr/>
          <a:lstStyle/>
          <a:p>
            <a:r>
              <a:rPr lang="en-GB" altLang="en-US" sz="3200" dirty="0"/>
              <a:t>Summary - working in partnership with housing is good for you</a:t>
            </a:r>
            <a:endParaRPr lang="en-GB" altLang="en-US" dirty="0"/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85DB1AA-5ECB-4B39-BCA2-CE4D16458F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Policy Framework is strong and getting stronger</a:t>
            </a:r>
          </a:p>
          <a:p>
            <a:r>
              <a:rPr lang="en-GB" altLang="en-US" dirty="0"/>
              <a:t>Poor and inappropriate housing is expensive</a:t>
            </a:r>
          </a:p>
          <a:p>
            <a:r>
              <a:rPr lang="en-GB" altLang="en-US" dirty="0"/>
              <a:t>Better housing is an investment in better health and reduced need for care</a:t>
            </a:r>
          </a:p>
          <a:p>
            <a:r>
              <a:rPr lang="en-GB" altLang="en-US" dirty="0"/>
              <a:t>Strategic approaches are important</a:t>
            </a:r>
          </a:p>
          <a:p>
            <a:r>
              <a:rPr lang="en-GB" altLang="en-US" dirty="0"/>
              <a:t>Delivers efficiencies</a:t>
            </a:r>
          </a:p>
          <a:p>
            <a:r>
              <a:rPr lang="en-GB" altLang="en-US" dirty="0"/>
              <a:t>Evidence of much better outcomes for people!</a:t>
            </a:r>
          </a:p>
          <a:p>
            <a:r>
              <a:rPr lang="en-GB" altLang="en-US" dirty="0"/>
              <a:t>There are great examples to draw upon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5466</TotalTime>
  <Words>406</Words>
  <Application>Microsoft Office PowerPoint</Application>
  <PresentationFormat>On-screen Show (4:3)</PresentationFormat>
  <Paragraphs>78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Unicode MS</vt:lpstr>
      <vt:lpstr>Calibri</vt:lpstr>
      <vt:lpstr>Times New Roman</vt:lpstr>
      <vt:lpstr>Default Design</vt:lpstr>
      <vt:lpstr>Integrating Health, Housing and Adult Services in the North East  22nd January 2019</vt:lpstr>
      <vt:lpstr>Context leading to today</vt:lpstr>
      <vt:lpstr>National Policy Context </vt:lpstr>
      <vt:lpstr>Improving Health and Care Through the Home - National MoU</vt:lpstr>
      <vt:lpstr>Using &amp; Extending the MoU</vt:lpstr>
      <vt:lpstr>Building the Strategic Case </vt:lpstr>
      <vt:lpstr>Supporting the Wider Agenda</vt:lpstr>
      <vt:lpstr>Summary - working in partnership with housing is good for you</vt:lpstr>
    </vt:vector>
  </TitlesOfParts>
  <Company>LGA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Marinda Oosthuizen</dc:creator>
  <cp:lastModifiedBy>Clare Skidmore</cp:lastModifiedBy>
  <cp:revision>196</cp:revision>
  <cp:lastPrinted>2018-11-13T09:33:30Z</cp:lastPrinted>
  <dcterms:created xsi:type="dcterms:W3CDTF">2007-03-15T15:06:48Z</dcterms:created>
  <dcterms:modified xsi:type="dcterms:W3CDTF">2019-01-21T14:23:49Z</dcterms:modified>
</cp:coreProperties>
</file>