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8" r:id="rId3"/>
    <p:sldId id="279" r:id="rId4"/>
    <p:sldId id="270" r:id="rId5"/>
    <p:sldId id="269" r:id="rId6"/>
    <p:sldId id="258" r:id="rId7"/>
    <p:sldId id="274" r:id="rId8"/>
    <p:sldId id="272" r:id="rId9"/>
    <p:sldId id="271" r:id="rId10"/>
    <p:sldId id="262" r:id="rId11"/>
    <p:sldId id="275" r:id="rId12"/>
    <p:sldId id="265" r:id="rId13"/>
    <p:sldId id="273" r:id="rId14"/>
    <p:sldId id="267" r:id="rId15"/>
    <p:sldId id="277" r:id="rId16"/>
    <p:sldId id="260" r:id="rId17"/>
    <p:sldId id="284" r:id="rId18"/>
    <p:sldId id="285" r:id="rId19"/>
    <p:sldId id="261" r:id="rId20"/>
    <p:sldId id="282" r:id="rId21"/>
    <p:sldId id="283" r:id="rId22"/>
    <p:sldId id="281"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81" autoAdjust="0"/>
  </p:normalViewPr>
  <p:slideViewPr>
    <p:cSldViewPr>
      <p:cViewPr varScale="1">
        <p:scale>
          <a:sx n="43" d="100"/>
          <a:sy n="43" d="100"/>
        </p:scale>
        <p:origin x="-13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59AB32C-7AEF-4612-AF89-7A0FF6404DA0}" type="datetimeFigureOut">
              <a:rPr lang="en-GB" smtClean="0"/>
              <a:t>31/08/2018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831DD3C-5341-4108-90B9-02564624CB60}" type="slidenum">
              <a:rPr lang="en-GB" smtClean="0"/>
              <a:t>‹#›</a:t>
            </a:fld>
            <a:endParaRPr lang="en-GB" dirty="0"/>
          </a:p>
        </p:txBody>
      </p:sp>
    </p:spTree>
    <p:extLst>
      <p:ext uri="{BB962C8B-B14F-4D97-AF65-F5344CB8AC3E}">
        <p14:creationId xmlns:p14="http://schemas.microsoft.com/office/powerpoint/2010/main" val="168932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t>Welcome</a:t>
            </a:r>
            <a:r>
              <a:rPr lang="en-GB" sz="1400" b="1" baseline="0" dirty="0" smtClean="0"/>
              <a:t> &amp; </a:t>
            </a:r>
            <a:r>
              <a:rPr lang="en-GB" sz="1400" b="1" dirty="0" smtClean="0"/>
              <a:t>Good Morning / afternoon</a:t>
            </a:r>
          </a:p>
          <a:p>
            <a:endParaRPr lang="en-GB" sz="1400" b="1" dirty="0" smtClean="0"/>
          </a:p>
          <a:p>
            <a:r>
              <a:rPr lang="en-GB" sz="1400" b="1" dirty="0" smtClean="0"/>
              <a:t>My name is Karen Bate,</a:t>
            </a:r>
            <a:r>
              <a:rPr lang="en-GB" sz="1400" b="1" baseline="0" dirty="0" smtClean="0"/>
              <a:t> I am an Area Manager for ShireLiving </a:t>
            </a:r>
          </a:p>
          <a:p>
            <a:endParaRPr lang="en-GB" sz="1400" b="1" baseline="0" dirty="0" smtClean="0"/>
          </a:p>
          <a:p>
            <a:r>
              <a:rPr lang="en-GB" sz="1400" b="1" baseline="0" dirty="0" smtClean="0"/>
              <a:t>Thank you for coming along to our ShireLiving Open Day, the aim of today is for us to provide you with information about ShireLiving and our new developments both here in Oswestry and in Shrewsbury.</a:t>
            </a:r>
          </a:p>
          <a:p>
            <a:endParaRPr lang="en-GB" sz="1400" b="1" baseline="0" dirty="0" smtClean="0"/>
          </a:p>
          <a:p>
            <a:r>
              <a:rPr lang="en-GB" sz="1400" b="1" baseline="0" dirty="0" smtClean="0"/>
              <a:t>ShireLiving is our Brand name for Extra Care Housing / or Housing with Support. ShireLiving is not a care home. It is independent living where people have their own front door (</a:t>
            </a:r>
            <a:r>
              <a:rPr lang="en-GB" sz="1400" b="1" u="sng" baseline="0" dirty="0" smtClean="0"/>
              <a:t>read of the slide – our rented ……)</a:t>
            </a:r>
          </a:p>
          <a:p>
            <a:endParaRPr lang="en-GB" sz="1400" b="1" baseline="0" dirty="0" smtClean="0"/>
          </a:p>
          <a:p>
            <a:endParaRPr lang="en-GB" sz="1400" b="1" baseline="0" dirty="0" smtClean="0"/>
          </a:p>
          <a:p>
            <a:r>
              <a:rPr lang="en-GB" sz="1400" b="1" baseline="0" dirty="0" smtClean="0">
                <a:solidFill>
                  <a:srgbClr val="FF0000"/>
                </a:solidFill>
              </a:rPr>
              <a:t>Next slide </a:t>
            </a:r>
          </a:p>
          <a:p>
            <a:endParaRPr lang="en-GB" sz="1400" b="1" baseline="0" dirty="0" smtClean="0"/>
          </a:p>
        </p:txBody>
      </p:sp>
      <p:sp>
        <p:nvSpPr>
          <p:cNvPr id="4" name="Slide Number Placeholder 3"/>
          <p:cNvSpPr>
            <a:spLocks noGrp="1"/>
          </p:cNvSpPr>
          <p:nvPr>
            <p:ph type="sldNum" sz="quarter" idx="10"/>
          </p:nvPr>
        </p:nvSpPr>
        <p:spPr/>
        <p:txBody>
          <a:bodyPr/>
          <a:lstStyle/>
          <a:p>
            <a:fld id="{AED2B151-D7BA-412E-8B52-5DB35EE37DDD}" type="slidenum">
              <a:rPr lang="en-GB" smtClean="0"/>
              <a:t>1</a:t>
            </a:fld>
            <a:endParaRPr lang="en-GB" dirty="0"/>
          </a:p>
        </p:txBody>
      </p:sp>
    </p:spTree>
    <p:extLst>
      <p:ext uri="{BB962C8B-B14F-4D97-AF65-F5344CB8AC3E}">
        <p14:creationId xmlns:p14="http://schemas.microsoft.com/office/powerpoint/2010/main" val="339363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10</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All developments</a:t>
            </a:r>
            <a:r>
              <a:rPr lang="en-GB" sz="1600" baseline="0" dirty="0" smtClean="0"/>
              <a:t> have well maintained secure gardens, the Coppice will have an impressive garden with a central feature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11</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All</a:t>
            </a:r>
            <a:r>
              <a:rPr lang="en-GB" sz="1600" baseline="0" dirty="0" smtClean="0"/>
              <a:t> residents have their own front door, their own tenancy – enabling them to decide if they want to join in social events or not. </a:t>
            </a:r>
          </a:p>
          <a:p>
            <a:endParaRPr lang="en-GB" sz="1600" dirty="0" smtClean="0"/>
          </a:p>
          <a:p>
            <a:r>
              <a:rPr lang="en-GB" sz="1600" dirty="0" smtClean="0"/>
              <a:t>Even their post is delivered to their front door </a:t>
            </a:r>
          </a:p>
          <a:p>
            <a:endParaRPr lang="en-GB" sz="1600" dirty="0" smtClean="0"/>
          </a:p>
          <a:p>
            <a:pPr marL="0" indent="0">
              <a:buFont typeface="Arial" panose="020B0604020202020204" pitchFamily="34" charset="0"/>
              <a:buNone/>
            </a:pP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12</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aseline="0" dirty="0" smtClean="0"/>
              <a:t>The Coppice  has a mix of one &amp; two bedroom apartments. Over three floors (ground, first &amp; second floor) </a:t>
            </a:r>
          </a:p>
          <a:p>
            <a:endParaRPr lang="en-GB" sz="1600" baseline="0" dirty="0" smtClean="0"/>
          </a:p>
          <a:p>
            <a:r>
              <a:rPr lang="en-GB" sz="1800" baseline="0" dirty="0" smtClean="0"/>
              <a:t>The majority of the ground floor </a:t>
            </a:r>
            <a:r>
              <a:rPr lang="en-GB" sz="1600" baseline="0" dirty="0" smtClean="0"/>
              <a:t>apartments have patio door and their own terrace</a:t>
            </a:r>
          </a:p>
          <a:p>
            <a:endParaRPr lang="en-GB" sz="1600" baseline="0" dirty="0" smtClean="0"/>
          </a:p>
          <a:p>
            <a:r>
              <a:rPr lang="en-GB" sz="1600" baseline="0" dirty="0" smtClean="0"/>
              <a:t>The majority of the upper floors have  walk out balconies </a:t>
            </a:r>
          </a:p>
          <a:p>
            <a:endParaRPr lang="en-GB" sz="1600" baseline="0" dirty="0" smtClean="0"/>
          </a:p>
        </p:txBody>
      </p:sp>
      <p:sp>
        <p:nvSpPr>
          <p:cNvPr id="4" name="Slide Number Placeholder 3"/>
          <p:cNvSpPr>
            <a:spLocks noGrp="1"/>
          </p:cNvSpPr>
          <p:nvPr>
            <p:ph type="sldNum" sz="quarter" idx="10"/>
          </p:nvPr>
        </p:nvSpPr>
        <p:spPr/>
        <p:txBody>
          <a:bodyPr/>
          <a:lstStyle/>
          <a:p>
            <a:fld id="{AED2B151-D7BA-412E-8B52-5DB35EE37DDD}" type="slidenum">
              <a:rPr lang="en-GB" smtClean="0"/>
              <a:t>13</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All</a:t>
            </a:r>
            <a:r>
              <a:rPr lang="en-GB" sz="1600" baseline="0" dirty="0" smtClean="0"/>
              <a:t> apartments are an open plan design – kitchen / lounge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14</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Lounge dining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15</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All apartments have accessible shower room,</a:t>
            </a:r>
            <a:r>
              <a:rPr lang="en-GB" sz="1600" baseline="0" dirty="0" smtClean="0"/>
              <a:t> </a:t>
            </a:r>
          </a:p>
          <a:p>
            <a:endParaRPr lang="en-GB" sz="1600" baseline="0" dirty="0" smtClean="0"/>
          </a:p>
          <a:p>
            <a:r>
              <a:rPr lang="en-GB" sz="1600" baseline="0" dirty="0" smtClean="0"/>
              <a:t>however within the building there is a pamper bathroom, for those residents who would like a both and is able to use a normal bath </a:t>
            </a:r>
          </a:p>
          <a:p>
            <a:endParaRPr lang="en-GB" sz="1600" baseline="0" dirty="0" smtClean="0"/>
          </a:p>
          <a:p>
            <a:r>
              <a:rPr lang="en-GB" sz="1600" baseline="0" dirty="0" smtClean="0"/>
              <a:t>But for those residents who needs assistance with bathing there is an assisted bathroom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16</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17</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will be a small kiosk</a:t>
            </a:r>
            <a:r>
              <a:rPr lang="en-GB" sz="1600" baseline="0" dirty="0" smtClean="0"/>
              <a:t>, selling some essential items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18</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19</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t>As you will see we have a number of stands for you to visit and ask the staff questions and course help yourself to some of the freebies.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t>Each of the stands are either a partner or product under the umbrella of the Wrekin Housing Trust Group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baseline="0" dirty="0" smtClean="0"/>
          </a:p>
          <a:p>
            <a:r>
              <a:rPr lang="en-GB" sz="1600" b="1" baseline="0" dirty="0" smtClean="0"/>
              <a:t>On the stands we have:- </a:t>
            </a:r>
          </a:p>
          <a:p>
            <a:pPr marL="285750" indent="-285750">
              <a:buFont typeface="Arial" panose="020B0604020202020204" pitchFamily="34" charset="0"/>
              <a:buChar char="•"/>
            </a:pPr>
            <a:r>
              <a:rPr lang="en-GB" sz="1600" b="1" u="sng" baseline="0" dirty="0" smtClean="0"/>
              <a:t>ShireLiving </a:t>
            </a:r>
            <a:r>
              <a:rPr lang="en-GB" sz="1600" b="1" baseline="0" dirty="0" smtClean="0"/>
              <a:t> - information on the new development, and how to register (Denise &amp; myself)</a:t>
            </a:r>
          </a:p>
          <a:p>
            <a:pPr marL="285750" indent="-285750">
              <a:buFont typeface="Arial" panose="020B0604020202020204" pitchFamily="34" charset="0"/>
              <a:buChar char="•"/>
            </a:pPr>
            <a:endParaRPr lang="en-GB" sz="1600" b="1" baseline="0" dirty="0" smtClean="0"/>
          </a:p>
          <a:p>
            <a:pPr marL="171450" indent="-171450">
              <a:buFont typeface="Arial" panose="020B0604020202020204" pitchFamily="34" charset="0"/>
              <a:buChar char="•"/>
            </a:pPr>
            <a:r>
              <a:rPr lang="en-GB" sz="1600" b="1" u="sng" baseline="0" dirty="0" smtClean="0"/>
              <a:t>ShireLiving Money Matters / Welfare Advice </a:t>
            </a:r>
            <a:r>
              <a:rPr lang="en-GB" sz="1600" b="1" baseline="0" dirty="0" smtClean="0"/>
              <a:t>– (Carol) unfortunately she is unable to give in-depth advice today, but she can make individual appointments </a:t>
            </a:r>
          </a:p>
          <a:p>
            <a:pPr marL="171450" indent="-171450">
              <a:buFont typeface="Arial" panose="020B0604020202020204" pitchFamily="34" charset="0"/>
              <a:buChar char="•"/>
            </a:pPr>
            <a:endParaRPr lang="en-GB" sz="1600" b="1" baseline="0" dirty="0" smtClean="0"/>
          </a:p>
          <a:p>
            <a:pPr marL="171450" indent="-171450">
              <a:buFont typeface="Arial" panose="020B0604020202020204" pitchFamily="34" charset="0"/>
              <a:buChar char="•"/>
            </a:pPr>
            <a:r>
              <a:rPr lang="en-GB" sz="1600" b="1" u="sng" baseline="0" dirty="0" smtClean="0"/>
              <a:t>Choices</a:t>
            </a:r>
            <a:r>
              <a:rPr lang="en-GB" sz="1600" b="1" baseline="0" dirty="0" smtClean="0"/>
              <a:t> – information on their Domiciliary service </a:t>
            </a:r>
          </a:p>
          <a:p>
            <a:pPr marL="171450" indent="-171450">
              <a:buFont typeface="Arial" panose="020B0604020202020204" pitchFamily="34" charset="0"/>
              <a:buChar char="•"/>
            </a:pPr>
            <a:endParaRPr lang="en-GB" sz="1600"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u="sng" baseline="0" dirty="0" smtClean="0"/>
              <a:t>Reviive </a:t>
            </a:r>
            <a:r>
              <a:rPr lang="en-GB" sz="1600" b="1" baseline="0" dirty="0" smtClean="0"/>
              <a:t>– Up recycling furniture &amp; recently start their removals service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1" u="sng"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u="sng" baseline="0" dirty="0" smtClean="0"/>
              <a:t>ShireLiving Catering</a:t>
            </a:r>
            <a:r>
              <a:rPr lang="en-GB" sz="1600" b="1" baseline="0" dirty="0" smtClean="0"/>
              <a:t> – display of fresh produce, meal packages </a:t>
            </a:r>
          </a:p>
          <a:p>
            <a:endParaRPr lang="en-GB" sz="1600" b="1" baseline="0" dirty="0" smtClean="0"/>
          </a:p>
          <a:p>
            <a:pPr marL="285750" indent="-285750">
              <a:buFont typeface="Arial" panose="020B0604020202020204" pitchFamily="34" charset="0"/>
              <a:buChar char="•"/>
            </a:pPr>
            <a:r>
              <a:rPr lang="en-GB" sz="1600" b="1" u="sng" baseline="0" dirty="0" smtClean="0"/>
              <a:t>WATCH</a:t>
            </a:r>
            <a:r>
              <a:rPr lang="en-GB" sz="1600" b="1" baseline="0" dirty="0" smtClean="0"/>
              <a:t> – Home pendant alarm service </a:t>
            </a:r>
          </a:p>
          <a:p>
            <a:pPr marL="285750" indent="-285750">
              <a:buFont typeface="Arial" panose="020B0604020202020204" pitchFamily="34" charset="0"/>
              <a:buChar char="•"/>
            </a:pPr>
            <a:endParaRPr lang="en-GB" sz="1600" b="1" baseline="0" dirty="0" smtClean="0"/>
          </a:p>
          <a:p>
            <a:pPr marL="285750" indent="-285750">
              <a:buFont typeface="Arial" panose="020B0604020202020204" pitchFamily="34" charset="0"/>
              <a:buChar char="•"/>
            </a:pPr>
            <a:r>
              <a:rPr lang="en-GB" sz="1600" b="1" u="sng" baseline="0" dirty="0" smtClean="0"/>
              <a:t>MONKs</a:t>
            </a:r>
            <a:r>
              <a:rPr lang="en-GB" sz="1600" b="1" baseline="0" dirty="0" smtClean="0"/>
              <a:t> – Local estate agent  who is working with ShireLiving and for those of you who may have a house to sell and would like some advice </a:t>
            </a:r>
          </a:p>
          <a:p>
            <a:endParaRPr lang="en-GB" sz="1600" b="1" baseline="0" dirty="0" smtClean="0"/>
          </a:p>
          <a:p>
            <a:r>
              <a:rPr lang="en-GB" sz="1600" b="1" baseline="0" dirty="0" smtClean="0"/>
              <a:t>All of them are either a product or partner </a:t>
            </a:r>
          </a:p>
          <a:p>
            <a:endParaRPr lang="en-GB" sz="1600" dirty="0" smtClean="0"/>
          </a:p>
          <a:p>
            <a:pPr marL="285750" indent="-2857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2</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20</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21</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22</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dirty="0" smtClean="0"/>
              <a:t>ShireLiving</a:t>
            </a:r>
            <a:r>
              <a:rPr lang="en-GB" sz="1600" baseline="0" dirty="0" smtClean="0"/>
              <a:t> is our brand name for housing with support or otherwise know as Extra Care Housing </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ShireLiving is a partnership between WHT – who own &amp;maintain the buildings and tenants have a WHT tenancies</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Choices have a management agreement with the WHT to provide the 24/7 onsite service within the development. </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By the end of the year we will have 8 ShireLiving developments, out latest developments are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3</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Withywood on the Ellsmere Road Shrewsbury, has been open since January 69 apartments mix</a:t>
            </a:r>
            <a:r>
              <a:rPr lang="en-GB" sz="1600" baseline="0" dirty="0" smtClean="0"/>
              <a:t> of one &amp; two bedroom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4</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Ashwood – Off Alexandra Road – Oswestry</a:t>
            </a:r>
            <a:r>
              <a:rPr lang="en-GB" sz="1600" baseline="0" dirty="0" smtClean="0"/>
              <a:t>, due to be completed and handed over to the WHT early July </a:t>
            </a:r>
          </a:p>
          <a:p>
            <a:endParaRPr lang="en-GB" sz="1600" baseline="0" dirty="0" smtClean="0"/>
          </a:p>
          <a:p>
            <a:r>
              <a:rPr lang="en-GB" sz="1600" baseline="0" dirty="0" smtClean="0"/>
              <a:t>53 apartment mix of one &amp; two bedroom Plus 8 bungalow 6 two bedroom / 2 one bedroom</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5</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a:t>
            </a:r>
            <a:r>
              <a:rPr lang="en-GB" sz="1600" baseline="0" dirty="0" smtClean="0"/>
              <a:t> Coppice at Bicton, Shrewsbury the current expected date we have for completion and handed over to the WHT is Mid to end of October (20</a:t>
            </a:r>
            <a:r>
              <a:rPr lang="en-GB" sz="1600" baseline="30000" dirty="0" smtClean="0"/>
              <a:t>th</a:t>
            </a:r>
            <a:r>
              <a:rPr lang="en-GB" sz="1600" baseline="0" dirty="0" smtClean="0"/>
              <a:t> ) with occupancy January 2018  - 85 apartments mix of one &amp; two bedroom </a:t>
            </a:r>
          </a:p>
          <a:p>
            <a:endParaRPr lang="en-GB" sz="1600" baseline="0" dirty="0" smtClean="0"/>
          </a:p>
          <a:p>
            <a:endParaRPr lang="en-GB" sz="1400" baseline="0" dirty="0" smtClean="0"/>
          </a:p>
          <a:p>
            <a:endParaRPr lang="en-GB" sz="1600" baseline="0" dirty="0" smtClean="0"/>
          </a:p>
          <a:p>
            <a:endParaRPr lang="en-GB" sz="1600" baseline="0" dirty="0" smtClean="0"/>
          </a:p>
          <a:p>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6</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smtClean="0"/>
          </a:p>
          <a:p>
            <a:r>
              <a:rPr lang="en-GB" sz="1600" dirty="0" smtClean="0"/>
              <a:t>We aim to given all of our developments</a:t>
            </a:r>
            <a:r>
              <a:rPr lang="en-GB" sz="1600" baseline="0" dirty="0" smtClean="0"/>
              <a:t> the Five Star Hotel feel – and for those of you who have been to see Withywood I’m sure you will agree, </a:t>
            </a:r>
          </a:p>
          <a:p>
            <a:endParaRPr lang="en-GB" sz="1600" baseline="0" dirty="0" smtClean="0"/>
          </a:p>
          <a:p>
            <a:r>
              <a:rPr lang="en-GB" sz="1600" dirty="0" smtClean="0"/>
              <a:t>All</a:t>
            </a:r>
            <a:r>
              <a:rPr lang="en-GB" sz="1600" baseline="0" dirty="0" smtClean="0"/>
              <a:t> developments have an onsite restaurant  which are open to the general public as well as the residents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7</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Our </a:t>
            </a:r>
            <a:r>
              <a:rPr lang="en-GB" sz="1600" baseline="0" dirty="0" smtClean="0"/>
              <a:t>restaurants </a:t>
            </a:r>
            <a:r>
              <a:rPr lang="en-GB" sz="1600" dirty="0" smtClean="0"/>
              <a:t>offer locally sourced produce,</a:t>
            </a:r>
            <a:r>
              <a:rPr lang="en-GB" sz="1600" baseline="0" dirty="0" smtClean="0"/>
              <a:t> which is freshly cook on site.</a:t>
            </a:r>
          </a:p>
          <a:p>
            <a:endParaRPr lang="en-GB" sz="1600" dirty="0" smtClean="0"/>
          </a:p>
          <a:p>
            <a:r>
              <a:rPr lang="en-GB" sz="1600" dirty="0" smtClean="0"/>
              <a:t>Claire will be happy to give more information regarding menus and meal packages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8</a:t>
            </a:fld>
            <a:endParaRPr lang="en-GB" dirty="0"/>
          </a:p>
        </p:txBody>
      </p:sp>
    </p:spTree>
    <p:extLst>
      <p:ext uri="{BB962C8B-B14F-4D97-AF65-F5344CB8AC3E}">
        <p14:creationId xmlns:p14="http://schemas.microsoft.com/office/powerpoint/2010/main" val="163732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Communal facilities some of the communal facilities are for general public to use  and some  are for residents and their visitors only</a:t>
            </a:r>
          </a:p>
          <a:p>
            <a:endParaRPr lang="en-GB" sz="1600" dirty="0" smtClean="0"/>
          </a:p>
          <a:p>
            <a:r>
              <a:rPr lang="en-GB" sz="1600" dirty="0" smtClean="0"/>
              <a:t>We</a:t>
            </a:r>
            <a:r>
              <a:rPr lang="en-GB" sz="1600" baseline="0" dirty="0" smtClean="0"/>
              <a:t> always encourage the local community into our ShireLiving schemes because the people living in our scheme are still part of the community and we want the community to be part of the scheme </a:t>
            </a:r>
            <a:endParaRPr lang="en-GB" sz="1600" dirty="0"/>
          </a:p>
        </p:txBody>
      </p:sp>
      <p:sp>
        <p:nvSpPr>
          <p:cNvPr id="4" name="Slide Number Placeholder 3"/>
          <p:cNvSpPr>
            <a:spLocks noGrp="1"/>
          </p:cNvSpPr>
          <p:nvPr>
            <p:ph type="sldNum" sz="quarter" idx="10"/>
          </p:nvPr>
        </p:nvSpPr>
        <p:spPr/>
        <p:txBody>
          <a:bodyPr/>
          <a:lstStyle/>
          <a:p>
            <a:fld id="{AED2B151-D7BA-412E-8B52-5DB35EE37DDD}" type="slidenum">
              <a:rPr lang="en-GB" smtClean="0"/>
              <a:t>9</a:t>
            </a:fld>
            <a:endParaRPr lang="en-GB" dirty="0"/>
          </a:p>
        </p:txBody>
      </p:sp>
    </p:spTree>
    <p:extLst>
      <p:ext uri="{BB962C8B-B14F-4D97-AF65-F5344CB8AC3E}">
        <p14:creationId xmlns:p14="http://schemas.microsoft.com/office/powerpoint/2010/main" val="163732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200530247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2922090494"/>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305075901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292328246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2031097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170157509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322375890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351113984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37489382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65087028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6B57C-5F12-4F95-906C-B479165B8FDF}" type="datetimeFigureOut">
              <a:rPr lang="en-GB" smtClean="0"/>
              <a:t>31/08/2018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EAB3B8-B020-47E0-9624-1496B030CD27}" type="slidenum">
              <a:rPr lang="en-GB" smtClean="0"/>
              <a:t>‹#›</a:t>
            </a:fld>
            <a:endParaRPr lang="en-GB" dirty="0"/>
          </a:p>
        </p:txBody>
      </p:sp>
    </p:spTree>
    <p:extLst>
      <p:ext uri="{BB962C8B-B14F-4D97-AF65-F5344CB8AC3E}">
        <p14:creationId xmlns:p14="http://schemas.microsoft.com/office/powerpoint/2010/main" val="95956100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6B57C-5F12-4F95-906C-B479165B8FDF}" type="datetimeFigureOut">
              <a:rPr lang="en-GB" smtClean="0"/>
              <a:t>31/08/2018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AB3B8-B020-47E0-9624-1496B030CD27}" type="slidenum">
              <a:rPr lang="en-GB" smtClean="0"/>
              <a:t>‹#›</a:t>
            </a:fld>
            <a:endParaRPr lang="en-GB" dirty="0"/>
          </a:p>
        </p:txBody>
      </p:sp>
    </p:spTree>
    <p:extLst>
      <p:ext uri="{BB962C8B-B14F-4D97-AF65-F5344CB8AC3E}">
        <p14:creationId xmlns:p14="http://schemas.microsoft.com/office/powerpoint/2010/main" val="386798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5000"/>
    </mc:Choice>
    <mc:Fallback xmlns="">
      <p:transition advTm="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twitter.com/ShireLiving/status/834034800671469568/photo/1"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witter.com/ShireLiving/status/838786742907973632/photo/1" TargetMode="External"/><Relationship Id="rId5" Type="http://schemas.openxmlformats.org/officeDocument/2006/relationships/image" Target="../media/image26.jpeg"/><Relationship Id="rId4" Type="http://schemas.openxmlformats.org/officeDocument/2006/relationships/hyperlink" Target="https://twitter.com/ShireLiving/status/834368669731999744/photo/1"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jp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twitter.com/Stanbridge_Int/status/840167006263472128/photo/1?ref_src=twsrc%5etfw&amp;ref_url=http://www.shireliving.co.uk/" TargetMode="External"/><Relationship Id="rId5" Type="http://schemas.openxmlformats.org/officeDocument/2006/relationships/image" Target="../media/image28.jpeg"/><Relationship Id="rId4" Type="http://schemas.openxmlformats.org/officeDocument/2006/relationships/hyperlink" Target="http://www.shireliving.co.uk/Images/ShireLiving-_key_larg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http://www.shireliving.co.uk/Images/ShireLiving_ShireHome_bedroom_Large.jpg" TargetMode="Externa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hyperlink" Target="https://twitter.com/ShireLiving/status/829290287843393538/photo/1" TargetMode="Externa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uk/url?url=http://www.mosaichair.co.uk/&amp;rct=j&amp;frm=1&amp;q=&amp;esrc=s&amp;sa=U&amp;ved=0ahUKEwiw_u7s-I3WAhVpLsAKHfN2Aks4jAEQwW4IMjAO&amp;usg=AFQjCNE5qekFvOLCs02nwnfT9DFKGw9gWQ" TargetMode="External"/><Relationship Id="rId13" Type="http://schemas.openxmlformats.org/officeDocument/2006/relationships/image" Target="../media/image46.jpeg"/><Relationship Id="rId3" Type="http://schemas.openxmlformats.org/officeDocument/2006/relationships/image" Target="../media/image1.jpg"/><Relationship Id="rId7" Type="http://schemas.openxmlformats.org/officeDocument/2006/relationships/image" Target="../media/image43.jpeg"/><Relationship Id="rId12" Type="http://schemas.openxmlformats.org/officeDocument/2006/relationships/hyperlink" Target="https://www.google.co.uk/url?url=https://www.apollonailsandspa.com/nails/&amp;rct=j&amp;frm=1&amp;q=&amp;esrc=s&amp;sa=U&amp;ved=0ahUKEwjwsJPV-Y3WAhXkIMAKHe60BbwQwW4INDAP&amp;usg=AFQjCNEfsIrlKTTM3UFwIapjyEsQDfd4Lw"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google.co.uk/url?url=https://hairdressingtraining-homestudy.com/proper-posture-for-hairdresser&amp;rct=j&amp;frm=1&amp;q=&amp;esrc=s&amp;sa=U&amp;ved=0ahUKEwj8w4S2-I3WAhVBBcAKHS6mDKYQwW4IJDAH&amp;usg=AFQjCNHZ96m5PbednfVDW3TpEKGoK6HZ3A" TargetMode="External"/><Relationship Id="rId11" Type="http://schemas.openxmlformats.org/officeDocument/2006/relationships/image" Target="../media/image45.jpeg"/><Relationship Id="rId5" Type="http://schemas.openxmlformats.org/officeDocument/2006/relationships/image" Target="../media/image42.jpeg"/><Relationship Id="rId10" Type="http://schemas.openxmlformats.org/officeDocument/2006/relationships/hyperlink" Target="http://www.google.co.uk/url?url=http://www.gleneagles-golfacademy.com/activities/the-nail-bar&amp;rct=j&amp;frm=1&amp;q=&amp;esrc=s&amp;sa=U&amp;ved=0ahUKEwi2yYmX-Y3WAhXiCMAKHRGFDVU4FBDBbggwMA0&amp;usg=AFQjCNEoJmlP9YceK7PpL8qWcNUgB2vC-w" TargetMode="External"/><Relationship Id="rId4" Type="http://schemas.openxmlformats.org/officeDocument/2006/relationships/hyperlink" Target="http://www.google.co.uk/url?url=http://www.dossil.com/blog/hairdressers&amp;rct=j&amp;frm=1&amp;q=&amp;esrc=s&amp;sa=U&amp;ved=0ahUKEwj8w4S2-I3WAhVBBcAKHS6mDKYQwW4IFjAA&amp;usg=AFQjCNEeEk3hzZ-dGOQ1fxNe2NLztZ-oKw" TargetMode="External"/><Relationship Id="rId9"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hyperlink" Target="http://www.freedigitalphotos.net/images/Candy_sweets_and_cho_g180-Jelly_Beans_p18858.html" TargetMode="External"/><Relationship Id="rId13" Type="http://schemas.openxmlformats.org/officeDocument/2006/relationships/image" Target="../media/image51.png"/><Relationship Id="rId3" Type="http://schemas.openxmlformats.org/officeDocument/2006/relationships/image" Target="../media/image1.jpg"/><Relationship Id="rId7" Type="http://schemas.openxmlformats.org/officeDocument/2006/relationships/image" Target="../media/image48.jpeg"/><Relationship Id="rId12" Type="http://schemas.openxmlformats.org/officeDocument/2006/relationships/hyperlink" Target="http://www.milkandmore.co.uk/amstracking.jsp?wcid=10703&amp;t=N&amp;sccd=WORLD10100002CAM4&amp;objid=12023"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google.co.uk/url?url=http://www.wisegeek.com/what-is-archival-paper.htm&amp;rct=j&amp;frm=1&amp;q=&amp;esrc=s&amp;sa=U&amp;ved=0ahUKEwjAlr_t-43WAhVPF8AKHaVlC2wQwW4IODAR&amp;usg=AFQjCNFe0iXXwvTHkFNGQkXMoiAWHlkK8g" TargetMode="External"/><Relationship Id="rId11" Type="http://schemas.openxmlformats.org/officeDocument/2006/relationships/image" Target="../media/image50.png"/><Relationship Id="rId5" Type="http://schemas.openxmlformats.org/officeDocument/2006/relationships/image" Target="../media/image47.jpeg"/><Relationship Id="rId15" Type="http://schemas.openxmlformats.org/officeDocument/2006/relationships/image" Target="../media/image53.jpeg"/><Relationship Id="rId10" Type="http://schemas.openxmlformats.org/officeDocument/2006/relationships/hyperlink" Target="http://www.milkandmore.co.uk/amstracking.jsp?wcid=10704&amp;t=N&amp;sccd=WORLD10100002CAM5&amp;objid=12024" TargetMode="External"/><Relationship Id="rId4" Type="http://schemas.openxmlformats.org/officeDocument/2006/relationships/hyperlink" Target="https://www.google.co.uk/url?url=https://www.pinterest.com/explore/mall-kiosk/&amp;rct=j&amp;frm=1&amp;q=&amp;esrc=s&amp;sa=U&amp;ved=0ahUKEwjt7Lre-43WAhUkJcAKHT6wAWU4KBDBbggsMAs&amp;usg=AFQjCNFsEtUACnv4eXxXaNjHEBefSRYSNQ" TargetMode="External"/><Relationship Id="rId9" Type="http://schemas.openxmlformats.org/officeDocument/2006/relationships/image" Target="../media/image49.jpeg"/><Relationship Id="rId1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s://twitter.com/ShireLiving/status/839053662391525380/photo/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witter.com/ShireLiving/status/848863369637613568/photo/1" TargetMode="External"/><Relationship Id="rId5" Type="http://schemas.openxmlformats.org/officeDocument/2006/relationships/image" Target="../media/image14.jpeg"/><Relationship Id="rId4" Type="http://schemas.openxmlformats.org/officeDocument/2006/relationships/hyperlink" Target="https://twitter.com/Stanbridge_Int/status/840167006263472128/photo/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hyperlink" Target="https://twitter.com/ShireLiving/status/848863369637613568/photo/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s://twitter.com/ShireLiving/status/840146308786659328/photo/1"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s://twitter.com/ShireLiving/status/840146308786659328/photo/1?ref_src=twsrc%5etfw&amp;ref_url=http://www.shireliving.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twitter.com/Stanbridge_Int/status/840167006263472128/photo/1?ref_src=twsrc%5etfw&amp;ref_url=http://www.shireliving.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70" y="-27384"/>
            <a:ext cx="9177390" cy="309634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ctrTitle"/>
          </p:nvPr>
        </p:nvSpPr>
        <p:spPr>
          <a:xfrm>
            <a:off x="827584" y="1007337"/>
            <a:ext cx="7416824" cy="2277647"/>
          </a:xfrm>
        </p:spPr>
        <p:txBody>
          <a:bodyPr>
            <a:noAutofit/>
          </a:bodyPr>
          <a:lstStyle/>
          <a:p>
            <a:r>
              <a:rPr lang="en-GB" sz="8800" dirty="0" smtClean="0">
                <a:solidFill>
                  <a:schemeClr val="bg1">
                    <a:lumMod val="95000"/>
                  </a:schemeClr>
                </a:solidFill>
                <a:latin typeface="Sylfaen" panose="010A0502050306030303" pitchFamily="18" charset="0"/>
              </a:rPr>
              <a:t>Welcome</a:t>
            </a:r>
            <a:r>
              <a:rPr lang="en-GB" sz="4800" dirty="0" smtClean="0">
                <a:solidFill>
                  <a:schemeClr val="bg1">
                    <a:lumMod val="95000"/>
                  </a:schemeClr>
                </a:solidFill>
                <a:latin typeface="Sylfaen" panose="010A0502050306030303" pitchFamily="18" charset="0"/>
              </a:rPr>
              <a:t> </a:t>
            </a:r>
            <a:endParaRPr lang="en-GB" sz="8800" dirty="0">
              <a:solidFill>
                <a:schemeClr val="bg1">
                  <a:lumMod val="95000"/>
                </a:schemeClr>
              </a:solidFill>
              <a:latin typeface="Sylfaen" panose="010A050205030603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3" y="3212976"/>
            <a:ext cx="7200800" cy="1628800"/>
          </a:xfrm>
          <a:prstGeom prst="rect">
            <a:avLst/>
          </a:prstGeom>
          <a:ln w="19050">
            <a:noFill/>
          </a:ln>
        </p:spPr>
      </p:pic>
      <p:sp>
        <p:nvSpPr>
          <p:cNvPr id="4" name="TextBox 3"/>
          <p:cNvSpPr txBox="1"/>
          <p:nvPr/>
        </p:nvSpPr>
        <p:spPr>
          <a:xfrm>
            <a:off x="611560" y="5229200"/>
            <a:ext cx="8208912" cy="1384995"/>
          </a:xfrm>
          <a:prstGeom prst="rect">
            <a:avLst/>
          </a:prstGeom>
          <a:noFill/>
        </p:spPr>
        <p:txBody>
          <a:bodyPr wrap="square" rtlCol="0">
            <a:spAutoFit/>
          </a:bodyPr>
          <a:lstStyle/>
          <a:p>
            <a:pPr algn="ctr"/>
            <a:r>
              <a:rPr lang="en-GB" sz="2800" dirty="0" smtClean="0"/>
              <a:t>Our rented ShireLiving apartments offer peace of mind and security for those looking to enjoy a hassle free retirement.</a:t>
            </a:r>
            <a:endParaRPr lang="en-GB" sz="2800" dirty="0"/>
          </a:p>
        </p:txBody>
      </p:sp>
    </p:spTree>
    <p:extLst>
      <p:ext uri="{BB962C8B-B14F-4D97-AF65-F5344CB8AC3E}">
        <p14:creationId xmlns:p14="http://schemas.microsoft.com/office/powerpoint/2010/main" val="174233510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2050" name="Picture 2" descr="J:\ShireLiving\Images\DSC_0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64704"/>
            <a:ext cx="6673076" cy="26342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ShireLiving\Images\DSC_0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862" y="4293096"/>
            <a:ext cx="7056784" cy="20083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7584" y="3435130"/>
            <a:ext cx="637220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Communal facilities </a:t>
            </a:r>
            <a:endParaRPr lang="en-GB" sz="4000" dirty="0"/>
          </a:p>
        </p:txBody>
      </p:sp>
      <p:pic>
        <p:nvPicPr>
          <p:cNvPr id="10" name="Picture 9" descr="View image on Twitter">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6557" y="822471"/>
            <a:ext cx="1625600" cy="1218565"/>
          </a:xfrm>
          <a:prstGeom prst="rect">
            <a:avLst/>
          </a:prstGeom>
          <a:noFill/>
          <a:ln>
            <a:noFill/>
          </a:ln>
        </p:spPr>
      </p:pic>
    </p:spTree>
    <p:extLst>
      <p:ext uri="{BB962C8B-B14F-4D97-AF65-F5344CB8AC3E}">
        <p14:creationId xmlns:p14="http://schemas.microsoft.com/office/powerpoint/2010/main" val="222071428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2294" name="Picture 6" descr="View image on Twit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348880"/>
            <a:ext cx="3759969" cy="34107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530" y="5661248"/>
            <a:ext cx="8692933"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Well maintained gardens</a:t>
            </a:r>
            <a:endParaRPr lang="en-GB" sz="4000" dirty="0"/>
          </a:p>
        </p:txBody>
      </p:sp>
      <p:pic>
        <p:nvPicPr>
          <p:cNvPr id="10" name="Picture 4" descr="View image on Twit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45" y="764705"/>
            <a:ext cx="4983727" cy="277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8" name="Picture 7" descr="ShireLiving ShireHome Key">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23528" y="616655"/>
            <a:ext cx="3960440" cy="3820457"/>
          </a:xfrm>
          <a:prstGeom prst="rect">
            <a:avLst/>
          </a:prstGeom>
          <a:noFill/>
          <a:ln>
            <a:noFill/>
          </a:ln>
        </p:spPr>
      </p:pic>
      <p:pic>
        <p:nvPicPr>
          <p:cNvPr id="9" name="Picture 5" descr="View image on Twit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3005825"/>
            <a:ext cx="4554479" cy="34158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2014" y="4747721"/>
            <a:ext cx="4005706"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Own front door </a:t>
            </a:r>
            <a:endParaRPr lang="en-GB" sz="4000" dirty="0"/>
          </a:p>
        </p:txBody>
      </p:sp>
      <p:pic>
        <p:nvPicPr>
          <p:cNvPr id="2050" name="Picture 2" descr="Royal Mail Group Care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934786"/>
            <a:ext cx="2376264" cy="159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3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8" name="Rectangle 7"/>
          <p:cNvSpPr/>
          <p:nvPr/>
        </p:nvSpPr>
        <p:spPr>
          <a:xfrm>
            <a:off x="899592" y="616655"/>
            <a:ext cx="777686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One &amp; two bedroom apartments </a:t>
            </a:r>
            <a:endParaRPr lang="en-GB" sz="4000" dirty="0"/>
          </a:p>
        </p:txBody>
      </p:sp>
      <p:pic>
        <p:nvPicPr>
          <p:cNvPr id="10" name="Picture 6" descr="J:\ShireLiving\Images\Withywood show apartment Jan 2017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9" y="4317070"/>
            <a:ext cx="4326805" cy="19202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ireLiving ShireHome Bedroom">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1691680" y="1556792"/>
            <a:ext cx="6120680" cy="2374900"/>
          </a:xfrm>
          <a:prstGeom prst="rect">
            <a:avLst/>
          </a:prstGeom>
          <a:noFill/>
          <a:ln>
            <a:noFill/>
          </a:ln>
        </p:spPr>
      </p:pic>
      <p:pic>
        <p:nvPicPr>
          <p:cNvPr id="4098" name="Picture 2" descr="C:\Users\kbate\AppData\Local\Microsoft\Windows\Temporary Internet Files\Content.Outlook\3WEID646\20170830_134113_resiz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8207" y="3980772"/>
            <a:ext cx="4211960" cy="236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8" name="Picture 1" descr="J:\ShireLiving\Images\Withywood show apartment Jan 2017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032359"/>
            <a:ext cx="3744415" cy="21926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J:\ShireLiving\Videos and slideshow\Ashwood show flat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7" y="725623"/>
            <a:ext cx="4487115" cy="299141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J:\ShireLiving\Videos and slideshow\Ashwood show flat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576173"/>
            <a:ext cx="3851920" cy="213274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50262" y="2708920"/>
            <a:ext cx="4005706" cy="132343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Open plan kitchen   / lounge  </a:t>
            </a:r>
            <a:endParaRPr lang="en-GB" sz="4000" dirty="0"/>
          </a:p>
        </p:txBody>
      </p:sp>
      <p:pic>
        <p:nvPicPr>
          <p:cNvPr id="5122" name="Picture 2" descr="C:\Users\kbate\AppData\Local\Microsoft\Windows\Temporary Internet Files\Content.Outlook\3WEID646\20170830_134016_resiz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407" y="3896025"/>
            <a:ext cx="4382718" cy="246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33569"/>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0" name="Picture 9" descr="https://pbs.twimg.com/media/C436DMsWMAAVd54.jpg: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3" y="1052736"/>
            <a:ext cx="3384375" cy="1833389"/>
          </a:xfrm>
          <a:prstGeom prst="rect">
            <a:avLst/>
          </a:prstGeom>
          <a:noFill/>
          <a:ln>
            <a:noFill/>
          </a:ln>
        </p:spPr>
      </p:pic>
      <p:pic>
        <p:nvPicPr>
          <p:cNvPr id="10252" name="Picture 12" descr="View image on 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3" y="3240242"/>
            <a:ext cx="3384375" cy="213297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076056" y="5661248"/>
            <a:ext cx="388715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Lounge  / Dining </a:t>
            </a:r>
            <a:endParaRPr lang="en-GB" sz="4000" dirty="0"/>
          </a:p>
        </p:txBody>
      </p:sp>
      <p:pic>
        <p:nvPicPr>
          <p:cNvPr id="6146" name="Picture 2" descr="C:\Users\kbate\AppData\Local\Microsoft\Windows\Temporary Internet Files\Content.Outlook\3WEID646\20170830_134016_resiz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956" y="832828"/>
            <a:ext cx="4565075" cy="55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4103" name="Picture 7" descr="J:\ShireLiving\Images\Withywood show apartment Jan 2017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7" y="1268759"/>
            <a:ext cx="7055749" cy="388843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76240" y="5445224"/>
            <a:ext cx="540537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Accessible shower room </a:t>
            </a:r>
            <a:endParaRPr lang="en-GB" sz="4000" dirty="0"/>
          </a:p>
        </p:txBody>
      </p:sp>
    </p:spTree>
    <p:extLst>
      <p:ext uri="{BB962C8B-B14F-4D97-AF65-F5344CB8AC3E}">
        <p14:creationId xmlns:p14="http://schemas.microsoft.com/office/powerpoint/2010/main" val="222071428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12" name="Rectangle 11"/>
          <p:cNvSpPr/>
          <p:nvPr/>
        </p:nvSpPr>
        <p:spPr>
          <a:xfrm>
            <a:off x="314628" y="5445224"/>
            <a:ext cx="850584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Hairdressers, Nail </a:t>
            </a:r>
            <a:r>
              <a:rPr lang="en-GB" sz="4000" dirty="0"/>
              <a:t>B</a:t>
            </a:r>
            <a:r>
              <a:rPr lang="en-GB" sz="4000" dirty="0" smtClean="0"/>
              <a:t>ar  &amp; Therapy Room </a:t>
            </a:r>
            <a:endParaRPr lang="en-GB" sz="4000" dirty="0"/>
          </a:p>
        </p:txBody>
      </p:sp>
      <p:pic>
        <p:nvPicPr>
          <p:cNvPr id="7170" name="Picture 2" descr="Image result for picture of a hairdresse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28" y="648449"/>
            <a:ext cx="2268252"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icture of a hairdress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9762" y="1562350"/>
            <a:ext cx="2414165" cy="161563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picture of a hairdresser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080" y="929936"/>
            <a:ext cx="2918759" cy="37232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nail ba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628" y="3177984"/>
            <a:ext cx="2268252" cy="147515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nails pictur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800" y="3915560"/>
            <a:ext cx="2242127" cy="124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5759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12" name="Rectangle 11"/>
          <p:cNvSpPr/>
          <p:nvPr/>
        </p:nvSpPr>
        <p:spPr>
          <a:xfrm>
            <a:off x="672376" y="3959198"/>
            <a:ext cx="2407728"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Kiosk </a:t>
            </a:r>
            <a:endParaRPr lang="en-GB" sz="4000" dirty="0"/>
          </a:p>
        </p:txBody>
      </p:sp>
      <p:pic>
        <p:nvPicPr>
          <p:cNvPr id="8194" name="Picture 2" descr="Image result for kiosk design idea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65" y="1196752"/>
            <a:ext cx="3261555" cy="24401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pap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7704" y="752412"/>
            <a:ext cx="2527506" cy="16963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Jelly Beans Stock Phot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8296" y="2530448"/>
            <a:ext cx="2556913"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milkandmore.co.uk/OA_MEDIA/mm_images/XXDC_25AUG17JUICE_NATHP4.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8883" y="1012593"/>
            <a:ext cx="1485900" cy="262428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milkandmore.co.uk/OA_MEDIA/mm_images/XXDC_25AUG17CATHCITY_NATHP3.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44952" y="4313141"/>
            <a:ext cx="1964033" cy="200025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ountry Life Organic Whole Milk in Glass, 568ml, 1p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9784" y="5104495"/>
            <a:ext cx="1471357" cy="93345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Kingsmill Tasty Wholemeal, Medium, 800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3094" y="5059710"/>
            <a:ext cx="1952922" cy="125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5759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7" name="Rectangle 6"/>
          <p:cNvSpPr/>
          <p:nvPr/>
        </p:nvSpPr>
        <p:spPr>
          <a:xfrm>
            <a:off x="762500" y="692696"/>
            <a:ext cx="7769940" cy="6001643"/>
          </a:xfrm>
          <a:prstGeom prst="rect">
            <a:avLst/>
          </a:prstGeom>
          <a:no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sz="3600" dirty="0" smtClean="0">
                <a:solidFill>
                  <a:schemeClr val="tx2">
                    <a:lumMod val="60000"/>
                    <a:lumOff val="40000"/>
                  </a:schemeClr>
                </a:solidFill>
              </a:rPr>
              <a:t>Pervious Question Asked </a:t>
            </a:r>
          </a:p>
          <a:p>
            <a:r>
              <a:rPr lang="en-GB" sz="2400" b="1" dirty="0" smtClean="0">
                <a:solidFill>
                  <a:schemeClr val="tx1">
                    <a:lumMod val="65000"/>
                    <a:lumOff val="35000"/>
                  </a:schemeClr>
                </a:solidFill>
              </a:rPr>
              <a:t>Questions</a:t>
            </a:r>
            <a:r>
              <a:rPr lang="en-GB" sz="2400" b="1" dirty="0">
                <a:solidFill>
                  <a:schemeClr val="tx1">
                    <a:lumMod val="65000"/>
                    <a:lumOff val="35000"/>
                  </a:schemeClr>
                </a:solidFill>
              </a:rPr>
              <a:t>:- </a:t>
            </a:r>
            <a:endParaRPr lang="en-GB" sz="2400" b="1" dirty="0" smtClean="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Can </a:t>
            </a:r>
            <a:r>
              <a:rPr lang="en-GB" sz="2400" dirty="0">
                <a:solidFill>
                  <a:schemeClr val="tx1">
                    <a:lumMod val="65000"/>
                    <a:lumOff val="35000"/>
                  </a:schemeClr>
                </a:solidFill>
              </a:rPr>
              <a:t>I have my Grandchildren </a:t>
            </a:r>
            <a:r>
              <a:rPr lang="en-GB" sz="2400" dirty="0" smtClean="0">
                <a:solidFill>
                  <a:schemeClr val="tx1">
                    <a:lumMod val="65000"/>
                    <a:lumOff val="35000"/>
                  </a:schemeClr>
                </a:solidFill>
              </a:rPr>
              <a:t>or </a:t>
            </a:r>
            <a:r>
              <a:rPr lang="en-GB" sz="2400" dirty="0">
                <a:solidFill>
                  <a:schemeClr val="tx1">
                    <a:lumMod val="65000"/>
                    <a:lumOff val="35000"/>
                  </a:schemeClr>
                </a:solidFill>
              </a:rPr>
              <a:t>visitors stay over night? </a:t>
            </a:r>
            <a:r>
              <a:rPr lang="en-GB" sz="2400" b="1" u="sng" dirty="0" smtClean="0">
                <a:solidFill>
                  <a:schemeClr val="tx1">
                    <a:lumMod val="65000"/>
                    <a:lumOff val="35000"/>
                  </a:schemeClr>
                </a:solidFill>
              </a:rPr>
              <a:t>YES.</a:t>
            </a:r>
            <a:r>
              <a:rPr lang="en-GB" sz="2400" dirty="0" smtClean="0">
                <a:solidFill>
                  <a:schemeClr val="tx1">
                    <a:lumMod val="65000"/>
                    <a:lumOff val="35000"/>
                  </a:schemeClr>
                </a:solidFill>
              </a:rPr>
              <a:t>  Providing they don’t cause nuisance, annoyance  or stay for prolong periods of time.</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Can </a:t>
            </a:r>
            <a:r>
              <a:rPr lang="en-GB" sz="2400" dirty="0">
                <a:solidFill>
                  <a:schemeClr val="tx1">
                    <a:lumMod val="65000"/>
                    <a:lumOff val="35000"/>
                  </a:schemeClr>
                </a:solidFill>
              </a:rPr>
              <a:t>I have a visiting pet? </a:t>
            </a:r>
            <a:r>
              <a:rPr lang="en-GB" sz="2400" b="1" u="sng" dirty="0">
                <a:solidFill>
                  <a:schemeClr val="tx1">
                    <a:lumMod val="65000"/>
                    <a:lumOff val="35000"/>
                  </a:schemeClr>
                </a:solidFill>
              </a:rPr>
              <a:t>YES</a:t>
            </a:r>
            <a:r>
              <a:rPr lang="en-GB" sz="2400" dirty="0">
                <a:solidFill>
                  <a:schemeClr val="tx1">
                    <a:lumMod val="65000"/>
                    <a:lumOff val="35000"/>
                  </a:schemeClr>
                </a:solidFill>
              </a:rPr>
              <a:t> however we ask that </a:t>
            </a:r>
            <a:r>
              <a:rPr lang="en-GB" sz="2400" dirty="0" smtClean="0">
                <a:solidFill>
                  <a:schemeClr val="tx1">
                    <a:lumMod val="65000"/>
                    <a:lumOff val="35000"/>
                  </a:schemeClr>
                </a:solidFill>
              </a:rPr>
              <a:t>the</a:t>
            </a:r>
          </a:p>
          <a:p>
            <a:r>
              <a:rPr lang="en-GB" sz="2400" dirty="0" smtClean="0">
                <a:solidFill>
                  <a:schemeClr val="tx1">
                    <a:lumMod val="65000"/>
                    <a:lumOff val="35000"/>
                  </a:schemeClr>
                </a:solidFill>
              </a:rPr>
              <a:t>     dogs are </a:t>
            </a:r>
            <a:r>
              <a:rPr lang="en-GB" sz="2400" dirty="0">
                <a:solidFill>
                  <a:schemeClr val="tx1">
                    <a:lumMod val="65000"/>
                    <a:lumOff val="35000"/>
                  </a:schemeClr>
                </a:solidFill>
              </a:rPr>
              <a:t>taken to the apartment via the shortest  </a:t>
            </a:r>
            <a:r>
              <a:rPr lang="en-GB" sz="2400" dirty="0" smtClean="0">
                <a:solidFill>
                  <a:schemeClr val="tx1">
                    <a:lumMod val="65000"/>
                    <a:lumOff val="35000"/>
                  </a:schemeClr>
                </a:solidFill>
              </a:rPr>
              <a:t>route</a:t>
            </a:r>
            <a:r>
              <a:rPr lang="en-GB" sz="2400" dirty="0">
                <a:solidFill>
                  <a:schemeClr val="tx1">
                    <a:lumMod val="65000"/>
                    <a:lumOff val="35000"/>
                  </a:schemeClr>
                </a:solidFill>
              </a:rPr>
              <a:t>, </a:t>
            </a:r>
            <a:r>
              <a:rPr lang="en-GB" sz="2400" dirty="0" smtClean="0">
                <a:solidFill>
                  <a:schemeClr val="tx1">
                    <a:lumMod val="65000"/>
                    <a:lumOff val="35000"/>
                  </a:schemeClr>
                </a:solidFill>
              </a:rPr>
              <a:t>    </a:t>
            </a:r>
            <a:endParaRPr lang="en-GB" sz="2400" dirty="0">
              <a:solidFill>
                <a:schemeClr val="tx1">
                  <a:lumMod val="65000"/>
                  <a:lumOff val="35000"/>
                </a:schemeClr>
              </a:solidFill>
            </a:endParaRPr>
          </a:p>
          <a:p>
            <a:r>
              <a:rPr lang="en-GB" sz="2400" dirty="0" smtClean="0">
                <a:solidFill>
                  <a:schemeClr val="tx1">
                    <a:lumMod val="65000"/>
                    <a:lumOff val="35000"/>
                  </a:schemeClr>
                </a:solidFill>
              </a:rPr>
              <a:t>      not </a:t>
            </a:r>
            <a:r>
              <a:rPr lang="en-GB" sz="2400" dirty="0">
                <a:solidFill>
                  <a:schemeClr val="tx1">
                    <a:lumMod val="65000"/>
                    <a:lumOff val="35000"/>
                  </a:schemeClr>
                </a:solidFill>
              </a:rPr>
              <a:t>to stay overnight,  and </a:t>
            </a:r>
            <a:r>
              <a:rPr lang="en-GB" sz="2400" dirty="0" smtClean="0">
                <a:solidFill>
                  <a:schemeClr val="tx1">
                    <a:lumMod val="65000"/>
                    <a:lumOff val="35000"/>
                  </a:schemeClr>
                </a:solidFill>
              </a:rPr>
              <a:t>not to be taken into the       </a:t>
            </a:r>
          </a:p>
          <a:p>
            <a:r>
              <a:rPr lang="en-GB" sz="2400" dirty="0">
                <a:solidFill>
                  <a:schemeClr val="tx1">
                    <a:lumMod val="65000"/>
                    <a:lumOff val="35000"/>
                  </a:schemeClr>
                </a:solidFill>
              </a:rPr>
              <a:t> </a:t>
            </a:r>
            <a:r>
              <a:rPr lang="en-GB" sz="2400" dirty="0" smtClean="0">
                <a:solidFill>
                  <a:schemeClr val="tx1">
                    <a:lumMod val="65000"/>
                    <a:lumOff val="35000"/>
                  </a:schemeClr>
                </a:solidFill>
              </a:rPr>
              <a:t>     communal garden. </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What </a:t>
            </a:r>
            <a:r>
              <a:rPr lang="en-GB" sz="2400" dirty="0">
                <a:solidFill>
                  <a:schemeClr val="tx1">
                    <a:lumMod val="65000"/>
                    <a:lumOff val="35000"/>
                  </a:schemeClr>
                </a:solidFill>
              </a:rPr>
              <a:t>is the heating system? The heating is </a:t>
            </a:r>
            <a:r>
              <a:rPr lang="en-GB" sz="2400" dirty="0" smtClean="0">
                <a:solidFill>
                  <a:schemeClr val="tx1">
                    <a:lumMod val="65000"/>
                    <a:lumOff val="35000"/>
                  </a:schemeClr>
                </a:solidFill>
              </a:rPr>
              <a:t>provided</a:t>
            </a:r>
          </a:p>
          <a:p>
            <a:r>
              <a:rPr lang="en-GB" sz="2400" dirty="0" smtClean="0">
                <a:solidFill>
                  <a:schemeClr val="tx1">
                    <a:lumMod val="65000"/>
                    <a:lumOff val="35000"/>
                  </a:schemeClr>
                </a:solidFill>
              </a:rPr>
              <a:t>     from </a:t>
            </a:r>
            <a:r>
              <a:rPr lang="en-GB" sz="2400" dirty="0">
                <a:solidFill>
                  <a:schemeClr val="tx1">
                    <a:lumMod val="65000"/>
                    <a:lumOff val="35000"/>
                  </a:schemeClr>
                </a:solidFill>
              </a:rPr>
              <a:t>the central plan room, however each of the </a:t>
            </a:r>
          </a:p>
          <a:p>
            <a:r>
              <a:rPr lang="en-GB" sz="2400" dirty="0" smtClean="0">
                <a:solidFill>
                  <a:schemeClr val="tx1">
                    <a:lumMod val="65000"/>
                    <a:lumOff val="35000"/>
                  </a:schemeClr>
                </a:solidFill>
              </a:rPr>
              <a:t>     apartments </a:t>
            </a:r>
            <a:r>
              <a:rPr lang="en-GB" sz="2400" dirty="0">
                <a:solidFill>
                  <a:schemeClr val="tx1">
                    <a:lumMod val="65000"/>
                    <a:lumOff val="35000"/>
                  </a:schemeClr>
                </a:solidFill>
              </a:rPr>
              <a:t>have their own programmer, room </a:t>
            </a:r>
            <a:r>
              <a:rPr lang="en-GB" sz="2400" dirty="0" smtClean="0">
                <a:solidFill>
                  <a:schemeClr val="tx1">
                    <a:lumMod val="65000"/>
                    <a:lumOff val="35000"/>
                  </a:schemeClr>
                </a:solidFill>
              </a:rPr>
              <a:t>&amp; radiator               </a:t>
            </a:r>
          </a:p>
          <a:p>
            <a:r>
              <a:rPr lang="en-GB" sz="2400" dirty="0" smtClean="0">
                <a:solidFill>
                  <a:schemeClr val="tx1">
                    <a:lumMod val="65000"/>
                    <a:lumOff val="35000"/>
                  </a:schemeClr>
                </a:solidFill>
              </a:rPr>
              <a:t>     thermostats.</a:t>
            </a:r>
            <a:endParaRPr lang="en-GB" sz="2400" dirty="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Are the apartment carpeted? </a:t>
            </a:r>
            <a:r>
              <a:rPr lang="en-GB" sz="2400" b="1" u="sng" dirty="0" smtClean="0">
                <a:solidFill>
                  <a:schemeClr val="tx1">
                    <a:lumMod val="65000"/>
                    <a:lumOff val="35000"/>
                  </a:schemeClr>
                </a:solidFill>
              </a:rPr>
              <a:t>YES </a:t>
            </a:r>
            <a:r>
              <a:rPr lang="en-GB" sz="2400" dirty="0" smtClean="0">
                <a:solidFill>
                  <a:schemeClr val="tx1">
                    <a:lumMod val="65000"/>
                    <a:lumOff val="35000"/>
                  </a:schemeClr>
                </a:solidFill>
              </a:rPr>
              <a:t>and we gift them over</a:t>
            </a:r>
          </a:p>
          <a:p>
            <a:r>
              <a:rPr lang="en-GB" sz="2400" dirty="0" smtClean="0">
                <a:solidFill>
                  <a:schemeClr val="tx1">
                    <a:lumMod val="65000"/>
                    <a:lumOff val="35000"/>
                  </a:schemeClr>
                </a:solidFill>
              </a:rPr>
              <a:t>      to the tenant when they sign their tenancy </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222071428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026" name="Picture 2" descr="http://intranet/hub/images/logos/WH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012" y="2924944"/>
            <a:ext cx="3984397" cy="1102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ranet/hub/images/logos/Choices%20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897" y="2924944"/>
            <a:ext cx="3812949" cy="11658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ntranet/hub/images/logos/Group%20structu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669873"/>
            <a:ext cx="8064896" cy="22550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ntranet/hub/images/logos/Reviive_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72" y="3968465"/>
            <a:ext cx="365707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ATCH Alarm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7148" y="4168093"/>
            <a:ext cx="3672408" cy="95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trustedhandyhelp.org.uk/img/HandyHelp-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813" y="5142273"/>
            <a:ext cx="4624857" cy="8537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5091049"/>
            <a:ext cx="2172761" cy="89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85114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7" name="Rectangle 6"/>
          <p:cNvSpPr/>
          <p:nvPr/>
        </p:nvSpPr>
        <p:spPr>
          <a:xfrm>
            <a:off x="762500" y="692696"/>
            <a:ext cx="7769940" cy="6186309"/>
          </a:xfrm>
          <a:prstGeom prst="rect">
            <a:avLst/>
          </a:prstGeom>
          <a:no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sz="3600" dirty="0">
                <a:solidFill>
                  <a:schemeClr val="tx2">
                    <a:lumMod val="60000"/>
                    <a:lumOff val="40000"/>
                  </a:schemeClr>
                </a:solidFill>
              </a:rPr>
              <a:t>Previous  </a:t>
            </a:r>
            <a:r>
              <a:rPr lang="en-GB" sz="3600" dirty="0" smtClean="0">
                <a:solidFill>
                  <a:schemeClr val="tx2">
                    <a:lumMod val="60000"/>
                    <a:lumOff val="40000"/>
                  </a:schemeClr>
                </a:solidFill>
              </a:rPr>
              <a:t>Question Asked </a:t>
            </a:r>
          </a:p>
          <a:p>
            <a:r>
              <a:rPr lang="en-GB" sz="2400" b="1" dirty="0" smtClean="0">
                <a:solidFill>
                  <a:schemeClr val="tx1">
                    <a:lumMod val="65000"/>
                    <a:lumOff val="35000"/>
                  </a:schemeClr>
                </a:solidFill>
              </a:rPr>
              <a:t>Questions</a:t>
            </a:r>
            <a:r>
              <a:rPr lang="en-GB" sz="2400" b="1" dirty="0">
                <a:solidFill>
                  <a:schemeClr val="tx1">
                    <a:lumMod val="65000"/>
                    <a:lumOff val="35000"/>
                  </a:schemeClr>
                </a:solidFill>
              </a:rPr>
              <a:t>:- </a:t>
            </a:r>
            <a:endParaRPr lang="en-GB" sz="2400" b="1" dirty="0" smtClean="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What white good are provided within the apartment? Oven, Hob &amp; extractor hood and as the landlord we maintain these,  – there is also a space for a washing machine &amp; fridge/freezer </a:t>
            </a:r>
          </a:p>
          <a:p>
            <a:pPr marL="342900" indent="-342900">
              <a:buFont typeface="Arial" panose="020B0604020202020204" pitchFamily="34" charset="0"/>
              <a:buChar char="•"/>
            </a:pPr>
            <a:r>
              <a:rPr lang="en-GB" sz="2400" dirty="0" smtClean="0">
                <a:solidFill>
                  <a:schemeClr val="tx1">
                    <a:lumMod val="65000"/>
                    <a:lumOff val="35000"/>
                  </a:schemeClr>
                </a:solidFill>
              </a:rPr>
              <a:t>Can we decorate the apartments? </a:t>
            </a:r>
            <a:r>
              <a:rPr lang="en-GB" sz="2400" b="1" dirty="0" smtClean="0">
                <a:solidFill>
                  <a:schemeClr val="tx1">
                    <a:lumMod val="65000"/>
                    <a:lumOff val="35000"/>
                  </a:schemeClr>
                </a:solidFill>
              </a:rPr>
              <a:t>YES </a:t>
            </a:r>
            <a:r>
              <a:rPr lang="en-GB" sz="2400" dirty="0" smtClean="0">
                <a:solidFill>
                  <a:schemeClr val="tx1">
                    <a:lumMod val="65000"/>
                    <a:lumOff val="35000"/>
                  </a:schemeClr>
                </a:solidFill>
              </a:rPr>
              <a:t>however not within the first 12 months. Pictures / mirrors etc</a:t>
            </a:r>
            <a:r>
              <a:rPr lang="en-GB" sz="2400" dirty="0">
                <a:solidFill>
                  <a:schemeClr val="tx1">
                    <a:lumMod val="65000"/>
                    <a:lumOff val="35000"/>
                  </a:schemeClr>
                </a:solidFill>
              </a:rPr>
              <a:t>.</a:t>
            </a:r>
            <a:r>
              <a:rPr lang="en-GB" sz="2400" dirty="0" smtClean="0">
                <a:solidFill>
                  <a:schemeClr val="tx1">
                    <a:lumMod val="65000"/>
                    <a:lumOff val="35000"/>
                  </a:schemeClr>
                </a:solidFill>
              </a:rPr>
              <a:t> are fine  </a:t>
            </a:r>
          </a:p>
          <a:p>
            <a:pPr marL="342900" indent="-342900">
              <a:buFont typeface="Arial" panose="020B0604020202020204" pitchFamily="34" charset="0"/>
              <a:buChar char="•"/>
            </a:pPr>
            <a:r>
              <a:rPr lang="en-GB" sz="2400" dirty="0" smtClean="0">
                <a:solidFill>
                  <a:schemeClr val="tx1">
                    <a:lumMod val="65000"/>
                    <a:lumOff val="35000"/>
                  </a:schemeClr>
                </a:solidFill>
              </a:rPr>
              <a:t>Pamper bathroom, do I need to book? </a:t>
            </a:r>
            <a:r>
              <a:rPr lang="en-GB" sz="2400" b="1" u="sng" dirty="0" smtClean="0">
                <a:solidFill>
                  <a:schemeClr val="tx1">
                    <a:lumMod val="65000"/>
                    <a:lumOff val="35000"/>
                  </a:schemeClr>
                </a:solidFill>
              </a:rPr>
              <a:t>No</a:t>
            </a:r>
            <a:r>
              <a:rPr lang="en-GB" sz="2400" dirty="0" smtClean="0">
                <a:solidFill>
                  <a:schemeClr val="tx1">
                    <a:lumMod val="65000"/>
                    <a:lumOff val="35000"/>
                  </a:schemeClr>
                </a:solidFill>
              </a:rPr>
              <a:t> first come , first served basis </a:t>
            </a:r>
          </a:p>
          <a:p>
            <a:pPr marL="342900" indent="-342900">
              <a:buFont typeface="Arial" panose="020B0604020202020204" pitchFamily="34" charset="0"/>
              <a:buChar char="•"/>
            </a:pPr>
            <a:r>
              <a:rPr lang="en-GB" sz="2400" dirty="0" smtClean="0">
                <a:solidFill>
                  <a:schemeClr val="tx1">
                    <a:lumMod val="65000"/>
                    <a:lumOff val="35000"/>
                  </a:schemeClr>
                </a:solidFill>
              </a:rPr>
              <a:t>Is there a communal laundry? </a:t>
            </a:r>
            <a:r>
              <a:rPr lang="en-GB" sz="2400" b="1" u="sng" dirty="0" smtClean="0">
                <a:solidFill>
                  <a:schemeClr val="tx1">
                    <a:lumMod val="65000"/>
                    <a:lumOff val="35000"/>
                  </a:schemeClr>
                </a:solidFill>
              </a:rPr>
              <a:t>YES </a:t>
            </a:r>
            <a:r>
              <a:rPr lang="en-GB" sz="2400" dirty="0" smtClean="0">
                <a:solidFill>
                  <a:schemeClr val="tx1">
                    <a:lumMod val="65000"/>
                    <a:lumOff val="35000"/>
                  </a:schemeClr>
                </a:solidFill>
              </a:rPr>
              <a:t>all machines are commercial so take less time then a domestic  machine, they are part of the service charge, first come, first served</a:t>
            </a:r>
          </a:p>
          <a:p>
            <a:pPr marL="342900" indent="-342900">
              <a:buFont typeface="Arial" panose="020B0604020202020204" pitchFamily="34" charset="0"/>
              <a:buChar char="•"/>
            </a:pPr>
            <a:r>
              <a:rPr lang="en-GB" sz="2400" dirty="0" smtClean="0">
                <a:solidFill>
                  <a:schemeClr val="tx1">
                    <a:lumMod val="65000"/>
                    <a:lumOff val="35000"/>
                  </a:schemeClr>
                </a:solidFill>
              </a:rPr>
              <a:t>Are  there  lifts ? </a:t>
            </a:r>
            <a:r>
              <a:rPr lang="en-GB" sz="2400" b="1" dirty="0" smtClean="0">
                <a:solidFill>
                  <a:schemeClr val="tx1">
                    <a:lumMod val="65000"/>
                    <a:lumOff val="35000"/>
                  </a:schemeClr>
                </a:solidFill>
              </a:rPr>
              <a:t>YES </a:t>
            </a:r>
            <a:r>
              <a:rPr lang="en-GB" sz="2400" dirty="0" smtClean="0">
                <a:solidFill>
                  <a:schemeClr val="tx1">
                    <a:lumMod val="65000"/>
                    <a:lumOff val="35000"/>
                  </a:schemeClr>
                </a:solidFill>
              </a:rPr>
              <a:t>there are two.</a:t>
            </a:r>
          </a:p>
          <a:p>
            <a:pPr marL="342900" indent="-342900">
              <a:buFont typeface="Arial" panose="020B0604020202020204" pitchFamily="34" charset="0"/>
              <a:buChar char="•"/>
            </a:pPr>
            <a:endParaRPr lang="en-GB" sz="2400" b="1" u="sng" dirty="0">
              <a:solidFill>
                <a:schemeClr val="tx1">
                  <a:lumMod val="65000"/>
                  <a:lumOff val="35000"/>
                </a:schemeClr>
              </a:solidFill>
            </a:endParaRPr>
          </a:p>
          <a:p>
            <a:pPr marL="342900" indent="-342900">
              <a:buFont typeface="Arial" panose="020B0604020202020204" pitchFamily="34" charset="0"/>
              <a:buChar char="•"/>
            </a:pPr>
            <a:endParaRPr lang="en-GB" sz="2400" b="1" u="sng" dirty="0" smtClean="0">
              <a:solidFill>
                <a:schemeClr val="tx1">
                  <a:lumMod val="65000"/>
                  <a:lumOff val="35000"/>
                </a:schemeClr>
              </a:solidFill>
            </a:endParaRPr>
          </a:p>
        </p:txBody>
      </p:sp>
    </p:spTree>
    <p:extLst>
      <p:ext uri="{BB962C8B-B14F-4D97-AF65-F5344CB8AC3E}">
        <p14:creationId xmlns:p14="http://schemas.microsoft.com/office/powerpoint/2010/main" val="172710453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7" name="Rectangle 6"/>
          <p:cNvSpPr/>
          <p:nvPr/>
        </p:nvSpPr>
        <p:spPr>
          <a:xfrm>
            <a:off x="539552" y="692696"/>
            <a:ext cx="8280920" cy="6186309"/>
          </a:xfrm>
          <a:prstGeom prst="rect">
            <a:avLst/>
          </a:prstGeom>
          <a:no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sz="3600" dirty="0">
                <a:solidFill>
                  <a:schemeClr val="tx2">
                    <a:lumMod val="60000"/>
                    <a:lumOff val="40000"/>
                  </a:schemeClr>
                </a:solidFill>
              </a:rPr>
              <a:t>Previous Question </a:t>
            </a:r>
            <a:r>
              <a:rPr lang="en-GB" sz="3600" dirty="0" smtClean="0">
                <a:solidFill>
                  <a:schemeClr val="tx2">
                    <a:lumMod val="60000"/>
                    <a:lumOff val="40000"/>
                  </a:schemeClr>
                </a:solidFill>
              </a:rPr>
              <a:t>Asked </a:t>
            </a:r>
          </a:p>
          <a:p>
            <a:r>
              <a:rPr lang="en-GB" sz="2400" b="1" dirty="0" smtClean="0">
                <a:solidFill>
                  <a:schemeClr val="tx1">
                    <a:lumMod val="65000"/>
                    <a:lumOff val="35000"/>
                  </a:schemeClr>
                </a:solidFill>
              </a:rPr>
              <a:t>Questions</a:t>
            </a:r>
            <a:r>
              <a:rPr lang="en-GB" sz="2400" b="1" dirty="0">
                <a:solidFill>
                  <a:schemeClr val="tx1">
                    <a:lumMod val="65000"/>
                    <a:lumOff val="35000"/>
                  </a:schemeClr>
                </a:solidFill>
              </a:rPr>
              <a:t>:- </a:t>
            </a:r>
            <a:endParaRPr lang="en-GB" sz="2400" b="1" dirty="0" smtClean="0">
              <a:solidFill>
                <a:schemeClr val="tx1">
                  <a:lumMod val="65000"/>
                  <a:lumOff val="35000"/>
                </a:schemeClr>
              </a:solidFill>
            </a:endParaRPr>
          </a:p>
          <a:p>
            <a:pPr marL="342900" indent="-342900">
              <a:buFont typeface="Arial" panose="020B0604020202020204" pitchFamily="34" charset="0"/>
              <a:buChar char="•"/>
            </a:pPr>
            <a:r>
              <a:rPr lang="en-GB" sz="2400" dirty="0" smtClean="0">
                <a:solidFill>
                  <a:schemeClr val="tx1">
                    <a:lumMod val="65000"/>
                    <a:lumOff val="35000"/>
                  </a:schemeClr>
                </a:solidFill>
              </a:rPr>
              <a:t>Do I have to pay a deposit? </a:t>
            </a:r>
            <a:r>
              <a:rPr lang="en-GB" sz="2400" b="1" u="sng" dirty="0" smtClean="0">
                <a:solidFill>
                  <a:schemeClr val="tx1">
                    <a:lumMod val="65000"/>
                    <a:lumOff val="35000"/>
                  </a:schemeClr>
                </a:solidFill>
              </a:rPr>
              <a:t>NO </a:t>
            </a:r>
            <a:r>
              <a:rPr lang="en-GB" sz="2400" dirty="0" smtClean="0">
                <a:solidFill>
                  <a:schemeClr val="tx1">
                    <a:lumMod val="65000"/>
                    <a:lumOff val="35000"/>
                  </a:schemeClr>
                </a:solidFill>
              </a:rPr>
              <a:t>however at the point of signing the tenancy we do require two weeks rent in advance .</a:t>
            </a:r>
          </a:p>
          <a:p>
            <a:pPr marL="342900" indent="-342900">
              <a:buFont typeface="Arial" panose="020B0604020202020204" pitchFamily="34" charset="0"/>
              <a:buChar char="•"/>
            </a:pPr>
            <a:r>
              <a:rPr lang="en-GB" sz="2400" dirty="0" smtClean="0">
                <a:solidFill>
                  <a:schemeClr val="tx1">
                    <a:lumMod val="65000"/>
                    <a:lumOff val="35000"/>
                  </a:schemeClr>
                </a:solidFill>
              </a:rPr>
              <a:t>If I sign a tenancy , am I locked in for the  full period of the tenancy? </a:t>
            </a:r>
            <a:r>
              <a:rPr lang="en-GB" sz="2400" b="1" u="sng" dirty="0" smtClean="0">
                <a:solidFill>
                  <a:schemeClr val="tx1">
                    <a:lumMod val="65000"/>
                    <a:lumOff val="35000"/>
                  </a:schemeClr>
                </a:solidFill>
              </a:rPr>
              <a:t>NO</a:t>
            </a:r>
            <a:r>
              <a:rPr lang="en-GB" sz="2400" dirty="0" smtClean="0">
                <a:solidFill>
                  <a:schemeClr val="tx1">
                    <a:lumMod val="65000"/>
                    <a:lumOff val="35000"/>
                  </a:schemeClr>
                </a:solidFill>
              </a:rPr>
              <a:t> if you want to end your tenancy we require 4 weeks notice .</a:t>
            </a:r>
          </a:p>
          <a:p>
            <a:pPr marL="342900" indent="-342900">
              <a:buFont typeface="Arial" panose="020B0604020202020204" pitchFamily="34" charset="0"/>
              <a:buChar char="•"/>
            </a:pPr>
            <a:r>
              <a:rPr lang="en-GB" sz="2400" dirty="0" smtClean="0">
                <a:solidFill>
                  <a:schemeClr val="tx1">
                    <a:lumMod val="65000"/>
                    <a:lumOff val="35000"/>
                  </a:schemeClr>
                </a:solidFill>
              </a:rPr>
              <a:t>Is there WIFI? </a:t>
            </a:r>
            <a:r>
              <a:rPr lang="en-GB" sz="2400" b="1" u="sng" dirty="0" smtClean="0">
                <a:solidFill>
                  <a:schemeClr val="tx1">
                    <a:lumMod val="65000"/>
                    <a:lumOff val="35000"/>
                  </a:schemeClr>
                </a:solidFill>
              </a:rPr>
              <a:t>Yes  </a:t>
            </a:r>
            <a:r>
              <a:rPr lang="en-GB" sz="2400" dirty="0" smtClean="0">
                <a:solidFill>
                  <a:schemeClr val="tx1">
                    <a:lumMod val="65000"/>
                    <a:lumOff val="35000"/>
                  </a:schemeClr>
                </a:solidFill>
              </a:rPr>
              <a:t>in the communal area, however if someone whets WIFI in their apartment they would need to make there own arrangements though a provider </a:t>
            </a:r>
          </a:p>
          <a:p>
            <a:pPr marL="342900" indent="-342900">
              <a:buFont typeface="Arial" panose="020B0604020202020204" pitchFamily="34" charset="0"/>
              <a:buChar char="•"/>
            </a:pPr>
            <a:r>
              <a:rPr lang="en-GB" sz="2400" dirty="0" smtClean="0">
                <a:solidFill>
                  <a:schemeClr val="tx1">
                    <a:lumMod val="65000"/>
                    <a:lumOff val="35000"/>
                  </a:schemeClr>
                </a:solidFill>
              </a:rPr>
              <a:t>If I have Sky do I need my own satellite dish? </a:t>
            </a:r>
            <a:r>
              <a:rPr lang="en-GB" sz="2400" b="1" u="sng" dirty="0" smtClean="0">
                <a:solidFill>
                  <a:schemeClr val="tx1">
                    <a:lumMod val="65000"/>
                    <a:lumOff val="35000"/>
                  </a:schemeClr>
                </a:solidFill>
              </a:rPr>
              <a:t>NO </a:t>
            </a:r>
            <a:r>
              <a:rPr lang="en-GB" sz="2400" dirty="0" smtClean="0">
                <a:solidFill>
                  <a:schemeClr val="tx1">
                    <a:lumMod val="65000"/>
                    <a:lumOff val="35000"/>
                  </a:schemeClr>
                </a:solidFill>
              </a:rPr>
              <a:t>each apartment  has a connection to the communal digital ariel .</a:t>
            </a:r>
          </a:p>
          <a:p>
            <a:pPr marL="342900" indent="-342900">
              <a:buFont typeface="Arial" panose="020B0604020202020204" pitchFamily="34" charset="0"/>
              <a:buChar char="•"/>
            </a:pPr>
            <a:r>
              <a:rPr lang="en-GB" sz="2400" dirty="0" smtClean="0">
                <a:solidFill>
                  <a:schemeClr val="tx1">
                    <a:lumMod val="65000"/>
                    <a:lumOff val="35000"/>
                  </a:schemeClr>
                </a:solidFill>
              </a:rPr>
              <a:t>Were do I take my rubbish? There Is a communal bin store  which will enable you to dispose of your household &amp; recyclable items. Alternative  arrangements for bulky items    </a:t>
            </a:r>
          </a:p>
          <a:p>
            <a:pPr marL="342900" indent="-342900">
              <a:buFont typeface="Arial" panose="020B0604020202020204" pitchFamily="34" charset="0"/>
              <a:buChar char="•"/>
            </a:pPr>
            <a:endParaRPr lang="en-GB" sz="2400" dirty="0" smtClean="0">
              <a:solidFill>
                <a:schemeClr val="tx1">
                  <a:lumMod val="65000"/>
                  <a:lumOff val="35000"/>
                </a:schemeClr>
              </a:solidFill>
            </a:endParaRPr>
          </a:p>
        </p:txBody>
      </p:sp>
    </p:spTree>
    <p:extLst>
      <p:ext uri="{BB962C8B-B14F-4D97-AF65-F5344CB8AC3E}">
        <p14:creationId xmlns:p14="http://schemas.microsoft.com/office/powerpoint/2010/main" val="122910832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7" name="Rectangle 6"/>
          <p:cNvSpPr/>
          <p:nvPr/>
        </p:nvSpPr>
        <p:spPr>
          <a:xfrm>
            <a:off x="827584" y="1700808"/>
            <a:ext cx="7632848" cy="295465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sz="4000" dirty="0" smtClean="0"/>
              <a:t>For more information </a:t>
            </a:r>
          </a:p>
          <a:p>
            <a:pPr algn="ctr"/>
            <a:r>
              <a:rPr lang="en-GB" sz="4000" dirty="0" smtClean="0"/>
              <a:t>call us on </a:t>
            </a:r>
          </a:p>
          <a:p>
            <a:endParaRPr lang="en-GB" sz="4000" dirty="0"/>
          </a:p>
          <a:p>
            <a:pPr algn="ctr"/>
            <a:r>
              <a:rPr lang="en-GB" sz="6600" dirty="0" smtClean="0"/>
              <a:t>0800 023 22 44 </a:t>
            </a:r>
            <a:endParaRPr lang="en-GB" sz="6600" dirty="0"/>
          </a:p>
        </p:txBody>
      </p:sp>
    </p:spTree>
    <p:extLst>
      <p:ext uri="{BB962C8B-B14F-4D97-AF65-F5344CB8AC3E}">
        <p14:creationId xmlns:p14="http://schemas.microsoft.com/office/powerpoint/2010/main" val="2969753159"/>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026" name="Picture 2" descr="http://intranet/hub/images/logos/WHT-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88" y="3429000"/>
            <a:ext cx="3984397" cy="1102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ranet/hub/images/logos/Choices%20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7984" y="3134100"/>
            <a:ext cx="3812949" cy="11658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985427"/>
            <a:ext cx="7200800" cy="1628800"/>
          </a:xfrm>
          <a:prstGeom prst="rect">
            <a:avLst/>
          </a:prstGeom>
          <a:ln w="19050">
            <a:noFill/>
          </a:ln>
        </p:spPr>
      </p:pic>
    </p:spTree>
    <p:extLst>
      <p:ext uri="{BB962C8B-B14F-4D97-AF65-F5344CB8AC3E}">
        <p14:creationId xmlns:p14="http://schemas.microsoft.com/office/powerpoint/2010/main" val="49876562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8" name="Rectangle 7"/>
          <p:cNvSpPr/>
          <p:nvPr/>
        </p:nvSpPr>
        <p:spPr>
          <a:xfrm>
            <a:off x="1811076" y="945620"/>
            <a:ext cx="559385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Withywood – Shrewsbury  </a:t>
            </a:r>
            <a:endParaRPr lang="en-GB" sz="4000" dirty="0"/>
          </a:p>
        </p:txBody>
      </p:sp>
      <p:pic>
        <p:nvPicPr>
          <p:cNvPr id="8198" name="Picture 6" descr="View image on Twit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98" y="1844824"/>
            <a:ext cx="798954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sp>
        <p:nvSpPr>
          <p:cNvPr id="2" name="Rectangle 1"/>
          <p:cNvSpPr/>
          <p:nvPr/>
        </p:nvSpPr>
        <p:spPr>
          <a:xfrm>
            <a:off x="1755256" y="1299563"/>
            <a:ext cx="5593854"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Ashwood – Oswestry </a:t>
            </a:r>
            <a:endParaRPr lang="en-GB"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49747"/>
            <a:ext cx="7747198" cy="2103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J:\ShireLiving\Images\Website images\Ashwood\Alexandra Road bungalows without numbers cmy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653136"/>
            <a:ext cx="5729438" cy="109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33569"/>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026" name="Picture 2" descr="J:\ShireLiving\Images\Bict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 y="3717032"/>
            <a:ext cx="7802880" cy="1906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6511" y="908720"/>
            <a:ext cx="4691343"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4000" b="1" dirty="0" smtClean="0">
                <a:latin typeface="Calibri" panose="020F0502020204030204" pitchFamily="34" charset="0"/>
              </a:rPr>
              <a:t>The Coppice – </a:t>
            </a:r>
            <a:r>
              <a:rPr lang="en-GB" sz="4000" b="1" dirty="0">
                <a:latin typeface="Calibri" panose="020F0502020204030204" pitchFamily="34" charset="0"/>
              </a:rPr>
              <a:t>B</a:t>
            </a:r>
            <a:r>
              <a:rPr lang="en-GB" sz="4000" b="1" dirty="0" smtClean="0">
                <a:latin typeface="Calibri" panose="020F0502020204030204" pitchFamily="34" charset="0"/>
              </a:rPr>
              <a:t>icton </a:t>
            </a:r>
            <a:endParaRPr lang="en-GB" sz="4000" b="1" dirty="0">
              <a:latin typeface="Calibri" panose="020F0502020204030204" pitchFamily="34" charset="0"/>
            </a:endParaRPr>
          </a:p>
        </p:txBody>
      </p:sp>
      <p:pic>
        <p:nvPicPr>
          <p:cNvPr id="1027" name="Picture 3" descr="J:\ShireLiving\Images\Bicton Aritect draw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204864"/>
            <a:ext cx="7488832"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6330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3314" name="Picture 2" descr="View image on Twit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692696"/>
            <a:ext cx="4704521" cy="352839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View image on Twitt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441" y="2456891"/>
            <a:ext cx="4428492" cy="38524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28048" y="590533"/>
            <a:ext cx="4085067"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Onsite restaurant  </a:t>
            </a:r>
            <a:endParaRPr lang="en-GB" sz="4000" dirty="0"/>
          </a:p>
        </p:txBody>
      </p:sp>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5362" name="Picture 2" descr="https://pbs.twimg.com/media/C6jMdrqV4AErAq5.jpg: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26" y="1015362"/>
            <a:ext cx="4272409" cy="3277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85036" y="590533"/>
            <a:ext cx="4928080" cy="707886"/>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GB" sz="4000" dirty="0" smtClean="0"/>
              <a:t>homemade fresh food </a:t>
            </a:r>
            <a:endParaRPr lang="en-GB" sz="4000" dirty="0"/>
          </a:p>
        </p:txBody>
      </p:sp>
      <p:pic>
        <p:nvPicPr>
          <p:cNvPr id="15366" name="Picture 6" descr="View image on Twit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26" y="3808022"/>
            <a:ext cx="5616623" cy="2501298"/>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View image on Twitt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2449" y="3592276"/>
            <a:ext cx="3275714" cy="27170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iew image on Twitte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220" y="1365550"/>
            <a:ext cx="4212236" cy="222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6453336"/>
            <a:ext cx="9177390" cy="420380"/>
          </a:xfrm>
          <a:prstGeom prst="rect">
            <a:avLst/>
          </a:prstGeom>
          <a:solidFill>
            <a:srgbClr val="007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770" y="-27384"/>
            <a:ext cx="9177390" cy="576064"/>
          </a:xfrm>
          <a:prstGeom prst="rect">
            <a:avLst/>
          </a:prstGeom>
          <a:solidFill>
            <a:srgbClr val="977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p:cNvSpPr>
            <a:spLocks noGrp="1"/>
          </p:cNvSpPr>
          <p:nvPr>
            <p:ph type="subTitle" idx="1"/>
          </p:nvPr>
        </p:nvSpPr>
        <p:spPr>
          <a:xfrm>
            <a:off x="5724128" y="6451668"/>
            <a:ext cx="3272734" cy="432048"/>
          </a:xfrm>
        </p:spPr>
        <p:txBody>
          <a:bodyPr>
            <a:normAutofit/>
          </a:bodyPr>
          <a:lstStyle/>
          <a:p>
            <a:pPr algn="r"/>
            <a:r>
              <a:rPr lang="en-GB" sz="2000" dirty="0" smtClean="0">
                <a:solidFill>
                  <a:schemeClr val="bg1">
                    <a:lumMod val="95000"/>
                  </a:schemeClr>
                </a:solidFill>
              </a:rPr>
              <a:t>Live the life you choose</a:t>
            </a:r>
            <a:endParaRPr lang="en-GB" sz="2000" dirty="0">
              <a:solidFill>
                <a:schemeClr val="bg1">
                  <a:lumMod val="95000"/>
                </a:schemeClr>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95" y="-25796"/>
            <a:ext cx="2136525" cy="574476"/>
          </a:xfrm>
          <a:prstGeom prst="rect">
            <a:avLst/>
          </a:prstGeom>
          <a:ln w="19050">
            <a:solidFill>
              <a:srgbClr val="006666"/>
            </a:solidFill>
          </a:ln>
        </p:spPr>
      </p:pic>
      <p:pic>
        <p:nvPicPr>
          <p:cNvPr id="16386" name="Picture 2" descr="View image on Twitt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764703"/>
            <a:ext cx="3384376" cy="48245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87624" y="5745450"/>
            <a:ext cx="637220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GB" sz="4000" dirty="0" smtClean="0"/>
              <a:t>Communal facilities </a:t>
            </a:r>
            <a:endParaRPr lang="en-GB" sz="4000" dirty="0"/>
          </a:p>
        </p:txBody>
      </p:sp>
      <p:pic>
        <p:nvPicPr>
          <p:cNvPr id="3074" name="Picture 2" descr="J:\ShireLiving\Images\Oakwo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764703"/>
            <a:ext cx="4608512" cy="24122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ShireLiving\Images\Withywood (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3356992"/>
            <a:ext cx="4608512" cy="205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20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1345</Words>
  <Application>Microsoft Office PowerPoint</Application>
  <PresentationFormat>On-screen Show (4:3)</PresentationFormat>
  <Paragraphs>163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Welcome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Karen Bate</dc:creator>
  <cp:lastModifiedBy>Karen Bate</cp:lastModifiedBy>
  <cp:revision>49</cp:revision>
  <cp:lastPrinted>2017-05-15T11:18:31Z</cp:lastPrinted>
  <dcterms:created xsi:type="dcterms:W3CDTF">2017-05-03T11:01:38Z</dcterms:created>
  <dcterms:modified xsi:type="dcterms:W3CDTF">2018-08-31T15:16:23Z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-464319982</vt:i4>
  </property>
  <property fmtid="{D5CDD505-2E9C-101B-9397-08002B2CF9AE}" pid="3" name="_NewReviewCycle">
    <vt:lpwstr/>
  </property>
  <property fmtid="{D5CDD505-2E9C-101B-9397-08002B2CF9AE}" pid="4" name="_EmailSubject">
    <vt:lpwstr>Hoiusing Lin </vt:lpwstr>
  </property>
  <property fmtid="{D5CDD505-2E9C-101B-9397-08002B2CF9AE}" pid="5" name="_AuthorEmail">
    <vt:lpwstr>Karen.Bate@wrekinhousingtrust.org.uk</vt:lpwstr>
  </property>
  <property fmtid="{D5CDD505-2E9C-101B-9397-08002B2CF9AE}" pid="6" name="_AuthorEmailDisplayName">
    <vt:lpwstr>Karen Bate</vt:lpwstr>
  </property>
</Properties>
</file>