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5.jpg" ContentType="image/jpeg"/>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4"/>
  </p:notesMasterIdLst>
  <p:handoutMasterIdLst>
    <p:handoutMasterId r:id="rId15"/>
  </p:handoutMasterIdLst>
  <p:sldIdLst>
    <p:sldId id="256" r:id="rId3"/>
    <p:sldId id="273" r:id="rId4"/>
    <p:sldId id="274" r:id="rId5"/>
    <p:sldId id="261" r:id="rId6"/>
    <p:sldId id="283" r:id="rId7"/>
    <p:sldId id="262" r:id="rId8"/>
    <p:sldId id="284" r:id="rId9"/>
    <p:sldId id="264" r:id="rId10"/>
    <p:sldId id="260" r:id="rId11"/>
    <p:sldId id="266" r:id="rId12"/>
    <p:sldId id="285" r:id="rId13"/>
  </p:sldIdLst>
  <p:sldSz cx="9144000" cy="6858000" type="screen4x3"/>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1"/>
    <p:restoredTop sz="78070" autoAdjust="0"/>
  </p:normalViewPr>
  <p:slideViewPr>
    <p:cSldViewPr>
      <p:cViewPr varScale="1">
        <p:scale>
          <a:sx n="69" d="100"/>
          <a:sy n="69" d="100"/>
        </p:scale>
        <p:origin x="1699" y="77"/>
      </p:cViewPr>
      <p:guideLst>
        <p:guide orient="horz" pos="2880"/>
        <p:guide pos="2160"/>
      </p:guideLst>
    </p:cSldViewPr>
  </p:slideViewPr>
  <p:notesTextViewPr>
    <p:cViewPr>
      <p:scale>
        <a:sx n="100" d="100"/>
        <a:sy n="100" d="100"/>
      </p:scale>
      <p:origin x="0" y="0"/>
    </p:cViewPr>
  </p:notesTextViewPr>
  <p:notesViewPr>
    <p:cSldViewPr>
      <p:cViewPr varScale="1">
        <p:scale>
          <a:sx n="87" d="100"/>
          <a:sy n="87" d="100"/>
        </p:scale>
        <p:origin x="1843"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BF9EA-886A-4041-B0D1-9623FD2E3931}" type="doc">
      <dgm:prSet loTypeId="urn:microsoft.com/office/officeart/2018/2/layout/IconCircleList" loCatId="icon" qsTypeId="urn:microsoft.com/office/officeart/2005/8/quickstyle/simple4" qsCatId="simple" csTypeId="urn:microsoft.com/office/officeart/2018/5/colors/Iconchunking_coloredtext_colorful2" csCatId="colorful" phldr="1"/>
      <dgm:spPr/>
      <dgm:t>
        <a:bodyPr/>
        <a:lstStyle/>
        <a:p>
          <a:endParaRPr lang="en-US"/>
        </a:p>
      </dgm:t>
    </dgm:pt>
    <dgm:pt modelId="{DC0BE04E-EFE7-404C-9398-546D2961D0A5}">
      <dgm:prSet custT="1"/>
      <dgm:spPr/>
      <dgm:t>
        <a:bodyPr/>
        <a:lstStyle/>
        <a:p>
          <a:pPr>
            <a:lnSpc>
              <a:spcPct val="100000"/>
            </a:lnSpc>
          </a:pPr>
          <a:r>
            <a:rPr lang="en-GB" sz="2400" dirty="0">
              <a:solidFill>
                <a:schemeClr val="tx2">
                  <a:lumMod val="75000"/>
                </a:schemeClr>
              </a:solidFill>
            </a:rPr>
            <a:t>    Who are HSI?</a:t>
          </a:r>
          <a:endParaRPr lang="en-US" sz="2400" dirty="0">
            <a:solidFill>
              <a:schemeClr val="tx2">
                <a:lumMod val="75000"/>
              </a:schemeClr>
            </a:solidFill>
          </a:endParaRPr>
        </a:p>
      </dgm:t>
    </dgm:pt>
    <dgm:pt modelId="{F5F50778-FA9B-4805-8CFA-B8F4B32D1C81}" type="parTrans" cxnId="{68E9898C-F63D-45F3-B5F8-D4EF49D207AE}">
      <dgm:prSet/>
      <dgm:spPr/>
      <dgm:t>
        <a:bodyPr/>
        <a:lstStyle/>
        <a:p>
          <a:pPr algn="l"/>
          <a:endParaRPr lang="en-US"/>
        </a:p>
      </dgm:t>
    </dgm:pt>
    <dgm:pt modelId="{1E29AD93-E697-46C2-949B-B68F33E8CDB3}" type="sibTrans" cxnId="{68E9898C-F63D-45F3-B5F8-D4EF49D207AE}">
      <dgm:prSet/>
      <dgm:spPr/>
      <dgm:t>
        <a:bodyPr/>
        <a:lstStyle/>
        <a:p>
          <a:pPr>
            <a:lnSpc>
              <a:spcPct val="100000"/>
            </a:lnSpc>
          </a:pPr>
          <a:endParaRPr lang="en-US"/>
        </a:p>
      </dgm:t>
    </dgm:pt>
    <dgm:pt modelId="{C0A661EF-419B-4440-860A-9B233EED1DD4}">
      <dgm:prSet custT="1"/>
      <dgm:spPr/>
      <dgm:t>
        <a:bodyPr/>
        <a:lstStyle/>
        <a:p>
          <a:pPr>
            <a:lnSpc>
              <a:spcPct val="100000"/>
            </a:lnSpc>
          </a:pPr>
          <a:endParaRPr lang="en-GB" sz="1600" dirty="0">
            <a:solidFill>
              <a:schemeClr val="bg1">
                <a:lumMod val="50000"/>
              </a:schemeClr>
            </a:solidFill>
          </a:endParaRPr>
        </a:p>
        <a:p>
          <a:pPr>
            <a:lnSpc>
              <a:spcPct val="100000"/>
            </a:lnSpc>
          </a:pPr>
          <a:endParaRPr lang="en-GB" sz="1600" dirty="0">
            <a:solidFill>
              <a:schemeClr val="bg1">
                <a:lumMod val="50000"/>
              </a:schemeClr>
            </a:solidFill>
          </a:endParaRPr>
        </a:p>
        <a:p>
          <a:pPr>
            <a:lnSpc>
              <a:spcPct val="100000"/>
            </a:lnSpc>
          </a:pPr>
          <a:r>
            <a:rPr lang="en-GB" sz="2400" dirty="0">
              <a:solidFill>
                <a:schemeClr val="bg1">
                  <a:lumMod val="50000"/>
                </a:schemeClr>
              </a:solidFill>
            </a:rPr>
            <a:t>What do we do?</a:t>
          </a:r>
          <a:endParaRPr lang="en-US" sz="2400" dirty="0">
            <a:solidFill>
              <a:schemeClr val="bg1">
                <a:lumMod val="50000"/>
              </a:schemeClr>
            </a:solidFill>
          </a:endParaRPr>
        </a:p>
      </dgm:t>
    </dgm:pt>
    <dgm:pt modelId="{03BF9261-2BE3-4D91-AF83-E0072D8F6424}" type="parTrans" cxnId="{D760C802-5853-4031-9B2F-1E6C265B0FDE}">
      <dgm:prSet/>
      <dgm:spPr/>
      <dgm:t>
        <a:bodyPr/>
        <a:lstStyle/>
        <a:p>
          <a:pPr algn="l"/>
          <a:endParaRPr lang="en-US"/>
        </a:p>
      </dgm:t>
    </dgm:pt>
    <dgm:pt modelId="{D69AFCD5-65BF-4687-ADD7-03829C08710F}" type="sibTrans" cxnId="{D760C802-5853-4031-9B2F-1E6C265B0FDE}">
      <dgm:prSet/>
      <dgm:spPr/>
      <dgm:t>
        <a:bodyPr/>
        <a:lstStyle/>
        <a:p>
          <a:endParaRPr lang="en-US"/>
        </a:p>
      </dgm:t>
    </dgm:pt>
    <dgm:pt modelId="{7DC64D00-32DE-4D20-B188-A2022D2A6959}">
      <dgm:prSet/>
      <dgm:spPr/>
      <dgm:t>
        <a:bodyPr/>
        <a:lstStyle/>
        <a:p>
          <a:endParaRPr lang="en-GB"/>
        </a:p>
      </dgm:t>
    </dgm:pt>
    <dgm:pt modelId="{5B23C107-FEC8-47D6-8737-7713B3A7FDB1}" type="parTrans" cxnId="{DD3DC009-7F3C-41FA-98E2-D80BF5CE89D4}">
      <dgm:prSet/>
      <dgm:spPr/>
      <dgm:t>
        <a:bodyPr/>
        <a:lstStyle/>
        <a:p>
          <a:pPr algn="l"/>
          <a:endParaRPr lang="en-US"/>
        </a:p>
      </dgm:t>
    </dgm:pt>
    <dgm:pt modelId="{9C7F9C30-0FD3-496D-BFF7-B5B6B4F57B36}" type="sibTrans" cxnId="{DD3DC009-7F3C-41FA-98E2-D80BF5CE89D4}">
      <dgm:prSet/>
      <dgm:spPr/>
      <dgm:t>
        <a:bodyPr/>
        <a:lstStyle/>
        <a:p>
          <a:pPr algn="l">
            <a:lnSpc>
              <a:spcPct val="100000"/>
            </a:lnSpc>
          </a:pPr>
          <a:endParaRPr lang="en-US"/>
        </a:p>
      </dgm:t>
    </dgm:pt>
    <dgm:pt modelId="{920F06EA-4E6D-4D1D-8BAD-BB7BB45016AC}">
      <dgm:prSet/>
      <dgm:spPr/>
      <dgm:t>
        <a:bodyPr/>
        <a:lstStyle/>
        <a:p>
          <a:endParaRPr lang="en-GB"/>
        </a:p>
      </dgm:t>
    </dgm:pt>
    <dgm:pt modelId="{6D6C2839-C4CD-4F6A-BE13-EC3757E9BEF4}" type="parTrans" cxnId="{FB9DED7D-8BE1-4CAF-A387-082819298820}">
      <dgm:prSet/>
      <dgm:spPr/>
      <dgm:t>
        <a:bodyPr/>
        <a:lstStyle/>
        <a:p>
          <a:pPr algn="l"/>
          <a:endParaRPr lang="en-US"/>
        </a:p>
      </dgm:t>
    </dgm:pt>
    <dgm:pt modelId="{C8C19F02-164B-4402-8E15-6F3D63E343FD}" type="sibTrans" cxnId="{FB9DED7D-8BE1-4CAF-A387-082819298820}">
      <dgm:prSet/>
      <dgm:spPr/>
      <dgm:t>
        <a:bodyPr/>
        <a:lstStyle/>
        <a:p>
          <a:pPr algn="l"/>
          <a:endParaRPr lang="en-US"/>
        </a:p>
      </dgm:t>
    </dgm:pt>
    <dgm:pt modelId="{08230095-D069-4BDC-AB90-161223F00D21}" type="pres">
      <dgm:prSet presAssocID="{D41BF9EA-886A-4041-B0D1-9623FD2E3931}" presName="root" presStyleCnt="0">
        <dgm:presLayoutVars>
          <dgm:dir/>
          <dgm:resizeHandles val="exact"/>
        </dgm:presLayoutVars>
      </dgm:prSet>
      <dgm:spPr/>
      <dgm:t>
        <a:bodyPr/>
        <a:lstStyle/>
        <a:p>
          <a:endParaRPr lang="en-GB"/>
        </a:p>
      </dgm:t>
    </dgm:pt>
    <dgm:pt modelId="{676030EE-5483-42D9-9ED1-CABC12BE52B3}" type="pres">
      <dgm:prSet presAssocID="{D41BF9EA-886A-4041-B0D1-9623FD2E3931}" presName="container" presStyleCnt="0">
        <dgm:presLayoutVars>
          <dgm:dir/>
          <dgm:resizeHandles val="exact"/>
        </dgm:presLayoutVars>
      </dgm:prSet>
      <dgm:spPr/>
    </dgm:pt>
    <dgm:pt modelId="{2F6653CA-5BAF-4487-8BF3-8C883FE79DDD}" type="pres">
      <dgm:prSet presAssocID="{DC0BE04E-EFE7-404C-9398-546D2961D0A5}" presName="compNode" presStyleCnt="0"/>
      <dgm:spPr/>
    </dgm:pt>
    <dgm:pt modelId="{DF91538C-7233-40C5-8D0A-90A96953CA9C}" type="pres">
      <dgm:prSet presAssocID="{DC0BE04E-EFE7-404C-9398-546D2961D0A5}" presName="iconBgRect" presStyleLbl="bgShp" presStyleIdx="0" presStyleCnt="2" custScaleX="73244" custScaleY="76025" custLinFactX="134775" custLinFactY="-72070" custLinFactNeighborX="200000" custLinFactNeighborY="-100000"/>
      <dgm:spPr>
        <a:solidFill>
          <a:schemeClr val="accent1">
            <a:lumMod val="75000"/>
          </a:schemeClr>
        </a:solidFill>
      </dgm:spPr>
    </dgm:pt>
    <dgm:pt modelId="{DF530D94-9EB7-4E40-82C7-958BAE08595B}" type="pres">
      <dgm:prSet presAssocID="{DC0BE04E-EFE7-404C-9398-546D2961D0A5}" presName="iconRect" presStyleLbl="node1" presStyleIdx="0" presStyleCnt="2" custScaleY="101165" custLinFactX="277740" custLinFactY="-100000" custLinFactNeighborX="300000" custLinFactNeighborY="-1999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oup"/>
        </a:ext>
      </dgm:extLst>
    </dgm:pt>
    <dgm:pt modelId="{2FE69C91-27BE-4F40-8C75-9663D6191286}" type="pres">
      <dgm:prSet presAssocID="{DC0BE04E-EFE7-404C-9398-546D2961D0A5}" presName="spaceRect" presStyleCnt="0"/>
      <dgm:spPr/>
    </dgm:pt>
    <dgm:pt modelId="{6667C404-1FC5-41C1-BE06-3D5E4C37DF1A}" type="pres">
      <dgm:prSet presAssocID="{DC0BE04E-EFE7-404C-9398-546D2961D0A5}" presName="textRect" presStyleLbl="revTx" presStyleIdx="0" presStyleCnt="2" custScaleX="171495" custScaleY="64317" custLinFactY="-57760" custLinFactNeighborX="31770" custLinFactNeighborY="-100000">
        <dgm:presLayoutVars>
          <dgm:chMax val="1"/>
          <dgm:chPref val="1"/>
        </dgm:presLayoutVars>
      </dgm:prSet>
      <dgm:spPr/>
      <dgm:t>
        <a:bodyPr/>
        <a:lstStyle/>
        <a:p>
          <a:endParaRPr lang="en-GB"/>
        </a:p>
      </dgm:t>
    </dgm:pt>
    <dgm:pt modelId="{1417D138-8A3A-4B6E-B041-DAB2C70DB8C5}" type="pres">
      <dgm:prSet presAssocID="{1E29AD93-E697-46C2-949B-B68F33E8CDB3}" presName="sibTrans" presStyleLbl="sibTrans2D1" presStyleIdx="0" presStyleCnt="0"/>
      <dgm:spPr/>
      <dgm:t>
        <a:bodyPr/>
        <a:lstStyle/>
        <a:p>
          <a:endParaRPr lang="en-GB"/>
        </a:p>
      </dgm:t>
    </dgm:pt>
    <dgm:pt modelId="{9161EBF3-F82F-4664-AB37-EEFA90501F6F}" type="pres">
      <dgm:prSet presAssocID="{C0A661EF-419B-4440-860A-9B233EED1DD4}" presName="compNode" presStyleCnt="0"/>
      <dgm:spPr/>
    </dgm:pt>
    <dgm:pt modelId="{FAADD6A5-F500-4876-8E4C-C525B2D189B8}" type="pres">
      <dgm:prSet presAssocID="{C0A661EF-419B-4440-860A-9B233EED1DD4}" presName="iconBgRect" presStyleLbl="bgShp" presStyleIdx="1" presStyleCnt="2" custScaleX="94679" custScaleY="69395" custLinFactX="134775" custLinFactNeighborX="200000" custLinFactNeighborY="-33639"/>
      <dgm:spPr>
        <a:solidFill>
          <a:schemeClr val="bg1">
            <a:lumMod val="65000"/>
          </a:schemeClr>
        </a:solidFill>
      </dgm:spPr>
    </dgm:pt>
    <dgm:pt modelId="{515CB804-D589-4C85-8390-06D32BD9E8AE}" type="pres">
      <dgm:prSet presAssocID="{C0A661EF-419B-4440-860A-9B233EED1DD4}" presName="iconRect" presStyleLbl="node1" presStyleIdx="1" presStyleCnt="2" custScaleX="117235" custLinFactX="279958" custLinFactNeighborX="300000" custLinFactNeighborY="-559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lp"/>
        </a:ext>
      </dgm:extLst>
    </dgm:pt>
    <dgm:pt modelId="{BE771EAC-4489-4F10-9836-3690FFEA5C19}" type="pres">
      <dgm:prSet presAssocID="{C0A661EF-419B-4440-860A-9B233EED1DD4}" presName="spaceRect" presStyleCnt="0"/>
      <dgm:spPr/>
    </dgm:pt>
    <dgm:pt modelId="{EAED6595-2025-4289-9E8B-B0D67B85A256}" type="pres">
      <dgm:prSet presAssocID="{C0A661EF-419B-4440-860A-9B233EED1DD4}" presName="textRect" presStyleLbl="revTx" presStyleIdx="1" presStyleCnt="2" custScaleX="105614" custLinFactNeighborX="-2785" custLinFactNeighborY="-61431">
        <dgm:presLayoutVars>
          <dgm:chMax val="1"/>
          <dgm:chPref val="1"/>
        </dgm:presLayoutVars>
      </dgm:prSet>
      <dgm:spPr/>
      <dgm:t>
        <a:bodyPr/>
        <a:lstStyle/>
        <a:p>
          <a:endParaRPr lang="en-GB"/>
        </a:p>
      </dgm:t>
    </dgm:pt>
  </dgm:ptLst>
  <dgm:cxnLst>
    <dgm:cxn modelId="{0598E160-4F42-4717-B29A-1C3D824C7CA0}" type="presOf" srcId="{DC0BE04E-EFE7-404C-9398-546D2961D0A5}" destId="{6667C404-1FC5-41C1-BE06-3D5E4C37DF1A}" srcOrd="0" destOrd="0" presId="urn:microsoft.com/office/officeart/2018/2/layout/IconCircleList"/>
    <dgm:cxn modelId="{7E76F85C-6BC9-4F23-A47D-AC35603E584A}" type="presOf" srcId="{D41BF9EA-886A-4041-B0D1-9623FD2E3931}" destId="{08230095-D069-4BDC-AB90-161223F00D21}" srcOrd="0" destOrd="0" presId="urn:microsoft.com/office/officeart/2018/2/layout/IconCircleList"/>
    <dgm:cxn modelId="{DD3DC009-7F3C-41FA-98E2-D80BF5CE89D4}" srcId="{C0A661EF-419B-4440-860A-9B233EED1DD4}" destId="{7DC64D00-32DE-4D20-B188-A2022D2A6959}" srcOrd="0" destOrd="0" parTransId="{5B23C107-FEC8-47D6-8737-7713B3A7FDB1}" sibTransId="{9C7F9C30-0FD3-496D-BFF7-B5B6B4F57B36}"/>
    <dgm:cxn modelId="{CC21CD2D-8A1C-48A1-944D-FEA6D7A1A9D5}" type="presOf" srcId="{C0A661EF-419B-4440-860A-9B233EED1DD4}" destId="{EAED6595-2025-4289-9E8B-B0D67B85A256}" srcOrd="0" destOrd="0" presId="urn:microsoft.com/office/officeart/2018/2/layout/IconCircleList"/>
    <dgm:cxn modelId="{D760C802-5853-4031-9B2F-1E6C265B0FDE}" srcId="{D41BF9EA-886A-4041-B0D1-9623FD2E3931}" destId="{C0A661EF-419B-4440-860A-9B233EED1DD4}" srcOrd="1" destOrd="0" parTransId="{03BF9261-2BE3-4D91-AF83-E0072D8F6424}" sibTransId="{D69AFCD5-65BF-4687-ADD7-03829C08710F}"/>
    <dgm:cxn modelId="{68E9898C-F63D-45F3-B5F8-D4EF49D207AE}" srcId="{D41BF9EA-886A-4041-B0D1-9623FD2E3931}" destId="{DC0BE04E-EFE7-404C-9398-546D2961D0A5}" srcOrd="0" destOrd="0" parTransId="{F5F50778-FA9B-4805-8CFA-B8F4B32D1C81}" sibTransId="{1E29AD93-E697-46C2-949B-B68F33E8CDB3}"/>
    <dgm:cxn modelId="{303BAF76-2EC0-4204-849E-158CC2469C9E}" type="presOf" srcId="{1E29AD93-E697-46C2-949B-B68F33E8CDB3}" destId="{1417D138-8A3A-4B6E-B041-DAB2C70DB8C5}" srcOrd="0" destOrd="0" presId="urn:microsoft.com/office/officeart/2018/2/layout/IconCircleList"/>
    <dgm:cxn modelId="{FB9DED7D-8BE1-4CAF-A387-082819298820}" srcId="{C0A661EF-419B-4440-860A-9B233EED1DD4}" destId="{920F06EA-4E6D-4D1D-8BAD-BB7BB45016AC}" srcOrd="1" destOrd="0" parTransId="{6D6C2839-C4CD-4F6A-BE13-EC3757E9BEF4}" sibTransId="{C8C19F02-164B-4402-8E15-6F3D63E343FD}"/>
    <dgm:cxn modelId="{CEA0A76B-CD52-4866-A380-1BEE8D68AA19}" type="presParOf" srcId="{08230095-D069-4BDC-AB90-161223F00D21}" destId="{676030EE-5483-42D9-9ED1-CABC12BE52B3}" srcOrd="0" destOrd="0" presId="urn:microsoft.com/office/officeart/2018/2/layout/IconCircleList"/>
    <dgm:cxn modelId="{AC22533D-ACA6-4774-9385-8FAD35FC6AA3}" type="presParOf" srcId="{676030EE-5483-42D9-9ED1-CABC12BE52B3}" destId="{2F6653CA-5BAF-4487-8BF3-8C883FE79DDD}" srcOrd="0" destOrd="0" presId="urn:microsoft.com/office/officeart/2018/2/layout/IconCircleList"/>
    <dgm:cxn modelId="{4ACDEFBE-EB63-4570-BCBC-B5E4A878E6D3}" type="presParOf" srcId="{2F6653CA-5BAF-4487-8BF3-8C883FE79DDD}" destId="{DF91538C-7233-40C5-8D0A-90A96953CA9C}" srcOrd="0" destOrd="0" presId="urn:microsoft.com/office/officeart/2018/2/layout/IconCircleList"/>
    <dgm:cxn modelId="{D92FE3F1-3F90-42BA-9A16-AFBDD345CB49}" type="presParOf" srcId="{2F6653CA-5BAF-4487-8BF3-8C883FE79DDD}" destId="{DF530D94-9EB7-4E40-82C7-958BAE08595B}" srcOrd="1" destOrd="0" presId="urn:microsoft.com/office/officeart/2018/2/layout/IconCircleList"/>
    <dgm:cxn modelId="{C713050B-8694-4954-8D8C-79247D7E3538}" type="presParOf" srcId="{2F6653CA-5BAF-4487-8BF3-8C883FE79DDD}" destId="{2FE69C91-27BE-4F40-8C75-9663D6191286}" srcOrd="2" destOrd="0" presId="urn:microsoft.com/office/officeart/2018/2/layout/IconCircleList"/>
    <dgm:cxn modelId="{8D48A8A3-A3C0-49B9-A441-C0DB70FFF16D}" type="presParOf" srcId="{2F6653CA-5BAF-4487-8BF3-8C883FE79DDD}" destId="{6667C404-1FC5-41C1-BE06-3D5E4C37DF1A}" srcOrd="3" destOrd="0" presId="urn:microsoft.com/office/officeart/2018/2/layout/IconCircleList"/>
    <dgm:cxn modelId="{2EDA52CC-CDA8-4B70-BC8C-53B3E9B1DF62}" type="presParOf" srcId="{676030EE-5483-42D9-9ED1-CABC12BE52B3}" destId="{1417D138-8A3A-4B6E-B041-DAB2C70DB8C5}" srcOrd="1" destOrd="0" presId="urn:microsoft.com/office/officeart/2018/2/layout/IconCircleList"/>
    <dgm:cxn modelId="{22C7AE9D-73CF-4060-98E0-A2916B4ABDC6}" type="presParOf" srcId="{676030EE-5483-42D9-9ED1-CABC12BE52B3}" destId="{9161EBF3-F82F-4664-AB37-EEFA90501F6F}" srcOrd="2" destOrd="0" presId="urn:microsoft.com/office/officeart/2018/2/layout/IconCircleList"/>
    <dgm:cxn modelId="{D3A4E6A9-0ACA-449A-A595-B330C90E8D85}" type="presParOf" srcId="{9161EBF3-F82F-4664-AB37-EEFA90501F6F}" destId="{FAADD6A5-F500-4876-8E4C-C525B2D189B8}" srcOrd="0" destOrd="0" presId="urn:microsoft.com/office/officeart/2018/2/layout/IconCircleList"/>
    <dgm:cxn modelId="{08277EF4-BDD9-4D27-BE44-947EE2E58047}" type="presParOf" srcId="{9161EBF3-F82F-4664-AB37-EEFA90501F6F}" destId="{515CB804-D589-4C85-8390-06D32BD9E8AE}" srcOrd="1" destOrd="0" presId="urn:microsoft.com/office/officeart/2018/2/layout/IconCircleList"/>
    <dgm:cxn modelId="{F9473001-4399-422E-B859-C53B63605F2D}" type="presParOf" srcId="{9161EBF3-F82F-4664-AB37-EEFA90501F6F}" destId="{BE771EAC-4489-4F10-9836-3690FFEA5C19}" srcOrd="2" destOrd="0" presId="urn:microsoft.com/office/officeart/2018/2/layout/IconCircleList"/>
    <dgm:cxn modelId="{26137B16-4B1A-4DB5-B44B-D66990A86659}" type="presParOf" srcId="{9161EBF3-F82F-4664-AB37-EEFA90501F6F}" destId="{EAED6595-2025-4289-9E8B-B0D67B85A25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BF9EA-886A-4041-B0D1-9623FD2E3931}" type="doc">
      <dgm:prSet loTypeId="urn:microsoft.com/office/officeart/2018/2/layout/IconCircleList" loCatId="icon" qsTypeId="urn:microsoft.com/office/officeart/2005/8/quickstyle/simple4" qsCatId="simple" csTypeId="urn:microsoft.com/office/officeart/2018/5/colors/Iconchunking_coloredtext_colorful2" csCatId="colorful" phldr="1"/>
      <dgm:spPr/>
      <dgm:t>
        <a:bodyPr/>
        <a:lstStyle/>
        <a:p>
          <a:endParaRPr lang="en-US"/>
        </a:p>
      </dgm:t>
    </dgm:pt>
    <dgm:pt modelId="{920F06EA-4E6D-4D1D-8BAD-BB7BB45016AC}">
      <dgm:prSet/>
      <dgm:spPr/>
      <dgm:t>
        <a:bodyPr/>
        <a:lstStyle/>
        <a:p>
          <a:pPr>
            <a:lnSpc>
              <a:spcPct val="100000"/>
            </a:lnSpc>
          </a:pPr>
          <a:r>
            <a:rPr lang="en-GB" dirty="0">
              <a:solidFill>
                <a:schemeClr val="bg1">
                  <a:lumMod val="65000"/>
                  <a:lumOff val="35000"/>
                </a:schemeClr>
              </a:solidFill>
            </a:rPr>
            <a:t>Service Users </a:t>
          </a:r>
          <a:endParaRPr lang="en-US" dirty="0">
            <a:solidFill>
              <a:schemeClr val="bg1">
                <a:lumMod val="65000"/>
                <a:lumOff val="35000"/>
              </a:schemeClr>
            </a:solidFill>
          </a:endParaRPr>
        </a:p>
      </dgm:t>
    </dgm:pt>
    <dgm:pt modelId="{C8C19F02-164B-4402-8E15-6F3D63E343FD}" type="sibTrans" cxnId="{FB9DED7D-8BE1-4CAF-A387-082819298820}">
      <dgm:prSet/>
      <dgm:spPr/>
      <dgm:t>
        <a:bodyPr/>
        <a:lstStyle/>
        <a:p>
          <a:pPr algn="l"/>
          <a:endParaRPr lang="en-US"/>
        </a:p>
      </dgm:t>
    </dgm:pt>
    <dgm:pt modelId="{6D6C2839-C4CD-4F6A-BE13-EC3757E9BEF4}" type="parTrans" cxnId="{FB9DED7D-8BE1-4CAF-A387-082819298820}">
      <dgm:prSet/>
      <dgm:spPr/>
      <dgm:t>
        <a:bodyPr/>
        <a:lstStyle/>
        <a:p>
          <a:pPr algn="l"/>
          <a:endParaRPr lang="en-US"/>
        </a:p>
      </dgm:t>
    </dgm:pt>
    <dgm:pt modelId="{08230095-D069-4BDC-AB90-161223F00D21}" type="pres">
      <dgm:prSet presAssocID="{D41BF9EA-886A-4041-B0D1-9623FD2E3931}" presName="root" presStyleCnt="0">
        <dgm:presLayoutVars>
          <dgm:dir/>
          <dgm:resizeHandles val="exact"/>
        </dgm:presLayoutVars>
      </dgm:prSet>
      <dgm:spPr/>
      <dgm:t>
        <a:bodyPr/>
        <a:lstStyle/>
        <a:p>
          <a:endParaRPr lang="en-GB"/>
        </a:p>
      </dgm:t>
    </dgm:pt>
    <dgm:pt modelId="{676030EE-5483-42D9-9ED1-CABC12BE52B3}" type="pres">
      <dgm:prSet presAssocID="{D41BF9EA-886A-4041-B0D1-9623FD2E3931}" presName="container" presStyleCnt="0">
        <dgm:presLayoutVars>
          <dgm:dir/>
          <dgm:resizeHandles val="exact"/>
        </dgm:presLayoutVars>
      </dgm:prSet>
      <dgm:spPr/>
    </dgm:pt>
    <dgm:pt modelId="{95BE0FD2-9798-4188-B3E2-0BFFCA94EAC0}" type="pres">
      <dgm:prSet presAssocID="{920F06EA-4E6D-4D1D-8BAD-BB7BB45016AC}" presName="compNode" presStyleCnt="0"/>
      <dgm:spPr/>
    </dgm:pt>
    <dgm:pt modelId="{65F9FF44-E728-4573-A927-595E956E57F4}" type="pres">
      <dgm:prSet presAssocID="{920F06EA-4E6D-4D1D-8BAD-BB7BB45016AC}" presName="iconBgRect" presStyleLbl="bgShp" presStyleIdx="0" presStyleCnt="1" custLinFactY="2417" custLinFactNeighborX="-67443" custLinFactNeighborY="100000"/>
      <dgm:spPr>
        <a:solidFill>
          <a:schemeClr val="bg1">
            <a:lumMod val="65000"/>
            <a:lumOff val="35000"/>
          </a:schemeClr>
        </a:solidFill>
      </dgm:spPr>
    </dgm:pt>
    <dgm:pt modelId="{1E00679C-A94A-4E58-9F50-833F02D206AC}" type="pres">
      <dgm:prSet presAssocID="{920F06EA-4E6D-4D1D-8BAD-BB7BB45016AC}" presName="iconRect" presStyleLbl="node1" presStyleIdx="0" presStyleCnt="1" custLinFactX="-12225" custLinFactY="24178"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dicine"/>
        </a:ext>
      </dgm:extLst>
    </dgm:pt>
    <dgm:pt modelId="{45339671-E048-4E52-9680-3D6B1543AC39}" type="pres">
      <dgm:prSet presAssocID="{920F06EA-4E6D-4D1D-8BAD-BB7BB45016AC}" presName="spaceRect" presStyleCnt="0"/>
      <dgm:spPr/>
    </dgm:pt>
    <dgm:pt modelId="{5FB628CD-08B3-45F2-8E24-1E89CFA264CB}" type="pres">
      <dgm:prSet presAssocID="{920F06EA-4E6D-4D1D-8BAD-BB7BB45016AC}" presName="textRect" presStyleLbl="revTx" presStyleIdx="0" presStyleCnt="1" custLinFactNeighborX="-25094" custLinFactNeighborY="77563">
        <dgm:presLayoutVars>
          <dgm:chMax val="1"/>
          <dgm:chPref val="1"/>
        </dgm:presLayoutVars>
      </dgm:prSet>
      <dgm:spPr/>
      <dgm:t>
        <a:bodyPr/>
        <a:lstStyle/>
        <a:p>
          <a:endParaRPr lang="en-GB"/>
        </a:p>
      </dgm:t>
    </dgm:pt>
  </dgm:ptLst>
  <dgm:cxnLst>
    <dgm:cxn modelId="{FB9DED7D-8BE1-4CAF-A387-082819298820}" srcId="{D41BF9EA-886A-4041-B0D1-9623FD2E3931}" destId="{920F06EA-4E6D-4D1D-8BAD-BB7BB45016AC}" srcOrd="0" destOrd="0" parTransId="{6D6C2839-C4CD-4F6A-BE13-EC3757E9BEF4}" sibTransId="{C8C19F02-164B-4402-8E15-6F3D63E343FD}"/>
    <dgm:cxn modelId="{188AE3DF-A044-4C0F-B3AE-9956C9D186D1}" type="presOf" srcId="{920F06EA-4E6D-4D1D-8BAD-BB7BB45016AC}" destId="{5FB628CD-08B3-45F2-8E24-1E89CFA264CB}" srcOrd="0" destOrd="0" presId="urn:microsoft.com/office/officeart/2018/2/layout/IconCircleList"/>
    <dgm:cxn modelId="{7E76F85C-6BC9-4F23-A47D-AC35603E584A}" type="presOf" srcId="{D41BF9EA-886A-4041-B0D1-9623FD2E3931}" destId="{08230095-D069-4BDC-AB90-161223F00D21}" srcOrd="0" destOrd="0" presId="urn:microsoft.com/office/officeart/2018/2/layout/IconCircleList"/>
    <dgm:cxn modelId="{CEA0A76B-CD52-4866-A380-1BEE8D68AA19}" type="presParOf" srcId="{08230095-D069-4BDC-AB90-161223F00D21}" destId="{676030EE-5483-42D9-9ED1-CABC12BE52B3}" srcOrd="0" destOrd="0" presId="urn:microsoft.com/office/officeart/2018/2/layout/IconCircleList"/>
    <dgm:cxn modelId="{31A66E61-84FF-42D6-9824-34752DC73ADF}" type="presParOf" srcId="{676030EE-5483-42D9-9ED1-CABC12BE52B3}" destId="{95BE0FD2-9798-4188-B3E2-0BFFCA94EAC0}" srcOrd="0" destOrd="0" presId="urn:microsoft.com/office/officeart/2018/2/layout/IconCircleList"/>
    <dgm:cxn modelId="{D4AA68B2-7FC2-4848-9994-6C078973D53D}" type="presParOf" srcId="{95BE0FD2-9798-4188-B3E2-0BFFCA94EAC0}" destId="{65F9FF44-E728-4573-A927-595E956E57F4}" srcOrd="0" destOrd="0" presId="urn:microsoft.com/office/officeart/2018/2/layout/IconCircleList"/>
    <dgm:cxn modelId="{459DE976-D53E-45B0-ACAD-E78148D7B8B2}" type="presParOf" srcId="{95BE0FD2-9798-4188-B3E2-0BFFCA94EAC0}" destId="{1E00679C-A94A-4E58-9F50-833F02D206AC}" srcOrd="1" destOrd="0" presId="urn:microsoft.com/office/officeart/2018/2/layout/IconCircleList"/>
    <dgm:cxn modelId="{76DBD1F9-6E97-4402-9592-F902D533F1D6}" type="presParOf" srcId="{95BE0FD2-9798-4188-B3E2-0BFFCA94EAC0}" destId="{45339671-E048-4E52-9680-3D6B1543AC39}" srcOrd="2" destOrd="0" presId="urn:microsoft.com/office/officeart/2018/2/layout/IconCircleList"/>
    <dgm:cxn modelId="{B207D429-37FA-471F-BF33-639631557C66}" type="presParOf" srcId="{95BE0FD2-9798-4188-B3E2-0BFFCA94EAC0}" destId="{5FB628CD-08B3-45F2-8E24-1E89CFA264CB}"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E02B2D-97FE-488C-8CC2-1D6D0705B86B}"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en-GB"/>
        </a:p>
      </dgm:t>
    </dgm:pt>
    <dgm:pt modelId="{64F0C0F8-E580-4582-AF37-BD5DE33CBBE1}">
      <dgm:prSet phldrT="[Text]"/>
      <dgm:spPr/>
      <dgm:t>
        <a:bodyPr/>
        <a:lstStyle/>
        <a:p>
          <a:r>
            <a:rPr lang="en-GB" dirty="0">
              <a:latin typeface="+mn-lt"/>
            </a:rPr>
            <a:t>Property </a:t>
          </a:r>
        </a:p>
        <a:p>
          <a:r>
            <a:rPr lang="en-GB" dirty="0">
              <a:latin typeface="+mn-lt"/>
            </a:rPr>
            <a:t>Purchase</a:t>
          </a:r>
        </a:p>
      </dgm:t>
    </dgm:pt>
    <dgm:pt modelId="{F73FF907-B665-48E8-A5BA-D125E19E2AA7}" type="parTrans" cxnId="{61F63B16-B4D0-4269-8B9D-35A33DAC753E}">
      <dgm:prSet/>
      <dgm:spPr/>
      <dgm:t>
        <a:bodyPr/>
        <a:lstStyle/>
        <a:p>
          <a:endParaRPr lang="en-GB">
            <a:latin typeface="+mn-lt"/>
          </a:endParaRPr>
        </a:p>
      </dgm:t>
    </dgm:pt>
    <dgm:pt modelId="{611AEADA-2A47-4AFE-AF52-0AC44437C088}" type="sibTrans" cxnId="{61F63B16-B4D0-4269-8B9D-35A33DAC753E}">
      <dgm:prSet/>
      <dgm:spPr/>
      <dgm:t>
        <a:bodyPr/>
        <a:lstStyle/>
        <a:p>
          <a:endParaRPr lang="en-GB">
            <a:latin typeface="+mn-lt"/>
          </a:endParaRPr>
        </a:p>
      </dgm:t>
    </dgm:pt>
    <dgm:pt modelId="{DA085973-5F38-4256-95CB-DA5D9F960231}">
      <dgm:prSet phldrT="[Text]"/>
      <dgm:spPr/>
      <dgm:t>
        <a:bodyPr/>
        <a:lstStyle/>
        <a:p>
          <a:r>
            <a:rPr lang="en-GB" dirty="0">
              <a:latin typeface="+mn-lt"/>
            </a:rPr>
            <a:t>Housing Association Lease</a:t>
          </a:r>
        </a:p>
      </dgm:t>
    </dgm:pt>
    <dgm:pt modelId="{D4B18286-C75A-4AE3-B1B9-0BBB440EDE9F}" type="parTrans" cxnId="{4FF0EB75-B76D-449F-83A1-1D89872B5632}">
      <dgm:prSet/>
      <dgm:spPr/>
      <dgm:t>
        <a:bodyPr/>
        <a:lstStyle/>
        <a:p>
          <a:endParaRPr lang="en-GB">
            <a:latin typeface="+mn-lt"/>
          </a:endParaRPr>
        </a:p>
      </dgm:t>
    </dgm:pt>
    <dgm:pt modelId="{A98FEA99-6A10-41E7-A75D-14B9F47615C5}" type="sibTrans" cxnId="{4FF0EB75-B76D-449F-83A1-1D89872B5632}">
      <dgm:prSet/>
      <dgm:spPr/>
      <dgm:t>
        <a:bodyPr/>
        <a:lstStyle/>
        <a:p>
          <a:endParaRPr lang="en-GB">
            <a:latin typeface="+mn-lt"/>
          </a:endParaRPr>
        </a:p>
      </dgm:t>
    </dgm:pt>
    <dgm:pt modelId="{FE632D55-3C8B-4141-9D99-06B0FB6DC4F4}">
      <dgm:prSet phldrT="[Text]"/>
      <dgm:spPr/>
      <dgm:t>
        <a:bodyPr/>
        <a:lstStyle/>
        <a:p>
          <a:r>
            <a:rPr lang="en-GB" dirty="0">
              <a:latin typeface="+mn-lt"/>
            </a:rPr>
            <a:t>Adaptions &amp; Refurbishment</a:t>
          </a:r>
        </a:p>
      </dgm:t>
    </dgm:pt>
    <dgm:pt modelId="{343B0622-DA7B-40B9-B5B7-98F3F9B97FFB}" type="parTrans" cxnId="{D7929327-333B-4E41-902F-1A181EF8AFC8}">
      <dgm:prSet/>
      <dgm:spPr/>
      <dgm:t>
        <a:bodyPr/>
        <a:lstStyle/>
        <a:p>
          <a:endParaRPr lang="en-GB">
            <a:latin typeface="+mn-lt"/>
          </a:endParaRPr>
        </a:p>
      </dgm:t>
    </dgm:pt>
    <dgm:pt modelId="{E436214E-8BC5-46D2-A2C9-CBAA944051D0}" type="sibTrans" cxnId="{D7929327-333B-4E41-902F-1A181EF8AFC8}">
      <dgm:prSet/>
      <dgm:spPr/>
      <dgm:t>
        <a:bodyPr/>
        <a:lstStyle/>
        <a:p>
          <a:endParaRPr lang="en-GB">
            <a:latin typeface="+mn-lt"/>
          </a:endParaRPr>
        </a:p>
      </dgm:t>
    </dgm:pt>
    <dgm:pt modelId="{259FA245-5798-42DB-A91C-E8C191EDE0B2}">
      <dgm:prSet/>
      <dgm:spPr/>
      <dgm:t>
        <a:bodyPr/>
        <a:lstStyle/>
        <a:p>
          <a:r>
            <a:rPr lang="en-GB" dirty="0">
              <a:latin typeface="+mn-lt"/>
            </a:rPr>
            <a:t>Move In</a:t>
          </a:r>
        </a:p>
      </dgm:t>
    </dgm:pt>
    <dgm:pt modelId="{EF71DF75-704C-453A-891D-8919927230B5}" type="parTrans" cxnId="{C5F23706-4BDF-4B11-A58E-7F4B88395254}">
      <dgm:prSet/>
      <dgm:spPr/>
      <dgm:t>
        <a:bodyPr/>
        <a:lstStyle/>
        <a:p>
          <a:endParaRPr lang="en-GB">
            <a:latin typeface="+mn-lt"/>
          </a:endParaRPr>
        </a:p>
      </dgm:t>
    </dgm:pt>
    <dgm:pt modelId="{0C922918-3462-4D80-933A-DA09C1914EA2}" type="sibTrans" cxnId="{C5F23706-4BDF-4B11-A58E-7F4B88395254}">
      <dgm:prSet/>
      <dgm:spPr/>
      <dgm:t>
        <a:bodyPr/>
        <a:lstStyle/>
        <a:p>
          <a:endParaRPr lang="en-GB">
            <a:latin typeface="+mn-lt"/>
          </a:endParaRPr>
        </a:p>
      </dgm:t>
    </dgm:pt>
    <dgm:pt modelId="{CAB52AD8-1135-41F2-8B1E-2853E2934DB5}" type="pres">
      <dgm:prSet presAssocID="{CFE02B2D-97FE-488C-8CC2-1D6D0705B86B}" presName="Name0" presStyleCnt="0">
        <dgm:presLayoutVars>
          <dgm:dir/>
          <dgm:resizeHandles val="exact"/>
        </dgm:presLayoutVars>
      </dgm:prSet>
      <dgm:spPr/>
      <dgm:t>
        <a:bodyPr/>
        <a:lstStyle/>
        <a:p>
          <a:endParaRPr lang="en-GB"/>
        </a:p>
      </dgm:t>
    </dgm:pt>
    <dgm:pt modelId="{26CB59C5-D37D-480B-88A3-32B9EC8891F1}" type="pres">
      <dgm:prSet presAssocID="{64F0C0F8-E580-4582-AF37-BD5DE33CBBE1}" presName="parTxOnly" presStyleLbl="node1" presStyleIdx="0" presStyleCnt="4">
        <dgm:presLayoutVars>
          <dgm:bulletEnabled val="1"/>
        </dgm:presLayoutVars>
      </dgm:prSet>
      <dgm:spPr/>
      <dgm:t>
        <a:bodyPr/>
        <a:lstStyle/>
        <a:p>
          <a:endParaRPr lang="en-GB"/>
        </a:p>
      </dgm:t>
    </dgm:pt>
    <dgm:pt modelId="{7447DC65-4353-4478-BF52-A5B0B2C08DCA}" type="pres">
      <dgm:prSet presAssocID="{611AEADA-2A47-4AFE-AF52-0AC44437C088}" presName="parSpace" presStyleCnt="0"/>
      <dgm:spPr/>
    </dgm:pt>
    <dgm:pt modelId="{5F5C021D-92D4-4A1B-B8D8-1A08B8C28620}" type="pres">
      <dgm:prSet presAssocID="{DA085973-5F38-4256-95CB-DA5D9F960231}" presName="parTxOnly" presStyleLbl="node1" presStyleIdx="1" presStyleCnt="4">
        <dgm:presLayoutVars>
          <dgm:bulletEnabled val="1"/>
        </dgm:presLayoutVars>
      </dgm:prSet>
      <dgm:spPr/>
      <dgm:t>
        <a:bodyPr/>
        <a:lstStyle/>
        <a:p>
          <a:endParaRPr lang="en-GB"/>
        </a:p>
      </dgm:t>
    </dgm:pt>
    <dgm:pt modelId="{F655E17E-DA73-4C73-B7CC-B394782EF9E9}" type="pres">
      <dgm:prSet presAssocID="{A98FEA99-6A10-41E7-A75D-14B9F47615C5}" presName="parSpace" presStyleCnt="0"/>
      <dgm:spPr/>
    </dgm:pt>
    <dgm:pt modelId="{B8B50731-C766-4AC1-B5FF-9C9685D4CD9F}" type="pres">
      <dgm:prSet presAssocID="{FE632D55-3C8B-4141-9D99-06B0FB6DC4F4}" presName="parTxOnly" presStyleLbl="node1" presStyleIdx="2" presStyleCnt="4">
        <dgm:presLayoutVars>
          <dgm:bulletEnabled val="1"/>
        </dgm:presLayoutVars>
      </dgm:prSet>
      <dgm:spPr/>
      <dgm:t>
        <a:bodyPr/>
        <a:lstStyle/>
        <a:p>
          <a:endParaRPr lang="en-GB"/>
        </a:p>
      </dgm:t>
    </dgm:pt>
    <dgm:pt modelId="{D11D47AA-005E-4025-A7B4-1DB1EE24D148}" type="pres">
      <dgm:prSet presAssocID="{E436214E-8BC5-46D2-A2C9-CBAA944051D0}" presName="parSpace" presStyleCnt="0"/>
      <dgm:spPr/>
    </dgm:pt>
    <dgm:pt modelId="{BA4EB88C-A2FE-45FA-94E0-C4F887897FA5}" type="pres">
      <dgm:prSet presAssocID="{259FA245-5798-42DB-A91C-E8C191EDE0B2}" presName="parTxOnly" presStyleLbl="node1" presStyleIdx="3" presStyleCnt="4" custLinFactNeighborX="498" custLinFactNeighborY="1251">
        <dgm:presLayoutVars>
          <dgm:bulletEnabled val="1"/>
        </dgm:presLayoutVars>
      </dgm:prSet>
      <dgm:spPr/>
      <dgm:t>
        <a:bodyPr/>
        <a:lstStyle/>
        <a:p>
          <a:endParaRPr lang="en-GB"/>
        </a:p>
      </dgm:t>
    </dgm:pt>
  </dgm:ptLst>
  <dgm:cxnLst>
    <dgm:cxn modelId="{D7929327-333B-4E41-902F-1A181EF8AFC8}" srcId="{CFE02B2D-97FE-488C-8CC2-1D6D0705B86B}" destId="{FE632D55-3C8B-4141-9D99-06B0FB6DC4F4}" srcOrd="2" destOrd="0" parTransId="{343B0622-DA7B-40B9-B5B7-98F3F9B97FFB}" sibTransId="{E436214E-8BC5-46D2-A2C9-CBAA944051D0}"/>
    <dgm:cxn modelId="{C5F23706-4BDF-4B11-A58E-7F4B88395254}" srcId="{CFE02B2D-97FE-488C-8CC2-1D6D0705B86B}" destId="{259FA245-5798-42DB-A91C-E8C191EDE0B2}" srcOrd="3" destOrd="0" parTransId="{EF71DF75-704C-453A-891D-8919927230B5}" sibTransId="{0C922918-3462-4D80-933A-DA09C1914EA2}"/>
    <dgm:cxn modelId="{FBA5FC85-A658-4D1F-82A0-1D4C924BD619}" type="presOf" srcId="{CFE02B2D-97FE-488C-8CC2-1D6D0705B86B}" destId="{CAB52AD8-1135-41F2-8B1E-2853E2934DB5}" srcOrd="0" destOrd="0" presId="urn:microsoft.com/office/officeart/2005/8/layout/hChevron3"/>
    <dgm:cxn modelId="{61F63B16-B4D0-4269-8B9D-35A33DAC753E}" srcId="{CFE02B2D-97FE-488C-8CC2-1D6D0705B86B}" destId="{64F0C0F8-E580-4582-AF37-BD5DE33CBBE1}" srcOrd="0" destOrd="0" parTransId="{F73FF907-B665-48E8-A5BA-D125E19E2AA7}" sibTransId="{611AEADA-2A47-4AFE-AF52-0AC44437C088}"/>
    <dgm:cxn modelId="{425831DE-A7CC-48E6-92C1-2D59522C704A}" type="presOf" srcId="{FE632D55-3C8B-4141-9D99-06B0FB6DC4F4}" destId="{B8B50731-C766-4AC1-B5FF-9C9685D4CD9F}" srcOrd="0" destOrd="0" presId="urn:microsoft.com/office/officeart/2005/8/layout/hChevron3"/>
    <dgm:cxn modelId="{88DB4727-BA04-4A1E-A49D-9CA56C565D01}" type="presOf" srcId="{259FA245-5798-42DB-A91C-E8C191EDE0B2}" destId="{BA4EB88C-A2FE-45FA-94E0-C4F887897FA5}" srcOrd="0" destOrd="0" presId="urn:microsoft.com/office/officeart/2005/8/layout/hChevron3"/>
    <dgm:cxn modelId="{66ADFDAC-DD62-4D2C-BE88-51671777C351}" type="presOf" srcId="{64F0C0F8-E580-4582-AF37-BD5DE33CBBE1}" destId="{26CB59C5-D37D-480B-88A3-32B9EC8891F1}" srcOrd="0" destOrd="0" presId="urn:microsoft.com/office/officeart/2005/8/layout/hChevron3"/>
    <dgm:cxn modelId="{66F50CBA-0BDC-46A8-A911-D5D0F6172CEF}" type="presOf" srcId="{DA085973-5F38-4256-95CB-DA5D9F960231}" destId="{5F5C021D-92D4-4A1B-B8D8-1A08B8C28620}" srcOrd="0" destOrd="0" presId="urn:microsoft.com/office/officeart/2005/8/layout/hChevron3"/>
    <dgm:cxn modelId="{4FF0EB75-B76D-449F-83A1-1D89872B5632}" srcId="{CFE02B2D-97FE-488C-8CC2-1D6D0705B86B}" destId="{DA085973-5F38-4256-95CB-DA5D9F960231}" srcOrd="1" destOrd="0" parTransId="{D4B18286-C75A-4AE3-B1B9-0BBB440EDE9F}" sibTransId="{A98FEA99-6A10-41E7-A75D-14B9F47615C5}"/>
    <dgm:cxn modelId="{3C8ED306-9144-4CB6-B267-CE4515AEA36C}" type="presParOf" srcId="{CAB52AD8-1135-41F2-8B1E-2853E2934DB5}" destId="{26CB59C5-D37D-480B-88A3-32B9EC8891F1}" srcOrd="0" destOrd="0" presId="urn:microsoft.com/office/officeart/2005/8/layout/hChevron3"/>
    <dgm:cxn modelId="{A3AB9BAF-1A74-4066-A7C9-3B65860F2DCD}" type="presParOf" srcId="{CAB52AD8-1135-41F2-8B1E-2853E2934DB5}" destId="{7447DC65-4353-4478-BF52-A5B0B2C08DCA}" srcOrd="1" destOrd="0" presId="urn:microsoft.com/office/officeart/2005/8/layout/hChevron3"/>
    <dgm:cxn modelId="{DB78B334-E325-433B-92E2-23CA7B8032DA}" type="presParOf" srcId="{CAB52AD8-1135-41F2-8B1E-2853E2934DB5}" destId="{5F5C021D-92D4-4A1B-B8D8-1A08B8C28620}" srcOrd="2" destOrd="0" presId="urn:microsoft.com/office/officeart/2005/8/layout/hChevron3"/>
    <dgm:cxn modelId="{90A9FE89-858A-4BBB-ACE5-FE22AB43356D}" type="presParOf" srcId="{CAB52AD8-1135-41F2-8B1E-2853E2934DB5}" destId="{F655E17E-DA73-4C73-B7CC-B394782EF9E9}" srcOrd="3" destOrd="0" presId="urn:microsoft.com/office/officeart/2005/8/layout/hChevron3"/>
    <dgm:cxn modelId="{12E89F87-05D3-4462-BA64-7DC2AD805834}" type="presParOf" srcId="{CAB52AD8-1135-41F2-8B1E-2853E2934DB5}" destId="{B8B50731-C766-4AC1-B5FF-9C9685D4CD9F}" srcOrd="4" destOrd="0" presId="urn:microsoft.com/office/officeart/2005/8/layout/hChevron3"/>
    <dgm:cxn modelId="{ED5993B3-B2A1-4D53-B63A-A7544D27ABA7}" type="presParOf" srcId="{CAB52AD8-1135-41F2-8B1E-2853E2934DB5}" destId="{D11D47AA-005E-4025-A7B4-1DB1EE24D148}" srcOrd="5" destOrd="0" presId="urn:microsoft.com/office/officeart/2005/8/layout/hChevron3"/>
    <dgm:cxn modelId="{5AD187A8-AECA-4A34-97EA-13719E097422}" type="presParOf" srcId="{CAB52AD8-1135-41F2-8B1E-2853E2934DB5}" destId="{BA4EB88C-A2FE-45FA-94E0-C4F887897FA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1BF9EA-886A-4041-B0D1-9623FD2E3931}" type="doc">
      <dgm:prSet loTypeId="urn:microsoft.com/office/officeart/2018/2/layout/IconCircleList" loCatId="icon" qsTypeId="urn:microsoft.com/office/officeart/2005/8/quickstyle/simple4" qsCatId="simple" csTypeId="urn:microsoft.com/office/officeart/2018/5/colors/Iconchunking_coloredtext_colorful2" csCatId="colorful" phldr="1"/>
      <dgm:spPr/>
      <dgm:t>
        <a:bodyPr/>
        <a:lstStyle/>
        <a:p>
          <a:endParaRPr lang="en-US"/>
        </a:p>
      </dgm:t>
    </dgm:pt>
    <dgm:pt modelId="{920F06EA-4E6D-4D1D-8BAD-BB7BB45016AC}">
      <dgm:prSet/>
      <dgm:spPr/>
      <dgm:t>
        <a:bodyPr/>
        <a:lstStyle/>
        <a:p>
          <a:pPr>
            <a:lnSpc>
              <a:spcPct val="100000"/>
            </a:lnSpc>
          </a:pPr>
          <a:r>
            <a:rPr lang="en-GB" dirty="0">
              <a:solidFill>
                <a:schemeClr val="tx2">
                  <a:lumMod val="75000"/>
                </a:schemeClr>
              </a:solidFill>
            </a:rPr>
            <a:t>What’s the cost?</a:t>
          </a:r>
          <a:endParaRPr lang="en-US" dirty="0">
            <a:solidFill>
              <a:schemeClr val="tx2">
                <a:lumMod val="75000"/>
              </a:schemeClr>
            </a:solidFill>
          </a:endParaRPr>
        </a:p>
      </dgm:t>
    </dgm:pt>
    <dgm:pt modelId="{C8C19F02-164B-4402-8E15-6F3D63E343FD}" type="sibTrans" cxnId="{FB9DED7D-8BE1-4CAF-A387-082819298820}">
      <dgm:prSet/>
      <dgm:spPr/>
      <dgm:t>
        <a:bodyPr/>
        <a:lstStyle/>
        <a:p>
          <a:pPr algn="l"/>
          <a:endParaRPr lang="en-US"/>
        </a:p>
      </dgm:t>
    </dgm:pt>
    <dgm:pt modelId="{6D6C2839-C4CD-4F6A-BE13-EC3757E9BEF4}" type="parTrans" cxnId="{FB9DED7D-8BE1-4CAF-A387-082819298820}">
      <dgm:prSet/>
      <dgm:spPr/>
      <dgm:t>
        <a:bodyPr/>
        <a:lstStyle/>
        <a:p>
          <a:pPr algn="l"/>
          <a:endParaRPr lang="en-US"/>
        </a:p>
      </dgm:t>
    </dgm:pt>
    <dgm:pt modelId="{08230095-D069-4BDC-AB90-161223F00D21}" type="pres">
      <dgm:prSet presAssocID="{D41BF9EA-886A-4041-B0D1-9623FD2E3931}" presName="root" presStyleCnt="0">
        <dgm:presLayoutVars>
          <dgm:dir/>
          <dgm:resizeHandles val="exact"/>
        </dgm:presLayoutVars>
      </dgm:prSet>
      <dgm:spPr/>
      <dgm:t>
        <a:bodyPr/>
        <a:lstStyle/>
        <a:p>
          <a:endParaRPr lang="en-GB"/>
        </a:p>
      </dgm:t>
    </dgm:pt>
    <dgm:pt modelId="{676030EE-5483-42D9-9ED1-CABC12BE52B3}" type="pres">
      <dgm:prSet presAssocID="{D41BF9EA-886A-4041-B0D1-9623FD2E3931}" presName="container" presStyleCnt="0">
        <dgm:presLayoutVars>
          <dgm:dir/>
          <dgm:resizeHandles val="exact"/>
        </dgm:presLayoutVars>
      </dgm:prSet>
      <dgm:spPr/>
    </dgm:pt>
    <dgm:pt modelId="{95BE0FD2-9798-4188-B3E2-0BFFCA94EAC0}" type="pres">
      <dgm:prSet presAssocID="{920F06EA-4E6D-4D1D-8BAD-BB7BB45016AC}" presName="compNode" presStyleCnt="0"/>
      <dgm:spPr/>
    </dgm:pt>
    <dgm:pt modelId="{65F9FF44-E728-4573-A927-595E956E57F4}" type="pres">
      <dgm:prSet presAssocID="{920F06EA-4E6D-4D1D-8BAD-BB7BB45016AC}" presName="iconBgRect" presStyleLbl="bgShp" presStyleIdx="0" presStyleCnt="1" custLinFactY="2417" custLinFactNeighborX="-67443" custLinFactNeighborY="100000"/>
      <dgm:spPr>
        <a:solidFill>
          <a:schemeClr val="accent1">
            <a:lumMod val="75000"/>
          </a:schemeClr>
        </a:solidFill>
      </dgm:spPr>
    </dgm:pt>
    <dgm:pt modelId="{1E00679C-A94A-4E58-9F50-833F02D206AC}" type="pres">
      <dgm:prSet presAssocID="{920F06EA-4E6D-4D1D-8BAD-BB7BB45016AC}" presName="iconRect" presStyleLbl="node1" presStyleIdx="0" presStyleCnt="1" custLinFactX="-12225" custLinFactY="24178"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Piggy Bank"/>
        </a:ext>
      </dgm:extLst>
    </dgm:pt>
    <dgm:pt modelId="{45339671-E048-4E52-9680-3D6B1543AC39}" type="pres">
      <dgm:prSet presAssocID="{920F06EA-4E6D-4D1D-8BAD-BB7BB45016AC}" presName="spaceRect" presStyleCnt="0"/>
      <dgm:spPr/>
    </dgm:pt>
    <dgm:pt modelId="{5FB628CD-08B3-45F2-8E24-1E89CFA264CB}" type="pres">
      <dgm:prSet presAssocID="{920F06EA-4E6D-4D1D-8BAD-BB7BB45016AC}" presName="textRect" presStyleLbl="revTx" presStyleIdx="0" presStyleCnt="1" custLinFactNeighborX="-25094" custLinFactNeighborY="77563">
        <dgm:presLayoutVars>
          <dgm:chMax val="1"/>
          <dgm:chPref val="1"/>
        </dgm:presLayoutVars>
      </dgm:prSet>
      <dgm:spPr/>
      <dgm:t>
        <a:bodyPr/>
        <a:lstStyle/>
        <a:p>
          <a:endParaRPr lang="en-GB"/>
        </a:p>
      </dgm:t>
    </dgm:pt>
  </dgm:ptLst>
  <dgm:cxnLst>
    <dgm:cxn modelId="{FB9DED7D-8BE1-4CAF-A387-082819298820}" srcId="{D41BF9EA-886A-4041-B0D1-9623FD2E3931}" destId="{920F06EA-4E6D-4D1D-8BAD-BB7BB45016AC}" srcOrd="0" destOrd="0" parTransId="{6D6C2839-C4CD-4F6A-BE13-EC3757E9BEF4}" sibTransId="{C8C19F02-164B-4402-8E15-6F3D63E343FD}"/>
    <dgm:cxn modelId="{188AE3DF-A044-4C0F-B3AE-9956C9D186D1}" type="presOf" srcId="{920F06EA-4E6D-4D1D-8BAD-BB7BB45016AC}" destId="{5FB628CD-08B3-45F2-8E24-1E89CFA264CB}" srcOrd="0" destOrd="0" presId="urn:microsoft.com/office/officeart/2018/2/layout/IconCircleList"/>
    <dgm:cxn modelId="{7E76F85C-6BC9-4F23-A47D-AC35603E584A}" type="presOf" srcId="{D41BF9EA-886A-4041-B0D1-9623FD2E3931}" destId="{08230095-D069-4BDC-AB90-161223F00D21}" srcOrd="0" destOrd="0" presId="urn:microsoft.com/office/officeart/2018/2/layout/IconCircleList"/>
    <dgm:cxn modelId="{CEA0A76B-CD52-4866-A380-1BEE8D68AA19}" type="presParOf" srcId="{08230095-D069-4BDC-AB90-161223F00D21}" destId="{676030EE-5483-42D9-9ED1-CABC12BE52B3}" srcOrd="0" destOrd="0" presId="urn:microsoft.com/office/officeart/2018/2/layout/IconCircleList"/>
    <dgm:cxn modelId="{31A66E61-84FF-42D6-9824-34752DC73ADF}" type="presParOf" srcId="{676030EE-5483-42D9-9ED1-CABC12BE52B3}" destId="{95BE0FD2-9798-4188-B3E2-0BFFCA94EAC0}" srcOrd="0" destOrd="0" presId="urn:microsoft.com/office/officeart/2018/2/layout/IconCircleList"/>
    <dgm:cxn modelId="{D4AA68B2-7FC2-4848-9994-6C078973D53D}" type="presParOf" srcId="{95BE0FD2-9798-4188-B3E2-0BFFCA94EAC0}" destId="{65F9FF44-E728-4573-A927-595E956E57F4}" srcOrd="0" destOrd="0" presId="urn:microsoft.com/office/officeart/2018/2/layout/IconCircleList"/>
    <dgm:cxn modelId="{459DE976-D53E-45B0-ACAD-E78148D7B8B2}" type="presParOf" srcId="{95BE0FD2-9798-4188-B3E2-0BFFCA94EAC0}" destId="{1E00679C-A94A-4E58-9F50-833F02D206AC}" srcOrd="1" destOrd="0" presId="urn:microsoft.com/office/officeart/2018/2/layout/IconCircleList"/>
    <dgm:cxn modelId="{76DBD1F9-6E97-4402-9592-F902D533F1D6}" type="presParOf" srcId="{95BE0FD2-9798-4188-B3E2-0BFFCA94EAC0}" destId="{45339671-E048-4E52-9680-3D6B1543AC39}" srcOrd="2" destOrd="0" presId="urn:microsoft.com/office/officeart/2018/2/layout/IconCircleList"/>
    <dgm:cxn modelId="{B207D429-37FA-471F-BF33-639631557C66}" type="presParOf" srcId="{95BE0FD2-9798-4188-B3E2-0BFFCA94EAC0}" destId="{5FB628CD-08B3-45F2-8E24-1E89CFA264CB}"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60707C-E594-4CF4-8195-FC5A785038A4}" type="doc">
      <dgm:prSet loTypeId="urn:microsoft.com/office/officeart/2005/8/layout/chevron1" loCatId="process" qsTypeId="urn:microsoft.com/office/officeart/2005/8/quickstyle/simple1" qsCatId="simple" csTypeId="urn:microsoft.com/office/officeart/2005/8/colors/accent1_2" csCatId="accent1" phldr="1"/>
      <dgm:spPr/>
    </dgm:pt>
    <dgm:pt modelId="{49E8D14C-AB2A-48CF-9CF1-C9E11A903651}">
      <dgm:prSet phldrT="[Text]" custT="1"/>
      <dgm:spPr>
        <a:solidFill>
          <a:schemeClr val="accent2">
            <a:lumMod val="75000"/>
          </a:schemeClr>
        </a:solidFill>
      </dgm:spPr>
      <dgm:t>
        <a:bodyPr/>
        <a:lstStyle/>
        <a:p>
          <a:r>
            <a:rPr lang="en-GB" sz="1800" b="1" u="sng" dirty="0"/>
            <a:t>Service Design</a:t>
          </a:r>
        </a:p>
        <a:p>
          <a:r>
            <a:rPr lang="en-GB" sz="1600" dirty="0"/>
            <a:t>(Provider Led)</a:t>
          </a:r>
        </a:p>
      </dgm:t>
    </dgm:pt>
    <dgm:pt modelId="{578437C8-17C4-4B32-89CD-EABD58AA9ECE}" type="parTrans" cxnId="{7AB48B78-389A-4CBA-B5CC-B12E516DE2AF}">
      <dgm:prSet/>
      <dgm:spPr/>
      <dgm:t>
        <a:bodyPr/>
        <a:lstStyle/>
        <a:p>
          <a:endParaRPr lang="en-GB"/>
        </a:p>
      </dgm:t>
    </dgm:pt>
    <dgm:pt modelId="{3402DC14-071A-4653-943F-6D2EBE5835B7}" type="sibTrans" cxnId="{7AB48B78-389A-4CBA-B5CC-B12E516DE2AF}">
      <dgm:prSet/>
      <dgm:spPr/>
      <dgm:t>
        <a:bodyPr/>
        <a:lstStyle/>
        <a:p>
          <a:endParaRPr lang="en-GB"/>
        </a:p>
      </dgm:t>
    </dgm:pt>
    <dgm:pt modelId="{2DE99AFE-55D4-4474-AFF4-7D481A11E954}">
      <dgm:prSet phldrT="[Text]" custT="1"/>
      <dgm:spPr>
        <a:solidFill>
          <a:schemeClr val="accent3">
            <a:lumMod val="75000"/>
          </a:schemeClr>
        </a:solidFill>
      </dgm:spPr>
      <dgm:t>
        <a:bodyPr/>
        <a:lstStyle/>
        <a:p>
          <a:r>
            <a:rPr lang="en-GB" sz="1600" b="1" u="sng" dirty="0"/>
            <a:t>Quality</a:t>
          </a:r>
        </a:p>
        <a:p>
          <a:r>
            <a:rPr lang="en-GB" sz="1500" dirty="0"/>
            <a:t>Contracting (provider) and monitoring (commissioning) for assurance</a:t>
          </a:r>
        </a:p>
      </dgm:t>
    </dgm:pt>
    <dgm:pt modelId="{2E5E28F9-0959-4505-A870-1FE85C07742B}" type="parTrans" cxnId="{1F222104-DE4D-43C6-946A-31F03EA53217}">
      <dgm:prSet/>
      <dgm:spPr/>
      <dgm:t>
        <a:bodyPr/>
        <a:lstStyle/>
        <a:p>
          <a:endParaRPr lang="en-GB"/>
        </a:p>
      </dgm:t>
    </dgm:pt>
    <dgm:pt modelId="{88523B65-3BCE-41B7-AB4C-2DCC6CE9FCA6}" type="sibTrans" cxnId="{1F222104-DE4D-43C6-946A-31F03EA53217}">
      <dgm:prSet/>
      <dgm:spPr/>
      <dgm:t>
        <a:bodyPr/>
        <a:lstStyle/>
        <a:p>
          <a:endParaRPr lang="en-GB"/>
        </a:p>
      </dgm:t>
    </dgm:pt>
    <dgm:pt modelId="{2AED9070-ABB6-4F64-8B24-C75169854618}">
      <dgm:prSet phldrT="[Text]" custT="1"/>
      <dgm:spPr/>
      <dgm:t>
        <a:bodyPr/>
        <a:lstStyle/>
        <a:p>
          <a:r>
            <a:rPr lang="en-GB" sz="1600" b="1" u="sng" dirty="0"/>
            <a:t>Impact and Outcomes</a:t>
          </a:r>
        </a:p>
        <a:p>
          <a:r>
            <a:rPr lang="en-GB" sz="1400" dirty="0"/>
            <a:t>For people receiving support </a:t>
          </a:r>
        </a:p>
        <a:p>
          <a:r>
            <a:rPr lang="en-GB" sz="1400" dirty="0"/>
            <a:t>(Commissioner Led)</a:t>
          </a:r>
        </a:p>
      </dgm:t>
    </dgm:pt>
    <dgm:pt modelId="{EB25714E-28CE-4C75-BEAB-01CEBF13A8B0}" type="parTrans" cxnId="{C4A574CE-B3AD-45EF-85F1-9323EE618CBC}">
      <dgm:prSet/>
      <dgm:spPr/>
      <dgm:t>
        <a:bodyPr/>
        <a:lstStyle/>
        <a:p>
          <a:endParaRPr lang="en-GB"/>
        </a:p>
      </dgm:t>
    </dgm:pt>
    <dgm:pt modelId="{5E75BCAF-368D-46B0-BF0F-E4DA93945AA6}" type="sibTrans" cxnId="{C4A574CE-B3AD-45EF-85F1-9323EE618CBC}">
      <dgm:prSet/>
      <dgm:spPr/>
      <dgm:t>
        <a:bodyPr/>
        <a:lstStyle/>
        <a:p>
          <a:endParaRPr lang="en-GB"/>
        </a:p>
      </dgm:t>
    </dgm:pt>
    <dgm:pt modelId="{242B1B76-C777-4760-93C1-030AA62A76E2}" type="pres">
      <dgm:prSet presAssocID="{2760707C-E594-4CF4-8195-FC5A785038A4}" presName="Name0" presStyleCnt="0">
        <dgm:presLayoutVars>
          <dgm:dir/>
          <dgm:animLvl val="lvl"/>
          <dgm:resizeHandles val="exact"/>
        </dgm:presLayoutVars>
      </dgm:prSet>
      <dgm:spPr/>
    </dgm:pt>
    <dgm:pt modelId="{66C0196F-D65C-4B8C-89AA-D4F77A9D2432}" type="pres">
      <dgm:prSet presAssocID="{49E8D14C-AB2A-48CF-9CF1-C9E11A903651}" presName="parTxOnly" presStyleLbl="node1" presStyleIdx="0" presStyleCnt="3">
        <dgm:presLayoutVars>
          <dgm:chMax val="0"/>
          <dgm:chPref val="0"/>
          <dgm:bulletEnabled val="1"/>
        </dgm:presLayoutVars>
      </dgm:prSet>
      <dgm:spPr/>
      <dgm:t>
        <a:bodyPr/>
        <a:lstStyle/>
        <a:p>
          <a:endParaRPr lang="en-GB"/>
        </a:p>
      </dgm:t>
    </dgm:pt>
    <dgm:pt modelId="{12782EC9-8586-4C02-A7C4-18CF1CA51406}" type="pres">
      <dgm:prSet presAssocID="{3402DC14-071A-4653-943F-6D2EBE5835B7}" presName="parTxOnlySpace" presStyleCnt="0"/>
      <dgm:spPr/>
    </dgm:pt>
    <dgm:pt modelId="{ED195339-131A-446B-8EF1-C5EA1F5D73EA}" type="pres">
      <dgm:prSet presAssocID="{2DE99AFE-55D4-4474-AFF4-7D481A11E954}" presName="parTxOnly" presStyleLbl="node1" presStyleIdx="1" presStyleCnt="3">
        <dgm:presLayoutVars>
          <dgm:chMax val="0"/>
          <dgm:chPref val="0"/>
          <dgm:bulletEnabled val="1"/>
        </dgm:presLayoutVars>
      </dgm:prSet>
      <dgm:spPr/>
      <dgm:t>
        <a:bodyPr/>
        <a:lstStyle/>
        <a:p>
          <a:endParaRPr lang="en-GB"/>
        </a:p>
      </dgm:t>
    </dgm:pt>
    <dgm:pt modelId="{7C41C83D-63EE-4FCD-AFE0-986AB1C1504B}" type="pres">
      <dgm:prSet presAssocID="{88523B65-3BCE-41B7-AB4C-2DCC6CE9FCA6}" presName="parTxOnlySpace" presStyleCnt="0"/>
      <dgm:spPr/>
    </dgm:pt>
    <dgm:pt modelId="{2249FA5C-8BB4-4558-A75C-865B9F68A8D5}" type="pres">
      <dgm:prSet presAssocID="{2AED9070-ABB6-4F64-8B24-C75169854618}" presName="parTxOnly" presStyleLbl="node1" presStyleIdx="2" presStyleCnt="3" custLinFactX="19379" custLinFactNeighborX="100000">
        <dgm:presLayoutVars>
          <dgm:chMax val="0"/>
          <dgm:chPref val="0"/>
          <dgm:bulletEnabled val="1"/>
        </dgm:presLayoutVars>
      </dgm:prSet>
      <dgm:spPr/>
      <dgm:t>
        <a:bodyPr/>
        <a:lstStyle/>
        <a:p>
          <a:endParaRPr lang="en-GB"/>
        </a:p>
      </dgm:t>
    </dgm:pt>
  </dgm:ptLst>
  <dgm:cxnLst>
    <dgm:cxn modelId="{7592B2B6-84DF-4C9B-B39C-ECAF060B9318}" type="presOf" srcId="{2DE99AFE-55D4-4474-AFF4-7D481A11E954}" destId="{ED195339-131A-446B-8EF1-C5EA1F5D73EA}" srcOrd="0" destOrd="0" presId="urn:microsoft.com/office/officeart/2005/8/layout/chevron1"/>
    <dgm:cxn modelId="{1F222104-DE4D-43C6-946A-31F03EA53217}" srcId="{2760707C-E594-4CF4-8195-FC5A785038A4}" destId="{2DE99AFE-55D4-4474-AFF4-7D481A11E954}" srcOrd="1" destOrd="0" parTransId="{2E5E28F9-0959-4505-A870-1FE85C07742B}" sibTransId="{88523B65-3BCE-41B7-AB4C-2DCC6CE9FCA6}"/>
    <dgm:cxn modelId="{DAFF9532-897F-409B-8FC9-6616B11BFC37}" type="presOf" srcId="{49E8D14C-AB2A-48CF-9CF1-C9E11A903651}" destId="{66C0196F-D65C-4B8C-89AA-D4F77A9D2432}" srcOrd="0" destOrd="0" presId="urn:microsoft.com/office/officeart/2005/8/layout/chevron1"/>
    <dgm:cxn modelId="{7AB48B78-389A-4CBA-B5CC-B12E516DE2AF}" srcId="{2760707C-E594-4CF4-8195-FC5A785038A4}" destId="{49E8D14C-AB2A-48CF-9CF1-C9E11A903651}" srcOrd="0" destOrd="0" parTransId="{578437C8-17C4-4B32-89CD-EABD58AA9ECE}" sibTransId="{3402DC14-071A-4653-943F-6D2EBE5835B7}"/>
    <dgm:cxn modelId="{C4A574CE-B3AD-45EF-85F1-9323EE618CBC}" srcId="{2760707C-E594-4CF4-8195-FC5A785038A4}" destId="{2AED9070-ABB6-4F64-8B24-C75169854618}" srcOrd="2" destOrd="0" parTransId="{EB25714E-28CE-4C75-BEAB-01CEBF13A8B0}" sibTransId="{5E75BCAF-368D-46B0-BF0F-E4DA93945AA6}"/>
    <dgm:cxn modelId="{7FE5AB3F-3E81-47AD-B0BE-EF2D80B0017A}" type="presOf" srcId="{2760707C-E594-4CF4-8195-FC5A785038A4}" destId="{242B1B76-C777-4760-93C1-030AA62A76E2}" srcOrd="0" destOrd="0" presId="urn:microsoft.com/office/officeart/2005/8/layout/chevron1"/>
    <dgm:cxn modelId="{4483B769-5EFD-489E-9F98-1E5F1F703D55}" type="presOf" srcId="{2AED9070-ABB6-4F64-8B24-C75169854618}" destId="{2249FA5C-8BB4-4558-A75C-865B9F68A8D5}" srcOrd="0" destOrd="0" presId="urn:microsoft.com/office/officeart/2005/8/layout/chevron1"/>
    <dgm:cxn modelId="{75ECD568-346B-458C-8619-299D1D2FD3C5}" type="presParOf" srcId="{242B1B76-C777-4760-93C1-030AA62A76E2}" destId="{66C0196F-D65C-4B8C-89AA-D4F77A9D2432}" srcOrd="0" destOrd="0" presId="urn:microsoft.com/office/officeart/2005/8/layout/chevron1"/>
    <dgm:cxn modelId="{E353B53A-356C-40F1-A358-AFDCF21AA865}" type="presParOf" srcId="{242B1B76-C777-4760-93C1-030AA62A76E2}" destId="{12782EC9-8586-4C02-A7C4-18CF1CA51406}" srcOrd="1" destOrd="0" presId="urn:microsoft.com/office/officeart/2005/8/layout/chevron1"/>
    <dgm:cxn modelId="{B1FFC67A-623A-427A-9C23-0B2C58C17DC2}" type="presParOf" srcId="{242B1B76-C777-4760-93C1-030AA62A76E2}" destId="{ED195339-131A-446B-8EF1-C5EA1F5D73EA}" srcOrd="2" destOrd="0" presId="urn:microsoft.com/office/officeart/2005/8/layout/chevron1"/>
    <dgm:cxn modelId="{6EC6AC3E-F85B-4123-96D0-4C8E9B3F85AC}" type="presParOf" srcId="{242B1B76-C777-4760-93C1-030AA62A76E2}" destId="{7C41C83D-63EE-4FCD-AFE0-986AB1C1504B}" srcOrd="3" destOrd="0" presId="urn:microsoft.com/office/officeart/2005/8/layout/chevron1"/>
    <dgm:cxn modelId="{92E84E21-A937-462F-9DC1-643A71345807}" type="presParOf" srcId="{242B1B76-C777-4760-93C1-030AA62A76E2}" destId="{2249FA5C-8BB4-4558-A75C-865B9F68A8D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E2F83-8377-4AD5-B19C-772A60B8800C}" type="doc">
      <dgm:prSet loTypeId="urn:microsoft.com/office/officeart/2005/8/layout/gear1" loCatId="process" qsTypeId="urn:microsoft.com/office/officeart/2005/8/quickstyle/simple1" qsCatId="simple" csTypeId="urn:microsoft.com/office/officeart/2005/8/colors/accent3_2" csCatId="accent3" phldr="1"/>
      <dgm:spPr/>
    </dgm:pt>
    <dgm:pt modelId="{F8C7179D-59C4-431A-A4B3-A8EC69638843}">
      <dgm:prSet phldrT="[Text]" custT="1"/>
      <dgm:spPr/>
      <dgm:t>
        <a:bodyPr/>
        <a:lstStyle/>
        <a:p>
          <a:r>
            <a:rPr lang="en-GB" sz="1400" dirty="0"/>
            <a:t>People live with support in the community with a good user experience</a:t>
          </a:r>
        </a:p>
      </dgm:t>
    </dgm:pt>
    <dgm:pt modelId="{6DC5C7C8-8152-4972-A2B2-57071FC920EC}" type="parTrans" cxnId="{BCB72900-4EDD-43FB-AF57-F400D2724225}">
      <dgm:prSet/>
      <dgm:spPr/>
      <dgm:t>
        <a:bodyPr/>
        <a:lstStyle/>
        <a:p>
          <a:endParaRPr lang="en-GB" sz="2000"/>
        </a:p>
      </dgm:t>
    </dgm:pt>
    <dgm:pt modelId="{CD378702-1EE2-4531-A5AD-EFFC0AC99F31}" type="sibTrans" cxnId="{BCB72900-4EDD-43FB-AF57-F400D2724225}">
      <dgm:prSet/>
      <dgm:spPr/>
      <dgm:t>
        <a:bodyPr/>
        <a:lstStyle/>
        <a:p>
          <a:endParaRPr lang="en-GB" sz="2000"/>
        </a:p>
      </dgm:t>
    </dgm:pt>
    <dgm:pt modelId="{65862A5E-3E7E-4874-BC72-EE5E47C1896B}">
      <dgm:prSet phldrT="[Text]" custT="1"/>
      <dgm:spPr/>
      <dgm:t>
        <a:bodyPr/>
        <a:lstStyle/>
        <a:p>
          <a:r>
            <a:rPr lang="en-GB" sz="1400" dirty="0"/>
            <a:t>Quality is defined by best practice</a:t>
          </a:r>
        </a:p>
      </dgm:t>
    </dgm:pt>
    <dgm:pt modelId="{C5DEAB43-0DB0-40AD-803B-0FFD47C58F73}" type="parTrans" cxnId="{A1427370-0DEF-425C-9B6D-37870B581709}">
      <dgm:prSet/>
      <dgm:spPr/>
      <dgm:t>
        <a:bodyPr/>
        <a:lstStyle/>
        <a:p>
          <a:endParaRPr lang="en-GB" sz="2000"/>
        </a:p>
      </dgm:t>
    </dgm:pt>
    <dgm:pt modelId="{02691403-7D3D-4397-B378-0391B3718D72}" type="sibTrans" cxnId="{A1427370-0DEF-425C-9B6D-37870B581709}">
      <dgm:prSet/>
      <dgm:spPr/>
      <dgm:t>
        <a:bodyPr/>
        <a:lstStyle/>
        <a:p>
          <a:endParaRPr lang="en-GB" sz="2000"/>
        </a:p>
      </dgm:t>
    </dgm:pt>
    <dgm:pt modelId="{BB478656-5F6C-4334-8672-9405C76E26EB}">
      <dgm:prSet phldrT="[Text]" custT="1"/>
      <dgm:spPr/>
      <dgm:t>
        <a:bodyPr/>
        <a:lstStyle/>
        <a:p>
          <a:r>
            <a:rPr lang="en-GB" sz="1400" dirty="0"/>
            <a:t>Homes are safe</a:t>
          </a:r>
        </a:p>
      </dgm:t>
    </dgm:pt>
    <dgm:pt modelId="{9D9E26B9-E17B-45D1-86E0-CC07AF0B97FA}" type="parTrans" cxnId="{4523989A-9646-4223-849E-854831AEFFAD}">
      <dgm:prSet/>
      <dgm:spPr/>
      <dgm:t>
        <a:bodyPr/>
        <a:lstStyle/>
        <a:p>
          <a:endParaRPr lang="en-GB" sz="2000"/>
        </a:p>
      </dgm:t>
    </dgm:pt>
    <dgm:pt modelId="{370010A4-43EE-4283-8C03-F55E01115C02}" type="sibTrans" cxnId="{4523989A-9646-4223-849E-854831AEFFAD}">
      <dgm:prSet/>
      <dgm:spPr/>
      <dgm:t>
        <a:bodyPr/>
        <a:lstStyle/>
        <a:p>
          <a:endParaRPr lang="en-GB" sz="2000"/>
        </a:p>
      </dgm:t>
    </dgm:pt>
    <dgm:pt modelId="{5A4D86E2-8382-451B-9DB0-D6F7A8366922}" type="pres">
      <dgm:prSet presAssocID="{D07E2F83-8377-4AD5-B19C-772A60B8800C}" presName="composite" presStyleCnt="0">
        <dgm:presLayoutVars>
          <dgm:chMax val="3"/>
          <dgm:animLvl val="lvl"/>
          <dgm:resizeHandles val="exact"/>
        </dgm:presLayoutVars>
      </dgm:prSet>
      <dgm:spPr/>
    </dgm:pt>
    <dgm:pt modelId="{BB1A5FFA-F4F0-4FC9-91FC-95D675DF2D1C}" type="pres">
      <dgm:prSet presAssocID="{F8C7179D-59C4-431A-A4B3-A8EC69638843}" presName="gear1" presStyleLbl="node1" presStyleIdx="0" presStyleCnt="3">
        <dgm:presLayoutVars>
          <dgm:chMax val="1"/>
          <dgm:bulletEnabled val="1"/>
        </dgm:presLayoutVars>
      </dgm:prSet>
      <dgm:spPr/>
      <dgm:t>
        <a:bodyPr/>
        <a:lstStyle/>
        <a:p>
          <a:endParaRPr lang="en-GB"/>
        </a:p>
      </dgm:t>
    </dgm:pt>
    <dgm:pt modelId="{44EA133C-9E0C-410A-8E51-B3FA180C1B87}" type="pres">
      <dgm:prSet presAssocID="{F8C7179D-59C4-431A-A4B3-A8EC69638843}" presName="gear1srcNode" presStyleLbl="node1" presStyleIdx="0" presStyleCnt="3"/>
      <dgm:spPr/>
      <dgm:t>
        <a:bodyPr/>
        <a:lstStyle/>
        <a:p>
          <a:endParaRPr lang="en-GB"/>
        </a:p>
      </dgm:t>
    </dgm:pt>
    <dgm:pt modelId="{9C23967B-BBA4-4664-8AA7-B6B801C5A714}" type="pres">
      <dgm:prSet presAssocID="{F8C7179D-59C4-431A-A4B3-A8EC69638843}" presName="gear1dstNode" presStyleLbl="node1" presStyleIdx="0" presStyleCnt="3"/>
      <dgm:spPr/>
      <dgm:t>
        <a:bodyPr/>
        <a:lstStyle/>
        <a:p>
          <a:endParaRPr lang="en-GB"/>
        </a:p>
      </dgm:t>
    </dgm:pt>
    <dgm:pt modelId="{1759B856-8536-4002-8DA8-053AE215217B}" type="pres">
      <dgm:prSet presAssocID="{65862A5E-3E7E-4874-BC72-EE5E47C1896B}" presName="gear2" presStyleLbl="node1" presStyleIdx="1" presStyleCnt="3">
        <dgm:presLayoutVars>
          <dgm:chMax val="1"/>
          <dgm:bulletEnabled val="1"/>
        </dgm:presLayoutVars>
      </dgm:prSet>
      <dgm:spPr/>
      <dgm:t>
        <a:bodyPr/>
        <a:lstStyle/>
        <a:p>
          <a:endParaRPr lang="en-GB"/>
        </a:p>
      </dgm:t>
    </dgm:pt>
    <dgm:pt modelId="{9AF3B65D-5213-4D03-9FBA-A60EB6306D86}" type="pres">
      <dgm:prSet presAssocID="{65862A5E-3E7E-4874-BC72-EE5E47C1896B}" presName="gear2srcNode" presStyleLbl="node1" presStyleIdx="1" presStyleCnt="3"/>
      <dgm:spPr/>
      <dgm:t>
        <a:bodyPr/>
        <a:lstStyle/>
        <a:p>
          <a:endParaRPr lang="en-GB"/>
        </a:p>
      </dgm:t>
    </dgm:pt>
    <dgm:pt modelId="{A69FE116-1C94-4DD7-95BA-0308D82464AD}" type="pres">
      <dgm:prSet presAssocID="{65862A5E-3E7E-4874-BC72-EE5E47C1896B}" presName="gear2dstNode" presStyleLbl="node1" presStyleIdx="1" presStyleCnt="3"/>
      <dgm:spPr/>
      <dgm:t>
        <a:bodyPr/>
        <a:lstStyle/>
        <a:p>
          <a:endParaRPr lang="en-GB"/>
        </a:p>
      </dgm:t>
    </dgm:pt>
    <dgm:pt modelId="{3F5FC25D-00C5-4A26-82F1-65381640BBBF}" type="pres">
      <dgm:prSet presAssocID="{BB478656-5F6C-4334-8672-9405C76E26EB}" presName="gear3" presStyleLbl="node1" presStyleIdx="2" presStyleCnt="3"/>
      <dgm:spPr/>
      <dgm:t>
        <a:bodyPr/>
        <a:lstStyle/>
        <a:p>
          <a:endParaRPr lang="en-GB"/>
        </a:p>
      </dgm:t>
    </dgm:pt>
    <dgm:pt modelId="{5F73A6B3-5A78-4024-B46B-31B891416618}" type="pres">
      <dgm:prSet presAssocID="{BB478656-5F6C-4334-8672-9405C76E26EB}" presName="gear3tx" presStyleLbl="node1" presStyleIdx="2" presStyleCnt="3">
        <dgm:presLayoutVars>
          <dgm:chMax val="1"/>
          <dgm:bulletEnabled val="1"/>
        </dgm:presLayoutVars>
      </dgm:prSet>
      <dgm:spPr/>
      <dgm:t>
        <a:bodyPr/>
        <a:lstStyle/>
        <a:p>
          <a:endParaRPr lang="en-GB"/>
        </a:p>
      </dgm:t>
    </dgm:pt>
    <dgm:pt modelId="{9459F624-BAAE-4A42-8E54-7A6EF3FFC2F3}" type="pres">
      <dgm:prSet presAssocID="{BB478656-5F6C-4334-8672-9405C76E26EB}" presName="gear3srcNode" presStyleLbl="node1" presStyleIdx="2" presStyleCnt="3"/>
      <dgm:spPr/>
      <dgm:t>
        <a:bodyPr/>
        <a:lstStyle/>
        <a:p>
          <a:endParaRPr lang="en-GB"/>
        </a:p>
      </dgm:t>
    </dgm:pt>
    <dgm:pt modelId="{D347A161-61F6-4BC8-98AB-A83EA20CF2BE}" type="pres">
      <dgm:prSet presAssocID="{BB478656-5F6C-4334-8672-9405C76E26EB}" presName="gear3dstNode" presStyleLbl="node1" presStyleIdx="2" presStyleCnt="3"/>
      <dgm:spPr/>
      <dgm:t>
        <a:bodyPr/>
        <a:lstStyle/>
        <a:p>
          <a:endParaRPr lang="en-GB"/>
        </a:p>
      </dgm:t>
    </dgm:pt>
    <dgm:pt modelId="{90BC706B-2823-4D85-B532-6A7527A8A086}" type="pres">
      <dgm:prSet presAssocID="{CD378702-1EE2-4531-A5AD-EFFC0AC99F31}" presName="connector1" presStyleLbl="sibTrans2D1" presStyleIdx="0" presStyleCnt="3"/>
      <dgm:spPr/>
      <dgm:t>
        <a:bodyPr/>
        <a:lstStyle/>
        <a:p>
          <a:endParaRPr lang="en-GB"/>
        </a:p>
      </dgm:t>
    </dgm:pt>
    <dgm:pt modelId="{BC729560-8F89-4ABB-99AF-4A5C6CB6ABCF}" type="pres">
      <dgm:prSet presAssocID="{02691403-7D3D-4397-B378-0391B3718D72}" presName="connector2" presStyleLbl="sibTrans2D1" presStyleIdx="1" presStyleCnt="3"/>
      <dgm:spPr/>
      <dgm:t>
        <a:bodyPr/>
        <a:lstStyle/>
        <a:p>
          <a:endParaRPr lang="en-GB"/>
        </a:p>
      </dgm:t>
    </dgm:pt>
    <dgm:pt modelId="{49633601-A046-46F7-B285-5383D1CAE63C}" type="pres">
      <dgm:prSet presAssocID="{370010A4-43EE-4283-8C03-F55E01115C02}" presName="connector3" presStyleLbl="sibTrans2D1" presStyleIdx="2" presStyleCnt="3"/>
      <dgm:spPr/>
      <dgm:t>
        <a:bodyPr/>
        <a:lstStyle/>
        <a:p>
          <a:endParaRPr lang="en-GB"/>
        </a:p>
      </dgm:t>
    </dgm:pt>
  </dgm:ptLst>
  <dgm:cxnLst>
    <dgm:cxn modelId="{35E7D4A0-8A88-42CF-988F-EF785607448F}" type="presOf" srcId="{02691403-7D3D-4397-B378-0391B3718D72}" destId="{BC729560-8F89-4ABB-99AF-4A5C6CB6ABCF}" srcOrd="0" destOrd="0" presId="urn:microsoft.com/office/officeart/2005/8/layout/gear1"/>
    <dgm:cxn modelId="{89990C90-C10C-43F6-B32D-0E9F33B9DD73}" type="presOf" srcId="{CD378702-1EE2-4531-A5AD-EFFC0AC99F31}" destId="{90BC706B-2823-4D85-B532-6A7527A8A086}" srcOrd="0" destOrd="0" presId="urn:microsoft.com/office/officeart/2005/8/layout/gear1"/>
    <dgm:cxn modelId="{7BA9C8F7-4652-467B-BE5F-5331D9D7BFF8}" type="presOf" srcId="{F8C7179D-59C4-431A-A4B3-A8EC69638843}" destId="{44EA133C-9E0C-410A-8E51-B3FA180C1B87}" srcOrd="1" destOrd="0" presId="urn:microsoft.com/office/officeart/2005/8/layout/gear1"/>
    <dgm:cxn modelId="{C6951B53-C8E0-4429-88A9-182C3264BED3}" type="presOf" srcId="{BB478656-5F6C-4334-8672-9405C76E26EB}" destId="{D347A161-61F6-4BC8-98AB-A83EA20CF2BE}" srcOrd="3" destOrd="0" presId="urn:microsoft.com/office/officeart/2005/8/layout/gear1"/>
    <dgm:cxn modelId="{6800B0C9-4FB5-47DA-9560-2E11A0C38F17}" type="presOf" srcId="{65862A5E-3E7E-4874-BC72-EE5E47C1896B}" destId="{9AF3B65D-5213-4D03-9FBA-A60EB6306D86}" srcOrd="1" destOrd="0" presId="urn:microsoft.com/office/officeart/2005/8/layout/gear1"/>
    <dgm:cxn modelId="{EBBFE951-48FF-49D5-824B-7EF62DFBFA29}" type="presOf" srcId="{BB478656-5F6C-4334-8672-9405C76E26EB}" destId="{9459F624-BAAE-4A42-8E54-7A6EF3FFC2F3}" srcOrd="2" destOrd="0" presId="urn:microsoft.com/office/officeart/2005/8/layout/gear1"/>
    <dgm:cxn modelId="{4523989A-9646-4223-849E-854831AEFFAD}" srcId="{D07E2F83-8377-4AD5-B19C-772A60B8800C}" destId="{BB478656-5F6C-4334-8672-9405C76E26EB}" srcOrd="2" destOrd="0" parTransId="{9D9E26B9-E17B-45D1-86E0-CC07AF0B97FA}" sibTransId="{370010A4-43EE-4283-8C03-F55E01115C02}"/>
    <dgm:cxn modelId="{F76F728E-3167-456A-B9F8-3DBB6C727A39}" type="presOf" srcId="{F8C7179D-59C4-431A-A4B3-A8EC69638843}" destId="{9C23967B-BBA4-4664-8AA7-B6B801C5A714}" srcOrd="2" destOrd="0" presId="urn:microsoft.com/office/officeart/2005/8/layout/gear1"/>
    <dgm:cxn modelId="{569B867C-F36C-40D3-94EC-730455B2523A}" type="presOf" srcId="{F8C7179D-59C4-431A-A4B3-A8EC69638843}" destId="{BB1A5FFA-F4F0-4FC9-91FC-95D675DF2D1C}" srcOrd="0" destOrd="0" presId="urn:microsoft.com/office/officeart/2005/8/layout/gear1"/>
    <dgm:cxn modelId="{F05F0F04-3C69-4218-9D8C-D3127CC92187}" type="presOf" srcId="{BB478656-5F6C-4334-8672-9405C76E26EB}" destId="{3F5FC25D-00C5-4A26-82F1-65381640BBBF}" srcOrd="0" destOrd="0" presId="urn:microsoft.com/office/officeart/2005/8/layout/gear1"/>
    <dgm:cxn modelId="{E1C56CC4-1E54-4B4E-B152-0F3FC34FBC9B}" type="presOf" srcId="{370010A4-43EE-4283-8C03-F55E01115C02}" destId="{49633601-A046-46F7-B285-5383D1CAE63C}" srcOrd="0" destOrd="0" presId="urn:microsoft.com/office/officeart/2005/8/layout/gear1"/>
    <dgm:cxn modelId="{8959EFC5-480F-4B98-AF8B-2EC5F1A80644}" type="presOf" srcId="{BB478656-5F6C-4334-8672-9405C76E26EB}" destId="{5F73A6B3-5A78-4024-B46B-31B891416618}" srcOrd="1" destOrd="0" presId="urn:microsoft.com/office/officeart/2005/8/layout/gear1"/>
    <dgm:cxn modelId="{DAA9B7A7-C859-409C-9D92-078BB126882A}" type="presOf" srcId="{65862A5E-3E7E-4874-BC72-EE5E47C1896B}" destId="{1759B856-8536-4002-8DA8-053AE215217B}" srcOrd="0" destOrd="0" presId="urn:microsoft.com/office/officeart/2005/8/layout/gear1"/>
    <dgm:cxn modelId="{BCB72900-4EDD-43FB-AF57-F400D2724225}" srcId="{D07E2F83-8377-4AD5-B19C-772A60B8800C}" destId="{F8C7179D-59C4-431A-A4B3-A8EC69638843}" srcOrd="0" destOrd="0" parTransId="{6DC5C7C8-8152-4972-A2B2-57071FC920EC}" sibTransId="{CD378702-1EE2-4531-A5AD-EFFC0AC99F31}"/>
    <dgm:cxn modelId="{CAFF6DDA-3529-40AF-8E32-26E8A78552D1}" type="presOf" srcId="{D07E2F83-8377-4AD5-B19C-772A60B8800C}" destId="{5A4D86E2-8382-451B-9DB0-D6F7A8366922}" srcOrd="0" destOrd="0" presId="urn:microsoft.com/office/officeart/2005/8/layout/gear1"/>
    <dgm:cxn modelId="{A1427370-0DEF-425C-9B6D-37870B581709}" srcId="{D07E2F83-8377-4AD5-B19C-772A60B8800C}" destId="{65862A5E-3E7E-4874-BC72-EE5E47C1896B}" srcOrd="1" destOrd="0" parTransId="{C5DEAB43-0DB0-40AD-803B-0FFD47C58F73}" sibTransId="{02691403-7D3D-4397-B378-0391B3718D72}"/>
    <dgm:cxn modelId="{83406E26-8A9B-46C3-9200-C44D7E3ADA3E}" type="presOf" srcId="{65862A5E-3E7E-4874-BC72-EE5E47C1896B}" destId="{A69FE116-1C94-4DD7-95BA-0308D82464AD}" srcOrd="2" destOrd="0" presId="urn:microsoft.com/office/officeart/2005/8/layout/gear1"/>
    <dgm:cxn modelId="{ECA11780-264F-4AB1-AE70-58D1C58C4466}" type="presParOf" srcId="{5A4D86E2-8382-451B-9DB0-D6F7A8366922}" destId="{BB1A5FFA-F4F0-4FC9-91FC-95D675DF2D1C}" srcOrd="0" destOrd="0" presId="urn:microsoft.com/office/officeart/2005/8/layout/gear1"/>
    <dgm:cxn modelId="{1832145D-D509-4465-9171-9CC5B5E82F53}" type="presParOf" srcId="{5A4D86E2-8382-451B-9DB0-D6F7A8366922}" destId="{44EA133C-9E0C-410A-8E51-B3FA180C1B87}" srcOrd="1" destOrd="0" presId="urn:microsoft.com/office/officeart/2005/8/layout/gear1"/>
    <dgm:cxn modelId="{D0399B9E-C6FB-4709-B081-F946BCC42211}" type="presParOf" srcId="{5A4D86E2-8382-451B-9DB0-D6F7A8366922}" destId="{9C23967B-BBA4-4664-8AA7-B6B801C5A714}" srcOrd="2" destOrd="0" presId="urn:microsoft.com/office/officeart/2005/8/layout/gear1"/>
    <dgm:cxn modelId="{7E8D15A3-54C8-4AA5-A67E-1E03E5A1B629}" type="presParOf" srcId="{5A4D86E2-8382-451B-9DB0-D6F7A8366922}" destId="{1759B856-8536-4002-8DA8-053AE215217B}" srcOrd="3" destOrd="0" presId="urn:microsoft.com/office/officeart/2005/8/layout/gear1"/>
    <dgm:cxn modelId="{762454B2-F253-4740-872C-D75B61EA89BF}" type="presParOf" srcId="{5A4D86E2-8382-451B-9DB0-D6F7A8366922}" destId="{9AF3B65D-5213-4D03-9FBA-A60EB6306D86}" srcOrd="4" destOrd="0" presId="urn:microsoft.com/office/officeart/2005/8/layout/gear1"/>
    <dgm:cxn modelId="{50D4B80D-4498-4300-96BF-9A38600FD906}" type="presParOf" srcId="{5A4D86E2-8382-451B-9DB0-D6F7A8366922}" destId="{A69FE116-1C94-4DD7-95BA-0308D82464AD}" srcOrd="5" destOrd="0" presId="urn:microsoft.com/office/officeart/2005/8/layout/gear1"/>
    <dgm:cxn modelId="{3C1E2775-AA4C-4526-8FF5-DFADA41925E2}" type="presParOf" srcId="{5A4D86E2-8382-451B-9DB0-D6F7A8366922}" destId="{3F5FC25D-00C5-4A26-82F1-65381640BBBF}" srcOrd="6" destOrd="0" presId="urn:microsoft.com/office/officeart/2005/8/layout/gear1"/>
    <dgm:cxn modelId="{19B19607-E291-4426-A2E8-DEA30B892148}" type="presParOf" srcId="{5A4D86E2-8382-451B-9DB0-D6F7A8366922}" destId="{5F73A6B3-5A78-4024-B46B-31B891416618}" srcOrd="7" destOrd="0" presId="urn:microsoft.com/office/officeart/2005/8/layout/gear1"/>
    <dgm:cxn modelId="{95B2D973-8BCE-45A3-8117-7DB2825C5C31}" type="presParOf" srcId="{5A4D86E2-8382-451B-9DB0-D6F7A8366922}" destId="{9459F624-BAAE-4A42-8E54-7A6EF3FFC2F3}" srcOrd="8" destOrd="0" presId="urn:microsoft.com/office/officeart/2005/8/layout/gear1"/>
    <dgm:cxn modelId="{74EC3ED9-A91E-415D-B76A-7EDEBB553A16}" type="presParOf" srcId="{5A4D86E2-8382-451B-9DB0-D6F7A8366922}" destId="{D347A161-61F6-4BC8-98AB-A83EA20CF2BE}" srcOrd="9" destOrd="0" presId="urn:microsoft.com/office/officeart/2005/8/layout/gear1"/>
    <dgm:cxn modelId="{EFE70973-6453-420A-9217-0EFB9C788F3A}" type="presParOf" srcId="{5A4D86E2-8382-451B-9DB0-D6F7A8366922}" destId="{90BC706B-2823-4D85-B532-6A7527A8A086}" srcOrd="10" destOrd="0" presId="urn:microsoft.com/office/officeart/2005/8/layout/gear1"/>
    <dgm:cxn modelId="{F4E50121-8CBE-4245-9661-3C19C7E0BBB3}" type="presParOf" srcId="{5A4D86E2-8382-451B-9DB0-D6F7A8366922}" destId="{BC729560-8F89-4ABB-99AF-4A5C6CB6ABCF}" srcOrd="11" destOrd="0" presId="urn:microsoft.com/office/officeart/2005/8/layout/gear1"/>
    <dgm:cxn modelId="{FDDF428C-56C5-48EC-8363-B93A5EA4D906}" type="presParOf" srcId="{5A4D86E2-8382-451B-9DB0-D6F7A8366922}" destId="{49633601-A046-46F7-B285-5383D1CAE63C}"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2861485-4B5D-4BA2-88DB-7F4A460C300C}"/>
              </a:ext>
            </a:extLst>
          </p:cNvPr>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634B01E7-4D61-4F49-A98A-4348018BE384}"/>
              </a:ext>
            </a:extLst>
          </p:cNvPr>
          <p:cNvSpPr>
            <a:spLocks noGrp="1"/>
          </p:cNvSpPr>
          <p:nvPr>
            <p:ph type="dt" sz="quarter" idx="1"/>
          </p:nvPr>
        </p:nvSpPr>
        <p:spPr>
          <a:xfrm>
            <a:off x="5632450" y="0"/>
            <a:ext cx="4310063" cy="341313"/>
          </a:xfrm>
          <a:prstGeom prst="rect">
            <a:avLst/>
          </a:prstGeom>
        </p:spPr>
        <p:txBody>
          <a:bodyPr vert="horz" lIns="91440" tIns="45720" rIns="91440" bIns="45720" rtlCol="0"/>
          <a:lstStyle>
            <a:lvl1pPr algn="r">
              <a:defRPr sz="1200"/>
            </a:lvl1pPr>
          </a:lstStyle>
          <a:p>
            <a:fld id="{23A50765-866A-4DB2-A8A0-B569E5CD847A}" type="datetimeFigureOut">
              <a:rPr lang="en-GB" smtClean="0"/>
              <a:t>04/12/2018</a:t>
            </a:fld>
            <a:endParaRPr lang="en-GB"/>
          </a:p>
        </p:txBody>
      </p:sp>
      <p:sp>
        <p:nvSpPr>
          <p:cNvPr id="4" name="Footer Placeholder 3">
            <a:extLst>
              <a:ext uri="{FF2B5EF4-FFF2-40B4-BE49-F238E27FC236}">
                <a16:creationId xmlns:a16="http://schemas.microsoft.com/office/drawing/2014/main" xmlns="" id="{F52B9400-9E81-4B28-A99A-054D8A56B711}"/>
              </a:ext>
            </a:extLst>
          </p:cNvPr>
          <p:cNvSpPr>
            <a:spLocks noGrp="1"/>
          </p:cNvSpPr>
          <p:nvPr>
            <p:ph type="ftr" sz="quarter" idx="2"/>
          </p:nvPr>
        </p:nvSpPr>
        <p:spPr>
          <a:xfrm>
            <a:off x="0" y="6464300"/>
            <a:ext cx="4308475" cy="3413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723F0B01-DCF3-404F-99D5-E37E9A988757}"/>
              </a:ext>
            </a:extLst>
          </p:cNvPr>
          <p:cNvSpPr>
            <a:spLocks noGrp="1"/>
          </p:cNvSpPr>
          <p:nvPr>
            <p:ph type="sldNum" sz="quarter" idx="3"/>
          </p:nvPr>
        </p:nvSpPr>
        <p:spPr>
          <a:xfrm>
            <a:off x="5632450" y="6464300"/>
            <a:ext cx="4310063" cy="341313"/>
          </a:xfrm>
          <a:prstGeom prst="rect">
            <a:avLst/>
          </a:prstGeom>
        </p:spPr>
        <p:txBody>
          <a:bodyPr vert="horz" lIns="91440" tIns="45720" rIns="91440" bIns="45720" rtlCol="0" anchor="b"/>
          <a:lstStyle>
            <a:lvl1pPr algn="r">
              <a:defRPr sz="1200"/>
            </a:lvl1pPr>
          </a:lstStyle>
          <a:p>
            <a:fld id="{C8C8EF37-6F66-40A0-89E2-4349601688D3}" type="slidenum">
              <a:rPr lang="en-GB" smtClean="0"/>
              <a:t>‹#›</a:t>
            </a:fld>
            <a:endParaRPr lang="en-GB"/>
          </a:p>
        </p:txBody>
      </p:sp>
    </p:spTree>
    <p:extLst>
      <p:ext uri="{BB962C8B-B14F-4D97-AF65-F5344CB8AC3E}">
        <p14:creationId xmlns:p14="http://schemas.microsoft.com/office/powerpoint/2010/main" val="1833207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2450" y="0"/>
            <a:ext cx="4310063" cy="341313"/>
          </a:xfrm>
          <a:prstGeom prst="rect">
            <a:avLst/>
          </a:prstGeom>
        </p:spPr>
        <p:txBody>
          <a:bodyPr vert="horz" lIns="91440" tIns="45720" rIns="91440" bIns="45720" rtlCol="0"/>
          <a:lstStyle>
            <a:lvl1pPr algn="r">
              <a:defRPr sz="1200"/>
            </a:lvl1pPr>
          </a:lstStyle>
          <a:p>
            <a:fld id="{FEF9F5A3-1962-496B-A0F1-5142EC01B0B3}" type="datetimeFigureOut">
              <a:rPr lang="en-GB" smtClean="0"/>
              <a:t>04/12/2018</a:t>
            </a:fld>
            <a:endParaRPr lang="en-GB"/>
          </a:p>
        </p:txBody>
      </p:sp>
      <p:sp>
        <p:nvSpPr>
          <p:cNvPr id="4" name="Slide Image Placeholder 3"/>
          <p:cNvSpPr>
            <a:spLocks noGrp="1" noRot="1" noChangeAspect="1"/>
          </p:cNvSpPr>
          <p:nvPr>
            <p:ph type="sldImg" idx="2"/>
          </p:nvPr>
        </p:nvSpPr>
        <p:spPr>
          <a:xfrm>
            <a:off x="3440113" y="850900"/>
            <a:ext cx="3063875" cy="2297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775" y="3275013"/>
            <a:ext cx="7956550" cy="2679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64300"/>
            <a:ext cx="4308475" cy="3413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2450" y="6464300"/>
            <a:ext cx="4310063" cy="341313"/>
          </a:xfrm>
          <a:prstGeom prst="rect">
            <a:avLst/>
          </a:prstGeom>
        </p:spPr>
        <p:txBody>
          <a:bodyPr vert="horz" lIns="91440" tIns="45720" rIns="91440" bIns="45720" rtlCol="0" anchor="b"/>
          <a:lstStyle>
            <a:lvl1pPr algn="r">
              <a:defRPr sz="1200"/>
            </a:lvl1pPr>
          </a:lstStyle>
          <a:p>
            <a:fld id="{FA7E2B7F-0875-40A0-BC02-243EF38A93F2}" type="slidenum">
              <a:rPr lang="en-GB" smtClean="0"/>
              <a:t>‹#›</a:t>
            </a:fld>
            <a:endParaRPr lang="en-GB"/>
          </a:p>
        </p:txBody>
      </p:sp>
    </p:spTree>
    <p:extLst>
      <p:ext uri="{BB962C8B-B14F-4D97-AF65-F5344CB8AC3E}">
        <p14:creationId xmlns:p14="http://schemas.microsoft.com/office/powerpoint/2010/main" val="153220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7E2B7F-0875-40A0-BC02-243EF38A93F2}" type="slidenum">
              <a:rPr lang="en-GB" smtClean="0"/>
              <a:t>1</a:t>
            </a:fld>
            <a:endParaRPr lang="en-GB"/>
          </a:p>
        </p:txBody>
      </p:sp>
    </p:spTree>
    <p:extLst>
      <p:ext uri="{BB962C8B-B14F-4D97-AF65-F5344CB8AC3E}">
        <p14:creationId xmlns:p14="http://schemas.microsoft.com/office/powerpoint/2010/main" val="396297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7E2B7F-0875-40A0-BC02-243EF38A93F2}" type="slidenum">
              <a:rPr lang="en-GB" smtClean="0"/>
              <a:t>10</a:t>
            </a:fld>
            <a:endParaRPr lang="en-GB"/>
          </a:p>
        </p:txBody>
      </p:sp>
    </p:spTree>
    <p:extLst>
      <p:ext uri="{BB962C8B-B14F-4D97-AF65-F5344CB8AC3E}">
        <p14:creationId xmlns:p14="http://schemas.microsoft.com/office/powerpoint/2010/main" val="226355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u="sng" kern="1200" dirty="0">
                <a:solidFill>
                  <a:srgbClr val="2C2C41"/>
                </a:solidFill>
                <a:latin typeface="+mn-lt"/>
                <a:ea typeface="+mn-ea"/>
                <a:cs typeface="+mn-cs"/>
              </a:rPr>
              <a:t>Summary of the situation:</a:t>
            </a:r>
          </a:p>
          <a:p>
            <a:r>
              <a:rPr lang="en-GB" sz="1600" u="sng" kern="1200" dirty="0">
                <a:solidFill>
                  <a:srgbClr val="2C2C41"/>
                </a:solidFill>
                <a:latin typeface="+mn-lt"/>
                <a:ea typeface="+mn-ea"/>
                <a:cs typeface="+mn-cs"/>
              </a:rPr>
              <a:t>What is SSH?</a:t>
            </a:r>
          </a:p>
          <a:p>
            <a:r>
              <a:rPr lang="en-GB" sz="1200" b="0" kern="1200" dirty="0">
                <a:solidFill>
                  <a:srgbClr val="2C2C41"/>
                </a:solidFill>
                <a:latin typeface="+mn-lt"/>
                <a:ea typeface="+mn-ea"/>
                <a:cs typeface="+mn-cs"/>
              </a:rPr>
              <a:t>‘Homes for Life’ in the community for vulnerable adults, who will otherwise have to live in residential care to meet their needs. The majority of whom have 24/7 on-site care. </a:t>
            </a:r>
          </a:p>
          <a:p>
            <a:r>
              <a:rPr lang="en-GB" sz="1200" b="0" u="none" kern="1200" dirty="0">
                <a:solidFill>
                  <a:srgbClr val="2C2C41"/>
                </a:solidFill>
                <a:latin typeface="+mn-lt"/>
                <a:ea typeface="+mn-ea"/>
                <a:cs typeface="+mn-cs"/>
              </a:rPr>
              <a:t>Assess the current situation in their areas to understand opportunity – how many per year, how they currently manage and partner with, aware of Henley model and align need for it</a:t>
            </a:r>
            <a:endParaRPr lang="en-GB" sz="1600" b="0" u="none" kern="1200" dirty="0">
              <a:solidFill>
                <a:srgbClr val="2C2C41"/>
              </a:solidFill>
              <a:latin typeface="+mn-lt"/>
              <a:ea typeface="+mn-ea"/>
              <a:cs typeface="+mn-cs"/>
            </a:endParaRPr>
          </a:p>
          <a:p>
            <a:r>
              <a:rPr lang="en-GB" sz="1600" u="sng" kern="1200" dirty="0">
                <a:solidFill>
                  <a:srgbClr val="2C2C41"/>
                </a:solidFill>
                <a:latin typeface="+mn-lt"/>
                <a:ea typeface="+mn-ea"/>
                <a:cs typeface="+mn-cs"/>
              </a:rPr>
              <a:t>What are the Drivers of Demand?</a:t>
            </a:r>
          </a:p>
          <a:p>
            <a:pPr marL="342900" indent="-342900">
              <a:buAutoNum type="arabicPeriod"/>
            </a:pPr>
            <a:r>
              <a:rPr lang="en-GB" sz="1200" b="0" kern="1200" dirty="0">
                <a:solidFill>
                  <a:srgbClr val="2C2C41"/>
                </a:solidFill>
                <a:latin typeface="+mn-lt"/>
                <a:ea typeface="+mn-ea"/>
                <a:cs typeface="+mn-cs"/>
              </a:rPr>
              <a:t>Higher survival rates at birth &amp; increasing life expectancy </a:t>
            </a:r>
          </a:p>
          <a:p>
            <a:pPr marL="342900" indent="-342900">
              <a:buAutoNum type="arabicPeriod"/>
            </a:pPr>
            <a:r>
              <a:rPr lang="en-GB" sz="1200" b="0" kern="1200" dirty="0">
                <a:solidFill>
                  <a:srgbClr val="2C2C41"/>
                </a:solidFill>
                <a:latin typeface="+mn-lt"/>
                <a:ea typeface="+mn-ea"/>
                <a:cs typeface="+mn-cs"/>
              </a:rPr>
              <a:t>National and local policy that promotes people moving out of, or avoiding, registered care to live in community-based housing</a:t>
            </a:r>
          </a:p>
          <a:p>
            <a:pPr marL="342900" indent="-342900">
              <a:buAutoNum type="arabicPeriod"/>
            </a:pPr>
            <a:r>
              <a:rPr lang="en-GB" sz="1200" b="0" kern="1200" dirty="0">
                <a:solidFill>
                  <a:srgbClr val="2C2C41"/>
                </a:solidFill>
                <a:latin typeface="+mn-lt"/>
                <a:ea typeface="+mn-ea"/>
                <a:cs typeface="+mn-cs"/>
              </a:rPr>
              <a:t>The often-lower overall cost for LAs of housing based alternatives to residential care</a:t>
            </a:r>
            <a:endParaRPr lang="en-GB" sz="1600" kern="1200" dirty="0">
              <a:solidFill>
                <a:srgbClr val="2C2C41"/>
              </a:solidFill>
              <a:latin typeface="+mn-lt"/>
              <a:ea typeface="+mn-ea"/>
              <a:cs typeface="+mn-cs"/>
            </a:endParaRPr>
          </a:p>
          <a:p>
            <a:r>
              <a:rPr lang="en-GB" dirty="0"/>
              <a:t>Discuss the high demand for SSH but low supply of housing</a:t>
            </a:r>
          </a:p>
          <a:p>
            <a:r>
              <a:rPr lang="en-GB" dirty="0"/>
              <a:t>Assess the current situation in their areas to understand opportunity – how many per year, how they currently manage and partner with, aware of Henley model and align need for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E2B7F-0875-40A0-BC02-243EF38A93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06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STATE THE IDEA:</a:t>
            </a:r>
          </a:p>
          <a:p>
            <a:r>
              <a:rPr lang="en-GB" u="none" dirty="0"/>
              <a:t>I am going to show you how we can partner together with a Housing Association and Care Provider to create new SSH stock bespoke to the individuals needs, funded by 100% grant-free capital funding, and most importantly improve lives through supplying high quality homes for life</a:t>
            </a:r>
            <a:r>
              <a:rPr lang="en-GB" u="sng" dirty="0"/>
              <a:t>?</a:t>
            </a:r>
            <a:endParaRPr lang="en-GB" u="none" dirty="0"/>
          </a:p>
          <a:p>
            <a:endParaRPr lang="en-GB" u="sng" dirty="0"/>
          </a:p>
          <a:p>
            <a:pPr marL="184785" marR="5080" indent="-172085">
              <a:lnSpc>
                <a:spcPct val="100000"/>
              </a:lnSpc>
              <a:spcBef>
                <a:spcPts val="95"/>
              </a:spcBef>
              <a:buClr>
                <a:srgbClr val="94A2AB"/>
              </a:buClr>
              <a:buSzPct val="150000"/>
              <a:buFont typeface="Wingdings" pitchFamily="2" charset="2"/>
              <a:buChar char="§"/>
              <a:tabLst>
                <a:tab pos="185420" algn="l"/>
              </a:tabLst>
            </a:pPr>
            <a:r>
              <a:rPr lang="en-US" sz="1200" dirty="0" err="1">
                <a:latin typeface="Arial" panose="020B0604020202020204" pitchFamily="34" charset="0"/>
                <a:cs typeface="Arial" panose="020B0604020202020204" pitchFamily="34" charset="0"/>
              </a:rPr>
              <a:t>Establised</a:t>
            </a:r>
            <a:r>
              <a:rPr lang="en-US" sz="1200" dirty="0">
                <a:latin typeface="Arial" panose="020B0604020202020204" pitchFamily="34" charset="0"/>
                <a:cs typeface="Arial" panose="020B0604020202020204" pitchFamily="34" charset="0"/>
              </a:rPr>
              <a:t> in 2012 as HHI, we are committed to being the partner of choice for specialist adapted homes for vulnerable adults wanting to live independently within the community.</a:t>
            </a:r>
          </a:p>
          <a:p>
            <a:pPr marL="12700" marR="5080" indent="0">
              <a:lnSpc>
                <a:spcPct val="100000"/>
              </a:lnSpc>
              <a:spcBef>
                <a:spcPts val="95"/>
              </a:spcBef>
              <a:buClr>
                <a:srgbClr val="94A2AB"/>
              </a:buClr>
              <a:buSzPct val="150000"/>
              <a:buFont typeface="Wingdings" pitchFamily="2" charset="2"/>
              <a:buNone/>
              <a:tabLst>
                <a:tab pos="185420" algn="l"/>
              </a:tabLst>
            </a:pPr>
            <a:r>
              <a:rPr lang="en-US" sz="1200" dirty="0">
                <a:latin typeface="Arial" panose="020B0604020202020204" pitchFamily="34" charset="0"/>
                <a:cs typeface="Arial" panose="020B0604020202020204" pitchFamily="34" charset="0"/>
              </a:rPr>
              <a:t>What we do?</a:t>
            </a:r>
          </a:p>
          <a:p>
            <a:pPr marL="184785" marR="5080" indent="-172085">
              <a:lnSpc>
                <a:spcPct val="100000"/>
              </a:lnSpc>
              <a:spcBef>
                <a:spcPts val="95"/>
              </a:spcBef>
              <a:buClr>
                <a:srgbClr val="94A2AB"/>
              </a:buClr>
              <a:buSzPct val="150000"/>
              <a:buFont typeface="Wingdings" pitchFamily="2" charset="2"/>
              <a:buChar char="§"/>
              <a:tabLst>
                <a:tab pos="185420" algn="l"/>
              </a:tabLst>
            </a:pPr>
            <a:r>
              <a:rPr lang="en-US" sz="1200" dirty="0">
                <a:latin typeface="Arial" panose="020B0604020202020204" pitchFamily="34" charset="0"/>
                <a:cs typeface="Arial" panose="020B0604020202020204" pitchFamily="34" charset="0"/>
              </a:rPr>
              <a:t>We want to build long term partnerships with Care Providers, Local Authorities and Housing Associations in areas where we can most make a difference</a:t>
            </a:r>
          </a:p>
          <a:p>
            <a:pPr marL="184785" marR="5080" indent="-172085">
              <a:lnSpc>
                <a:spcPct val="100000"/>
              </a:lnSpc>
              <a:spcBef>
                <a:spcPts val="95"/>
              </a:spcBef>
              <a:buClr>
                <a:srgbClr val="94A2AB"/>
              </a:buClr>
              <a:buSzPct val="150000"/>
              <a:buFont typeface="Wingdings" pitchFamily="2" charset="2"/>
              <a:buChar char="§"/>
              <a:tabLst>
                <a:tab pos="185420" algn="l"/>
              </a:tabLst>
            </a:pPr>
            <a:r>
              <a:rPr lang="en-GB" sz="1200" dirty="0">
                <a:latin typeface="Arial" panose="020B0604020202020204" pitchFamily="34" charset="0"/>
                <a:cs typeface="Arial" panose="020B0604020202020204" pitchFamily="34" charset="0"/>
              </a:rPr>
              <a:t>Provide 100% grant-free capital and funding to create new supported housing stock</a:t>
            </a:r>
            <a:endParaRPr lang="en-US" sz="1200" dirty="0">
              <a:latin typeface="Arial" panose="020B0604020202020204" pitchFamily="34" charset="0"/>
              <a:cs typeface="Arial" panose="020B0604020202020204" pitchFamily="34" charset="0"/>
            </a:endParaRPr>
          </a:p>
          <a:p>
            <a:pPr marL="184785" marR="5080" indent="-172085">
              <a:lnSpc>
                <a:spcPct val="100000"/>
              </a:lnSpc>
              <a:spcBef>
                <a:spcPts val="95"/>
              </a:spcBef>
              <a:buClr>
                <a:srgbClr val="94A2AB"/>
              </a:buClr>
              <a:buSzPct val="150000"/>
              <a:buFont typeface="Wingdings" pitchFamily="2" charset="2"/>
              <a:buChar char="§"/>
              <a:tabLst>
                <a:tab pos="185420" algn="l"/>
              </a:tabLst>
            </a:pPr>
            <a:r>
              <a:rPr lang="en-US" sz="1200" dirty="0">
                <a:latin typeface="Arial" panose="020B0604020202020204" pitchFamily="34" charset="0"/>
                <a:cs typeface="Arial" panose="020B0604020202020204" pitchFamily="34" charset="0"/>
              </a:rPr>
              <a:t>Whilst we will lead the sourcing of property, this is a partnership and we will have dedicated specialists to help all parties along the journey</a:t>
            </a:r>
          </a:p>
          <a:p>
            <a:pPr marL="184785" marR="5080" indent="-172085">
              <a:lnSpc>
                <a:spcPct val="100000"/>
              </a:lnSpc>
              <a:spcBef>
                <a:spcPts val="95"/>
              </a:spcBef>
              <a:buClr>
                <a:srgbClr val="94A2AB"/>
              </a:buClr>
              <a:buSzPct val="150000"/>
              <a:buFont typeface="Wingdings" pitchFamily="2" charset="2"/>
              <a:buChar char="§"/>
              <a:tabLst>
                <a:tab pos="185420" algn="l"/>
              </a:tabLst>
            </a:pPr>
            <a:r>
              <a:rPr lang="en-US" sz="1200" dirty="0">
                <a:latin typeface="Arial" panose="020B0604020202020204" pitchFamily="34" charset="0"/>
                <a:cs typeface="Arial" panose="020B0604020202020204" pitchFamily="34" charset="0"/>
              </a:rPr>
              <a:t>Keep front of mind we are building a home for someone, not just a house</a:t>
            </a:r>
          </a:p>
          <a:p>
            <a:pPr marL="12700" marR="5080" indent="0">
              <a:lnSpc>
                <a:spcPct val="100000"/>
              </a:lnSpc>
              <a:spcBef>
                <a:spcPts val="95"/>
              </a:spcBef>
              <a:buClr>
                <a:srgbClr val="94A2AB"/>
              </a:buClr>
              <a:buSzPct val="150000"/>
              <a:buFont typeface="Wingdings" pitchFamily="2" charset="2"/>
              <a:buNone/>
              <a:tabLst>
                <a:tab pos="185420" algn="l"/>
              </a:tabLst>
            </a:pPr>
            <a:endParaRPr lang="en-US" sz="1200" dirty="0">
              <a:latin typeface="Arial" panose="020B0604020202020204" pitchFamily="34" charset="0"/>
              <a:cs typeface="Arial" panose="020B0604020202020204" pitchFamily="34" charset="0"/>
            </a:endParaRPr>
          </a:p>
          <a:p>
            <a:pPr marL="184785" marR="5080" indent="-172085">
              <a:lnSpc>
                <a:spcPct val="100000"/>
              </a:lnSpc>
              <a:spcBef>
                <a:spcPts val="95"/>
              </a:spcBef>
              <a:buClr>
                <a:srgbClr val="94A2AB"/>
              </a:buClr>
              <a:buSzPct val="150000"/>
              <a:buFont typeface="Wingdings" pitchFamily="2" charset="2"/>
              <a:buChar char="§"/>
              <a:tabLst>
                <a:tab pos="185420" algn="l"/>
              </a:tabLst>
            </a:pPr>
            <a:endParaRPr lang="en-US" sz="1200" dirty="0">
              <a:latin typeface="Arial" panose="020B0604020202020204" pitchFamily="34" charset="0"/>
              <a:cs typeface="Arial" panose="020B0604020202020204" pitchFamily="34" charset="0"/>
            </a:endParaRPr>
          </a:p>
          <a:p>
            <a:pPr marL="184785" marR="5080" indent="-172085">
              <a:lnSpc>
                <a:spcPct val="100000"/>
              </a:lnSpc>
              <a:spcBef>
                <a:spcPts val="95"/>
              </a:spcBef>
              <a:buClr>
                <a:srgbClr val="94A2AB"/>
              </a:buClr>
              <a:buSzPct val="150000"/>
              <a:buFont typeface="Wingdings" pitchFamily="2" charset="2"/>
              <a:buChar char="§"/>
              <a:tabLst>
                <a:tab pos="185420" algn="l"/>
              </a:tabLst>
            </a:pPr>
            <a:endParaRPr lang="en-US" sz="1200" dirty="0">
              <a:latin typeface="Arial" panose="020B0604020202020204" pitchFamily="34" charset="0"/>
              <a:cs typeface="Arial" panose="020B0604020202020204" pitchFamily="34" charset="0"/>
            </a:endParaRPr>
          </a:p>
          <a:p>
            <a:pPr marL="12700" marR="5080" indent="0">
              <a:lnSpc>
                <a:spcPct val="100000"/>
              </a:lnSpc>
              <a:spcBef>
                <a:spcPts val="95"/>
              </a:spcBef>
              <a:buClr>
                <a:srgbClr val="94A2AB"/>
              </a:buClr>
              <a:buSzPct val="150000"/>
              <a:buFont typeface="Wingdings" pitchFamily="2" charset="2"/>
              <a:buNone/>
              <a:tabLst>
                <a:tab pos="185420" algn="l"/>
              </a:tabLst>
            </a:pPr>
            <a:r>
              <a:rPr lang="en-US" sz="1200" u="sng" dirty="0">
                <a:latin typeface="Arial" panose="020B0604020202020204" pitchFamily="34" charset="0"/>
                <a:cs typeface="Arial" panose="020B0604020202020204" pitchFamily="34" charset="0"/>
              </a:rPr>
              <a:t>What?</a:t>
            </a:r>
          </a:p>
          <a:p>
            <a:pPr marL="171450" indent="-171450">
              <a:buFont typeface="Arial" panose="020B0604020202020204" pitchFamily="34" charset="0"/>
              <a:buChar char="•"/>
            </a:pPr>
            <a:r>
              <a:rPr lang="en-GB" dirty="0"/>
              <a:t>We partner with ASC commissioners &amp; framework Care Providers to understand established demand. </a:t>
            </a:r>
          </a:p>
          <a:p>
            <a:pPr marL="171450" indent="-171450">
              <a:buFont typeface="Arial" panose="020B0604020202020204" pitchFamily="34" charset="0"/>
              <a:buChar char="•"/>
            </a:pPr>
            <a:r>
              <a:rPr lang="en-GB" dirty="0"/>
              <a:t>We work together to identify appropriate properties or sites for these individuals. </a:t>
            </a:r>
          </a:p>
          <a:p>
            <a:pPr marL="171450" indent="-171450">
              <a:buFont typeface="Arial" panose="020B0604020202020204" pitchFamily="34" charset="0"/>
              <a:buChar char="•"/>
            </a:pPr>
            <a:r>
              <a:rPr lang="en-US" dirty="0"/>
              <a:t>We provide the capital funding to bring a range of new SSH accommodation to market </a:t>
            </a:r>
          </a:p>
          <a:p>
            <a:pPr marL="171450" indent="-171450">
              <a:buFont typeface="Arial" panose="020B0604020202020204" pitchFamily="34" charset="0"/>
              <a:buChar char="•"/>
            </a:pPr>
            <a:r>
              <a:rPr lang="en-US" dirty="0"/>
              <a:t>We then lease these properties over the long term to Registered Providers, who provide the required intensive housing management for those who live there</a:t>
            </a:r>
            <a:endParaRPr lang="en-GB" dirty="0"/>
          </a:p>
          <a:p>
            <a:pPr marL="12700" marR="5080" indent="0">
              <a:lnSpc>
                <a:spcPct val="100000"/>
              </a:lnSpc>
              <a:spcBef>
                <a:spcPts val="95"/>
              </a:spcBef>
              <a:buClr>
                <a:srgbClr val="94A2AB"/>
              </a:buClr>
              <a:buSzPct val="150000"/>
              <a:buFont typeface="Wingdings" pitchFamily="2" charset="2"/>
              <a:buNone/>
              <a:tabLst>
                <a:tab pos="185420" algn="l"/>
              </a:tabLst>
            </a:pPr>
            <a:endParaRPr lang="en-US" sz="1200" u="sng"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E2B7F-0875-40A0-BC02-243EF38A93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54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Partners</a:t>
            </a:r>
          </a:p>
          <a:p>
            <a:pPr marL="184785" marR="390525" indent="-172085">
              <a:lnSpc>
                <a:spcPct val="100000"/>
              </a:lnSpc>
              <a:buClr>
                <a:srgbClr val="94A2AB"/>
              </a:buClr>
              <a:buSzPct val="150000"/>
              <a:buFont typeface="Wingdings" pitchFamily="2" charset="2"/>
              <a:buChar char="§"/>
              <a:tabLst>
                <a:tab pos="185420" algn="l"/>
              </a:tabLst>
            </a:pPr>
            <a:r>
              <a:rPr lang="en-US" sz="1200" b="1" dirty="0">
                <a:solidFill>
                  <a:schemeClr val="bg1"/>
                </a:solidFill>
                <a:latin typeface="Arial" panose="020B0604020202020204" pitchFamily="34" charset="0"/>
                <a:cs typeface="Arial" panose="020B0604020202020204" pitchFamily="34" charset="0"/>
              </a:rPr>
              <a:t>ASC Commissioners </a:t>
            </a:r>
            <a:r>
              <a:rPr lang="en-US" sz="1200" dirty="0">
                <a:solidFill>
                  <a:schemeClr val="bg1"/>
                </a:solidFill>
                <a:latin typeface="Arial" panose="020B0604020202020204" pitchFamily="34" charset="0"/>
                <a:cs typeface="Arial" panose="020B0604020202020204" pitchFamily="34" charset="0"/>
              </a:rPr>
              <a:t>are therefore able to commission framework CPs to provide the care for these vulnerable adults in an environment that meets their needs whilst giving them the opportunity to live as independently in the community as possible. </a:t>
            </a:r>
          </a:p>
          <a:p>
            <a:pPr marL="184785" marR="390525" indent="-172085">
              <a:lnSpc>
                <a:spcPct val="100000"/>
              </a:lnSpc>
              <a:buClr>
                <a:srgbClr val="94A2AB"/>
              </a:buClr>
              <a:buSzPct val="150000"/>
              <a:buFont typeface="Wingdings" pitchFamily="2" charset="2"/>
              <a:buChar char="§"/>
              <a:tabLst>
                <a:tab pos="185420" algn="l"/>
              </a:tabLst>
            </a:pPr>
            <a:r>
              <a:rPr lang="en-US" sz="1200" dirty="0">
                <a:solidFill>
                  <a:schemeClr val="bg1"/>
                </a:solidFill>
                <a:latin typeface="Arial" panose="020B0604020202020204" pitchFamily="34" charset="0"/>
                <a:cs typeface="Arial" panose="020B0604020202020204" pitchFamily="34" charset="0"/>
              </a:rPr>
              <a:t>This allows RPs to support vulnerable tenants in long-term, settled accommodation and provide intensive housing management  services to allow those tenants to live independently in their own homes. </a:t>
            </a:r>
          </a:p>
          <a:p>
            <a:r>
              <a:rPr lang="en-GB" u="sng" dirty="0"/>
              <a:t>Service Users</a:t>
            </a:r>
          </a:p>
          <a:p>
            <a:pPr marL="184785" marR="5080" indent="-172085">
              <a:lnSpc>
                <a:spcPct val="100000"/>
              </a:lnSpc>
              <a:spcBef>
                <a:spcPts val="95"/>
              </a:spcBef>
              <a:buClr>
                <a:srgbClr val="94A2AB"/>
              </a:buClr>
              <a:buSzPct val="150000"/>
              <a:buFont typeface="Wingdings" pitchFamily="2" charset="2"/>
              <a:buChar char="§"/>
              <a:tabLst>
                <a:tab pos="185420" algn="l"/>
              </a:tabLst>
            </a:pPr>
            <a:r>
              <a:rPr lang="en-US" sz="1200" dirty="0">
                <a:latin typeface="Arial" panose="020B0604020202020204" pitchFamily="34" charset="0"/>
                <a:cs typeface="Arial" panose="020B0604020202020204" pitchFamily="34" charset="0"/>
              </a:rPr>
              <a:t>There is strong evidence that SSH delivers both good social outcomes for the individual and is a cost-effective way of providing housing and care for those with highly complex needs, with lower overall costs to local authorities compared to residential or institutional care. </a:t>
            </a:r>
          </a:p>
        </p:txBody>
      </p:sp>
      <p:sp>
        <p:nvSpPr>
          <p:cNvPr id="4" name="Slide Number Placeholder 3"/>
          <p:cNvSpPr>
            <a:spLocks noGrp="1"/>
          </p:cNvSpPr>
          <p:nvPr>
            <p:ph type="sldNum" sz="quarter" idx="5"/>
          </p:nvPr>
        </p:nvSpPr>
        <p:spPr/>
        <p:txBody>
          <a:bodyPr/>
          <a:lstStyle/>
          <a:p>
            <a:fld id="{FA7E2B7F-0875-40A0-BC02-243EF38A93F2}" type="slidenum">
              <a:rPr lang="en-GB" smtClean="0"/>
              <a:t>4</a:t>
            </a:fld>
            <a:endParaRPr lang="en-GB"/>
          </a:p>
        </p:txBody>
      </p:sp>
    </p:spTree>
    <p:extLst>
      <p:ext uri="{BB962C8B-B14F-4D97-AF65-F5344CB8AC3E}">
        <p14:creationId xmlns:p14="http://schemas.microsoft.com/office/powerpoint/2010/main" val="121031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We purchase, adapt and refurbish the property to your required specification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 Identify demand for housing with Commissioner support, and we will source the property to your requirements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 The option to commission New Build programmes is also available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We partner you with a quality housing association to manage the property - leaving you free to focus on wellbeing</a:t>
            </a:r>
          </a:p>
          <a:p>
            <a:pPr marL="457200" marR="0" lvl="1" indent="0" algn="just"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Selection of quality Registered Providers which have competitive charges to contain gross rents</a:t>
            </a:r>
          </a:p>
          <a:p>
            <a:pPr marL="628650" marR="0" lvl="1" indent="-171450" algn="just"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Focussed property briefing meeting once RP views and accepts the property with HSI, RP,CO, LA OT (or CO OT staff)</a:t>
            </a:r>
          </a:p>
          <a:p>
            <a:pPr marL="628650" marR="0" lvl="1" indent="-171450" algn="just"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Upon all parties signing relevant documentation, HSI will commission the refurbishment plan</a:t>
            </a:r>
          </a:p>
          <a:p>
            <a:pPr marL="628650" marR="0" lvl="1" indent="-171450" algn="just" defTabSz="4572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You will have in-house experts at all stages of the process to ensure the needs of the individuals are met</a:t>
            </a:r>
          </a:p>
          <a:p>
            <a:pPr marL="628650" marR="0" lvl="1" indent="-171450" algn="just"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Property, Development &amp; Housing Benefit Team</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marL="628650" marR="0" lvl="1" indent="-171450" algn="just"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All partners involved in key sign offs to minimise late adaptations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FAB31-3FBE-1D46-80E2-124E25F9D7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52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dirty="0"/>
              <a:t>Housing costs are funded through exempt Housing Benefit, </a:t>
            </a:r>
            <a:r>
              <a:rPr lang="en-GB" sz="1200" b="0" dirty="0" err="1"/>
              <a:t>incl</a:t>
            </a:r>
            <a:r>
              <a:rPr lang="en-GB" sz="1200" b="0" dirty="0"/>
              <a:t> lease rent and eligible service &amp; management charge. </a:t>
            </a:r>
          </a:p>
          <a:p>
            <a:pPr marL="171450" indent="-171450">
              <a:buFont typeface="Arial" panose="020B0604020202020204" pitchFamily="34" charset="0"/>
              <a:buChar char="•"/>
            </a:pPr>
            <a:endParaRPr lang="en-GB" sz="1200" b="0" dirty="0"/>
          </a:p>
          <a:p>
            <a:pPr marL="171450" indent="-171450">
              <a:buFont typeface="Arial" panose="020B0604020202020204" pitchFamily="34" charset="0"/>
              <a:buChar char="•"/>
            </a:pPr>
            <a:r>
              <a:rPr lang="en-GB" sz="1200" b="0" dirty="0"/>
              <a:t>Care is funded through ASC via the LA or NHS’ TCP</a:t>
            </a:r>
          </a:p>
          <a:p>
            <a:pPr marL="184785" marR="5080" indent="-172085">
              <a:spcBef>
                <a:spcPts val="95"/>
              </a:spcBef>
              <a:buClr>
                <a:srgbClr val="94A2AB"/>
              </a:buClr>
              <a:buSzPct val="150000"/>
              <a:buFont typeface="Wingdings" pitchFamily="2" charset="2"/>
              <a:buChar char="§"/>
              <a:tabLst>
                <a:tab pos="185420" algn="l"/>
              </a:tabLst>
            </a:pPr>
            <a:endParaRPr lang="en-US" sz="1200" dirty="0">
              <a:latin typeface="Arial" panose="020B0604020202020204" pitchFamily="34" charset="0"/>
              <a:cs typeface="Arial" panose="020B0604020202020204" pitchFamily="34" charset="0"/>
            </a:endParaRPr>
          </a:p>
          <a:p>
            <a:pPr marL="184785" marR="5080" indent="-172085">
              <a:spcBef>
                <a:spcPts val="95"/>
              </a:spcBef>
              <a:buClr>
                <a:srgbClr val="94A2AB"/>
              </a:buClr>
              <a:buSzPct val="150000"/>
              <a:buFont typeface="Wingdings" pitchFamily="2" charset="2"/>
              <a:buChar char="§"/>
              <a:tabLst>
                <a:tab pos="185420" algn="l"/>
              </a:tabLst>
            </a:pPr>
            <a:r>
              <a:rPr lang="en-US" sz="1200" dirty="0">
                <a:latin typeface="Arial" panose="020B0604020202020204" pitchFamily="34" charset="0"/>
                <a:cs typeface="Arial" panose="020B0604020202020204" pitchFamily="34" charset="0"/>
              </a:rPr>
              <a:t>New supply of SSH must be developed without public capital subsidy, as there is limited SSH specific central government grant funding currently available. The funding for the acquisition &amp; development of this new supply therefore comes from two sources; an RP’s or Local Authority’s own funds or private investment, such as HSI.</a:t>
            </a:r>
          </a:p>
          <a:p>
            <a:pPr marL="184785" marR="5080" indent="-172085">
              <a:spcBef>
                <a:spcPts val="95"/>
              </a:spcBef>
              <a:buClr>
                <a:srgbClr val="94A2AB"/>
              </a:buClr>
              <a:buSzPct val="150000"/>
              <a:buFont typeface="Wingdings" pitchFamily="2" charset="2"/>
              <a:buChar char="§"/>
              <a:tabLst>
                <a:tab pos="185420" algn="l"/>
              </a:tabLst>
            </a:pPr>
            <a:endParaRPr lang="en-US" sz="1200" dirty="0">
              <a:latin typeface="Arial" panose="020B0604020202020204" pitchFamily="34" charset="0"/>
              <a:cs typeface="Arial" panose="020B0604020202020204" pitchFamily="34" charset="0"/>
            </a:endParaRPr>
          </a:p>
          <a:p>
            <a:pPr marL="184785" marR="5080" indent="-172085">
              <a:spcBef>
                <a:spcPts val="95"/>
              </a:spcBef>
              <a:buClr>
                <a:srgbClr val="94A2AB"/>
              </a:buClr>
              <a:buSzPct val="150000"/>
              <a:buFont typeface="Wingdings" pitchFamily="2" charset="2"/>
              <a:buChar char="§"/>
              <a:tabLst>
                <a:tab pos="185420" algn="l"/>
              </a:tabLst>
            </a:pPr>
            <a:r>
              <a:rPr lang="en-GB" sz="1200" dirty="0">
                <a:latin typeface="Arial" panose="020B0604020202020204" pitchFamily="34" charset="0"/>
                <a:ea typeface="Calibri" panose="020F0502020204030204" pitchFamily="34" charset="0"/>
                <a:cs typeface="Arial" panose="020B0604020202020204" pitchFamily="34" charset="0"/>
              </a:rPr>
              <a:t>Most, if not all, individuals living within SSH claim exempt HB. </a:t>
            </a:r>
            <a:r>
              <a:rPr lang="en-GB" sz="1200" dirty="0">
                <a:latin typeface="Arial" panose="020B0604020202020204" pitchFamily="34" charset="0"/>
                <a:cs typeface="Arial" panose="020B0604020202020204" pitchFamily="34" charset="0"/>
              </a:rPr>
              <a:t>As such these individuals are those that require “</a:t>
            </a:r>
            <a:r>
              <a:rPr lang="en-US" sz="1200" dirty="0">
                <a:latin typeface="Arial" panose="020B0604020202020204" pitchFamily="34" charset="0"/>
                <a:cs typeface="Arial" panose="020B0604020202020204" pitchFamily="34" charset="0"/>
              </a:rPr>
              <a:t>a high level of support, which approximates to the services or support which would be provided in a care home, for residents for whom the only acceptable alternative would be a care home”. </a:t>
            </a:r>
          </a:p>
          <a:p>
            <a:endParaRPr lang="en-GB" dirty="0"/>
          </a:p>
        </p:txBody>
      </p:sp>
      <p:sp>
        <p:nvSpPr>
          <p:cNvPr id="4" name="Slide Number Placeholder 3"/>
          <p:cNvSpPr>
            <a:spLocks noGrp="1"/>
          </p:cNvSpPr>
          <p:nvPr>
            <p:ph type="sldNum" sz="quarter" idx="5"/>
          </p:nvPr>
        </p:nvSpPr>
        <p:spPr/>
        <p:txBody>
          <a:bodyPr/>
          <a:lstStyle/>
          <a:p>
            <a:fld id="{FA7E2B7F-0875-40A0-BC02-243EF38A93F2}" type="slidenum">
              <a:rPr lang="en-GB" smtClean="0"/>
              <a:t>6</a:t>
            </a:fld>
            <a:endParaRPr lang="en-GB"/>
          </a:p>
        </p:txBody>
      </p:sp>
    </p:spTree>
    <p:extLst>
      <p:ext uri="{BB962C8B-B14F-4D97-AF65-F5344CB8AC3E}">
        <p14:creationId xmlns:p14="http://schemas.microsoft.com/office/powerpoint/2010/main" val="127389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Features to Benefits:</a:t>
            </a:r>
          </a:p>
          <a:p>
            <a:r>
              <a:rPr lang="en-GB" dirty="0"/>
              <a:t>Identify main concerns – relate to the feature we have – be clear on the benefit to the CO linking to a concern</a:t>
            </a:r>
          </a:p>
        </p:txBody>
      </p:sp>
      <p:sp>
        <p:nvSpPr>
          <p:cNvPr id="4" name="Slide Number Placeholder 3"/>
          <p:cNvSpPr>
            <a:spLocks noGrp="1"/>
          </p:cNvSpPr>
          <p:nvPr>
            <p:ph type="sldNum" sz="quarter" idx="5"/>
          </p:nvPr>
        </p:nvSpPr>
        <p:spPr/>
        <p:txBody>
          <a:bodyPr/>
          <a:lstStyle/>
          <a:p>
            <a:fld id="{75FFAB31-3FBE-1D46-80E2-124E25F9D7D5}" type="slidenum">
              <a:rPr lang="en-US" smtClean="0"/>
              <a:t>7</a:t>
            </a:fld>
            <a:endParaRPr lang="en-US" dirty="0"/>
          </a:p>
        </p:txBody>
      </p:sp>
    </p:spTree>
    <p:extLst>
      <p:ext uri="{BB962C8B-B14F-4D97-AF65-F5344CB8AC3E}">
        <p14:creationId xmlns:p14="http://schemas.microsoft.com/office/powerpoint/2010/main" val="186461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7E2B7F-0875-40A0-BC02-243EF38A93F2}" type="slidenum">
              <a:rPr lang="en-GB" smtClean="0"/>
              <a:t>8</a:t>
            </a:fld>
            <a:endParaRPr lang="en-GB"/>
          </a:p>
        </p:txBody>
      </p:sp>
    </p:spTree>
    <p:extLst>
      <p:ext uri="{BB962C8B-B14F-4D97-AF65-F5344CB8AC3E}">
        <p14:creationId xmlns:p14="http://schemas.microsoft.com/office/powerpoint/2010/main" val="259065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7E2B7F-0875-40A0-BC02-243EF38A93F2}" type="slidenum">
              <a:rPr lang="en-GB" smtClean="0"/>
              <a:t>9</a:t>
            </a:fld>
            <a:endParaRPr lang="en-GB"/>
          </a:p>
        </p:txBody>
      </p:sp>
    </p:spTree>
    <p:extLst>
      <p:ext uri="{BB962C8B-B14F-4D97-AF65-F5344CB8AC3E}">
        <p14:creationId xmlns:p14="http://schemas.microsoft.com/office/powerpoint/2010/main" val="374513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5" dirty="0"/>
              <a:t>henleyhi.com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12/4/2018</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rgbClr val="2C2C4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1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5" dirty="0"/>
              <a:t>henleyhi.com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12/4/2018</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rgbClr val="2C2C4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5" dirty="0"/>
              <a:t>henleyhi.com</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12/4/2018</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rgbClr val="2C2C4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5" dirty="0"/>
              <a:t>henleyhi.com</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12/4/2018</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92607"/>
            <a:ext cx="9144000" cy="656539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73252" y="5631179"/>
            <a:ext cx="123443" cy="178307"/>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5" dirty="0"/>
              <a:t>henleyhi.com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12/4/2018</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ivider 01">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Date Placeholder 2"/>
          <p:cNvSpPr>
            <a:spLocks noGrp="1"/>
          </p:cNvSpPr>
          <p:nvPr>
            <p:ph type="dt" sz="half" idx="10"/>
          </p:nvPr>
        </p:nvSpPr>
        <p:spPr>
          <a:xfrm>
            <a:off x="1048432" y="278722"/>
            <a:ext cx="2014615" cy="189591"/>
          </a:xfrm>
          <a:prstGeom prst="rect">
            <a:avLst/>
          </a:prstGeom>
        </p:spPr>
        <p:txBody>
          <a:bodyPr lIns="0" tIns="0" rIns="0" bIns="0"/>
          <a:lstStyle>
            <a:lvl1pPr>
              <a:defRPr sz="1000"/>
            </a:lvl1pPr>
          </a:lstStyle>
          <a:p>
            <a:r>
              <a:rPr lang="en-GB" dirty="0"/>
              <a:t>Tuesday, 6 May 14</a:t>
            </a:r>
            <a:endParaRPr lang="en-US" dirty="0"/>
          </a:p>
        </p:txBody>
      </p:sp>
      <p:pic>
        <p:nvPicPr>
          <p:cNvPr id="6" name="Picture 5"/>
          <p:cNvPicPr>
            <a:picLocks noChangeAspect="1"/>
          </p:cNvPicPr>
          <p:nvPr userDrawn="1"/>
        </p:nvPicPr>
        <p:blipFill>
          <a:blip r:embed="rId2"/>
          <a:stretch>
            <a:fillRect/>
          </a:stretch>
        </p:blipFill>
        <p:spPr>
          <a:xfrm>
            <a:off x="692150" y="236157"/>
            <a:ext cx="263144" cy="263144"/>
          </a:xfrm>
          <a:prstGeom prst="rect">
            <a:avLst/>
          </a:prstGeom>
        </p:spPr>
      </p:pic>
    </p:spTree>
    <p:extLst>
      <p:ext uri="{BB962C8B-B14F-4D97-AF65-F5344CB8AC3E}">
        <p14:creationId xmlns:p14="http://schemas.microsoft.com/office/powerpoint/2010/main" val="165602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02">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noFill/>
            </a:endParaRPr>
          </a:p>
        </p:txBody>
      </p:sp>
      <p:sp>
        <p:nvSpPr>
          <p:cNvPr id="5" name="Date Placeholder 2"/>
          <p:cNvSpPr>
            <a:spLocks noGrp="1"/>
          </p:cNvSpPr>
          <p:nvPr>
            <p:ph type="dt" sz="half" idx="10"/>
          </p:nvPr>
        </p:nvSpPr>
        <p:spPr>
          <a:xfrm>
            <a:off x="1048432" y="278722"/>
            <a:ext cx="2014615" cy="189591"/>
          </a:xfrm>
          <a:prstGeom prst="rect">
            <a:avLst/>
          </a:prstGeom>
        </p:spPr>
        <p:txBody>
          <a:bodyPr lIns="0" tIns="0" rIns="0" bIns="0"/>
          <a:lstStyle>
            <a:lvl1pPr>
              <a:defRPr sz="1000"/>
            </a:lvl1pPr>
          </a:lstStyle>
          <a:p>
            <a:r>
              <a:rPr lang="en-GB" dirty="0"/>
              <a:t>Tuesday, 6 May 14</a:t>
            </a:r>
            <a:endParaRPr lang="en-US" dirty="0"/>
          </a:p>
        </p:txBody>
      </p:sp>
      <p:pic>
        <p:nvPicPr>
          <p:cNvPr id="6" name="Picture 5"/>
          <p:cNvPicPr>
            <a:picLocks noChangeAspect="1"/>
          </p:cNvPicPr>
          <p:nvPr userDrawn="1"/>
        </p:nvPicPr>
        <p:blipFill>
          <a:blip r:embed="rId2"/>
          <a:stretch>
            <a:fillRect/>
          </a:stretch>
        </p:blipFill>
        <p:spPr>
          <a:xfrm>
            <a:off x="692150" y="236157"/>
            <a:ext cx="263144" cy="263144"/>
          </a:xfrm>
          <a:prstGeom prst="rect">
            <a:avLst/>
          </a:prstGeom>
        </p:spPr>
      </p:pic>
    </p:spTree>
    <p:extLst>
      <p:ext uri="{BB962C8B-B14F-4D97-AF65-F5344CB8AC3E}">
        <p14:creationId xmlns:p14="http://schemas.microsoft.com/office/powerpoint/2010/main" val="970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Content 01">
    <p:spTree>
      <p:nvGrpSpPr>
        <p:cNvPr id="1" name=""/>
        <p:cNvGrpSpPr/>
        <p:nvPr/>
      </p:nvGrpSpPr>
      <p:grpSpPr>
        <a:xfrm>
          <a:off x="0" y="0"/>
          <a:ext cx="0" cy="0"/>
          <a:chOff x="0" y="0"/>
          <a:chExt cx="0" cy="0"/>
        </a:xfrm>
      </p:grpSpPr>
      <p:pic>
        <p:nvPicPr>
          <p:cNvPr id="4" name="Picture 3" descr="HENLEYHEALTHCARE_PPOINT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8454503" y="6427993"/>
            <a:ext cx="689497" cy="365125"/>
          </a:xfrm>
          <a:prstGeom prst="rect">
            <a:avLst/>
          </a:prstGeom>
        </p:spPr>
        <p:txBody>
          <a:bodyPr/>
          <a:lstStyle>
            <a:lvl1pPr algn="ctr">
              <a:defRPr>
                <a:solidFill>
                  <a:srgbClr val="FFFFFF"/>
                </a:solidFill>
              </a:defRPr>
            </a:lvl1pPr>
          </a:lstStyle>
          <a:p>
            <a:fld id="{3C17F486-A0A7-5142-885D-BC82B5F668EA}" type="slidenum">
              <a:rPr lang="en-US" smtClean="0"/>
              <a:pPr/>
              <a:t>‹#›</a:t>
            </a:fld>
            <a:endParaRPr lang="en-US" dirty="0"/>
          </a:p>
        </p:txBody>
      </p:sp>
      <p:sp>
        <p:nvSpPr>
          <p:cNvPr id="7" name="TextBox 6"/>
          <p:cNvSpPr txBox="1"/>
          <p:nvPr userDrawn="1"/>
        </p:nvSpPr>
        <p:spPr>
          <a:xfrm>
            <a:off x="2303464" y="6495421"/>
            <a:ext cx="6048764" cy="230832"/>
          </a:xfrm>
          <a:prstGeom prst="rect">
            <a:avLst/>
          </a:prstGeom>
          <a:noFill/>
        </p:spPr>
        <p:txBody>
          <a:bodyPr wrap="square" rtlCol="0">
            <a:spAutoFit/>
          </a:bodyPr>
          <a:lstStyle/>
          <a:p>
            <a:pPr algn="r"/>
            <a:r>
              <a:rPr lang="en-US" sz="900" dirty="0">
                <a:solidFill>
                  <a:schemeClr val="bg1"/>
                </a:solidFill>
              </a:rPr>
              <a:t>henleyhi.com</a:t>
            </a:r>
          </a:p>
        </p:txBody>
      </p:sp>
    </p:spTree>
    <p:extLst>
      <p:ext uri="{BB962C8B-B14F-4D97-AF65-F5344CB8AC3E}">
        <p14:creationId xmlns:p14="http://schemas.microsoft.com/office/powerpoint/2010/main" val="3574830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09804" y="621919"/>
            <a:ext cx="8724391" cy="299719"/>
          </a:xfrm>
          <a:prstGeom prst="rect">
            <a:avLst/>
          </a:prstGeom>
        </p:spPr>
        <p:txBody>
          <a:bodyPr wrap="square" lIns="0" tIns="0" rIns="0" bIns="0">
            <a:spAutoFit/>
          </a:bodyPr>
          <a:lstStyle>
            <a:lvl1pPr>
              <a:defRPr sz="1800" b="0" i="0" u="sng">
                <a:solidFill>
                  <a:srgbClr val="2C2C41"/>
                </a:solidFill>
                <a:latin typeface="Arial"/>
                <a:cs typeface="Arial"/>
              </a:defRPr>
            </a:lvl1pPr>
          </a:lstStyle>
          <a:p>
            <a:endParaRPr/>
          </a:p>
        </p:txBody>
      </p:sp>
      <p:sp>
        <p:nvSpPr>
          <p:cNvPr id="3" name="Holder 3"/>
          <p:cNvSpPr>
            <a:spLocks noGrp="1"/>
          </p:cNvSpPr>
          <p:nvPr>
            <p:ph type="body" idx="1"/>
          </p:nvPr>
        </p:nvSpPr>
        <p:spPr>
          <a:xfrm>
            <a:off x="675233" y="1098295"/>
            <a:ext cx="8037195" cy="2471420"/>
          </a:xfrm>
          <a:prstGeom prst="rect">
            <a:avLst/>
          </a:prstGeom>
        </p:spPr>
        <p:txBody>
          <a:bodyPr wrap="square" lIns="0" tIns="0" rIns="0" bIns="0">
            <a:spAutoFit/>
          </a:bodyPr>
          <a:lstStyle>
            <a:lvl1pPr>
              <a:defRPr sz="11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7570978" y="6537611"/>
            <a:ext cx="702309" cy="153670"/>
          </a:xfrm>
          <a:prstGeom prst="rect">
            <a:avLst/>
          </a:prstGeom>
        </p:spPr>
        <p:txBody>
          <a:bodyPr wrap="square" lIns="0" tIns="0" rIns="0" bIns="0">
            <a:spAutoFit/>
          </a:bodyPr>
          <a:lstStyle>
            <a:lvl1pPr>
              <a:defRPr sz="900" b="0" i="0">
                <a:solidFill>
                  <a:schemeClr val="bg1"/>
                </a:solidFill>
                <a:latin typeface="Arial"/>
                <a:cs typeface="Arial"/>
              </a:defRPr>
            </a:lvl1pPr>
          </a:lstStyle>
          <a:p>
            <a:pPr marL="12700">
              <a:lnSpc>
                <a:spcPct val="100000"/>
              </a:lnSpc>
              <a:spcBef>
                <a:spcPts val="15"/>
              </a:spcBef>
            </a:pPr>
            <a:r>
              <a:rPr spc="-5" dirty="0"/>
              <a:t>henleyhi.com</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12/4/2018</a:t>
            </a:fld>
            <a:endParaRPr lang="en-US"/>
          </a:p>
        </p:txBody>
      </p:sp>
      <p:sp>
        <p:nvSpPr>
          <p:cNvPr id="6" name="Holder 6"/>
          <p:cNvSpPr>
            <a:spLocks noGrp="1"/>
          </p:cNvSpPr>
          <p:nvPr>
            <p:ph type="sldNum" sz="quarter" idx="7"/>
          </p:nvPr>
        </p:nvSpPr>
        <p:spPr>
          <a:xfrm>
            <a:off x="8711056" y="6478029"/>
            <a:ext cx="178434" cy="281304"/>
          </a:xfrm>
          <a:prstGeom prst="rect">
            <a:avLst/>
          </a:prstGeom>
        </p:spPr>
        <p:txBody>
          <a:bodyPr wrap="square" lIns="0" tIns="0" rIns="0" bIns="0">
            <a:spAutoFit/>
          </a:bodyPr>
          <a:lstStyle>
            <a:lvl1pPr>
              <a:defRPr sz="1800" b="0" i="0">
                <a:solidFill>
                  <a:schemeClr val="bg1"/>
                </a:solidFill>
                <a:latin typeface="Arial"/>
                <a:cs typeface="Arial"/>
              </a:defRPr>
            </a:lvl1pPr>
          </a:lstStyle>
          <a:p>
            <a:pPr marL="25400">
              <a:lnSpc>
                <a:spcPts val="209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1017302" y="221277"/>
            <a:ext cx="1125415" cy="293238"/>
          </a:xfrm>
          <a:prstGeom prst="rect">
            <a:avLst/>
          </a:prstGeom>
        </p:spPr>
        <p:txBody>
          <a:bodyPr/>
          <a:lstStyle>
            <a:lvl1pPr>
              <a:defRPr sz="1200">
                <a:solidFill>
                  <a:schemeClr val="bg1"/>
                </a:solidFill>
              </a:defRPr>
            </a:lvl1pPr>
          </a:lstStyle>
          <a:p>
            <a:fld id="{653B33CB-2A0A-5F4D-94B5-D02ABAC32D90}" type="datetime1">
              <a:rPr lang="en-GB" smtClean="0"/>
              <a:pPr/>
              <a:t>04/12/2018</a:t>
            </a:fld>
            <a:endParaRPr lang="en-US" dirty="0"/>
          </a:p>
        </p:txBody>
      </p:sp>
    </p:spTree>
    <p:extLst>
      <p:ext uri="{BB962C8B-B14F-4D97-AF65-F5344CB8AC3E}">
        <p14:creationId xmlns:p14="http://schemas.microsoft.com/office/powerpoint/2010/main" val="11586879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image" Target="../media/image16.png"/><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5.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5500" y="3990847"/>
            <a:ext cx="7785100" cy="936154"/>
          </a:xfrm>
          <a:prstGeom prst="rect">
            <a:avLst/>
          </a:prstGeom>
        </p:spPr>
        <p:txBody>
          <a:bodyPr vert="horz" wrap="square" lIns="0" tIns="12700" rIns="0" bIns="0" rtlCol="0">
            <a:spAutoFit/>
          </a:bodyPr>
          <a:lstStyle/>
          <a:p>
            <a:pPr marL="12700">
              <a:lnSpc>
                <a:spcPct val="100000"/>
              </a:lnSpc>
              <a:spcBef>
                <a:spcPts val="100"/>
              </a:spcBef>
            </a:pPr>
            <a:r>
              <a:rPr lang="en-US" sz="3000" spc="-5" dirty="0">
                <a:solidFill>
                  <a:srgbClr val="FFFFFF"/>
                </a:solidFill>
                <a:latin typeface="Arial"/>
                <a:cs typeface="Arial"/>
              </a:rPr>
              <a:t>Creating partnerships to fund homes for the most vulnerable in our society</a:t>
            </a:r>
            <a:endParaRPr sz="3000" dirty="0">
              <a:latin typeface="Arial"/>
              <a:cs typeface="Arial"/>
            </a:endParaRPr>
          </a:p>
        </p:txBody>
      </p:sp>
      <p:sp>
        <p:nvSpPr>
          <p:cNvPr id="3" name="object 3"/>
          <p:cNvSpPr txBox="1"/>
          <p:nvPr/>
        </p:nvSpPr>
        <p:spPr>
          <a:xfrm>
            <a:off x="870966" y="4997023"/>
            <a:ext cx="7739634"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solidFill>
                  <a:srgbClr val="A6A699"/>
                </a:solidFill>
                <a:latin typeface="Arial"/>
                <a:cs typeface="Arial"/>
              </a:rPr>
              <a:t>Henley Social Investments [HSI]</a:t>
            </a:r>
            <a:endParaRPr sz="1800" dirty="0">
              <a:latin typeface="Arial"/>
              <a:cs typeface="Arial"/>
            </a:endParaRPr>
          </a:p>
        </p:txBody>
      </p:sp>
      <p:sp>
        <p:nvSpPr>
          <p:cNvPr id="4" name="object 4"/>
          <p:cNvSpPr/>
          <p:nvPr/>
        </p:nvSpPr>
        <p:spPr>
          <a:xfrm>
            <a:off x="870966" y="5366765"/>
            <a:ext cx="615315" cy="0"/>
          </a:xfrm>
          <a:custGeom>
            <a:avLst/>
            <a:gdLst/>
            <a:ahLst/>
            <a:cxnLst/>
            <a:rect l="l" t="t" r="r" b="b"/>
            <a:pathLst>
              <a:path w="615315">
                <a:moveTo>
                  <a:pt x="0" y="0"/>
                </a:moveTo>
                <a:lnTo>
                  <a:pt x="615188" y="0"/>
                </a:lnTo>
              </a:path>
            </a:pathLst>
          </a:custGeom>
          <a:ln w="25908">
            <a:solidFill>
              <a:srgbClr val="FFFFFF"/>
            </a:solidFill>
          </a:ln>
        </p:spPr>
        <p:txBody>
          <a:bodyPr wrap="square" lIns="0" tIns="0" rIns="0" bIns="0" rtlCol="0"/>
          <a:lstStyle/>
          <a:p>
            <a:endParaRPr/>
          </a:p>
        </p:txBody>
      </p:sp>
      <p:sp>
        <p:nvSpPr>
          <p:cNvPr id="5" name="object 5"/>
          <p:cNvSpPr txBox="1"/>
          <p:nvPr/>
        </p:nvSpPr>
        <p:spPr>
          <a:xfrm>
            <a:off x="1069644" y="5593181"/>
            <a:ext cx="36703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2018</a:t>
            </a:r>
            <a:endParaRPr sz="1200">
              <a:latin typeface="Arial"/>
              <a:cs typeface="Arial"/>
            </a:endParaRPr>
          </a:p>
        </p:txBody>
      </p:sp>
      <p:sp>
        <p:nvSpPr>
          <p:cNvPr id="6" name="object 6"/>
          <p:cNvSpPr txBox="1"/>
          <p:nvPr/>
        </p:nvSpPr>
        <p:spPr>
          <a:xfrm>
            <a:off x="695350" y="6325006"/>
            <a:ext cx="8045450" cy="281940"/>
          </a:xfrm>
          <a:prstGeom prst="rect">
            <a:avLst/>
          </a:prstGeom>
        </p:spPr>
        <p:txBody>
          <a:bodyPr vert="horz" wrap="square" lIns="0" tIns="12700" rIns="0" bIns="0" rtlCol="0">
            <a:spAutoFit/>
          </a:bodyPr>
          <a:lstStyle/>
          <a:p>
            <a:pPr marL="12700" marR="5080">
              <a:lnSpc>
                <a:spcPct val="120000"/>
              </a:lnSpc>
              <a:spcBef>
                <a:spcPts val="100"/>
              </a:spcBef>
            </a:pPr>
            <a:r>
              <a:rPr sz="700" spc="-5" dirty="0">
                <a:latin typeface="Arial"/>
                <a:cs typeface="Arial"/>
              </a:rPr>
              <a:t>The content of this </a:t>
            </a:r>
            <a:r>
              <a:rPr sz="700" spc="-10" dirty="0">
                <a:latin typeface="Arial"/>
                <a:cs typeface="Arial"/>
              </a:rPr>
              <a:t>document has not been approved </a:t>
            </a:r>
            <a:r>
              <a:rPr sz="700" spc="-5" dirty="0">
                <a:latin typeface="Arial"/>
                <a:cs typeface="Arial"/>
              </a:rPr>
              <a:t>by an authorised </a:t>
            </a:r>
            <a:r>
              <a:rPr sz="700" spc="-10" dirty="0">
                <a:latin typeface="Arial"/>
                <a:cs typeface="Arial"/>
              </a:rPr>
              <a:t>person within </a:t>
            </a:r>
            <a:r>
              <a:rPr sz="700" spc="-5" dirty="0">
                <a:latin typeface="Arial"/>
                <a:cs typeface="Arial"/>
              </a:rPr>
              <a:t>the meaning of the Financial Services </a:t>
            </a:r>
            <a:r>
              <a:rPr sz="700" spc="-10" dirty="0">
                <a:latin typeface="Arial"/>
                <a:cs typeface="Arial"/>
              </a:rPr>
              <a:t>and </a:t>
            </a:r>
            <a:r>
              <a:rPr sz="700" spc="-5" dirty="0">
                <a:latin typeface="Arial"/>
                <a:cs typeface="Arial"/>
              </a:rPr>
              <a:t>Markets Act </a:t>
            </a:r>
            <a:r>
              <a:rPr sz="700" spc="-10" dirty="0">
                <a:latin typeface="Arial"/>
                <a:cs typeface="Arial"/>
              </a:rPr>
              <a:t>2000. </a:t>
            </a:r>
            <a:r>
              <a:rPr sz="700" spc="-5" dirty="0">
                <a:latin typeface="Arial"/>
                <a:cs typeface="Arial"/>
              </a:rPr>
              <a:t>Reliance on this </a:t>
            </a:r>
            <a:r>
              <a:rPr sz="700" spc="-10" dirty="0">
                <a:latin typeface="Arial"/>
                <a:cs typeface="Arial"/>
              </a:rPr>
              <a:t>document </a:t>
            </a:r>
            <a:r>
              <a:rPr sz="700" spc="-5" dirty="0">
                <a:latin typeface="Arial"/>
                <a:cs typeface="Arial"/>
              </a:rPr>
              <a:t>for the </a:t>
            </a:r>
            <a:r>
              <a:rPr sz="700" spc="-10" dirty="0">
                <a:latin typeface="Arial"/>
                <a:cs typeface="Arial"/>
              </a:rPr>
              <a:t>purpose </a:t>
            </a:r>
            <a:r>
              <a:rPr sz="700" spc="-5" dirty="0">
                <a:latin typeface="Arial"/>
                <a:cs typeface="Arial"/>
              </a:rPr>
              <a:t>of </a:t>
            </a:r>
            <a:r>
              <a:rPr sz="700" spc="-10" dirty="0">
                <a:latin typeface="Arial"/>
                <a:cs typeface="Arial"/>
              </a:rPr>
              <a:t>engaging </a:t>
            </a:r>
            <a:r>
              <a:rPr sz="700" spc="-5" dirty="0">
                <a:latin typeface="Arial"/>
                <a:cs typeface="Arial"/>
              </a:rPr>
              <a:t>in  </a:t>
            </a:r>
            <a:r>
              <a:rPr sz="700" spc="-10" dirty="0">
                <a:latin typeface="Arial"/>
                <a:cs typeface="Arial"/>
              </a:rPr>
              <a:t>any</a:t>
            </a:r>
            <a:r>
              <a:rPr sz="700" spc="0" dirty="0">
                <a:latin typeface="Arial"/>
                <a:cs typeface="Arial"/>
              </a:rPr>
              <a:t> </a:t>
            </a:r>
            <a:r>
              <a:rPr sz="700" spc="-5" dirty="0">
                <a:latin typeface="Arial"/>
                <a:cs typeface="Arial"/>
              </a:rPr>
              <a:t>investment</a:t>
            </a:r>
            <a:r>
              <a:rPr sz="700" spc="25" dirty="0">
                <a:latin typeface="Arial"/>
                <a:cs typeface="Arial"/>
              </a:rPr>
              <a:t> </a:t>
            </a:r>
            <a:r>
              <a:rPr sz="700" spc="-5" dirty="0">
                <a:latin typeface="Arial"/>
                <a:cs typeface="Arial"/>
              </a:rPr>
              <a:t>activity</a:t>
            </a:r>
            <a:r>
              <a:rPr sz="700" spc="15" dirty="0">
                <a:latin typeface="Arial"/>
                <a:cs typeface="Arial"/>
              </a:rPr>
              <a:t> </a:t>
            </a:r>
            <a:r>
              <a:rPr sz="700" spc="-5" dirty="0">
                <a:latin typeface="Arial"/>
                <a:cs typeface="Arial"/>
              </a:rPr>
              <a:t>may</a:t>
            </a:r>
            <a:r>
              <a:rPr sz="700" spc="0" dirty="0">
                <a:latin typeface="Arial"/>
                <a:cs typeface="Arial"/>
              </a:rPr>
              <a:t> </a:t>
            </a:r>
            <a:r>
              <a:rPr sz="700" spc="-10" dirty="0">
                <a:latin typeface="Arial"/>
                <a:cs typeface="Arial"/>
              </a:rPr>
              <a:t>expose</a:t>
            </a:r>
            <a:r>
              <a:rPr sz="700" spc="25" dirty="0">
                <a:latin typeface="Arial"/>
                <a:cs typeface="Arial"/>
              </a:rPr>
              <a:t> </a:t>
            </a:r>
            <a:r>
              <a:rPr sz="700" spc="-5" dirty="0">
                <a:latin typeface="Arial"/>
                <a:cs typeface="Arial"/>
              </a:rPr>
              <a:t>an</a:t>
            </a:r>
            <a:r>
              <a:rPr sz="700" spc="10" dirty="0">
                <a:latin typeface="Arial"/>
                <a:cs typeface="Arial"/>
              </a:rPr>
              <a:t> </a:t>
            </a:r>
            <a:r>
              <a:rPr sz="700" spc="-5" dirty="0">
                <a:latin typeface="Arial"/>
                <a:cs typeface="Arial"/>
              </a:rPr>
              <a:t>individual to</a:t>
            </a:r>
            <a:r>
              <a:rPr sz="700" spc="10" dirty="0">
                <a:latin typeface="Arial"/>
                <a:cs typeface="Arial"/>
              </a:rPr>
              <a:t> </a:t>
            </a:r>
            <a:r>
              <a:rPr sz="700" spc="-5" dirty="0">
                <a:latin typeface="Arial"/>
                <a:cs typeface="Arial"/>
              </a:rPr>
              <a:t>a</a:t>
            </a:r>
            <a:r>
              <a:rPr sz="700" spc="0" dirty="0">
                <a:latin typeface="Arial"/>
                <a:cs typeface="Arial"/>
              </a:rPr>
              <a:t> </a:t>
            </a:r>
            <a:r>
              <a:rPr sz="700" spc="-5" dirty="0">
                <a:latin typeface="Arial"/>
                <a:cs typeface="Arial"/>
              </a:rPr>
              <a:t>significant</a:t>
            </a:r>
            <a:r>
              <a:rPr sz="700" spc="10" dirty="0">
                <a:latin typeface="Arial"/>
                <a:cs typeface="Arial"/>
              </a:rPr>
              <a:t> </a:t>
            </a:r>
            <a:r>
              <a:rPr sz="700" spc="-5" dirty="0">
                <a:latin typeface="Arial"/>
                <a:cs typeface="Arial"/>
              </a:rPr>
              <a:t>risk</a:t>
            </a:r>
            <a:r>
              <a:rPr sz="700" spc="5" dirty="0">
                <a:latin typeface="Arial"/>
                <a:cs typeface="Arial"/>
              </a:rPr>
              <a:t> </a:t>
            </a:r>
            <a:r>
              <a:rPr sz="700" spc="-5" dirty="0">
                <a:latin typeface="Arial"/>
                <a:cs typeface="Arial"/>
              </a:rPr>
              <a:t>of</a:t>
            </a:r>
            <a:r>
              <a:rPr sz="700" spc="0" dirty="0">
                <a:latin typeface="Arial"/>
                <a:cs typeface="Arial"/>
              </a:rPr>
              <a:t> </a:t>
            </a:r>
            <a:r>
              <a:rPr sz="700" spc="-5" dirty="0">
                <a:latin typeface="Arial"/>
                <a:cs typeface="Arial"/>
              </a:rPr>
              <a:t>losing</a:t>
            </a:r>
            <a:r>
              <a:rPr sz="700" spc="0" dirty="0">
                <a:latin typeface="Arial"/>
                <a:cs typeface="Arial"/>
              </a:rPr>
              <a:t> </a:t>
            </a:r>
            <a:r>
              <a:rPr sz="700" spc="-5" dirty="0">
                <a:latin typeface="Arial"/>
                <a:cs typeface="Arial"/>
              </a:rPr>
              <a:t>all</a:t>
            </a:r>
            <a:r>
              <a:rPr sz="700" dirty="0">
                <a:latin typeface="Arial"/>
                <a:cs typeface="Arial"/>
              </a:rPr>
              <a:t> </a:t>
            </a:r>
            <a:r>
              <a:rPr sz="700" spc="-5" dirty="0">
                <a:latin typeface="Arial"/>
                <a:cs typeface="Arial"/>
              </a:rPr>
              <a:t>of</a:t>
            </a:r>
            <a:r>
              <a:rPr sz="700" spc="10" dirty="0">
                <a:latin typeface="Arial"/>
                <a:cs typeface="Arial"/>
              </a:rPr>
              <a:t> </a:t>
            </a:r>
            <a:r>
              <a:rPr sz="700" spc="-5" dirty="0">
                <a:latin typeface="Arial"/>
                <a:cs typeface="Arial"/>
              </a:rPr>
              <a:t>the</a:t>
            </a:r>
            <a:r>
              <a:rPr sz="700" spc="10" dirty="0">
                <a:latin typeface="Arial"/>
                <a:cs typeface="Arial"/>
              </a:rPr>
              <a:t> </a:t>
            </a:r>
            <a:r>
              <a:rPr sz="700" spc="-5" dirty="0">
                <a:latin typeface="Arial"/>
                <a:cs typeface="Arial"/>
              </a:rPr>
              <a:t>assets</a:t>
            </a:r>
            <a:r>
              <a:rPr sz="700" spc="10" dirty="0">
                <a:latin typeface="Arial"/>
                <a:cs typeface="Arial"/>
              </a:rPr>
              <a:t> </a:t>
            </a:r>
            <a:r>
              <a:rPr sz="700" spc="-5" dirty="0">
                <a:latin typeface="Arial"/>
                <a:cs typeface="Arial"/>
              </a:rPr>
              <a:t>invested.</a:t>
            </a:r>
            <a:r>
              <a:rPr sz="700" spc="25" dirty="0">
                <a:latin typeface="Arial"/>
                <a:cs typeface="Arial"/>
              </a:rPr>
              <a:t> </a:t>
            </a:r>
            <a:r>
              <a:rPr sz="700" spc="-10" dirty="0">
                <a:latin typeface="Arial"/>
                <a:cs typeface="Arial"/>
              </a:rPr>
              <a:t>There</a:t>
            </a:r>
            <a:r>
              <a:rPr sz="700" spc="10" dirty="0">
                <a:latin typeface="Arial"/>
                <a:cs typeface="Arial"/>
              </a:rPr>
              <a:t> </a:t>
            </a:r>
            <a:r>
              <a:rPr sz="700" spc="-5" dirty="0">
                <a:latin typeface="Arial"/>
                <a:cs typeface="Arial"/>
              </a:rPr>
              <a:t>is no</a:t>
            </a:r>
            <a:r>
              <a:rPr sz="700" spc="0" dirty="0">
                <a:latin typeface="Arial"/>
                <a:cs typeface="Arial"/>
              </a:rPr>
              <a:t> </a:t>
            </a:r>
            <a:r>
              <a:rPr sz="700" spc="-5" dirty="0">
                <a:latin typeface="Arial"/>
                <a:cs typeface="Arial"/>
              </a:rPr>
              <a:t>right</a:t>
            </a:r>
            <a:r>
              <a:rPr sz="700" spc="25" dirty="0">
                <a:latin typeface="Arial"/>
                <a:cs typeface="Arial"/>
              </a:rPr>
              <a:t> </a:t>
            </a:r>
            <a:r>
              <a:rPr sz="700" spc="-5" dirty="0">
                <a:latin typeface="Arial"/>
                <a:cs typeface="Arial"/>
              </a:rPr>
              <a:t>to</a:t>
            </a:r>
            <a:r>
              <a:rPr sz="700" spc="0" dirty="0">
                <a:latin typeface="Arial"/>
                <a:cs typeface="Arial"/>
              </a:rPr>
              <a:t> </a:t>
            </a:r>
            <a:r>
              <a:rPr sz="700" spc="-5" dirty="0">
                <a:latin typeface="Arial"/>
                <a:cs typeface="Arial"/>
              </a:rPr>
              <a:t>compensation</a:t>
            </a:r>
            <a:r>
              <a:rPr sz="700" spc="25" dirty="0">
                <a:latin typeface="Arial"/>
                <a:cs typeface="Arial"/>
              </a:rPr>
              <a:t> </a:t>
            </a:r>
            <a:r>
              <a:rPr sz="700" spc="-5" dirty="0">
                <a:latin typeface="Arial"/>
                <a:cs typeface="Arial"/>
              </a:rPr>
              <a:t>in</a:t>
            </a:r>
            <a:r>
              <a:rPr sz="700" spc="0" dirty="0">
                <a:latin typeface="Arial"/>
                <a:cs typeface="Arial"/>
              </a:rPr>
              <a:t> </a:t>
            </a:r>
            <a:r>
              <a:rPr sz="700" spc="-5" dirty="0">
                <a:latin typeface="Arial"/>
                <a:cs typeface="Arial"/>
              </a:rPr>
              <a:t>respect</a:t>
            </a:r>
            <a:r>
              <a:rPr sz="700" spc="25" dirty="0">
                <a:latin typeface="Arial"/>
                <a:cs typeface="Arial"/>
              </a:rPr>
              <a:t> </a:t>
            </a:r>
            <a:r>
              <a:rPr sz="700" spc="-5" dirty="0">
                <a:latin typeface="Arial"/>
                <a:cs typeface="Arial"/>
              </a:rPr>
              <a:t>of</a:t>
            </a:r>
            <a:r>
              <a:rPr sz="700" spc="10" dirty="0">
                <a:latin typeface="Arial"/>
                <a:cs typeface="Arial"/>
              </a:rPr>
              <a:t> </a:t>
            </a:r>
            <a:r>
              <a:rPr sz="700" spc="-10" dirty="0">
                <a:latin typeface="Arial"/>
                <a:cs typeface="Arial"/>
              </a:rPr>
              <a:t>poor</a:t>
            </a:r>
            <a:r>
              <a:rPr sz="700" spc="10" dirty="0">
                <a:latin typeface="Arial"/>
                <a:cs typeface="Arial"/>
              </a:rPr>
              <a:t> </a:t>
            </a:r>
            <a:r>
              <a:rPr sz="700" spc="-10" dirty="0">
                <a:latin typeface="Arial"/>
                <a:cs typeface="Arial"/>
              </a:rPr>
              <a:t>performance</a:t>
            </a:r>
            <a:endParaRPr sz="700">
              <a:latin typeface="Arial"/>
              <a:cs typeface="Arial"/>
            </a:endParaRPr>
          </a:p>
        </p:txBody>
      </p:sp>
      <p:pic>
        <p:nvPicPr>
          <p:cNvPr id="8" name="Picture 7">
            <a:extLst>
              <a:ext uri="{FF2B5EF4-FFF2-40B4-BE49-F238E27FC236}">
                <a16:creationId xmlns:a16="http://schemas.microsoft.com/office/drawing/2014/main" xmlns="" id="{CC9946E3-3ECD-43E5-AD91-875972DC5478}"/>
              </a:ext>
            </a:extLst>
          </p:cNvPr>
          <p:cNvPicPr>
            <a:picLocks noChangeAspect="1"/>
          </p:cNvPicPr>
          <p:nvPr/>
        </p:nvPicPr>
        <p:blipFill>
          <a:blip r:embed="rId3"/>
          <a:stretch>
            <a:fillRect/>
          </a:stretch>
        </p:blipFill>
        <p:spPr>
          <a:xfrm>
            <a:off x="0" y="0"/>
            <a:ext cx="914400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7485633" y="151638"/>
            <a:ext cx="148971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Private </a:t>
            </a:r>
            <a:r>
              <a:rPr sz="1200" dirty="0">
                <a:solidFill>
                  <a:srgbClr val="FFFFFF"/>
                </a:solidFill>
                <a:latin typeface="Arial"/>
                <a:cs typeface="Arial"/>
              </a:rPr>
              <a:t>&amp;</a:t>
            </a:r>
            <a:r>
              <a:rPr sz="1200" spc="-35" dirty="0">
                <a:solidFill>
                  <a:srgbClr val="FFFFFF"/>
                </a:solidFill>
                <a:latin typeface="Arial"/>
                <a:cs typeface="Arial"/>
              </a:rPr>
              <a:t> </a:t>
            </a:r>
            <a:r>
              <a:rPr sz="1200" spc="-5" dirty="0">
                <a:solidFill>
                  <a:srgbClr val="FFFFFF"/>
                </a:solidFill>
                <a:latin typeface="Arial"/>
                <a:cs typeface="Arial"/>
              </a:rPr>
              <a:t>Confidential</a:t>
            </a:r>
            <a:endParaRPr sz="120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090"/>
              </a:lnSpc>
            </a:pPr>
            <a:fld id="{81D60167-4931-47E6-BA6A-407CBD079E47}" type="slidenum">
              <a:rPr spc="-5" dirty="0"/>
              <a:t>10</a:t>
            </a:fld>
            <a:endParaRPr spc="-5" dirty="0"/>
          </a:p>
        </p:txBody>
      </p:sp>
      <p:sp>
        <p:nvSpPr>
          <p:cNvPr id="13" name="object 13"/>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henleyhi.com</a:t>
            </a:r>
          </a:p>
        </p:txBody>
      </p:sp>
      <p:sp>
        <p:nvSpPr>
          <p:cNvPr id="14" name="object 3">
            <a:extLst>
              <a:ext uri="{FF2B5EF4-FFF2-40B4-BE49-F238E27FC236}">
                <a16:creationId xmlns:a16="http://schemas.microsoft.com/office/drawing/2014/main" xmlns="" id="{313AD2C3-D57D-D845-829B-F07707D6D291}"/>
              </a:ext>
            </a:extLst>
          </p:cNvPr>
          <p:cNvSpPr txBox="1">
            <a:spLocks/>
          </p:cNvSpPr>
          <p:nvPr/>
        </p:nvSpPr>
        <p:spPr>
          <a:xfrm>
            <a:off x="720377" y="925611"/>
            <a:ext cx="7986395" cy="289823"/>
          </a:xfrm>
          <a:prstGeom prst="rect">
            <a:avLst/>
          </a:prstGeom>
        </p:spPr>
        <p:txBody>
          <a:bodyPr vert="horz" wrap="square" lIns="0" tIns="12700" rIns="0" bIns="0" rtlCol="0">
            <a:spAutoFit/>
          </a:bodyPr>
          <a:lstStyle>
            <a:lvl1pPr>
              <a:defRPr sz="1800" b="0" i="0" u="sng">
                <a:solidFill>
                  <a:srgbClr val="2C2C41"/>
                </a:solidFill>
                <a:latin typeface="Arial"/>
                <a:ea typeface="+mj-ea"/>
                <a:cs typeface="Arial"/>
              </a:defRPr>
            </a:lvl1pPr>
          </a:lstStyle>
          <a:p>
            <a:pPr marL="12700">
              <a:spcBef>
                <a:spcPts val="100"/>
              </a:spcBef>
              <a:tabLst>
                <a:tab pos="7973059" algn="l"/>
              </a:tabLst>
            </a:pPr>
            <a:r>
              <a:rPr lang="en-GB" u="none" kern="0" spc="-5" dirty="0"/>
              <a:t>Case Study	</a:t>
            </a:r>
          </a:p>
        </p:txBody>
      </p:sp>
      <p:cxnSp>
        <p:nvCxnSpPr>
          <p:cNvPr id="15" name="Straight Connector 14">
            <a:extLst>
              <a:ext uri="{FF2B5EF4-FFF2-40B4-BE49-F238E27FC236}">
                <a16:creationId xmlns:a16="http://schemas.microsoft.com/office/drawing/2014/main" xmlns="" id="{9F0E0467-FCB4-2445-B930-C53F1129FD5F}"/>
              </a:ext>
            </a:extLst>
          </p:cNvPr>
          <p:cNvCxnSpPr>
            <a:cxnSpLocks/>
          </p:cNvCxnSpPr>
          <p:nvPr/>
        </p:nvCxnSpPr>
        <p:spPr>
          <a:xfrm>
            <a:off x="685799" y="1226265"/>
            <a:ext cx="77724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0CE55269-2827-A844-AA06-47C24CF1AF67}"/>
              </a:ext>
            </a:extLst>
          </p:cNvPr>
          <p:cNvSpPr/>
          <p:nvPr/>
        </p:nvSpPr>
        <p:spPr>
          <a:xfrm>
            <a:off x="1905000" y="978150"/>
            <a:ext cx="4572000" cy="246221"/>
          </a:xfrm>
          <a:prstGeom prst="rect">
            <a:avLst/>
          </a:prstGeom>
        </p:spPr>
        <p:txBody>
          <a:bodyPr>
            <a:spAutoFit/>
          </a:bodyPr>
          <a:lstStyle/>
          <a:p>
            <a:r>
              <a:rPr lang="en-GB" sz="1000" kern="0" spc="-5" dirty="0">
                <a:solidFill>
                  <a:srgbClr val="5B6770"/>
                </a:solidFill>
                <a:latin typeface="Arial" panose="020B0604020202020204" pitchFamily="34" charset="0"/>
                <a:cs typeface="Arial" panose="020B0604020202020204" pitchFamily="34" charset="0"/>
              </a:rPr>
              <a:t>South East Unitary Council </a:t>
            </a:r>
            <a:r>
              <a:rPr lang="en-GB" sz="1000" u="none" kern="0" spc="-5" dirty="0">
                <a:solidFill>
                  <a:srgbClr val="5B6770"/>
                </a:solidFill>
                <a:latin typeface="Arial" panose="020B0604020202020204" pitchFamily="34" charset="0"/>
                <a:cs typeface="Arial" panose="020B0604020202020204" pitchFamily="34" charset="0"/>
              </a:rPr>
              <a:t>Portfolio of 5 schemes</a:t>
            </a:r>
            <a:endParaRPr lang="en-US" sz="1000" dirty="0">
              <a:solidFill>
                <a:srgbClr val="5B6770"/>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30462118-FF97-41F3-9F3C-2B5F0897A37C}"/>
              </a:ext>
            </a:extLst>
          </p:cNvPr>
          <p:cNvPicPr>
            <a:picLocks noChangeAspect="1"/>
          </p:cNvPicPr>
          <p:nvPr/>
        </p:nvPicPr>
        <p:blipFill>
          <a:blip r:embed="rId3"/>
          <a:stretch>
            <a:fillRect/>
          </a:stretch>
        </p:blipFill>
        <p:spPr>
          <a:xfrm>
            <a:off x="3867313" y="4509972"/>
            <a:ext cx="1771487" cy="1890828"/>
          </a:xfrm>
          <a:prstGeom prst="rect">
            <a:avLst/>
          </a:prstGeom>
        </p:spPr>
      </p:pic>
      <p:pic>
        <p:nvPicPr>
          <p:cNvPr id="19" name="Picture 18">
            <a:extLst>
              <a:ext uri="{FF2B5EF4-FFF2-40B4-BE49-F238E27FC236}">
                <a16:creationId xmlns:a16="http://schemas.microsoft.com/office/drawing/2014/main" xmlns="" id="{C337CA0E-726E-40EA-98E1-C4738A7CA546}"/>
              </a:ext>
            </a:extLst>
          </p:cNvPr>
          <p:cNvPicPr>
            <a:picLocks noChangeAspect="1"/>
          </p:cNvPicPr>
          <p:nvPr/>
        </p:nvPicPr>
        <p:blipFill>
          <a:blip r:embed="rId4"/>
          <a:stretch>
            <a:fillRect/>
          </a:stretch>
        </p:blipFill>
        <p:spPr>
          <a:xfrm>
            <a:off x="0" y="4509972"/>
            <a:ext cx="2057400" cy="1890828"/>
          </a:xfrm>
          <a:prstGeom prst="rect">
            <a:avLst/>
          </a:prstGeom>
        </p:spPr>
      </p:pic>
      <p:pic>
        <p:nvPicPr>
          <p:cNvPr id="1026" name="Picture 8" descr="image003">
            <a:extLst>
              <a:ext uri="{FF2B5EF4-FFF2-40B4-BE49-F238E27FC236}">
                <a16:creationId xmlns:a16="http://schemas.microsoft.com/office/drawing/2014/main" xmlns="" id="{C0627D09-A667-4BCB-AE20-09E1E2D0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158" y="4509972"/>
            <a:ext cx="1878156" cy="189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3BB971E5-2666-4F4A-8D31-0AD29E6A892F}"/>
              </a:ext>
            </a:extLst>
          </p:cNvPr>
          <p:cNvPicPr>
            <a:picLocks noChangeAspect="1"/>
          </p:cNvPicPr>
          <p:nvPr/>
        </p:nvPicPr>
        <p:blipFill rotWithShape="1">
          <a:blip r:embed="rId6"/>
          <a:srcRect t="12822"/>
          <a:stretch/>
        </p:blipFill>
        <p:spPr>
          <a:xfrm>
            <a:off x="5526212" y="4509972"/>
            <a:ext cx="3617787" cy="1890828"/>
          </a:xfrm>
          <a:prstGeom prst="rect">
            <a:avLst/>
          </a:prstGeom>
        </p:spPr>
      </p:pic>
      <p:graphicFrame>
        <p:nvGraphicFramePr>
          <p:cNvPr id="3" name="Table 2">
            <a:extLst>
              <a:ext uri="{FF2B5EF4-FFF2-40B4-BE49-F238E27FC236}">
                <a16:creationId xmlns:a16="http://schemas.microsoft.com/office/drawing/2014/main" xmlns="" id="{FB59419A-73EE-3A4F-8D59-5186CCE3A0B9}"/>
              </a:ext>
            </a:extLst>
          </p:cNvPr>
          <p:cNvGraphicFramePr>
            <a:graphicFrameLocks noGrp="1"/>
          </p:cNvGraphicFramePr>
          <p:nvPr>
            <p:extLst/>
          </p:nvPr>
        </p:nvGraphicFramePr>
        <p:xfrm>
          <a:off x="624253" y="1604235"/>
          <a:ext cx="7848601" cy="2529840"/>
        </p:xfrm>
        <a:graphic>
          <a:graphicData uri="http://schemas.openxmlformats.org/drawingml/2006/table">
            <a:tbl>
              <a:tblPr firstRow="1" bandRow="1">
                <a:tableStyleId>{5C22544A-7EE6-4342-B048-85BDC9FD1C3A}</a:tableStyleId>
              </a:tblPr>
              <a:tblGrid>
                <a:gridCol w="228601">
                  <a:extLst>
                    <a:ext uri="{9D8B030D-6E8A-4147-A177-3AD203B41FA5}">
                      <a16:colId xmlns:a16="http://schemas.microsoft.com/office/drawing/2014/main" xmlns="" val="778725527"/>
                    </a:ext>
                  </a:extLst>
                </a:gridCol>
                <a:gridCol w="1295400">
                  <a:extLst>
                    <a:ext uri="{9D8B030D-6E8A-4147-A177-3AD203B41FA5}">
                      <a16:colId xmlns:a16="http://schemas.microsoft.com/office/drawing/2014/main" xmlns="" val="366962293"/>
                    </a:ext>
                  </a:extLst>
                </a:gridCol>
                <a:gridCol w="1066800">
                  <a:extLst>
                    <a:ext uri="{9D8B030D-6E8A-4147-A177-3AD203B41FA5}">
                      <a16:colId xmlns:a16="http://schemas.microsoft.com/office/drawing/2014/main" xmlns="" val="3465265455"/>
                    </a:ext>
                  </a:extLst>
                </a:gridCol>
                <a:gridCol w="762000">
                  <a:extLst>
                    <a:ext uri="{9D8B030D-6E8A-4147-A177-3AD203B41FA5}">
                      <a16:colId xmlns:a16="http://schemas.microsoft.com/office/drawing/2014/main" xmlns="" val="2527166956"/>
                    </a:ext>
                  </a:extLst>
                </a:gridCol>
                <a:gridCol w="1371600">
                  <a:extLst>
                    <a:ext uri="{9D8B030D-6E8A-4147-A177-3AD203B41FA5}">
                      <a16:colId xmlns:a16="http://schemas.microsoft.com/office/drawing/2014/main" xmlns="" val="640342274"/>
                    </a:ext>
                  </a:extLst>
                </a:gridCol>
                <a:gridCol w="990600">
                  <a:extLst>
                    <a:ext uri="{9D8B030D-6E8A-4147-A177-3AD203B41FA5}">
                      <a16:colId xmlns:a16="http://schemas.microsoft.com/office/drawing/2014/main" xmlns="" val="28480942"/>
                    </a:ext>
                  </a:extLst>
                </a:gridCol>
                <a:gridCol w="914400">
                  <a:extLst>
                    <a:ext uri="{9D8B030D-6E8A-4147-A177-3AD203B41FA5}">
                      <a16:colId xmlns:a16="http://schemas.microsoft.com/office/drawing/2014/main" xmlns="" val="4082559951"/>
                    </a:ext>
                  </a:extLst>
                </a:gridCol>
                <a:gridCol w="1219200">
                  <a:extLst>
                    <a:ext uri="{9D8B030D-6E8A-4147-A177-3AD203B41FA5}">
                      <a16:colId xmlns:a16="http://schemas.microsoft.com/office/drawing/2014/main" xmlns="" val="2150648853"/>
                    </a:ext>
                  </a:extLst>
                </a:gridCol>
              </a:tblGrid>
              <a:tr h="370840">
                <a:tc>
                  <a:txBody>
                    <a:bodyPr/>
                    <a:lstStyle/>
                    <a:p>
                      <a:endParaRPr lang="en-US" sz="1000" b="0" i="0" dirty="0">
                        <a:solidFill>
                          <a:sysClr val="windowText" lastClr="000000"/>
                        </a:solidFill>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Type of Accommodation</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Number &amp; Profile of Cohort</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Lease Rent PPPW</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Eligible </a:t>
                      </a:r>
                      <a:r>
                        <a:rPr lang="en-US" sz="1000" b="0" i="0" dirty="0" err="1">
                          <a:solidFill>
                            <a:sysClr val="windowText" lastClr="000000"/>
                          </a:solidFill>
                          <a:latin typeface="Arial" panose="020B0604020202020204" pitchFamily="34" charset="0"/>
                          <a:cs typeface="Arial" panose="020B0604020202020204" pitchFamily="34" charset="0"/>
                        </a:rPr>
                        <a:t>Mtg</a:t>
                      </a:r>
                      <a:r>
                        <a:rPr lang="en-US" sz="1000" b="0" i="0" dirty="0">
                          <a:solidFill>
                            <a:sysClr val="windowText" lastClr="000000"/>
                          </a:solidFill>
                          <a:latin typeface="Arial" panose="020B0604020202020204" pitchFamily="34" charset="0"/>
                          <a:cs typeface="Arial" panose="020B0604020202020204" pitchFamily="34" charset="0"/>
                        </a:rPr>
                        <a:t> &amp; Service Charges PPPW</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Total Eligible HB Rent PPPW</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Rent Approval Status</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Nomination Rights</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286302359"/>
                  </a:ext>
                </a:extLst>
              </a:tr>
              <a:tr h="370840">
                <a:tc>
                  <a:txBody>
                    <a:bodyPr/>
                    <a:lstStyle/>
                    <a:p>
                      <a:r>
                        <a:rPr lang="en-US" sz="1000" b="0" i="0" dirty="0">
                          <a:solidFill>
                            <a:sysClr val="windowText" lastClr="000000"/>
                          </a:solidFill>
                          <a:latin typeface="Arial" panose="020B0604020202020204" pitchFamily="34" charset="0"/>
                          <a:cs typeface="Arial" panose="020B0604020202020204" pitchFamily="34" charset="0"/>
                        </a:rPr>
                        <a:t>1</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Shared</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3 extra care</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£230.00</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£116.39</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£364.39</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Approved</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ysClr val="windowText" lastClr="000000"/>
                          </a:solidFill>
                          <a:latin typeface="Arial"/>
                          <a:cs typeface="Arial"/>
                        </a:rPr>
                        <a:t>Council -10yr, </a:t>
                      </a:r>
                      <a:r>
                        <a:rPr lang="en-US" sz="1000" dirty="0" err="1">
                          <a:solidFill>
                            <a:sysClr val="windowText" lastClr="000000"/>
                          </a:solidFill>
                          <a:latin typeface="Arial"/>
                          <a:cs typeface="Arial"/>
                        </a:rPr>
                        <a:t>incl</a:t>
                      </a:r>
                      <a:r>
                        <a:rPr lang="en-US" sz="1000" dirty="0">
                          <a:solidFill>
                            <a:sysClr val="windowText" lastClr="000000"/>
                          </a:solidFill>
                          <a:latin typeface="Arial"/>
                          <a:cs typeface="Arial"/>
                        </a:rPr>
                        <a:t> subsequent voids</a:t>
                      </a:r>
                    </a:p>
                  </a:txBody>
                  <a:tcPr marL="45720" marR="45720">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35947894"/>
                  </a:ext>
                </a:extLst>
              </a:tr>
              <a:tr h="370840">
                <a:tc>
                  <a:txBody>
                    <a:bodyPr/>
                    <a:lstStyle/>
                    <a:p>
                      <a:r>
                        <a:rPr lang="en-US" sz="1000" b="0" i="0" dirty="0">
                          <a:solidFill>
                            <a:sysClr val="windowText" lastClr="000000"/>
                          </a:solidFill>
                          <a:latin typeface="Arial" panose="020B0604020202020204" pitchFamily="34" charset="0"/>
                          <a:cs typeface="Arial" panose="020B0604020202020204" pitchFamily="34" charset="0"/>
                        </a:rPr>
                        <a:t>2</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Shared </a:t>
                      </a:r>
                    </a:p>
                    <a:p>
                      <a:r>
                        <a:rPr lang="en-US" sz="1000" b="0" i="0" dirty="0">
                          <a:solidFill>
                            <a:sysClr val="windowText" lastClr="000000"/>
                          </a:solidFill>
                          <a:latin typeface="Arial" panose="020B0604020202020204" pitchFamily="34" charset="0"/>
                          <a:cs typeface="Arial" panose="020B0604020202020204" pitchFamily="34" charset="0"/>
                        </a:rPr>
                        <a:t>*1 user, 2 bedrooms</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1 LD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£375.07</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£195.27</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£570.34</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Approved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ysClr val="windowText" lastClr="000000"/>
                          </a:solidFill>
                          <a:latin typeface="Arial"/>
                          <a:cs typeface="Arial"/>
                        </a:rPr>
                        <a:t>Council -10yr, </a:t>
                      </a:r>
                      <a:r>
                        <a:rPr lang="en-US" sz="1000" dirty="0" err="1">
                          <a:solidFill>
                            <a:sysClr val="windowText" lastClr="000000"/>
                          </a:solidFill>
                          <a:latin typeface="Arial"/>
                          <a:cs typeface="Arial"/>
                        </a:rPr>
                        <a:t>incl</a:t>
                      </a:r>
                      <a:r>
                        <a:rPr lang="en-US" sz="1000" dirty="0">
                          <a:solidFill>
                            <a:sysClr val="windowText" lastClr="000000"/>
                          </a:solidFill>
                          <a:latin typeface="Arial"/>
                          <a:cs typeface="Arial"/>
                        </a:rPr>
                        <a:t> subsequent voids</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8424191"/>
                  </a:ext>
                </a:extLst>
              </a:tr>
              <a:tr h="370840">
                <a:tc>
                  <a:txBody>
                    <a:bodyPr/>
                    <a:lstStyle/>
                    <a:p>
                      <a:r>
                        <a:rPr lang="en-US" sz="1000" b="0" i="0" dirty="0">
                          <a:solidFill>
                            <a:sysClr val="windowText" lastClr="000000"/>
                          </a:solidFill>
                          <a:latin typeface="Arial" panose="020B0604020202020204" pitchFamily="34" charset="0"/>
                          <a:cs typeface="Arial" panose="020B0604020202020204" pitchFamily="34" charset="0"/>
                        </a:rPr>
                        <a:t>3</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i="0" dirty="0">
                          <a:solidFill>
                            <a:sysClr val="windowText" lastClr="000000"/>
                          </a:solidFill>
                          <a:latin typeface="Arial" panose="020B0604020202020204" pitchFamily="34" charset="0"/>
                          <a:cs typeface="Arial" panose="020B0604020202020204" pitchFamily="34" charset="0"/>
                        </a:rPr>
                        <a:t>Shared</a:t>
                      </a:r>
                    </a:p>
                    <a:p>
                      <a:r>
                        <a:rPr lang="en-US" sz="1000" b="0" i="0" dirty="0">
                          <a:solidFill>
                            <a:sysClr val="windowText" lastClr="000000"/>
                          </a:solidFill>
                          <a:latin typeface="Arial" panose="020B0604020202020204" pitchFamily="34" charset="0"/>
                          <a:cs typeface="Arial" panose="020B0604020202020204" pitchFamily="34" charset="0"/>
                        </a:rPr>
                        <a:t>*1 user, 2 bedrooms</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1MD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£375.07</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b="0" i="0" dirty="0">
                          <a:solidFill>
                            <a:sysClr val="windowText" lastClr="000000"/>
                          </a:solidFill>
                          <a:latin typeface="Arial" panose="020B0604020202020204" pitchFamily="34" charset="0"/>
                          <a:cs typeface="Arial" panose="020B0604020202020204" pitchFamily="34" charset="0"/>
                        </a:rPr>
                        <a:t>£195.27</a:t>
                      </a:r>
                    </a:p>
                    <a:p>
                      <a:pPr algn="r"/>
                      <a:endParaRPr lang="en-US" sz="1000" b="0" i="0" dirty="0">
                        <a:solidFill>
                          <a:sysClr val="windowText" lastClr="000000"/>
                        </a:solidFill>
                        <a:latin typeface="Arial" panose="020B0604020202020204" pitchFamily="34" charset="0"/>
                        <a:cs typeface="Arial" panose="020B0604020202020204" pitchFamily="34" charset="0"/>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b="0" i="0" dirty="0">
                          <a:solidFill>
                            <a:sysClr val="windowText" lastClr="000000"/>
                          </a:solidFill>
                          <a:latin typeface="Arial" panose="020B0604020202020204" pitchFamily="34" charset="0"/>
                          <a:cs typeface="Arial" panose="020B0604020202020204" pitchFamily="34" charset="0"/>
                        </a:rPr>
                        <a:t>£570.34</a:t>
                      </a:r>
                    </a:p>
                    <a:p>
                      <a:pPr algn="r"/>
                      <a:endParaRPr lang="en-US" sz="1000" b="0" i="0" dirty="0">
                        <a:solidFill>
                          <a:sysClr val="windowText" lastClr="000000"/>
                        </a:solidFill>
                        <a:latin typeface="Arial" panose="020B0604020202020204" pitchFamily="34" charset="0"/>
                        <a:cs typeface="Arial" panose="020B0604020202020204" pitchFamily="34" charset="0"/>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Approved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ysClr val="windowText" lastClr="000000"/>
                          </a:solidFill>
                          <a:latin typeface="Arial"/>
                          <a:cs typeface="Arial"/>
                        </a:rPr>
                        <a:t>Council -10yr, </a:t>
                      </a:r>
                      <a:r>
                        <a:rPr lang="en-US" sz="1000" dirty="0" err="1">
                          <a:solidFill>
                            <a:sysClr val="windowText" lastClr="000000"/>
                          </a:solidFill>
                          <a:latin typeface="Arial"/>
                          <a:cs typeface="Arial"/>
                        </a:rPr>
                        <a:t>incl</a:t>
                      </a:r>
                      <a:r>
                        <a:rPr lang="en-US" sz="1000" dirty="0">
                          <a:solidFill>
                            <a:sysClr val="windowText" lastClr="000000"/>
                          </a:solidFill>
                          <a:latin typeface="Arial"/>
                          <a:cs typeface="Arial"/>
                        </a:rPr>
                        <a:t> subsequent voids</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5033509"/>
                  </a:ext>
                </a:extLst>
              </a:tr>
              <a:tr h="370840">
                <a:tc>
                  <a:txBody>
                    <a:bodyPr/>
                    <a:lstStyle/>
                    <a:p>
                      <a:r>
                        <a:rPr lang="en-US" sz="1000" b="0" i="0" dirty="0">
                          <a:solidFill>
                            <a:sysClr val="windowText" lastClr="000000"/>
                          </a:solidFill>
                          <a:latin typeface="Arial" panose="020B0604020202020204" pitchFamily="34" charset="0"/>
                          <a:cs typeface="Arial" panose="020B0604020202020204" pitchFamily="34" charset="0"/>
                        </a:rPr>
                        <a:t>4</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Shared</a:t>
                      </a:r>
                    </a:p>
                    <a:p>
                      <a:r>
                        <a:rPr lang="en-US" sz="1000" b="0" i="0" dirty="0">
                          <a:solidFill>
                            <a:sysClr val="windowText" lastClr="000000"/>
                          </a:solidFill>
                          <a:latin typeface="Arial" panose="020B0604020202020204" pitchFamily="34" charset="0"/>
                          <a:cs typeface="Arial" panose="020B0604020202020204" pitchFamily="34" charset="0"/>
                        </a:rPr>
                        <a:t>*1 user, 3 bedrooms</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1LD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b="0" i="0" dirty="0">
                          <a:solidFill>
                            <a:sysClr val="windowText" lastClr="000000"/>
                          </a:solidFill>
                          <a:latin typeface="Arial" panose="020B0604020202020204" pitchFamily="34" charset="0"/>
                          <a:cs typeface="Arial" panose="020B0604020202020204" pitchFamily="34" charset="0"/>
                        </a:rPr>
                        <a:t>£475.07</a:t>
                      </a:r>
                    </a:p>
                    <a:p>
                      <a:pPr algn="r"/>
                      <a:endParaRPr lang="en-US" sz="1000" b="0" i="0" dirty="0">
                        <a:solidFill>
                          <a:sysClr val="windowText" lastClr="000000"/>
                        </a:solidFill>
                        <a:latin typeface="Arial" panose="020B0604020202020204" pitchFamily="34" charset="0"/>
                        <a:cs typeface="Arial" panose="020B0604020202020204" pitchFamily="34" charset="0"/>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b="0" i="0" dirty="0">
                          <a:solidFill>
                            <a:sysClr val="windowText" lastClr="000000"/>
                          </a:solidFill>
                          <a:latin typeface="Arial" panose="020B0604020202020204" pitchFamily="34" charset="0"/>
                          <a:cs typeface="Arial" panose="020B0604020202020204" pitchFamily="34" charset="0"/>
                        </a:rPr>
                        <a:t>£195.27</a:t>
                      </a:r>
                    </a:p>
                    <a:p>
                      <a:pPr algn="r"/>
                      <a:endParaRPr lang="en-US" sz="1000" b="0" i="0" dirty="0">
                        <a:solidFill>
                          <a:sysClr val="windowText" lastClr="000000"/>
                        </a:solidFill>
                        <a:latin typeface="Arial" panose="020B0604020202020204" pitchFamily="34" charset="0"/>
                        <a:cs typeface="Arial" panose="020B0604020202020204" pitchFamily="34" charset="0"/>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b="0" i="0" dirty="0">
                          <a:solidFill>
                            <a:sysClr val="windowText" lastClr="000000"/>
                          </a:solidFill>
                          <a:latin typeface="Arial" panose="020B0604020202020204" pitchFamily="34" charset="0"/>
                          <a:cs typeface="Arial" panose="020B0604020202020204" pitchFamily="34" charset="0"/>
                        </a:rPr>
                        <a:t>£670.34</a:t>
                      </a:r>
                    </a:p>
                    <a:p>
                      <a:pPr algn="r"/>
                      <a:endParaRPr lang="en-US" sz="1000" b="0" i="0" dirty="0">
                        <a:solidFill>
                          <a:sysClr val="windowText" lastClr="000000"/>
                        </a:solidFill>
                        <a:latin typeface="Arial" panose="020B0604020202020204" pitchFamily="34" charset="0"/>
                        <a:cs typeface="Arial" panose="020B0604020202020204" pitchFamily="34" charset="0"/>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Approved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ysClr val="windowText" lastClr="000000"/>
                          </a:solidFill>
                          <a:latin typeface="Arial"/>
                          <a:cs typeface="Arial"/>
                        </a:rPr>
                        <a:t>Council -5yr, </a:t>
                      </a:r>
                      <a:r>
                        <a:rPr lang="en-US" sz="1000" dirty="0" err="1">
                          <a:solidFill>
                            <a:sysClr val="windowText" lastClr="000000"/>
                          </a:solidFill>
                          <a:latin typeface="Arial"/>
                          <a:cs typeface="Arial"/>
                        </a:rPr>
                        <a:t>incl</a:t>
                      </a:r>
                      <a:r>
                        <a:rPr lang="en-US" sz="1000" dirty="0">
                          <a:solidFill>
                            <a:sysClr val="windowText" lastClr="000000"/>
                          </a:solidFill>
                          <a:latin typeface="Arial"/>
                          <a:cs typeface="Arial"/>
                        </a:rPr>
                        <a:t> subsequent voids</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87016990"/>
                  </a:ext>
                </a:extLst>
              </a:tr>
              <a:tr h="370840">
                <a:tc>
                  <a:txBody>
                    <a:bodyPr/>
                    <a:lstStyle/>
                    <a:p>
                      <a:r>
                        <a:rPr lang="en-US" sz="1000" b="0" i="0" dirty="0">
                          <a:solidFill>
                            <a:sysClr val="windowText" lastClr="000000"/>
                          </a:solidFill>
                          <a:latin typeface="Arial" panose="020B0604020202020204" pitchFamily="34" charset="0"/>
                          <a:cs typeface="Arial" panose="020B0604020202020204" pitchFamily="34" charset="0"/>
                        </a:rPr>
                        <a:t>5</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Self-contained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4LD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£220.00</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b="0" i="0" dirty="0">
                          <a:solidFill>
                            <a:sysClr val="windowText" lastClr="000000"/>
                          </a:solidFill>
                          <a:latin typeface="Arial" panose="020B0604020202020204" pitchFamily="34" charset="0"/>
                          <a:cs typeface="Arial" panose="020B0604020202020204" pitchFamily="34" charset="0"/>
                        </a:rPr>
                        <a:t>£108.19</a:t>
                      </a:r>
                    </a:p>
                    <a:p>
                      <a:pPr algn="r"/>
                      <a:endParaRPr lang="en-US" sz="1000" b="0" i="0" dirty="0">
                        <a:solidFill>
                          <a:sysClr val="windowText" lastClr="000000"/>
                        </a:solidFill>
                        <a:latin typeface="Arial" panose="020B0604020202020204" pitchFamily="34" charset="0"/>
                        <a:cs typeface="Arial" panose="020B0604020202020204" pitchFamily="34" charset="0"/>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ysClr val="windowText" lastClr="000000"/>
                          </a:solidFill>
                          <a:latin typeface="Arial" panose="020B0604020202020204" pitchFamily="34" charset="0"/>
                          <a:cs typeface="Arial" panose="020B0604020202020204" pitchFamily="34" charset="0"/>
                        </a:rPr>
                        <a:t>£328.19</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ysClr val="windowText" lastClr="000000"/>
                          </a:solidFill>
                          <a:latin typeface="Arial" panose="020B0604020202020204" pitchFamily="34" charset="0"/>
                          <a:cs typeface="Arial" panose="020B0604020202020204" pitchFamily="34" charset="0"/>
                        </a:rPr>
                        <a:t>Approved</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ysClr val="windowText" lastClr="000000"/>
                          </a:solidFill>
                          <a:latin typeface="Arial"/>
                          <a:cs typeface="Arial"/>
                        </a:rPr>
                        <a:t>Care Provider -5yr, </a:t>
                      </a:r>
                      <a:r>
                        <a:rPr lang="en-US" sz="1000" dirty="0" err="1">
                          <a:solidFill>
                            <a:sysClr val="windowText" lastClr="000000"/>
                          </a:solidFill>
                          <a:latin typeface="Arial"/>
                          <a:cs typeface="Arial"/>
                        </a:rPr>
                        <a:t>incl</a:t>
                      </a:r>
                      <a:r>
                        <a:rPr lang="en-US" sz="1000" dirty="0">
                          <a:solidFill>
                            <a:sysClr val="windowText" lastClr="000000"/>
                          </a:solidFill>
                          <a:latin typeface="Arial"/>
                          <a:cs typeface="Arial"/>
                        </a:rPr>
                        <a:t> subsequent voids</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73837485"/>
                  </a:ext>
                </a:extLst>
              </a:tr>
            </a:tbl>
          </a:graphicData>
        </a:graphic>
      </p:graphicFrame>
    </p:spTree>
    <p:extLst>
      <p:ext uri="{BB962C8B-B14F-4D97-AF65-F5344CB8AC3E}">
        <p14:creationId xmlns:p14="http://schemas.microsoft.com/office/powerpoint/2010/main" val="2145181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xmlns="" id="{26808FEE-C9EB-48CF-AA9C-856F5FA0E480}"/>
              </a:ext>
            </a:extLst>
          </p:cNvPr>
          <p:cNvGraphicFramePr/>
          <p:nvPr>
            <p:extLst>
              <p:ext uri="{D42A27DB-BD31-4B8C-83A1-F6EECF244321}">
                <p14:modId xmlns:p14="http://schemas.microsoft.com/office/powerpoint/2010/main" val="4067635915"/>
              </p:ext>
            </p:extLst>
          </p:nvPr>
        </p:nvGraphicFramePr>
        <p:xfrm>
          <a:off x="76200" y="-838200"/>
          <a:ext cx="9067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Chevron 8">
            <a:extLst>
              <a:ext uri="{FF2B5EF4-FFF2-40B4-BE49-F238E27FC236}">
                <a16:creationId xmlns:a16="http://schemas.microsoft.com/office/drawing/2014/main" xmlns="" id="{6E82EB70-F736-4580-87AC-C43CB776D122}"/>
              </a:ext>
            </a:extLst>
          </p:cNvPr>
          <p:cNvSpPr/>
          <p:nvPr/>
        </p:nvSpPr>
        <p:spPr>
          <a:xfrm>
            <a:off x="148281" y="2209800"/>
            <a:ext cx="2780270" cy="1231948"/>
          </a:xfrm>
          <a:prstGeom prst="chevro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Services are designed based on individuals</a:t>
            </a:r>
          </a:p>
        </p:txBody>
      </p:sp>
      <p:sp>
        <p:nvSpPr>
          <p:cNvPr id="10" name="Arrow: Chevron 9">
            <a:extLst>
              <a:ext uri="{FF2B5EF4-FFF2-40B4-BE49-F238E27FC236}">
                <a16:creationId xmlns:a16="http://schemas.microsoft.com/office/drawing/2014/main" xmlns="" id="{FEE3027F-BB52-4672-9C59-DAA7C1BE5E16}"/>
              </a:ext>
            </a:extLst>
          </p:cNvPr>
          <p:cNvSpPr/>
          <p:nvPr/>
        </p:nvSpPr>
        <p:spPr>
          <a:xfrm>
            <a:off x="152400" y="3558296"/>
            <a:ext cx="2776151" cy="1231948"/>
          </a:xfrm>
          <a:prstGeom prst="chevro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People accessing support are involved in the design</a:t>
            </a:r>
          </a:p>
        </p:txBody>
      </p:sp>
      <p:sp>
        <p:nvSpPr>
          <p:cNvPr id="11" name="Arrow: Chevron 10">
            <a:extLst>
              <a:ext uri="{FF2B5EF4-FFF2-40B4-BE49-F238E27FC236}">
                <a16:creationId xmlns:a16="http://schemas.microsoft.com/office/drawing/2014/main" xmlns="" id="{D23C057A-E121-4714-B4A0-F144DD40768D}"/>
              </a:ext>
            </a:extLst>
          </p:cNvPr>
          <p:cNvSpPr/>
          <p:nvPr/>
        </p:nvSpPr>
        <p:spPr>
          <a:xfrm>
            <a:off x="76200" y="4906792"/>
            <a:ext cx="2895600" cy="1509220"/>
          </a:xfrm>
          <a:prstGeom prst="chevro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The service is designed to deliver care and maximise independence</a:t>
            </a:r>
          </a:p>
        </p:txBody>
      </p:sp>
      <p:sp>
        <p:nvSpPr>
          <p:cNvPr id="12" name="Arrow: Chevron 11">
            <a:extLst>
              <a:ext uri="{FF2B5EF4-FFF2-40B4-BE49-F238E27FC236}">
                <a16:creationId xmlns:a16="http://schemas.microsoft.com/office/drawing/2014/main" xmlns="" id="{158AF5EA-E651-41E3-82E8-BE7C28992F67}"/>
              </a:ext>
            </a:extLst>
          </p:cNvPr>
          <p:cNvSpPr/>
          <p:nvPr/>
        </p:nvSpPr>
        <p:spPr>
          <a:xfrm>
            <a:off x="6019801" y="2276418"/>
            <a:ext cx="2895597" cy="123194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People age well and remain living at home for longer</a:t>
            </a:r>
          </a:p>
        </p:txBody>
      </p:sp>
      <p:sp>
        <p:nvSpPr>
          <p:cNvPr id="13" name="Arrow: Chevron 12">
            <a:extLst>
              <a:ext uri="{FF2B5EF4-FFF2-40B4-BE49-F238E27FC236}">
                <a16:creationId xmlns:a16="http://schemas.microsoft.com/office/drawing/2014/main" xmlns="" id="{B3A2567C-2338-47CE-9FD7-34941555C8BF}"/>
              </a:ext>
            </a:extLst>
          </p:cNvPr>
          <p:cNvSpPr/>
          <p:nvPr/>
        </p:nvSpPr>
        <p:spPr>
          <a:xfrm>
            <a:off x="6019802" y="3637661"/>
            <a:ext cx="2895598" cy="12192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Aspirations are raised for service users, to live independently </a:t>
            </a:r>
          </a:p>
        </p:txBody>
      </p:sp>
      <p:sp>
        <p:nvSpPr>
          <p:cNvPr id="14" name="Arrow: Chevron 13">
            <a:extLst>
              <a:ext uri="{FF2B5EF4-FFF2-40B4-BE49-F238E27FC236}">
                <a16:creationId xmlns:a16="http://schemas.microsoft.com/office/drawing/2014/main" xmlns="" id="{8A6E2FD0-9330-4656-B48C-309316430854}"/>
              </a:ext>
            </a:extLst>
          </p:cNvPr>
          <p:cNvSpPr/>
          <p:nvPr/>
        </p:nvSpPr>
        <p:spPr>
          <a:xfrm>
            <a:off x="6019801" y="4950755"/>
            <a:ext cx="2895599" cy="137384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Service users feel connected with others and are able to live fulfilling lives </a:t>
            </a:r>
          </a:p>
        </p:txBody>
      </p:sp>
      <p:graphicFrame>
        <p:nvGraphicFramePr>
          <p:cNvPr id="15" name="Diagram 14">
            <a:extLst>
              <a:ext uri="{FF2B5EF4-FFF2-40B4-BE49-F238E27FC236}">
                <a16:creationId xmlns:a16="http://schemas.microsoft.com/office/drawing/2014/main" xmlns="" id="{84A8AA33-D254-4D99-8302-A2CE00D73BAF}"/>
              </a:ext>
            </a:extLst>
          </p:cNvPr>
          <p:cNvGraphicFramePr/>
          <p:nvPr>
            <p:extLst>
              <p:ext uri="{D42A27DB-BD31-4B8C-83A1-F6EECF244321}">
                <p14:modId xmlns:p14="http://schemas.microsoft.com/office/powerpoint/2010/main" val="3306513342"/>
              </p:ext>
            </p:extLst>
          </p:nvPr>
        </p:nvGraphicFramePr>
        <p:xfrm>
          <a:off x="1839070" y="2286000"/>
          <a:ext cx="4637930" cy="38972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3478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94787B9-3472-49FC-BD92-AD9C75A607A1}"/>
              </a:ext>
            </a:extLst>
          </p:cNvPr>
          <p:cNvPicPr>
            <a:picLocks noChangeAspect="1"/>
          </p:cNvPicPr>
          <p:nvPr/>
        </p:nvPicPr>
        <p:blipFill>
          <a:blip r:embed="rId3"/>
          <a:stretch>
            <a:fillRect/>
          </a:stretch>
        </p:blipFill>
        <p:spPr>
          <a:xfrm>
            <a:off x="4407407" y="0"/>
            <a:ext cx="4736593" cy="6858000"/>
          </a:xfrm>
          <a:prstGeom prst="rect">
            <a:avLst/>
          </a:prstGeom>
        </p:spPr>
      </p:pic>
      <p:cxnSp>
        <p:nvCxnSpPr>
          <p:cNvPr id="11" name="Straight Arrow Connector 1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2E105CA8-35E5-4DC7-BE06-54437450D033}"/>
              </a:ext>
            </a:extLst>
          </p:cNvPr>
          <p:cNvSpPr/>
          <p:nvPr/>
        </p:nvSpPr>
        <p:spPr>
          <a:xfrm>
            <a:off x="222309" y="1975163"/>
            <a:ext cx="3733800" cy="916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xmlns="" id="{E87D0F50-3900-4820-9CDE-D5938AA949AC}"/>
              </a:ext>
            </a:extLst>
          </p:cNvPr>
          <p:cNvSpPr>
            <a:spLocks noGrp="1"/>
          </p:cNvSpPr>
          <p:nvPr>
            <p:ph type="title"/>
          </p:nvPr>
        </p:nvSpPr>
        <p:spPr>
          <a:xfrm>
            <a:off x="222309" y="3714962"/>
            <a:ext cx="4698311" cy="1047782"/>
          </a:xfrm>
        </p:spPr>
        <p:txBody>
          <a:bodyPr>
            <a:noAutofit/>
          </a:bodyPr>
          <a:lstStyle/>
          <a:p>
            <a:pPr algn="l"/>
            <a:r>
              <a:rPr lang="en-GB" sz="1600" u="none" dirty="0">
                <a:latin typeface="Arial" panose="020B0604020202020204" pitchFamily="34" charset="0"/>
                <a:cs typeface="Arial" panose="020B0604020202020204" pitchFamily="34" charset="0"/>
              </a:rPr>
              <a:t/>
            </a:r>
            <a:br>
              <a:rPr lang="en-GB" sz="1600" u="none" dirty="0">
                <a:latin typeface="Arial" panose="020B0604020202020204" pitchFamily="34" charset="0"/>
                <a:cs typeface="Arial" panose="020B0604020202020204" pitchFamily="34" charset="0"/>
              </a:rPr>
            </a:br>
            <a:r>
              <a:rPr lang="en-GB" sz="1600" u="none" dirty="0">
                <a:latin typeface="Arial" panose="020B0604020202020204" pitchFamily="34" charset="0"/>
                <a:cs typeface="Arial" panose="020B0604020202020204" pitchFamily="34" charset="0"/>
              </a:rPr>
              <a:t/>
            </a:r>
            <a:br>
              <a:rPr lang="en-GB" sz="1600" u="none" dirty="0">
                <a:latin typeface="Arial" panose="020B0604020202020204" pitchFamily="34" charset="0"/>
                <a:cs typeface="Arial" panose="020B0604020202020204" pitchFamily="34" charset="0"/>
              </a:rPr>
            </a:br>
            <a:r>
              <a:rPr lang="en-GB" sz="1600" u="none" dirty="0">
                <a:latin typeface="Arial" panose="020B0604020202020204" pitchFamily="34" charset="0"/>
                <a:cs typeface="Arial" panose="020B0604020202020204" pitchFamily="34" charset="0"/>
              </a:rPr>
              <a:t>“The projected national demand for Specialist Supported Housing is </a:t>
            </a:r>
            <a:r>
              <a:rPr lang="en-GB" b="1" u="none" dirty="0">
                <a:latin typeface="Arial" panose="020B0604020202020204" pitchFamily="34" charset="0"/>
                <a:cs typeface="Arial" panose="020B0604020202020204" pitchFamily="34" charset="0"/>
              </a:rPr>
              <a:t>3x higher </a:t>
            </a:r>
            <a:r>
              <a:rPr lang="en-GB" sz="1600" u="none" dirty="0">
                <a:latin typeface="Arial" panose="020B0604020202020204" pitchFamily="34" charset="0"/>
                <a:cs typeface="Arial" panose="020B0604020202020204" pitchFamily="34" charset="0"/>
              </a:rPr>
              <a:t>than previously anticipated and expected to increase by roughly </a:t>
            </a:r>
            <a:r>
              <a:rPr lang="en-GB" u="none" dirty="0">
                <a:latin typeface="Arial" panose="020B0604020202020204" pitchFamily="34" charset="0"/>
                <a:cs typeface="Arial" panose="020B0604020202020204" pitchFamily="34" charset="0"/>
              </a:rPr>
              <a:t/>
            </a:r>
            <a:br>
              <a:rPr lang="en-GB" u="none" dirty="0">
                <a:latin typeface="Arial" panose="020B0604020202020204" pitchFamily="34" charset="0"/>
                <a:cs typeface="Arial" panose="020B0604020202020204" pitchFamily="34" charset="0"/>
              </a:rPr>
            </a:br>
            <a:r>
              <a:rPr lang="en-GB" b="1" u="none" dirty="0">
                <a:latin typeface="Arial" panose="020B0604020202020204" pitchFamily="34" charset="0"/>
                <a:cs typeface="Arial" panose="020B0604020202020204" pitchFamily="34" charset="0"/>
              </a:rPr>
              <a:t>7,000 units (to 29-37,000 units) by 2027/28”</a:t>
            </a:r>
            <a:r>
              <a:rPr lang="en-GB" u="none" dirty="0">
                <a:latin typeface="Arial" panose="020B0604020202020204" pitchFamily="34" charset="0"/>
                <a:cs typeface="Arial" panose="020B0604020202020204" pitchFamily="34" charset="0"/>
              </a:rPr>
              <a:t>*</a:t>
            </a:r>
            <a:endParaRPr lang="en-GB" u="none" baseline="40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314AE076-C62E-456E-A416-913195D77AA0}"/>
              </a:ext>
            </a:extLst>
          </p:cNvPr>
          <p:cNvSpPr/>
          <p:nvPr/>
        </p:nvSpPr>
        <p:spPr>
          <a:xfrm>
            <a:off x="0" y="6416471"/>
            <a:ext cx="6324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*Mencap and Housing Learning and Improvement Network [LIN], ‘Funding supported housing for all: </a:t>
            </a:r>
            <a:r>
              <a:rPr kumimoji="0" lang="en-GB" sz="900" b="0" i="0" u="none" strike="noStrike" kern="1200" cap="none" spc="0" normalizeH="0" baseline="0" noProof="0" dirty="0">
                <a:ln>
                  <a:noFill/>
                </a:ln>
                <a:solidFill>
                  <a:prstClr val="white"/>
                </a:solidFill>
                <a:effectLst/>
                <a:uLnTx/>
                <a:uFillTx/>
                <a:latin typeface="Calibri"/>
                <a:ea typeface="+mn-ea"/>
                <a:cs typeface="+mn-cs"/>
              </a:rPr>
              <a:t>Specialised</a:t>
            </a:r>
            <a:r>
              <a:rPr kumimoji="0" lang="en-US" sz="900" b="0" i="0" u="none" strike="noStrike" kern="1200" cap="none" spc="0" normalizeH="0" baseline="0" noProof="0" dirty="0">
                <a:ln>
                  <a:noFill/>
                </a:ln>
                <a:solidFill>
                  <a:prstClr val="white"/>
                </a:solidFill>
                <a:effectLst/>
                <a:uLnTx/>
                <a:uFillTx/>
                <a:latin typeface="Calibri"/>
                <a:ea typeface="+mn-ea"/>
                <a:cs typeface="+mn-cs"/>
              </a:rPr>
              <a:t> Supported Housing for people with a learning disability’, April 2018</a:t>
            </a:r>
            <a:r>
              <a:rPr kumimoji="0" lang="en-GB" sz="9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8" name="Title 3">
            <a:extLst>
              <a:ext uri="{FF2B5EF4-FFF2-40B4-BE49-F238E27FC236}">
                <a16:creationId xmlns:a16="http://schemas.microsoft.com/office/drawing/2014/main" xmlns="" id="{8FFADB1C-1E94-4B7B-A1B7-56C980EBE281}"/>
              </a:ext>
            </a:extLst>
          </p:cNvPr>
          <p:cNvSpPr txBox="1">
            <a:spLocks/>
          </p:cNvSpPr>
          <p:nvPr/>
        </p:nvSpPr>
        <p:spPr>
          <a:xfrm>
            <a:off x="491490" y="3153631"/>
            <a:ext cx="3840085" cy="1340097"/>
          </a:xfrm>
          <a:prstGeom prst="rect">
            <a:avLst/>
          </a:prstGeom>
        </p:spPr>
        <p:txBody>
          <a:bodyPr wrap="square" lIns="0" tIns="0" rIns="0" bIns="0">
            <a:noAutofit/>
          </a:bodyPr>
          <a:lstStyle>
            <a:lvl1pPr>
              <a:defRPr sz="1800" b="0" i="0" u="sng">
                <a:solidFill>
                  <a:srgbClr val="2C2C41"/>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40000" noProof="0" dirty="0">
                <a:ln>
                  <a:noFill/>
                </a:ln>
                <a:solidFill>
                  <a:srgbClr val="2C2C41"/>
                </a:solidFill>
                <a:effectLst/>
                <a:uLnTx/>
                <a:uFillTx/>
                <a:latin typeface="Arial"/>
                <a:ea typeface="+mj-ea"/>
                <a:cs typeface="Arial"/>
              </a:rPr>
              <a:t/>
            </a:r>
            <a:br>
              <a:rPr kumimoji="0" lang="en-GB" sz="1800" b="0" i="0" u="none" strike="noStrike" kern="0" cap="none" spc="0" normalizeH="0" baseline="40000" noProof="0" dirty="0">
                <a:ln>
                  <a:noFill/>
                </a:ln>
                <a:solidFill>
                  <a:srgbClr val="2C2C41"/>
                </a:solidFill>
                <a:effectLst/>
                <a:uLnTx/>
                <a:uFillTx/>
                <a:latin typeface="Arial"/>
                <a:ea typeface="+mj-ea"/>
                <a:cs typeface="Arial"/>
              </a:rPr>
            </a:br>
            <a:r>
              <a:rPr kumimoji="0" lang="en-GB" sz="1800" b="0" i="0" u="none" strike="noStrike" kern="0" cap="none" spc="0" normalizeH="0" baseline="40000" noProof="0" dirty="0">
                <a:ln>
                  <a:noFill/>
                </a:ln>
                <a:solidFill>
                  <a:srgbClr val="2C2C41"/>
                </a:solidFill>
                <a:effectLst/>
                <a:uLnTx/>
                <a:uFillTx/>
                <a:latin typeface="Arial"/>
                <a:ea typeface="+mj-ea"/>
                <a:cs typeface="Arial"/>
              </a:rPr>
              <a:t/>
            </a:r>
            <a:br>
              <a:rPr kumimoji="0" lang="en-GB" sz="1800" b="0" i="0" u="none" strike="noStrike" kern="0" cap="none" spc="0" normalizeH="0" baseline="40000" noProof="0" dirty="0">
                <a:ln>
                  <a:noFill/>
                </a:ln>
                <a:solidFill>
                  <a:srgbClr val="2C2C41"/>
                </a:solidFill>
                <a:effectLst/>
                <a:uLnTx/>
                <a:uFillTx/>
                <a:latin typeface="Arial"/>
                <a:ea typeface="+mj-ea"/>
                <a:cs typeface="Arial"/>
              </a:rPr>
            </a:br>
            <a:r>
              <a:rPr kumimoji="0" lang="en-GB" sz="1800" b="0" i="0" u="none" strike="noStrike" kern="0" cap="none" spc="0" normalizeH="0" baseline="40000" noProof="0" dirty="0">
                <a:ln>
                  <a:noFill/>
                </a:ln>
                <a:solidFill>
                  <a:srgbClr val="2C2C41"/>
                </a:solidFill>
                <a:effectLst/>
                <a:uLnTx/>
                <a:uFillTx/>
                <a:latin typeface="Arial"/>
                <a:ea typeface="+mj-ea"/>
                <a:cs typeface="Arial"/>
              </a:rPr>
              <a:t/>
            </a:r>
            <a:br>
              <a:rPr kumimoji="0" lang="en-GB" sz="1800" b="0" i="0" u="none" strike="noStrike" kern="0" cap="none" spc="0" normalizeH="0" baseline="40000" noProof="0" dirty="0">
                <a:ln>
                  <a:noFill/>
                </a:ln>
                <a:solidFill>
                  <a:srgbClr val="2C2C41"/>
                </a:solidFill>
                <a:effectLst/>
                <a:uLnTx/>
                <a:uFillTx/>
                <a:latin typeface="Arial"/>
                <a:ea typeface="+mj-ea"/>
                <a:cs typeface="Arial"/>
              </a:rPr>
            </a:br>
            <a:r>
              <a:rPr kumimoji="0" lang="en-GB" sz="1800" b="0" i="0" u="none" strike="noStrike" kern="0" cap="none" spc="0" normalizeH="0" baseline="40000" noProof="0" dirty="0">
                <a:ln>
                  <a:noFill/>
                </a:ln>
                <a:solidFill>
                  <a:srgbClr val="2C2C41"/>
                </a:solidFill>
                <a:effectLst/>
                <a:uLnTx/>
                <a:uFillTx/>
                <a:latin typeface="Arial"/>
                <a:ea typeface="+mj-ea"/>
                <a:cs typeface="Arial"/>
              </a:rPr>
              <a:t/>
            </a:r>
            <a:br>
              <a:rPr kumimoji="0" lang="en-GB" sz="1800" b="0" i="0" u="none" strike="noStrike" kern="0" cap="none" spc="0" normalizeH="0" baseline="40000" noProof="0" dirty="0">
                <a:ln>
                  <a:noFill/>
                </a:ln>
                <a:solidFill>
                  <a:srgbClr val="2C2C41"/>
                </a:solidFill>
                <a:effectLst/>
                <a:uLnTx/>
                <a:uFillTx/>
                <a:latin typeface="Arial"/>
                <a:ea typeface="+mj-ea"/>
                <a:cs typeface="Arial"/>
              </a:rPr>
            </a:br>
            <a:r>
              <a:rPr kumimoji="0" lang="en-GB" sz="1800" b="0" i="0" u="none" strike="noStrike" kern="0" cap="none" spc="0" normalizeH="0" baseline="40000" noProof="0" dirty="0">
                <a:ln>
                  <a:noFill/>
                </a:ln>
                <a:solidFill>
                  <a:srgbClr val="2C2C41"/>
                </a:solidFill>
                <a:effectLst/>
                <a:uLnTx/>
                <a:uFillTx/>
                <a:latin typeface="Arial"/>
                <a:ea typeface="+mj-ea"/>
                <a:cs typeface="Arial"/>
              </a:rPr>
              <a:t/>
            </a:r>
            <a:br>
              <a:rPr kumimoji="0" lang="en-GB" sz="1800" b="0" i="0" u="none" strike="noStrike" kern="0" cap="none" spc="0" normalizeH="0" baseline="40000" noProof="0" dirty="0">
                <a:ln>
                  <a:noFill/>
                </a:ln>
                <a:solidFill>
                  <a:srgbClr val="2C2C41"/>
                </a:solidFill>
                <a:effectLst/>
                <a:uLnTx/>
                <a:uFillTx/>
                <a:latin typeface="Arial"/>
                <a:ea typeface="+mj-ea"/>
                <a:cs typeface="Arial"/>
              </a:rPr>
            </a:br>
            <a:r>
              <a:rPr kumimoji="0" lang="en-GB" sz="1800" b="0" i="0" u="none" strike="noStrike" kern="0" cap="none" spc="0" normalizeH="0" baseline="40000" noProof="0" dirty="0">
                <a:ln>
                  <a:noFill/>
                </a:ln>
                <a:solidFill>
                  <a:srgbClr val="2C2C41"/>
                </a:solidFill>
                <a:effectLst/>
                <a:uLnTx/>
                <a:uFillTx/>
                <a:latin typeface="Arial"/>
                <a:ea typeface="+mj-ea"/>
                <a:cs typeface="Arial"/>
              </a:rPr>
              <a:t/>
            </a:r>
            <a:br>
              <a:rPr kumimoji="0" lang="en-GB" sz="1800" b="0" i="0" u="none" strike="noStrike" kern="0" cap="none" spc="0" normalizeH="0" baseline="40000" noProof="0" dirty="0">
                <a:ln>
                  <a:noFill/>
                </a:ln>
                <a:solidFill>
                  <a:srgbClr val="2C2C41"/>
                </a:solidFill>
                <a:effectLst/>
                <a:uLnTx/>
                <a:uFillTx/>
                <a:latin typeface="Arial"/>
                <a:ea typeface="+mj-ea"/>
                <a:cs typeface="Arial"/>
              </a:rPr>
            </a:br>
            <a:endParaRPr kumimoji="0" lang="en-GB" sz="1800" b="0" i="0" u="none" strike="noStrike" kern="0" cap="none" spc="0" normalizeH="0" baseline="40000" noProof="0" dirty="0">
              <a:ln>
                <a:noFill/>
              </a:ln>
              <a:solidFill>
                <a:srgbClr val="2C2C41"/>
              </a:solidFill>
              <a:effectLst/>
              <a:uLnTx/>
              <a:uFillTx/>
              <a:latin typeface="Arial"/>
              <a:ea typeface="+mj-ea"/>
              <a:cs typeface="Arial"/>
            </a:endParaRPr>
          </a:p>
        </p:txBody>
      </p:sp>
      <p:sp>
        <p:nvSpPr>
          <p:cNvPr id="2" name="TextBox 1">
            <a:extLst>
              <a:ext uri="{FF2B5EF4-FFF2-40B4-BE49-F238E27FC236}">
                <a16:creationId xmlns:a16="http://schemas.microsoft.com/office/drawing/2014/main" xmlns="" id="{CF66BD06-84FF-4479-941B-B56CF5338643}"/>
              </a:ext>
            </a:extLst>
          </p:cNvPr>
          <p:cNvSpPr txBox="1"/>
          <p:nvPr/>
        </p:nvSpPr>
        <p:spPr>
          <a:xfrm>
            <a:off x="125365" y="1442454"/>
            <a:ext cx="457894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Demand for SSH is increasing because it is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becoming more difficult to provide housing with public subsidy”*</a:t>
            </a:r>
          </a:p>
        </p:txBody>
      </p:sp>
      <p:sp>
        <p:nvSpPr>
          <p:cNvPr id="13" name="TextBox 12">
            <a:extLst>
              <a:ext uri="{FF2B5EF4-FFF2-40B4-BE49-F238E27FC236}">
                <a16:creationId xmlns:a16="http://schemas.microsoft.com/office/drawing/2014/main" xmlns="" id="{DA70B25D-FBF7-41DE-BBDB-C70516582409}"/>
              </a:ext>
            </a:extLst>
          </p:cNvPr>
          <p:cNvSpPr txBox="1"/>
          <p:nvPr/>
        </p:nvSpPr>
        <p:spPr>
          <a:xfrm>
            <a:off x="125365" y="650240"/>
            <a:ext cx="38400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Specialist Supported Housing</a:t>
            </a:r>
          </a:p>
        </p:txBody>
      </p:sp>
      <p:sp>
        <p:nvSpPr>
          <p:cNvPr id="12" name="TextBox 11">
            <a:extLst>
              <a:ext uri="{FF2B5EF4-FFF2-40B4-BE49-F238E27FC236}">
                <a16:creationId xmlns:a16="http://schemas.microsoft.com/office/drawing/2014/main" xmlns="" id="{91E3A651-BB50-42BB-9014-0DF86AEC78DF}"/>
              </a:ext>
            </a:extLst>
          </p:cNvPr>
          <p:cNvSpPr txBox="1"/>
          <p:nvPr/>
        </p:nvSpPr>
        <p:spPr>
          <a:xfrm>
            <a:off x="142845" y="2791632"/>
            <a:ext cx="424708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“.......SSH is found to be a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cost-effective way of providing housing</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those with the most complex needs”*</a:t>
            </a:r>
          </a:p>
        </p:txBody>
      </p:sp>
    </p:spTree>
    <p:extLst>
      <p:ext uri="{BB962C8B-B14F-4D97-AF65-F5344CB8AC3E}">
        <p14:creationId xmlns:p14="http://schemas.microsoft.com/office/powerpoint/2010/main" val="93373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413D172-8B6A-47F5-9813-DE455773F3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9630" y="0"/>
            <a:ext cx="6858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 Placeholder 2">
            <a:extLst>
              <a:ext uri="{FF2B5EF4-FFF2-40B4-BE49-F238E27FC236}">
                <a16:creationId xmlns:a16="http://schemas.microsoft.com/office/drawing/2014/main" xmlns="" id="{F98853CE-2D48-433F-9694-4710C5FD803A}"/>
              </a:ext>
            </a:extLst>
          </p:cNvPr>
          <p:cNvGraphicFramePr/>
          <p:nvPr>
            <p:extLst/>
          </p:nvPr>
        </p:nvGraphicFramePr>
        <p:xfrm>
          <a:off x="-914400" y="345440"/>
          <a:ext cx="6623388" cy="597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9E94F8DF-9493-4B6E-988C-CEF91860D483}"/>
              </a:ext>
            </a:extLst>
          </p:cNvPr>
          <p:cNvSpPr txBox="1"/>
          <p:nvPr/>
        </p:nvSpPr>
        <p:spPr>
          <a:xfrm>
            <a:off x="156459" y="4003040"/>
            <a:ext cx="6041141" cy="3249608"/>
          </a:xfrm>
          <a:prstGeom prst="rect">
            <a:avLst/>
          </a:prstGeom>
          <a:noFill/>
        </p:spPr>
        <p:txBody>
          <a:bodyPr wrap="square" rtlCol="0">
            <a:spAutoFit/>
          </a:bodyPr>
          <a:lstStyle>
            <a:defPPr>
              <a:defRPr lang="en-US"/>
            </a:defPPr>
            <a:lvl1pPr marL="184785" marR="5080" indent="-172085">
              <a:lnSpc>
                <a:spcPct val="100000"/>
              </a:lnSpc>
              <a:spcBef>
                <a:spcPts val="95"/>
              </a:spcBef>
              <a:buClr>
                <a:srgbClr val="94A2AB"/>
              </a:buClr>
              <a:buSzPct val="150000"/>
              <a:buFont typeface="Wingdings" pitchFamily="2" charset="2"/>
              <a:buChar char="§"/>
              <a:tabLst>
                <a:tab pos="185420" algn="l"/>
              </a:tabLst>
              <a:defRPr sz="1200">
                <a:latin typeface="Arial" panose="020B0604020202020204" pitchFamily="34" charset="0"/>
                <a:cs typeface="Arial" panose="020B0604020202020204" pitchFamily="34" charset="0"/>
              </a:defRPr>
            </a:lvl1pPr>
          </a:lstStyle>
          <a:p>
            <a:pPr marL="12700" marR="5080" lvl="0" indent="0" algn="l" defTabSz="914400" rtl="0" eaLnBrk="1" fontAlgn="auto" latinLnBrk="0" hangingPunct="1">
              <a:lnSpc>
                <a:spcPct val="100000"/>
              </a:lnSpc>
              <a:spcBef>
                <a:spcPts val="95"/>
              </a:spcBef>
              <a:spcAft>
                <a:spcPts val="0"/>
              </a:spcAft>
              <a:buClr>
                <a:srgbClr val="94A2AB"/>
              </a:buClr>
              <a:buSzPct val="150000"/>
              <a:buFont typeface="Wingdings" pitchFamily="2" charset="2"/>
              <a:buNone/>
              <a:tabLst>
                <a:tab pos="185420" algn="l"/>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Partner</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Commissioners, Care Operators and Housing Associations</a:t>
            </a:r>
          </a:p>
          <a:p>
            <a:pPr marL="12700" marR="5080" lvl="0" indent="0" algn="l" defTabSz="914400" rtl="0" eaLnBrk="1" fontAlgn="auto" latinLnBrk="0" hangingPunct="1">
              <a:lnSpc>
                <a:spcPct val="100000"/>
              </a:lnSpc>
              <a:spcBef>
                <a:spcPts val="95"/>
              </a:spcBef>
              <a:spcAft>
                <a:spcPts val="0"/>
              </a:spcAft>
              <a:buClr>
                <a:srgbClr val="94A2AB"/>
              </a:buClr>
              <a:buSzPct val="150000"/>
              <a:buFont typeface="Wingdings" pitchFamily="2" charset="2"/>
              <a:buNone/>
              <a:tabLst>
                <a:tab pos="185420" algn="l"/>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100% grant-free capital funding &amp; create new supported housing stock </a:t>
            </a: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 everything in-house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sourcing, purchasing, through design and refurbishment to rent testing.</a:t>
            </a:r>
          </a:p>
          <a:p>
            <a:pPr marL="12700" marR="5080" lvl="0" indent="0" algn="l" defTabSz="914400" rtl="0" eaLnBrk="1" fontAlgn="auto" latinLnBrk="0" hangingPunct="1">
              <a:lnSpc>
                <a:spcPct val="100000"/>
              </a:lnSpc>
              <a:spcBef>
                <a:spcPts val="95"/>
              </a:spcBef>
              <a:spcAft>
                <a:spcPts val="0"/>
              </a:spcAft>
              <a:buClr>
                <a:srgbClr val="94A2AB"/>
              </a:buClr>
              <a:buSzPct val="150000"/>
              <a:buFont typeface="Wingdings" pitchFamily="2" charset="2"/>
              <a:buNone/>
              <a:tabLst>
                <a:tab pos="185420" algn="l"/>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Remain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focused that we are creating homes and not just houses</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xmlns="" id="{AE3AF08C-FF7E-4528-BC3E-AFD989A25AED}"/>
              </a:ext>
            </a:extLst>
          </p:cNvPr>
          <p:cNvSpPr txBox="1"/>
          <p:nvPr/>
        </p:nvSpPr>
        <p:spPr>
          <a:xfrm>
            <a:off x="156459" y="1486236"/>
            <a:ext cx="6623388" cy="2095445"/>
          </a:xfrm>
          <a:prstGeom prst="rect">
            <a:avLst/>
          </a:prstGeom>
          <a:noFill/>
        </p:spPr>
        <p:txBody>
          <a:bodyPr wrap="square" rtlCol="0">
            <a:spAutoFit/>
          </a:bodyPr>
          <a:lstStyle/>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HSI is a social investment fund</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established in 2012</a:t>
            </a:r>
          </a:p>
          <a:p>
            <a:pPr marL="12700" marR="5080" lvl="0" indent="0" algn="l" defTabSz="914400" rtl="0" eaLnBrk="1" fontAlgn="auto" latinLnBrk="0" hangingPunct="1">
              <a:lnSpc>
                <a:spcPct val="100000"/>
              </a:lnSpc>
              <a:spcBef>
                <a:spcPts val="95"/>
              </a:spcBef>
              <a:spcAft>
                <a:spcPts val="0"/>
              </a:spcAft>
              <a:buClr>
                <a:srgbClr val="94A2AB"/>
              </a:buClr>
              <a:buSzPct val="150000"/>
              <a:buFontTx/>
              <a:buNone/>
              <a:tabLst>
                <a:tab pos="185420" algn="l"/>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committed to being the partner of choice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providing high quality homes</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vulnerable adults enabling them to live independently in the community</a:t>
            </a:r>
          </a:p>
          <a:p>
            <a:pPr marL="12700" marR="5080" lvl="0" indent="0" algn="l" defTabSz="914400" rtl="0" eaLnBrk="1" fontAlgn="auto" latinLnBrk="0" hangingPunct="1">
              <a:lnSpc>
                <a:spcPct val="100000"/>
              </a:lnSpc>
              <a:spcBef>
                <a:spcPts val="95"/>
              </a:spcBef>
              <a:spcAft>
                <a:spcPts val="0"/>
              </a:spcAft>
              <a:buClr>
                <a:srgbClr val="94A2AB"/>
              </a:buClr>
              <a:buSzPct val="150000"/>
              <a:buFontTx/>
              <a:buNone/>
              <a:tabLst>
                <a:tab pos="185420" algn="l"/>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Since 2012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delivered more than £250m of supported housing to the sector</a:t>
            </a:r>
          </a:p>
          <a:p>
            <a:pPr marL="184785" marR="5080" lvl="0" indent="-172085" algn="l" defTabSz="914400" rtl="0" eaLnBrk="1" fontAlgn="auto" latinLnBrk="0" hangingPunct="1">
              <a:lnSpc>
                <a:spcPct val="100000"/>
              </a:lnSpc>
              <a:spcBef>
                <a:spcPts val="95"/>
              </a:spcBef>
              <a:spcAft>
                <a:spcPts val="0"/>
              </a:spcAft>
              <a:buClr>
                <a:srgbClr val="94A2AB"/>
              </a:buClr>
              <a:buSzPct val="150000"/>
              <a:buFont typeface="Wingdings" pitchFamily="2" charset="2"/>
              <a:buChar char="§"/>
              <a:tabLst>
                <a:tab pos="185420" algn="l"/>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xmlns="" id="{2B60507C-56A1-43D8-B692-BD485DC8AA4D}"/>
              </a:ext>
            </a:extLst>
          </p:cNvPr>
          <p:cNvPicPr>
            <a:picLocks noChangeAspect="1"/>
          </p:cNvPicPr>
          <p:nvPr/>
        </p:nvPicPr>
        <p:blipFill rotWithShape="1">
          <a:blip r:embed="rId8"/>
          <a:srcRect l="24351" r="19907"/>
          <a:stretch/>
        </p:blipFill>
        <p:spPr>
          <a:xfrm>
            <a:off x="6543041" y="0"/>
            <a:ext cx="2634374" cy="6858001"/>
          </a:xfrm>
          <a:prstGeom prst="rect">
            <a:avLst/>
          </a:prstGeom>
        </p:spPr>
      </p:pic>
    </p:spTree>
    <p:extLst>
      <p:ext uri="{BB962C8B-B14F-4D97-AF65-F5344CB8AC3E}">
        <p14:creationId xmlns:p14="http://schemas.microsoft.com/office/powerpoint/2010/main" val="334935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F9AE93F-75FD-43EB-843C-CDCBC3EEB776}"/>
              </a:ext>
            </a:extLst>
          </p:cNvPr>
          <p:cNvSpPr>
            <a:spLocks noGrp="1"/>
          </p:cNvSpPr>
          <p:nvPr>
            <p:ph type="body" idx="1"/>
          </p:nvPr>
        </p:nvSpPr>
        <p:spPr>
          <a:xfrm>
            <a:off x="5059970" y="4750893"/>
            <a:ext cx="3483937" cy="1147863"/>
          </a:xfrm>
        </p:spPr>
        <p:txBody>
          <a:bodyPr vert="horz" lIns="91440" tIns="45720" rIns="91440" bIns="45720" rtlCol="0" anchor="t">
            <a:normAutofit/>
          </a:bodyPr>
          <a:lstStyle/>
          <a:p>
            <a:pPr algn="l" rtl="0">
              <a:lnSpc>
                <a:spcPct val="90000"/>
              </a:lnSpc>
              <a:spcBef>
                <a:spcPts val="1000"/>
              </a:spcBef>
            </a:pPr>
            <a:r>
              <a:rPr lang="en-US" sz="1700" kern="1200">
                <a:latin typeface="+mn-lt"/>
                <a:cs typeface="+mn-cs"/>
              </a:rPr>
              <a:t>Patients</a:t>
            </a:r>
          </a:p>
        </p:txBody>
      </p:sp>
      <p:sp>
        <p:nvSpPr>
          <p:cNvPr id="14" name="Freeform: Shape 13">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BFC440A4-B200-4C2D-89C8-9CF9D0192A81}"/>
              </a:ext>
            </a:extLst>
          </p:cNvPr>
          <p:cNvPicPr>
            <a:picLocks noChangeAspect="1"/>
          </p:cNvPicPr>
          <p:nvPr/>
        </p:nvPicPr>
        <p:blipFill rotWithShape="1">
          <a:blip r:embed="rId3"/>
          <a:srcRect l="22068" r="24570"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graphicFrame>
        <p:nvGraphicFramePr>
          <p:cNvPr id="10" name="Text Placeholder 2">
            <a:extLst>
              <a:ext uri="{FF2B5EF4-FFF2-40B4-BE49-F238E27FC236}">
                <a16:creationId xmlns:a16="http://schemas.microsoft.com/office/drawing/2014/main" xmlns="" id="{0FBA1605-107E-4F67-AAF3-2A864BF1349A}"/>
              </a:ext>
            </a:extLst>
          </p:cNvPr>
          <p:cNvGraphicFramePr/>
          <p:nvPr>
            <p:extLst>
              <p:ext uri="{D42A27DB-BD31-4B8C-83A1-F6EECF244321}">
                <p14:modId xmlns:p14="http://schemas.microsoft.com/office/powerpoint/2010/main" val="259269407"/>
              </p:ext>
            </p:extLst>
          </p:nvPr>
        </p:nvGraphicFramePr>
        <p:xfrm>
          <a:off x="4441760" y="-457200"/>
          <a:ext cx="4879181" cy="228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xmlns="" id="{1FD1D04B-D6A0-445B-ACBF-4D31C949F034}"/>
              </a:ext>
            </a:extLst>
          </p:cNvPr>
          <p:cNvSpPr/>
          <p:nvPr/>
        </p:nvSpPr>
        <p:spPr>
          <a:xfrm>
            <a:off x="4505674" y="1994946"/>
            <a:ext cx="4638326" cy="3754874"/>
          </a:xfrm>
          <a:prstGeom prst="rect">
            <a:avLst/>
          </a:prstGeom>
        </p:spPr>
        <p:txBody>
          <a:bodyPr wrap="square">
            <a:spAutoFit/>
          </a:bodyPr>
          <a:lstStyle/>
          <a:p>
            <a:pPr marL="184785" marR="390525" indent="-172085">
              <a:buClr>
                <a:srgbClr val="94A2AB"/>
              </a:buClr>
              <a:buSzPct val="150000"/>
              <a:buFont typeface="Wingdings" pitchFamily="2" charset="2"/>
              <a:buChar char="§"/>
              <a:tabLst>
                <a:tab pos="185420" algn="l"/>
              </a:tabLst>
            </a:pPr>
            <a:r>
              <a:rPr lang="en-US" sz="1400" dirty="0">
                <a:solidFill>
                  <a:schemeClr val="bg1"/>
                </a:solidFill>
                <a:latin typeface="Arial" panose="020B0604020202020204" pitchFamily="34" charset="0"/>
                <a:cs typeface="Arial" panose="020B0604020202020204" pitchFamily="34" charset="0"/>
              </a:rPr>
              <a:t>Living independently with support in the community can have </a:t>
            </a:r>
            <a:r>
              <a:rPr lang="en-US" sz="1400" b="1" dirty="0">
                <a:solidFill>
                  <a:schemeClr val="bg1"/>
                </a:solidFill>
                <a:latin typeface="Arial" panose="020B0604020202020204" pitchFamily="34" charset="0"/>
                <a:cs typeface="Arial" panose="020B0604020202020204" pitchFamily="34" charset="0"/>
              </a:rPr>
              <a:t>a positive impact on people’s wellbeing</a:t>
            </a:r>
            <a:endParaRPr lang="en-US" sz="1400" dirty="0">
              <a:solidFill>
                <a:schemeClr val="bg1"/>
              </a:solidFill>
              <a:latin typeface="Arial" panose="020B0604020202020204" pitchFamily="34" charset="0"/>
              <a:cs typeface="Arial" panose="020B0604020202020204" pitchFamily="34" charset="0"/>
            </a:endParaRPr>
          </a:p>
          <a:p>
            <a:pPr marL="184785" marR="390525" indent="-172085">
              <a:buClr>
                <a:srgbClr val="94A2AB"/>
              </a:buClr>
              <a:buSzPct val="150000"/>
              <a:buFont typeface="Wingdings" pitchFamily="2" charset="2"/>
              <a:buChar char="§"/>
              <a:tabLst>
                <a:tab pos="185420" algn="l"/>
              </a:tabLst>
            </a:pPr>
            <a:endParaRPr lang="en-US" sz="1400" dirty="0">
              <a:solidFill>
                <a:schemeClr val="bg1"/>
              </a:solidFill>
              <a:latin typeface="Arial" panose="020B0604020202020204" pitchFamily="34" charset="0"/>
              <a:cs typeface="Arial" panose="020B0604020202020204" pitchFamily="34" charset="0"/>
            </a:endParaRPr>
          </a:p>
          <a:p>
            <a:pPr marL="184785" marR="390525" indent="-172085">
              <a:buClr>
                <a:srgbClr val="94A2AB"/>
              </a:buClr>
              <a:buSzPct val="150000"/>
              <a:buFont typeface="Wingdings" pitchFamily="2" charset="2"/>
              <a:buChar char="§"/>
              <a:tabLst>
                <a:tab pos="185420" algn="l"/>
              </a:tabLst>
            </a:pPr>
            <a:r>
              <a:rPr lang="en-US" sz="1400" dirty="0">
                <a:solidFill>
                  <a:schemeClr val="bg1"/>
                </a:solidFill>
                <a:latin typeface="Arial" panose="020B0604020202020204" pitchFamily="34" charset="0"/>
                <a:cs typeface="Arial" panose="020B0604020202020204" pitchFamily="34" charset="0"/>
              </a:rPr>
              <a:t>Living in homes that are </a:t>
            </a:r>
            <a:r>
              <a:rPr lang="en-US" sz="1400" b="1" dirty="0">
                <a:solidFill>
                  <a:schemeClr val="bg1"/>
                </a:solidFill>
                <a:latin typeface="Arial" panose="020B0604020202020204" pitchFamily="34" charset="0"/>
                <a:cs typeface="Arial" panose="020B0604020202020204" pitchFamily="34" charset="0"/>
              </a:rPr>
              <a:t>thoughtfully designed,</a:t>
            </a:r>
            <a:r>
              <a:rPr lang="en-US" sz="1400" dirty="0">
                <a:solidFill>
                  <a:schemeClr val="bg1"/>
                </a:solidFill>
                <a:latin typeface="Arial" panose="020B0604020202020204" pitchFamily="34" charset="0"/>
                <a:cs typeface="Arial" panose="020B0604020202020204" pitchFamily="34" charset="0"/>
              </a:rPr>
              <a:t> each one is </a:t>
            </a:r>
            <a:r>
              <a:rPr lang="en-US" sz="1400" b="1" dirty="0">
                <a:solidFill>
                  <a:schemeClr val="bg1"/>
                </a:solidFill>
                <a:latin typeface="Arial" panose="020B0604020202020204" pitchFamily="34" charset="0"/>
                <a:cs typeface="Arial" panose="020B0604020202020204" pitchFamily="34" charset="0"/>
              </a:rPr>
              <a:t>uniquely tailored </a:t>
            </a:r>
            <a:r>
              <a:rPr lang="en-US" sz="1400" dirty="0">
                <a:solidFill>
                  <a:schemeClr val="bg1"/>
                </a:solidFill>
                <a:latin typeface="Arial" panose="020B0604020202020204" pitchFamily="34" charset="0"/>
                <a:cs typeface="Arial" panose="020B0604020202020204" pitchFamily="34" charset="0"/>
              </a:rPr>
              <a:t>in order to meet individual tenants’ needs, offering safe, comfortable &amp; enjoyable living environments</a:t>
            </a:r>
          </a:p>
          <a:p>
            <a:pPr marL="184785" marR="390525" indent="-172085">
              <a:buClr>
                <a:srgbClr val="94A2AB"/>
              </a:buClr>
              <a:buSzPct val="150000"/>
              <a:buFont typeface="Wingdings" pitchFamily="2" charset="2"/>
              <a:buChar char="§"/>
              <a:tabLst>
                <a:tab pos="185420" algn="l"/>
              </a:tabLst>
            </a:pPr>
            <a:endParaRPr lang="en-US" sz="1400" dirty="0">
              <a:solidFill>
                <a:schemeClr val="bg1"/>
              </a:solidFill>
              <a:latin typeface="Arial" panose="020B0604020202020204" pitchFamily="34" charset="0"/>
              <a:cs typeface="Arial" panose="020B0604020202020204" pitchFamily="34" charset="0"/>
            </a:endParaRPr>
          </a:p>
          <a:p>
            <a:pPr marL="184785" marR="390525" indent="-172085">
              <a:buClr>
                <a:srgbClr val="94A2AB"/>
              </a:buClr>
              <a:buSzPct val="150000"/>
              <a:buFont typeface="Wingdings" pitchFamily="2" charset="2"/>
              <a:buChar char="§"/>
              <a:tabLst>
                <a:tab pos="185420" algn="l"/>
              </a:tabLst>
            </a:pPr>
            <a:r>
              <a:rPr lang="en-US" sz="1400" dirty="0">
                <a:solidFill>
                  <a:schemeClr val="bg1"/>
                </a:solidFill>
                <a:latin typeface="Arial" panose="020B0604020202020204" pitchFamily="34" charset="0"/>
                <a:cs typeface="Arial" panose="020B0604020202020204" pitchFamily="34" charset="0"/>
              </a:rPr>
              <a:t>Service Users feel connected with others, and are able to live fulfilling lives</a:t>
            </a:r>
          </a:p>
          <a:p>
            <a:pPr marL="184785" marR="390525" indent="-172085">
              <a:buClr>
                <a:srgbClr val="94A2AB"/>
              </a:buClr>
              <a:buSzPct val="150000"/>
              <a:buFont typeface="Wingdings" pitchFamily="2" charset="2"/>
              <a:buChar char="§"/>
              <a:tabLst>
                <a:tab pos="185420" algn="l"/>
              </a:tabLst>
            </a:pPr>
            <a:endParaRPr lang="en-US" sz="1400" dirty="0">
              <a:solidFill>
                <a:schemeClr val="bg1"/>
              </a:solidFill>
              <a:latin typeface="Arial" panose="020B0604020202020204" pitchFamily="34" charset="0"/>
              <a:cs typeface="Arial" panose="020B0604020202020204" pitchFamily="34" charset="0"/>
            </a:endParaRPr>
          </a:p>
          <a:p>
            <a:pPr marL="184785" marR="390525" indent="-172085">
              <a:buClr>
                <a:srgbClr val="94A2AB"/>
              </a:buClr>
              <a:buSzPct val="150000"/>
              <a:buFont typeface="Wingdings" pitchFamily="2" charset="2"/>
              <a:buChar char="§"/>
              <a:tabLst>
                <a:tab pos="185420" algn="l"/>
              </a:tabLst>
            </a:pPr>
            <a:r>
              <a:rPr lang="en-US" sz="1400" dirty="0">
                <a:solidFill>
                  <a:schemeClr val="bg1"/>
                </a:solidFill>
                <a:latin typeface="Arial" panose="020B0604020202020204" pitchFamily="34" charset="0"/>
                <a:cs typeface="Arial" panose="020B0604020202020204" pitchFamily="34" charset="0"/>
              </a:rPr>
              <a:t>People age well and remain living at home for longer; reducing the need for </a:t>
            </a:r>
            <a:r>
              <a:rPr lang="en-US" sz="1400" dirty="0" err="1">
                <a:solidFill>
                  <a:schemeClr val="bg1"/>
                </a:solidFill>
                <a:latin typeface="Arial" panose="020B0604020202020204" pitchFamily="34" charset="0"/>
                <a:cs typeface="Arial" panose="020B0604020202020204" pitchFamily="34" charset="0"/>
              </a:rPr>
              <a:t>hospitalisation</a:t>
            </a:r>
            <a:r>
              <a:rPr lang="en-US" sz="1400" dirty="0">
                <a:solidFill>
                  <a:schemeClr val="bg1"/>
                </a:solidFill>
                <a:latin typeface="Arial" panose="020B0604020202020204" pitchFamily="34" charset="0"/>
                <a:cs typeface="Arial" panose="020B0604020202020204" pitchFamily="34" charset="0"/>
              </a:rPr>
              <a:t> or residential care</a:t>
            </a:r>
          </a:p>
          <a:p>
            <a:pPr marL="184785" marR="390525" indent="-172085">
              <a:buClr>
                <a:srgbClr val="94A2AB"/>
              </a:buClr>
              <a:buSzPct val="150000"/>
              <a:buFont typeface="Wingdings" pitchFamily="2" charset="2"/>
              <a:buChar char="§"/>
              <a:tabLst>
                <a:tab pos="185420" algn="l"/>
              </a:tabLst>
            </a:pPr>
            <a:endParaRPr lang="en-US" sz="1400" dirty="0">
              <a:solidFill>
                <a:schemeClr val="bg1"/>
              </a:solidFill>
              <a:latin typeface="Arial" panose="020B0604020202020204" pitchFamily="34" charset="0"/>
              <a:cs typeface="Arial" panose="020B0604020202020204" pitchFamily="34" charset="0"/>
            </a:endParaRPr>
          </a:p>
          <a:p>
            <a:pPr marL="184785" marR="390525" indent="-172085">
              <a:buClr>
                <a:srgbClr val="94A2AB"/>
              </a:buClr>
              <a:buSzPct val="150000"/>
              <a:buFont typeface="Wingdings" pitchFamily="2" charset="2"/>
              <a:buChar char="§"/>
              <a:tabLst>
                <a:tab pos="185420" algn="l"/>
              </a:tabLst>
            </a:pP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7431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BA8C339-B180-48E2-B5A2-AD07A1EB346D}"/>
              </a:ext>
            </a:extLst>
          </p:cNvPr>
          <p:cNvSpPr>
            <a:spLocks noGrp="1"/>
          </p:cNvSpPr>
          <p:nvPr>
            <p:ph type="sldNum" sz="quarter" idx="12"/>
          </p:nvPr>
        </p:nvSpPr>
        <p:spPr>
          <a:xfrm>
            <a:off x="8420213" y="5704953"/>
            <a:ext cx="68949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C17F486-A0A7-5142-885D-BC82B5F668EA}"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C5FBC57B-1A3C-410A-8EBD-46A34AE21085}"/>
              </a:ext>
            </a:extLst>
          </p:cNvPr>
          <p:cNvSpPr txBox="1"/>
          <p:nvPr/>
        </p:nvSpPr>
        <p:spPr>
          <a:xfrm>
            <a:off x="1192669" y="61410"/>
            <a:ext cx="650985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HSI Model – Access to Care with Zero Capital</a:t>
            </a:r>
          </a:p>
        </p:txBody>
      </p:sp>
      <p:sp>
        <p:nvSpPr>
          <p:cNvPr id="5" name="TextBox 4">
            <a:extLst>
              <a:ext uri="{FF2B5EF4-FFF2-40B4-BE49-F238E27FC236}">
                <a16:creationId xmlns:a16="http://schemas.microsoft.com/office/drawing/2014/main" xmlns="" id="{69DDD40C-BB85-4BE2-9AC1-1BF3C53D6438}"/>
              </a:ext>
            </a:extLst>
          </p:cNvPr>
          <p:cNvSpPr txBox="1"/>
          <p:nvPr/>
        </p:nvSpPr>
        <p:spPr>
          <a:xfrm>
            <a:off x="176170" y="729213"/>
            <a:ext cx="8841996"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 name="Diagram 1">
            <a:extLst>
              <a:ext uri="{FF2B5EF4-FFF2-40B4-BE49-F238E27FC236}">
                <a16:creationId xmlns:a16="http://schemas.microsoft.com/office/drawing/2014/main" xmlns="" id="{4722E77A-94C9-4357-918B-13720DE41059}"/>
              </a:ext>
            </a:extLst>
          </p:cNvPr>
          <p:cNvGraphicFramePr/>
          <p:nvPr>
            <p:extLst>
              <p:ext uri="{D42A27DB-BD31-4B8C-83A1-F6EECF244321}">
                <p14:modId xmlns:p14="http://schemas.microsoft.com/office/powerpoint/2010/main" val="2609689755"/>
              </p:ext>
            </p:extLst>
          </p:nvPr>
        </p:nvGraphicFramePr>
        <p:xfrm>
          <a:off x="25168" y="677621"/>
          <a:ext cx="9144000"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9AC5B752-B6A3-401D-9219-1229FCB84CAB}"/>
              </a:ext>
            </a:extLst>
          </p:cNvPr>
          <p:cNvSpPr txBox="1"/>
          <p:nvPr/>
        </p:nvSpPr>
        <p:spPr>
          <a:xfrm>
            <a:off x="99255" y="2413337"/>
            <a:ext cx="8966328" cy="2246769"/>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i="0" u="none" strike="noStrike" kern="1200" cap="none" spc="0" normalizeH="0" baseline="0" noProof="0" dirty="0">
                <a:ln>
                  <a:noFill/>
                </a:ln>
                <a:solidFill>
                  <a:prstClr val="black"/>
                </a:solidFill>
                <a:effectLst/>
                <a:uLnTx/>
                <a:uFillTx/>
                <a:latin typeface="Arial"/>
                <a:ea typeface="+mn-ea"/>
                <a:cs typeface="+mn-cs"/>
              </a:rPr>
              <a:t>We </a:t>
            </a:r>
            <a:r>
              <a:rPr kumimoji="0" lang="en-GB" sz="1400" b="1" i="0" u="none" strike="noStrike" kern="1200" cap="none" spc="0" normalizeH="0" baseline="0" noProof="0" dirty="0">
                <a:ln>
                  <a:noFill/>
                </a:ln>
                <a:solidFill>
                  <a:prstClr val="black"/>
                </a:solidFill>
                <a:effectLst/>
                <a:uLnTx/>
                <a:uFillTx/>
                <a:latin typeface="Arial"/>
                <a:ea typeface="+mn-ea"/>
                <a:cs typeface="+mn-cs"/>
              </a:rPr>
              <a:t>purchase, adapt and refurbish </a:t>
            </a:r>
            <a:r>
              <a:rPr kumimoji="0" lang="en-GB" sz="1400" i="0" u="none" strike="noStrike" kern="1200" cap="none" spc="0" normalizeH="0" baseline="0" noProof="0" dirty="0">
                <a:ln>
                  <a:noFill/>
                </a:ln>
                <a:solidFill>
                  <a:prstClr val="black"/>
                </a:solidFill>
                <a:effectLst/>
                <a:uLnTx/>
                <a:uFillTx/>
                <a:latin typeface="Arial"/>
                <a:ea typeface="+mn-ea"/>
                <a:cs typeface="+mn-cs"/>
              </a:rPr>
              <a:t>the property </a:t>
            </a:r>
            <a:r>
              <a:rPr kumimoji="0" lang="en-GB" sz="1400" b="1" i="0" u="none" strike="noStrike" kern="1200" cap="none" spc="0" normalizeH="0" baseline="0" noProof="0" dirty="0">
                <a:ln>
                  <a:noFill/>
                </a:ln>
                <a:solidFill>
                  <a:prstClr val="black"/>
                </a:solidFill>
                <a:effectLst/>
                <a:uLnTx/>
                <a:uFillTx/>
                <a:latin typeface="Arial"/>
                <a:ea typeface="+mn-ea"/>
                <a:cs typeface="+mn-cs"/>
              </a:rPr>
              <a:t>to your required specification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i="0" u="none" strike="noStrike" kern="1200" cap="none" spc="0" normalizeH="0" baseline="0" noProof="0" dirty="0">
                <a:ln>
                  <a:noFill/>
                </a:ln>
                <a:solidFill>
                  <a:prstClr val="black"/>
                </a:solidFill>
                <a:effectLst/>
                <a:uLnTx/>
                <a:uFillTx/>
                <a:latin typeface="Arial"/>
                <a:ea typeface="+mn-ea"/>
                <a:cs typeface="+mn-cs"/>
              </a:rPr>
              <a:t>We </a:t>
            </a:r>
            <a:r>
              <a:rPr kumimoji="0" lang="en-GB" sz="1400" b="1" i="0" u="none" strike="noStrike" kern="1200" cap="none" spc="0" normalizeH="0" baseline="0" noProof="0" dirty="0">
                <a:ln>
                  <a:noFill/>
                </a:ln>
                <a:solidFill>
                  <a:prstClr val="black"/>
                </a:solidFill>
                <a:effectLst/>
                <a:uLnTx/>
                <a:uFillTx/>
                <a:latin typeface="Arial"/>
                <a:ea typeface="+mn-ea"/>
                <a:cs typeface="+mn-cs"/>
              </a:rPr>
              <a:t>partner</a:t>
            </a:r>
            <a:r>
              <a:rPr kumimoji="0" lang="en-GB" sz="1400" i="0" u="none" strike="noStrike" kern="1200" cap="none" spc="0" normalizeH="0" baseline="0" noProof="0" dirty="0">
                <a:ln>
                  <a:noFill/>
                </a:ln>
                <a:solidFill>
                  <a:prstClr val="black"/>
                </a:solidFill>
                <a:effectLst/>
                <a:uLnTx/>
                <a:uFillTx/>
                <a:latin typeface="Arial"/>
                <a:ea typeface="+mn-ea"/>
                <a:cs typeface="+mn-cs"/>
              </a:rPr>
              <a:t> your preferred Care Provider with a quality </a:t>
            </a:r>
            <a:r>
              <a:rPr lang="en-GB" sz="1400" dirty="0">
                <a:solidFill>
                  <a:prstClr val="black"/>
                </a:solidFill>
                <a:latin typeface="Arial"/>
              </a:rPr>
              <a:t>H</a:t>
            </a:r>
            <a:r>
              <a:rPr kumimoji="0" lang="en-GB" sz="1400" i="0" u="none" strike="noStrike" kern="1200" cap="none" spc="0" normalizeH="0" baseline="0" noProof="0" dirty="0" err="1">
                <a:ln>
                  <a:noFill/>
                </a:ln>
                <a:solidFill>
                  <a:prstClr val="black"/>
                </a:solidFill>
                <a:effectLst/>
                <a:uLnTx/>
                <a:uFillTx/>
                <a:latin typeface="Arial"/>
                <a:ea typeface="+mn-ea"/>
                <a:cs typeface="+mn-cs"/>
              </a:rPr>
              <a:t>ousing</a:t>
            </a:r>
            <a:r>
              <a:rPr kumimoji="0" lang="en-GB" sz="1400" i="0" u="none" strike="noStrike" kern="1200" cap="none" spc="0" normalizeH="0" baseline="0" noProof="0" dirty="0">
                <a:ln>
                  <a:noFill/>
                </a:ln>
                <a:solidFill>
                  <a:prstClr val="black"/>
                </a:solidFill>
                <a:effectLst/>
                <a:uLnTx/>
                <a:uFillTx/>
                <a:latin typeface="Arial"/>
                <a:ea typeface="+mn-ea"/>
                <a:cs typeface="+mn-cs"/>
              </a:rPr>
              <a:t> Association to manage the property - leaving you free to focus on </a:t>
            </a:r>
            <a:r>
              <a:rPr kumimoji="0" lang="en-GB" sz="1400" b="1" i="0" u="none" strike="noStrike" kern="1200" cap="none" spc="0" normalizeH="0" baseline="0" noProof="0" dirty="0">
                <a:ln>
                  <a:noFill/>
                </a:ln>
                <a:solidFill>
                  <a:prstClr val="black"/>
                </a:solidFill>
                <a:effectLst/>
                <a:uLnTx/>
                <a:uFillTx/>
                <a:latin typeface="Arial"/>
                <a:ea typeface="+mn-ea"/>
                <a:cs typeface="+mn-cs"/>
              </a:rPr>
              <a:t>wellbeing of each individual in your care</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b="1" dirty="0">
              <a:solidFill>
                <a:prstClr val="black"/>
              </a:solidFill>
              <a:latin typeface="Arial"/>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solidFill>
                  <a:prstClr val="black"/>
                </a:solidFill>
                <a:latin typeface="Arial"/>
              </a:rPr>
              <a:t>We agree the specification with </a:t>
            </a:r>
            <a:r>
              <a:rPr lang="en-GB" sz="1400" b="1" dirty="0">
                <a:solidFill>
                  <a:prstClr val="black"/>
                </a:solidFill>
                <a:latin typeface="Arial"/>
              </a:rPr>
              <a:t>all parties upfront </a:t>
            </a:r>
            <a:r>
              <a:rPr lang="en-GB" sz="1400" dirty="0">
                <a:solidFill>
                  <a:prstClr val="black"/>
                </a:solidFill>
                <a:latin typeface="Arial"/>
              </a:rPr>
              <a:t>to minimise late adaptations and costs</a:t>
            </a:r>
            <a:endParaRPr kumimoji="0" lang="en-GB" sz="1400" i="0" u="none" strike="noStrike" kern="1200" cap="none" spc="0" normalizeH="0" baseline="0" noProof="0" dirty="0">
              <a:ln>
                <a:noFill/>
              </a:ln>
              <a:solidFill>
                <a:prstClr val="black"/>
              </a:solidFill>
              <a:effectLst/>
              <a:uLnTx/>
              <a:uFillTx/>
              <a:latin typeface="Arial"/>
              <a:ea typeface="+mn-ea"/>
              <a:cs typeface="+mn-cs"/>
            </a:endParaRPr>
          </a:p>
          <a:p>
            <a:pPr marL="457200" marR="0" lvl="1" indent="0" algn="just" defTabSz="4572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i="0" u="none" strike="noStrike" kern="1200" cap="none" spc="0" normalizeH="0" baseline="0" noProof="0" dirty="0">
                <a:ln>
                  <a:noFill/>
                </a:ln>
                <a:solidFill>
                  <a:prstClr val="black"/>
                </a:solidFill>
                <a:effectLst/>
                <a:uLnTx/>
                <a:uFillTx/>
                <a:latin typeface="Arial"/>
                <a:ea typeface="+mn-ea"/>
                <a:cs typeface="+mn-cs"/>
              </a:rPr>
              <a:t>You will have </a:t>
            </a:r>
            <a:r>
              <a:rPr kumimoji="0" lang="en-GB" sz="1400" b="1" i="0" u="none" strike="noStrike" kern="1200" cap="none" spc="0" normalizeH="0" baseline="0" noProof="0" dirty="0">
                <a:ln>
                  <a:noFill/>
                </a:ln>
                <a:solidFill>
                  <a:prstClr val="black"/>
                </a:solidFill>
                <a:effectLst/>
                <a:uLnTx/>
                <a:uFillTx/>
                <a:latin typeface="Arial"/>
                <a:ea typeface="+mn-ea"/>
                <a:cs typeface="+mn-cs"/>
              </a:rPr>
              <a:t>in-house experts at all stages </a:t>
            </a:r>
            <a:r>
              <a:rPr kumimoji="0" lang="en-GB" sz="1400" i="0" u="none" strike="noStrike" kern="1200" cap="none" spc="0" normalizeH="0" baseline="0" noProof="0" dirty="0">
                <a:ln>
                  <a:noFill/>
                </a:ln>
                <a:solidFill>
                  <a:prstClr val="black"/>
                </a:solidFill>
                <a:effectLst/>
                <a:uLnTx/>
                <a:uFillTx/>
                <a:latin typeface="Arial"/>
                <a:ea typeface="+mn-ea"/>
                <a:cs typeface="+mn-cs"/>
              </a:rPr>
              <a:t>of the process to ensure the needs of the individuals are met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400" i="0" u="none" strike="noStrike" kern="1200" cap="none" spc="0" normalizeH="0" baseline="0" noProof="0" dirty="0">
              <a:ln>
                <a:noFill/>
              </a:ln>
              <a:solidFill>
                <a:prstClr val="black"/>
              </a:solidFill>
              <a:effectLst/>
              <a:uLnTx/>
              <a:uFillTx/>
              <a:latin typeface="Arial"/>
              <a:ea typeface="+mn-ea"/>
              <a:cs typeface="+mn-cs"/>
            </a:endParaRPr>
          </a:p>
        </p:txBody>
      </p:sp>
      <p:sp>
        <p:nvSpPr>
          <p:cNvPr id="7" name="Arrow: Right 6">
            <a:extLst>
              <a:ext uri="{FF2B5EF4-FFF2-40B4-BE49-F238E27FC236}">
                <a16:creationId xmlns:a16="http://schemas.microsoft.com/office/drawing/2014/main" xmlns="" id="{0390E0E7-3D57-4F7A-AF8A-59A973CEC826}"/>
              </a:ext>
            </a:extLst>
          </p:cNvPr>
          <p:cNvSpPr/>
          <p:nvPr/>
        </p:nvSpPr>
        <p:spPr>
          <a:xfrm>
            <a:off x="125834" y="1839525"/>
            <a:ext cx="8841996" cy="483421"/>
          </a:xfrm>
          <a:prstGeom prst="rightArrow">
            <a:avLst/>
          </a:prstGeom>
          <a:solidFill>
            <a:schemeClr val="accent3">
              <a:lumMod val="60000"/>
              <a:lumOff val="40000"/>
            </a:schemeClr>
          </a:solid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Agreed timescale and planned handover date</a:t>
            </a:r>
          </a:p>
        </p:txBody>
      </p:sp>
      <p:pic>
        <p:nvPicPr>
          <p:cNvPr id="8" name="Picture 7">
            <a:extLst>
              <a:ext uri="{FF2B5EF4-FFF2-40B4-BE49-F238E27FC236}">
                <a16:creationId xmlns:a16="http://schemas.microsoft.com/office/drawing/2014/main" xmlns="" id="{F5BEDFCB-94F7-4202-AA0E-B3255E6E3524}"/>
              </a:ext>
            </a:extLst>
          </p:cNvPr>
          <p:cNvPicPr>
            <a:picLocks noChangeAspect="1"/>
          </p:cNvPicPr>
          <p:nvPr/>
        </p:nvPicPr>
        <p:blipFill>
          <a:blip r:embed="rId8"/>
          <a:stretch>
            <a:fillRect/>
          </a:stretch>
        </p:blipFill>
        <p:spPr>
          <a:xfrm>
            <a:off x="78417" y="4191000"/>
            <a:ext cx="3273836" cy="2103302"/>
          </a:xfrm>
          <a:prstGeom prst="rect">
            <a:avLst/>
          </a:prstGeom>
        </p:spPr>
      </p:pic>
      <p:pic>
        <p:nvPicPr>
          <p:cNvPr id="9" name="Picture 8">
            <a:extLst>
              <a:ext uri="{FF2B5EF4-FFF2-40B4-BE49-F238E27FC236}">
                <a16:creationId xmlns:a16="http://schemas.microsoft.com/office/drawing/2014/main" xmlns="" id="{5C4642DA-CA53-41A0-B7CD-6539EDCE92E3}"/>
              </a:ext>
            </a:extLst>
          </p:cNvPr>
          <p:cNvPicPr>
            <a:picLocks noChangeAspect="1"/>
          </p:cNvPicPr>
          <p:nvPr/>
        </p:nvPicPr>
        <p:blipFill>
          <a:blip r:embed="rId9"/>
          <a:stretch>
            <a:fillRect/>
          </a:stretch>
        </p:blipFill>
        <p:spPr>
          <a:xfrm>
            <a:off x="3264714" y="4191000"/>
            <a:ext cx="2371550" cy="2103302"/>
          </a:xfrm>
          <a:prstGeom prst="rect">
            <a:avLst/>
          </a:prstGeom>
        </p:spPr>
      </p:pic>
      <p:sp>
        <p:nvSpPr>
          <p:cNvPr id="10" name="object 10">
            <a:extLst>
              <a:ext uri="{FF2B5EF4-FFF2-40B4-BE49-F238E27FC236}">
                <a16:creationId xmlns:a16="http://schemas.microsoft.com/office/drawing/2014/main" xmlns="" id="{52F318A8-BEC4-46D3-AA90-254A16CC662F}"/>
              </a:ext>
            </a:extLst>
          </p:cNvPr>
          <p:cNvSpPr/>
          <p:nvPr/>
        </p:nvSpPr>
        <p:spPr>
          <a:xfrm>
            <a:off x="5604510" y="4191000"/>
            <a:ext cx="2136567" cy="210049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panose="020B0604020202020204" pitchFamily="34" charset="0"/>
            </a:endParaRPr>
          </a:p>
        </p:txBody>
      </p:sp>
      <p:pic>
        <p:nvPicPr>
          <p:cNvPr id="11" name="Picture 10">
            <a:extLst>
              <a:ext uri="{FF2B5EF4-FFF2-40B4-BE49-F238E27FC236}">
                <a16:creationId xmlns:a16="http://schemas.microsoft.com/office/drawing/2014/main" xmlns="" id="{CE8046D8-64D2-4C0B-A6EF-3F268B5B5C58}"/>
              </a:ext>
            </a:extLst>
          </p:cNvPr>
          <p:cNvPicPr>
            <a:picLocks noChangeAspect="1"/>
          </p:cNvPicPr>
          <p:nvPr/>
        </p:nvPicPr>
        <p:blipFill>
          <a:blip r:embed="rId11"/>
          <a:stretch>
            <a:fillRect/>
          </a:stretch>
        </p:blipFill>
        <p:spPr>
          <a:xfrm>
            <a:off x="7712823" y="4191000"/>
            <a:ext cx="1371719" cy="2103302"/>
          </a:xfrm>
          <a:prstGeom prst="rect">
            <a:avLst/>
          </a:prstGeom>
        </p:spPr>
      </p:pic>
    </p:spTree>
    <p:extLst>
      <p:ext uri="{BB962C8B-B14F-4D97-AF65-F5344CB8AC3E}">
        <p14:creationId xmlns:p14="http://schemas.microsoft.com/office/powerpoint/2010/main" val="70796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6803BFEE-EBFA-4F87-8320-87B5A7A43EC3}"/>
              </a:ext>
            </a:extLst>
          </p:cNvPr>
          <p:cNvPicPr>
            <a:picLocks noChangeAspect="1"/>
          </p:cNvPicPr>
          <p:nvPr/>
        </p:nvPicPr>
        <p:blipFill rotWithShape="1">
          <a:blip r:embed="rId3"/>
          <a:srcRect l="8668" r="29021"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extBox 7">
            <a:extLst>
              <a:ext uri="{FF2B5EF4-FFF2-40B4-BE49-F238E27FC236}">
                <a16:creationId xmlns:a16="http://schemas.microsoft.com/office/drawing/2014/main" xmlns="" id="{F029741C-ABED-4261-A5CA-5381D2B2A76D}"/>
              </a:ext>
            </a:extLst>
          </p:cNvPr>
          <p:cNvSpPr txBox="1"/>
          <p:nvPr/>
        </p:nvSpPr>
        <p:spPr>
          <a:xfrm>
            <a:off x="228600" y="1671935"/>
            <a:ext cx="3962400" cy="461665"/>
          </a:xfrm>
          <a:prstGeom prst="rect">
            <a:avLst/>
          </a:prstGeom>
          <a:noFill/>
        </p:spPr>
        <p:txBody>
          <a:bodyPr wrap="square" rtlCol="0">
            <a:spAutoFit/>
          </a:bodyPr>
          <a:lstStyle/>
          <a:p>
            <a:pPr algn="ctr"/>
            <a:r>
              <a:rPr lang="en-GB" sz="2400" dirty="0"/>
              <a:t>What’s the cost? </a:t>
            </a:r>
          </a:p>
        </p:txBody>
      </p:sp>
      <p:sp>
        <p:nvSpPr>
          <p:cNvPr id="9" name="Rectangle 8">
            <a:extLst>
              <a:ext uri="{FF2B5EF4-FFF2-40B4-BE49-F238E27FC236}">
                <a16:creationId xmlns:a16="http://schemas.microsoft.com/office/drawing/2014/main" xmlns="" id="{3A1243BB-F896-409E-B97F-EDB6F0A2FBC1}"/>
              </a:ext>
            </a:extLst>
          </p:cNvPr>
          <p:cNvSpPr/>
          <p:nvPr/>
        </p:nvSpPr>
        <p:spPr>
          <a:xfrm>
            <a:off x="454646" y="1527909"/>
            <a:ext cx="354711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xmlns="" id="{B3579591-5EBA-413A-A843-3E1820AA386C}"/>
              </a:ext>
            </a:extLst>
          </p:cNvPr>
          <p:cNvSpPr>
            <a:spLocks noGrp="1"/>
          </p:cNvSpPr>
          <p:nvPr>
            <p:ph type="body" idx="1"/>
          </p:nvPr>
        </p:nvSpPr>
        <p:spPr>
          <a:xfrm>
            <a:off x="454646" y="1985109"/>
            <a:ext cx="3840085" cy="3462228"/>
          </a:xfrm>
        </p:spPr>
        <p:txBody>
          <a:bodyPr>
            <a:normAutofit/>
          </a:bodyPr>
          <a:lstStyle/>
          <a:p>
            <a:endParaRPr lang="en-GB" sz="1400" b="0" dirty="0"/>
          </a:p>
          <a:p>
            <a:r>
              <a:rPr lang="en-GB" sz="1400" b="0" dirty="0"/>
              <a:t>Rents and service charges are higher than other forms of high needs housing, or general needs rent, but lower than residential or institutional care</a:t>
            </a:r>
          </a:p>
          <a:p>
            <a:endParaRPr lang="en-GB" sz="1400" b="0" dirty="0"/>
          </a:p>
          <a:p>
            <a:r>
              <a:rPr lang="en-GB" sz="1400" b="0" dirty="0"/>
              <a:t>Key factors:</a:t>
            </a:r>
          </a:p>
          <a:p>
            <a:pPr marL="342900" lvl="0" indent="-342900">
              <a:lnSpc>
                <a:spcPct val="107000"/>
              </a:lnSpc>
              <a:spcAft>
                <a:spcPts val="0"/>
              </a:spcAft>
              <a:buFont typeface="Calibri" panose="020F0502020204030204" pitchFamily="34" charset="0"/>
              <a:buChar char="-"/>
            </a:pPr>
            <a:r>
              <a:rPr lang="en-GB" sz="1400" b="0" dirty="0">
                <a:latin typeface="Arial" panose="020B0604020202020204" pitchFamily="34" charset="0"/>
                <a:ea typeface="Calibri" panose="020F0502020204030204" pitchFamily="34" charset="0"/>
                <a:cs typeface="Arial" panose="020B0604020202020204" pitchFamily="34" charset="0"/>
              </a:rPr>
              <a:t>The absence of public subsidy</a:t>
            </a:r>
          </a:p>
          <a:p>
            <a:pPr marL="342900" lvl="0" indent="-342900">
              <a:lnSpc>
                <a:spcPct val="107000"/>
              </a:lnSpc>
              <a:spcAft>
                <a:spcPts val="0"/>
              </a:spcAft>
              <a:buFont typeface="Calibri" panose="020F0502020204030204" pitchFamily="34" charset="0"/>
              <a:buChar char="-"/>
            </a:pPr>
            <a:r>
              <a:rPr lang="en-GB" sz="1400" b="0" dirty="0">
                <a:latin typeface="Arial" panose="020B0604020202020204" pitchFamily="34" charset="0"/>
                <a:ea typeface="Calibri" panose="020F0502020204030204" pitchFamily="34" charset="0"/>
                <a:cs typeface="Arial" panose="020B0604020202020204" pitchFamily="34" charset="0"/>
              </a:rPr>
              <a:t>The need for very specific locations</a:t>
            </a:r>
          </a:p>
          <a:p>
            <a:pPr marL="342900" lvl="0" indent="-342900">
              <a:lnSpc>
                <a:spcPct val="107000"/>
              </a:lnSpc>
              <a:spcAft>
                <a:spcPts val="0"/>
              </a:spcAft>
              <a:buFont typeface="Calibri" panose="020F0502020204030204" pitchFamily="34" charset="0"/>
              <a:buChar char="-"/>
            </a:pPr>
            <a:r>
              <a:rPr lang="en-GB" sz="1400" b="0" dirty="0">
                <a:latin typeface="Arial" panose="020B0604020202020204" pitchFamily="34" charset="0"/>
                <a:ea typeface="Calibri" panose="020F0502020204030204" pitchFamily="34" charset="0"/>
                <a:cs typeface="Arial" panose="020B0604020202020204" pitchFamily="34" charset="0"/>
              </a:rPr>
              <a:t>Greater degree of adaptations</a:t>
            </a:r>
          </a:p>
          <a:p>
            <a:pPr marL="342900" lvl="0" indent="-342900">
              <a:lnSpc>
                <a:spcPct val="107000"/>
              </a:lnSpc>
              <a:spcAft>
                <a:spcPts val="0"/>
              </a:spcAft>
              <a:buFont typeface="Calibri" panose="020F0502020204030204" pitchFamily="34" charset="0"/>
              <a:buChar char="-"/>
            </a:pPr>
            <a:r>
              <a:rPr lang="en-GB" sz="1400" b="0" dirty="0">
                <a:latin typeface="Arial" panose="020B0604020202020204" pitchFamily="34" charset="0"/>
                <a:ea typeface="Calibri" panose="020F0502020204030204" pitchFamily="34" charset="0"/>
                <a:cs typeface="Arial" panose="020B0604020202020204" pitchFamily="34" charset="0"/>
              </a:rPr>
              <a:t>A higher ratio of rooms to residents</a:t>
            </a:r>
          </a:p>
          <a:p>
            <a:pPr marL="342900" lvl="0" indent="-342900">
              <a:lnSpc>
                <a:spcPct val="107000"/>
              </a:lnSpc>
              <a:spcAft>
                <a:spcPts val="800"/>
              </a:spcAft>
              <a:buFont typeface="Calibri" panose="020F0502020204030204" pitchFamily="34" charset="0"/>
              <a:buChar char="-"/>
            </a:pPr>
            <a:r>
              <a:rPr lang="en-GB" sz="1400" b="0" dirty="0">
                <a:latin typeface="Arial" panose="020B0604020202020204" pitchFamily="34" charset="0"/>
                <a:ea typeface="Calibri" panose="020F0502020204030204" pitchFamily="34" charset="0"/>
                <a:cs typeface="Arial" panose="020B0604020202020204" pitchFamily="34" charset="0"/>
              </a:rPr>
              <a:t>The need to replace furniture/fittings more frequently</a:t>
            </a:r>
          </a:p>
          <a:p>
            <a:pPr lvl="0">
              <a:lnSpc>
                <a:spcPct val="107000"/>
              </a:lnSpc>
              <a:spcAft>
                <a:spcPts val="800"/>
              </a:spcAft>
            </a:pPr>
            <a:endParaRPr lang="en-GB" sz="1400" b="0" dirty="0">
              <a:latin typeface="Arial" panose="020B0604020202020204" pitchFamily="34" charset="0"/>
              <a:ea typeface="Calibri" panose="020F0502020204030204" pitchFamily="34" charset="0"/>
              <a:cs typeface="Arial" panose="020B0604020202020204" pitchFamily="34" charset="0"/>
            </a:endParaRPr>
          </a:p>
          <a:p>
            <a:endParaRPr lang="en-GB" sz="1400" b="0" dirty="0"/>
          </a:p>
        </p:txBody>
      </p:sp>
      <p:graphicFrame>
        <p:nvGraphicFramePr>
          <p:cNvPr id="13" name="Text Placeholder 2">
            <a:extLst>
              <a:ext uri="{FF2B5EF4-FFF2-40B4-BE49-F238E27FC236}">
                <a16:creationId xmlns:a16="http://schemas.microsoft.com/office/drawing/2014/main" xmlns="" id="{83194909-AB9F-4AEB-8202-10C242E10171}"/>
              </a:ext>
            </a:extLst>
          </p:cNvPr>
          <p:cNvGraphicFramePr/>
          <p:nvPr>
            <p:extLst>
              <p:ext uri="{D42A27DB-BD31-4B8C-83A1-F6EECF244321}">
                <p14:modId xmlns:p14="http://schemas.microsoft.com/office/powerpoint/2010/main" val="1601165053"/>
              </p:ext>
            </p:extLst>
          </p:nvPr>
        </p:nvGraphicFramePr>
        <p:xfrm>
          <a:off x="228600" y="-479691"/>
          <a:ext cx="4879181" cy="228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911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BA8C339-B180-48E2-B5A2-AD07A1EB346D}"/>
              </a:ext>
            </a:extLst>
          </p:cNvPr>
          <p:cNvSpPr>
            <a:spLocks noGrp="1"/>
          </p:cNvSpPr>
          <p:nvPr>
            <p:ph type="sldNum" sz="quarter" idx="12"/>
          </p:nvPr>
        </p:nvSpPr>
        <p:spPr/>
        <p:txBody>
          <a:bodyPr/>
          <a:lstStyle/>
          <a:p>
            <a:fld id="{3C17F486-A0A7-5142-885D-BC82B5F668EA}" type="slidenum">
              <a:rPr lang="en-US" smtClean="0"/>
              <a:pPr/>
              <a:t>7</a:t>
            </a:fld>
            <a:endParaRPr lang="en-US" dirty="0"/>
          </a:p>
        </p:txBody>
      </p:sp>
      <p:sp>
        <p:nvSpPr>
          <p:cNvPr id="4" name="TextBox 3">
            <a:extLst>
              <a:ext uri="{FF2B5EF4-FFF2-40B4-BE49-F238E27FC236}">
                <a16:creationId xmlns:a16="http://schemas.microsoft.com/office/drawing/2014/main" xmlns="" id="{C5FBC57B-1A3C-410A-8EBD-46A34AE21085}"/>
              </a:ext>
            </a:extLst>
          </p:cNvPr>
          <p:cNvSpPr txBox="1"/>
          <p:nvPr/>
        </p:nvSpPr>
        <p:spPr>
          <a:xfrm>
            <a:off x="1291904" y="21482"/>
            <a:ext cx="6509857" cy="461665"/>
          </a:xfrm>
          <a:prstGeom prst="rect">
            <a:avLst/>
          </a:prstGeom>
          <a:noFill/>
        </p:spPr>
        <p:txBody>
          <a:bodyPr wrap="square" rtlCol="0">
            <a:spAutoFit/>
          </a:bodyPr>
          <a:lstStyle/>
          <a:p>
            <a:r>
              <a:rPr lang="en-GB" sz="2400" dirty="0">
                <a:solidFill>
                  <a:schemeClr val="bg1"/>
                </a:solidFill>
                <a:latin typeface="Abadi Extra Light" panose="020B0204020104020204" pitchFamily="34" charset="0"/>
              </a:rPr>
              <a:t>Why HSI? </a:t>
            </a:r>
          </a:p>
        </p:txBody>
      </p:sp>
      <p:graphicFrame>
        <p:nvGraphicFramePr>
          <p:cNvPr id="8" name="Table 7">
            <a:extLst>
              <a:ext uri="{FF2B5EF4-FFF2-40B4-BE49-F238E27FC236}">
                <a16:creationId xmlns:a16="http://schemas.microsoft.com/office/drawing/2014/main" xmlns="" id="{0EB01D2B-44C9-4532-8FA2-CCD70B94E1D9}"/>
              </a:ext>
            </a:extLst>
          </p:cNvPr>
          <p:cNvGraphicFramePr>
            <a:graphicFrameLocks noGrp="1"/>
          </p:cNvGraphicFramePr>
          <p:nvPr>
            <p:extLst>
              <p:ext uri="{D42A27DB-BD31-4B8C-83A1-F6EECF244321}">
                <p14:modId xmlns:p14="http://schemas.microsoft.com/office/powerpoint/2010/main" val="3549835673"/>
              </p:ext>
            </p:extLst>
          </p:nvPr>
        </p:nvGraphicFramePr>
        <p:xfrm>
          <a:off x="126124" y="879785"/>
          <a:ext cx="8828689" cy="5485620"/>
        </p:xfrm>
        <a:graphic>
          <a:graphicData uri="http://schemas.openxmlformats.org/drawingml/2006/table">
            <a:tbl>
              <a:tblPr firstRow="1" bandRow="1">
                <a:tableStyleId>{284E427A-3D55-4303-BF80-6455036E1DE7}</a:tableStyleId>
              </a:tblPr>
              <a:tblGrid>
                <a:gridCol w="2083676">
                  <a:extLst>
                    <a:ext uri="{9D8B030D-6E8A-4147-A177-3AD203B41FA5}">
                      <a16:colId xmlns:a16="http://schemas.microsoft.com/office/drawing/2014/main" xmlns="" val="3440329757"/>
                    </a:ext>
                  </a:extLst>
                </a:gridCol>
                <a:gridCol w="2971800">
                  <a:extLst>
                    <a:ext uri="{9D8B030D-6E8A-4147-A177-3AD203B41FA5}">
                      <a16:colId xmlns:a16="http://schemas.microsoft.com/office/drawing/2014/main" xmlns="" val="4210935750"/>
                    </a:ext>
                  </a:extLst>
                </a:gridCol>
                <a:gridCol w="3773213">
                  <a:extLst>
                    <a:ext uri="{9D8B030D-6E8A-4147-A177-3AD203B41FA5}">
                      <a16:colId xmlns:a16="http://schemas.microsoft.com/office/drawing/2014/main" xmlns="" val="3205689721"/>
                    </a:ext>
                  </a:extLst>
                </a:gridCol>
              </a:tblGrid>
              <a:tr h="366690">
                <a:tc>
                  <a:txBody>
                    <a:bodyPr/>
                    <a:lstStyle/>
                    <a:p>
                      <a:pPr algn="l"/>
                      <a:r>
                        <a:rPr lang="en-US" sz="1600" dirty="0">
                          <a:latin typeface="+mn-lt"/>
                        </a:rPr>
                        <a:t>Potential Concern</a:t>
                      </a:r>
                      <a:endParaRPr lang="en-GB" sz="1600" dirty="0">
                        <a:latin typeface="+mn-lt"/>
                      </a:endParaRPr>
                    </a:p>
                  </a:txBody>
                  <a:tcPr anchor="ctr"/>
                </a:tc>
                <a:tc>
                  <a:txBody>
                    <a:bodyPr/>
                    <a:lstStyle/>
                    <a:p>
                      <a:pPr algn="l"/>
                      <a:r>
                        <a:rPr lang="en-US" sz="1600" dirty="0">
                          <a:latin typeface="+mn-lt"/>
                        </a:rPr>
                        <a:t>How HSI help</a:t>
                      </a:r>
                      <a:endParaRPr lang="en-GB" sz="1600" dirty="0">
                        <a:latin typeface="+mn-lt"/>
                      </a:endParaRPr>
                    </a:p>
                  </a:txBody>
                  <a:tcPr anchor="ctr"/>
                </a:tc>
                <a:tc>
                  <a:txBody>
                    <a:bodyPr/>
                    <a:lstStyle/>
                    <a:p>
                      <a:pPr algn="l"/>
                      <a:r>
                        <a:rPr lang="en-US" sz="1600" dirty="0">
                          <a:latin typeface="+mn-lt"/>
                        </a:rPr>
                        <a:t>Benefit to You</a:t>
                      </a:r>
                      <a:endParaRPr lang="en-GB" sz="1600" dirty="0">
                        <a:latin typeface="+mn-lt"/>
                      </a:endParaRPr>
                    </a:p>
                  </a:txBody>
                  <a:tcPr anchor="ctr"/>
                </a:tc>
                <a:extLst>
                  <a:ext uri="{0D108BD9-81ED-4DB2-BD59-A6C34878D82A}">
                    <a16:rowId xmlns:a16="http://schemas.microsoft.com/office/drawing/2014/main" xmlns="" val="1353634090"/>
                  </a:ext>
                </a:extLst>
              </a:tr>
              <a:tr h="918690">
                <a:tc>
                  <a:txBody>
                    <a:bodyPr/>
                    <a:lstStyle/>
                    <a:p>
                      <a:r>
                        <a:rPr lang="en-GB" sz="1200" dirty="0">
                          <a:latin typeface="+mn-lt"/>
                        </a:rPr>
                        <a:t>Lack of strategic partnership </a:t>
                      </a:r>
                    </a:p>
                  </a:txBody>
                  <a:tcPr/>
                </a:tc>
                <a:tc>
                  <a:txBody>
                    <a:bodyPr/>
                    <a:lstStyle/>
                    <a:p>
                      <a:pPr marL="171450" indent="-171450">
                        <a:buFont typeface="Arial" panose="020B0604020202020204" pitchFamily="34" charset="0"/>
                        <a:buChar char="•"/>
                      </a:pPr>
                      <a:r>
                        <a:rPr lang="en-GB" sz="1200">
                          <a:latin typeface="+mn-lt"/>
                        </a:rPr>
                        <a:t>Fully understanding </a:t>
                      </a:r>
                      <a:r>
                        <a:rPr lang="en-GB" sz="1200" dirty="0">
                          <a:latin typeface="+mn-lt"/>
                        </a:rPr>
                        <a:t>the Commissioning needs with the aim of developing long-term strategic LA partnerships</a:t>
                      </a:r>
                    </a:p>
                  </a:txBody>
                  <a:tcPr/>
                </a:tc>
                <a:tc>
                  <a:txBody>
                    <a:bodyPr/>
                    <a:lstStyle/>
                    <a:p>
                      <a:pPr marL="171450" indent="-171450">
                        <a:buFont typeface="Arial" panose="020B0604020202020204" pitchFamily="34" charset="0"/>
                        <a:buChar char="•"/>
                      </a:pPr>
                      <a:r>
                        <a:rPr lang="en-GB" sz="1200" dirty="0">
                          <a:latin typeface="+mn-lt"/>
                        </a:rPr>
                        <a:t>Confidence that we will work within your strategy and guidelines to assist those that need it most</a:t>
                      </a:r>
                    </a:p>
                  </a:txBody>
                  <a:tcPr/>
                </a:tc>
                <a:extLst>
                  <a:ext uri="{0D108BD9-81ED-4DB2-BD59-A6C34878D82A}">
                    <a16:rowId xmlns:a16="http://schemas.microsoft.com/office/drawing/2014/main" xmlns="" val="1691869765"/>
                  </a:ext>
                </a:extLst>
              </a:tr>
              <a:tr h="918690">
                <a:tc>
                  <a:txBody>
                    <a:bodyPr/>
                    <a:lstStyle/>
                    <a:p>
                      <a:r>
                        <a:rPr lang="en-GB" sz="1200" dirty="0">
                          <a:latin typeface="+mn-lt"/>
                        </a:rPr>
                        <a:t>Care Providers</a:t>
                      </a:r>
                    </a:p>
                  </a:txBody>
                  <a:tcPr/>
                </a:tc>
                <a:tc>
                  <a:txBody>
                    <a:bodyPr/>
                    <a:lstStyle/>
                    <a:p>
                      <a:pPr marL="171450" indent="-171450">
                        <a:buFont typeface="Arial" panose="020B0604020202020204" pitchFamily="34" charset="0"/>
                        <a:buChar char="•"/>
                      </a:pPr>
                      <a:r>
                        <a:rPr lang="en-GB" sz="1200" dirty="0">
                          <a:latin typeface="+mn-lt"/>
                        </a:rPr>
                        <a:t>We will work with CPs on the LA framework, or where there is no framework with a preferred partner with a strong local presence</a:t>
                      </a:r>
                    </a:p>
                  </a:txBody>
                  <a:tcPr/>
                </a:tc>
                <a:tc>
                  <a:txBody>
                    <a:bodyPr/>
                    <a:lstStyle/>
                    <a:p>
                      <a:pPr marL="171450" indent="-171450">
                        <a:buFont typeface="Arial" panose="020B0604020202020204" pitchFamily="34" charset="0"/>
                        <a:buChar char="•"/>
                      </a:pPr>
                      <a:r>
                        <a:rPr lang="en-GB" sz="1200" dirty="0">
                          <a:latin typeface="+mn-lt"/>
                        </a:rPr>
                        <a:t>Confidence that the CP for each scheme is of a high quality, with a local presence and who has passed Due Diligence checks for viability and governance.</a:t>
                      </a:r>
                    </a:p>
                  </a:txBody>
                  <a:tcPr/>
                </a:tc>
                <a:extLst>
                  <a:ext uri="{0D108BD9-81ED-4DB2-BD59-A6C34878D82A}">
                    <a16:rowId xmlns:a16="http://schemas.microsoft.com/office/drawing/2014/main" xmlns="" val="39978277"/>
                  </a:ext>
                </a:extLst>
              </a:tr>
              <a:tr h="904110">
                <a:tc>
                  <a:txBody>
                    <a:bodyPr/>
                    <a:lstStyle/>
                    <a:p>
                      <a:r>
                        <a:rPr lang="en-US" sz="1200" dirty="0">
                          <a:latin typeface="+mn-lt"/>
                        </a:rPr>
                        <a:t>Stablility of Regulated Social Landlords (Housing Associations)</a:t>
                      </a:r>
                      <a:endParaRPr lang="en-GB" sz="1200" dirty="0">
                        <a:latin typeface="+mn-lt"/>
                      </a:endParaRPr>
                    </a:p>
                  </a:txBody>
                  <a:tcPr/>
                </a:tc>
                <a:tc>
                  <a:txBody>
                    <a:bodyPr/>
                    <a:lstStyle/>
                    <a:p>
                      <a:pPr marL="171450" indent="-171450">
                        <a:buFont typeface="Arial" panose="020B0604020202020204" pitchFamily="34" charset="0"/>
                        <a:buChar char="•"/>
                      </a:pPr>
                      <a:r>
                        <a:rPr lang="en-US" sz="1200" dirty="0">
                          <a:latin typeface="+mn-lt"/>
                        </a:rPr>
                        <a:t>Due Diligence &amp; RSH requirements must be passed.</a:t>
                      </a:r>
                    </a:p>
                    <a:p>
                      <a:pPr marL="171450" indent="-171450">
                        <a:buFont typeface="Arial" panose="020B0604020202020204" pitchFamily="34" charset="0"/>
                        <a:buChar char="•"/>
                      </a:pPr>
                      <a:r>
                        <a:rPr lang="en-GB" sz="1200" dirty="0">
                          <a:latin typeface="+mn-lt"/>
                        </a:rPr>
                        <a:t>Capability for local intensive housing management must be proved. </a:t>
                      </a:r>
                    </a:p>
                    <a:p>
                      <a:pPr marL="171450" indent="-171450">
                        <a:buFont typeface="Arial" panose="020B0604020202020204" pitchFamily="34" charset="0"/>
                        <a:buChar char="•"/>
                      </a:pPr>
                      <a:r>
                        <a:rPr lang="en-GB" sz="1200" dirty="0">
                          <a:latin typeface="+mn-lt"/>
                        </a:rPr>
                        <a:t>Each scheme will be viable for an RP in isolation to ensure long-term support.</a:t>
                      </a:r>
                    </a:p>
                  </a:txBody>
                  <a:tcPr/>
                </a:tc>
                <a:tc>
                  <a:txBody>
                    <a:bodyPr/>
                    <a:lstStyle/>
                    <a:p>
                      <a:pPr marL="171450" indent="-171450">
                        <a:buFont typeface="Arial" panose="020B0604020202020204" pitchFamily="34" charset="0"/>
                        <a:buChar char="•"/>
                      </a:pPr>
                      <a:r>
                        <a:rPr lang="en-US" sz="1200" dirty="0">
                          <a:latin typeface="+mn-lt"/>
                        </a:rPr>
                        <a:t>Confidence you are working with a Housing Association you can trust, which has stability, quality and long term viability at the heart of governance decisions</a:t>
                      </a:r>
                      <a:endParaRPr lang="en-GB" sz="1200" dirty="0">
                        <a:latin typeface="+mn-lt"/>
                      </a:endParaRPr>
                    </a:p>
                  </a:txBody>
                  <a:tcPr/>
                </a:tc>
                <a:extLst>
                  <a:ext uri="{0D108BD9-81ED-4DB2-BD59-A6C34878D82A}">
                    <a16:rowId xmlns:a16="http://schemas.microsoft.com/office/drawing/2014/main" xmlns="" val="3178151337"/>
                  </a:ext>
                </a:extLst>
              </a:tr>
              <a:tr h="904110">
                <a:tc>
                  <a:txBody>
                    <a:bodyPr/>
                    <a:lstStyle/>
                    <a:p>
                      <a:r>
                        <a:rPr lang="en-US" sz="1200">
                          <a:latin typeface="+mn-lt"/>
                        </a:rPr>
                        <a:t>Rent </a:t>
                      </a:r>
                      <a:r>
                        <a:rPr lang="en-US" sz="1200" dirty="0">
                          <a:latin typeface="+mn-lt"/>
                        </a:rPr>
                        <a:t>Levels</a:t>
                      </a:r>
                      <a:endParaRPr lang="en-GB" sz="1200" dirty="0">
                        <a:latin typeface="+mn-lt"/>
                      </a:endParaRPr>
                    </a:p>
                  </a:txBody>
                  <a:tcPr/>
                </a:tc>
                <a:tc>
                  <a:txBody>
                    <a:bodyPr/>
                    <a:lstStyle/>
                    <a:p>
                      <a:pPr marL="171450" indent="-171450">
                        <a:buFont typeface="Arial" panose="020B0604020202020204" pitchFamily="34" charset="0"/>
                        <a:buChar char="•"/>
                      </a:pPr>
                      <a:r>
                        <a:rPr lang="en-US" sz="1200" dirty="0">
                          <a:latin typeface="+mn-lt"/>
                        </a:rPr>
                        <a:t>In-house teams &amp; Housing Benefit expert working directly with LA’s Housing Benefit team for each application</a:t>
                      </a:r>
                      <a:endParaRPr lang="en-GB" sz="1200" dirty="0">
                        <a:latin typeface="+mn-lt"/>
                      </a:endParaRPr>
                    </a:p>
                  </a:txBody>
                  <a:tcPr/>
                </a:tc>
                <a:tc>
                  <a:txBody>
                    <a:bodyPr/>
                    <a:lstStyle/>
                    <a:p>
                      <a:pPr marL="171450" indent="-171450">
                        <a:buFont typeface="Arial" panose="020B0604020202020204" pitchFamily="34" charset="0"/>
                        <a:buChar char="•"/>
                      </a:pPr>
                      <a:r>
                        <a:rPr lang="en-US" sz="1200" dirty="0">
                          <a:latin typeface="+mn-lt"/>
                        </a:rPr>
                        <a:t>Greater control &amp; reduced cost of projects</a:t>
                      </a:r>
                    </a:p>
                    <a:p>
                      <a:pPr marL="171450" indent="-171450">
                        <a:buFont typeface="Arial" panose="020B0604020202020204" pitchFamily="34" charset="0"/>
                        <a:buChar char="•"/>
                      </a:pPr>
                      <a:r>
                        <a:rPr lang="en-US" sz="1200" dirty="0">
                          <a:latin typeface="+mn-lt"/>
                        </a:rPr>
                        <a:t>Credible relationships with HB authorities &amp; rent-tests which allow for confidence and indicative approval in the viability of each scheme’s rents</a:t>
                      </a:r>
                      <a:endParaRPr lang="en-GB" sz="1200" dirty="0">
                        <a:latin typeface="+mn-lt"/>
                      </a:endParaRPr>
                    </a:p>
                  </a:txBody>
                  <a:tcPr/>
                </a:tc>
                <a:extLst>
                  <a:ext uri="{0D108BD9-81ED-4DB2-BD59-A6C34878D82A}">
                    <a16:rowId xmlns:a16="http://schemas.microsoft.com/office/drawing/2014/main" xmlns="" val="946551455"/>
                  </a:ext>
                </a:extLst>
              </a:tr>
              <a:tr h="634705">
                <a:tc>
                  <a:txBody>
                    <a:bodyPr/>
                    <a:lstStyle/>
                    <a:p>
                      <a:endParaRPr lang="en-GB" sz="1200" dirty="0">
                        <a:latin typeface="+mn-lt"/>
                      </a:endParaRPr>
                    </a:p>
                    <a:p>
                      <a:r>
                        <a:rPr lang="en-GB" sz="1200" dirty="0">
                          <a:latin typeface="+mn-lt"/>
                        </a:rPr>
                        <a:t>Quality of housing design &amp; finish and completing on time</a:t>
                      </a:r>
                    </a:p>
                  </a:txBody>
                  <a:tcPr/>
                </a:tc>
                <a:tc>
                  <a:txBody>
                    <a:bodyPr/>
                    <a:lstStyle/>
                    <a:p>
                      <a:pPr marL="171450" indent="-171450">
                        <a:buFont typeface="Arial" panose="020B0604020202020204" pitchFamily="34" charset="0"/>
                        <a:buChar char="•"/>
                      </a:pPr>
                      <a:r>
                        <a:rPr lang="en-US" sz="1200" dirty="0">
                          <a:latin typeface="+mn-lt"/>
                        </a:rPr>
                        <a:t>Clear specifications agreed upfront.</a:t>
                      </a:r>
                    </a:p>
                    <a:p>
                      <a:pPr marL="171450" indent="-171450">
                        <a:buFont typeface="Arial" panose="020B0604020202020204" pitchFamily="34" charset="0"/>
                        <a:buChar char="•"/>
                      </a:pPr>
                      <a:r>
                        <a:rPr lang="en-US" sz="1200" dirty="0">
                          <a:latin typeface="+mn-lt"/>
                        </a:rPr>
                        <a:t>In-house design &amp; construction teams keeping you involved, with a clear handover process and sign off</a:t>
                      </a:r>
                      <a:endParaRPr lang="en-GB" sz="1200" dirty="0">
                        <a:latin typeface="+mn-lt"/>
                      </a:endParaRPr>
                    </a:p>
                  </a:txBody>
                  <a:tcPr/>
                </a:tc>
                <a:tc>
                  <a:txBody>
                    <a:bodyPr/>
                    <a:lstStyle/>
                    <a:p>
                      <a:pPr marL="171450" indent="-171450">
                        <a:buFont typeface="Arial" panose="020B0604020202020204" pitchFamily="34" charset="0"/>
                        <a:buChar char="•"/>
                      </a:pPr>
                      <a:r>
                        <a:rPr lang="en-US" sz="1200" dirty="0">
                          <a:latin typeface="+mn-lt"/>
                        </a:rPr>
                        <a:t>Confidence the project will be delivered as agreed to appropriate specification of the individuals moving in.</a:t>
                      </a:r>
                    </a:p>
                    <a:p>
                      <a:pPr marL="171450" indent="-171450">
                        <a:buFont typeface="Arial" panose="020B0604020202020204" pitchFamily="34" charset="0"/>
                        <a:buChar char="•"/>
                      </a:pPr>
                      <a:r>
                        <a:rPr lang="en-US" sz="1200" dirty="0">
                          <a:latin typeface="+mn-lt"/>
                        </a:rPr>
                        <a:t>Schemes will be delivered on time, allowing for robust planning for each individual.</a:t>
                      </a:r>
                      <a:endParaRPr lang="en-GB" sz="1200" dirty="0">
                        <a:latin typeface="+mn-lt"/>
                      </a:endParaRPr>
                    </a:p>
                  </a:txBody>
                  <a:tcPr/>
                </a:tc>
                <a:extLst>
                  <a:ext uri="{0D108BD9-81ED-4DB2-BD59-A6C34878D82A}">
                    <a16:rowId xmlns:a16="http://schemas.microsoft.com/office/drawing/2014/main" xmlns="" val="214030205"/>
                  </a:ext>
                </a:extLst>
              </a:tr>
            </a:tbl>
          </a:graphicData>
        </a:graphic>
      </p:graphicFrame>
    </p:spTree>
    <p:extLst>
      <p:ext uri="{BB962C8B-B14F-4D97-AF65-F5344CB8AC3E}">
        <p14:creationId xmlns:p14="http://schemas.microsoft.com/office/powerpoint/2010/main" val="208339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93FD2F-5E41-4167-B27B-89736C0974B0}"/>
              </a:ext>
            </a:extLst>
          </p:cNvPr>
          <p:cNvPicPr>
            <a:picLocks noChangeAspect="1"/>
          </p:cNvPicPr>
          <p:nvPr/>
        </p:nvPicPr>
        <p:blipFill rotWithShape="1">
          <a:blip r:embed="rId3"/>
          <a:srcRect l="2099" r="11549" b="-1"/>
          <a:stretch/>
        </p:blipFill>
        <p:spPr>
          <a:xfrm>
            <a:off x="381000" y="914400"/>
            <a:ext cx="5229098" cy="4057265"/>
          </a:xfrm>
          <a:prstGeom prst="rect">
            <a:avLst/>
          </a:prstGeom>
        </p:spPr>
      </p:pic>
      <p:sp>
        <p:nvSpPr>
          <p:cNvPr id="16" name="Freeform: Shape 15">
            <a:extLst>
              <a:ext uri="{FF2B5EF4-FFF2-40B4-BE49-F238E27FC236}">
                <a16:creationId xmlns:a16="http://schemas.microsoft.com/office/drawing/2014/main" xmlns="" id="{61B91595-DF01-4E8B-80BF-B812BA9BFD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4"/>
            <a:ext cx="7835438"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8AC533DD-1CF6-4A33-852D-3877441533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7168" y="5346700"/>
            <a:ext cx="1746832"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3B46529-8040-4FDD-8AE3-0E26A2BA12F3}"/>
              </a:ext>
            </a:extLst>
          </p:cNvPr>
          <p:cNvSpPr>
            <a:spLocks noGrp="1"/>
          </p:cNvSpPr>
          <p:nvPr>
            <p:ph type="title"/>
          </p:nvPr>
        </p:nvSpPr>
        <p:spPr>
          <a:xfrm>
            <a:off x="5929399" y="3429000"/>
            <a:ext cx="2935538" cy="830231"/>
          </a:xfrm>
        </p:spPr>
        <p:txBody>
          <a:bodyPr vert="horz" lIns="91440" tIns="45720" rIns="91440" bIns="45720" rtlCol="0" anchor="b">
            <a:noAutofit/>
          </a:bodyPr>
          <a:lstStyle/>
          <a:p>
            <a:pPr algn="ctr" rtl="0">
              <a:lnSpc>
                <a:spcPct val="90000"/>
              </a:lnSpc>
              <a:spcBef>
                <a:spcPct val="0"/>
              </a:spcBef>
            </a:pPr>
            <a:r>
              <a:rPr lang="en-US" sz="2400" u="none" kern="1200" dirty="0">
                <a:solidFill>
                  <a:srgbClr val="000000"/>
                </a:solidFill>
                <a:latin typeface="Arial" panose="020B0604020202020204" pitchFamily="34" charset="0"/>
                <a:cs typeface="Arial" panose="020B0604020202020204" pitchFamily="34" charset="0"/>
              </a:rPr>
              <a:t>Working together, we have the opportunity to meet the huge unfulfilled demand in SSH and change the lives of the most vulnerable in our society</a:t>
            </a:r>
          </a:p>
        </p:txBody>
      </p:sp>
      <p:sp>
        <p:nvSpPr>
          <p:cNvPr id="3" name="Text Placeholder 2">
            <a:extLst>
              <a:ext uri="{FF2B5EF4-FFF2-40B4-BE49-F238E27FC236}">
                <a16:creationId xmlns:a16="http://schemas.microsoft.com/office/drawing/2014/main" xmlns="" id="{AABF2D51-2ED0-49E2-885E-F0ACAEAC1821}"/>
              </a:ext>
            </a:extLst>
          </p:cNvPr>
          <p:cNvSpPr>
            <a:spLocks noGrp="1"/>
          </p:cNvSpPr>
          <p:nvPr>
            <p:ph type="body" idx="1"/>
          </p:nvPr>
        </p:nvSpPr>
        <p:spPr>
          <a:xfrm>
            <a:off x="152401" y="5587039"/>
            <a:ext cx="8991599" cy="1270962"/>
          </a:xfrm>
        </p:spPr>
        <p:txBody>
          <a:bodyPr anchor="ctr">
            <a:normAutofit fontScale="92500" lnSpcReduction="20000"/>
          </a:bodyPr>
          <a:lstStyle/>
          <a:p>
            <a:r>
              <a:rPr lang="en-GB" sz="1700" dirty="0"/>
              <a:t>CHARLOTTE NUNN - LA Client Relationship Manager</a:t>
            </a:r>
          </a:p>
          <a:p>
            <a:endParaRPr lang="en-GB" sz="1700" dirty="0"/>
          </a:p>
          <a:p>
            <a:r>
              <a:rPr lang="en-GB" sz="1700" dirty="0" err="1"/>
              <a:t>ddi</a:t>
            </a:r>
            <a:r>
              <a:rPr lang="en-GB" sz="1700" dirty="0"/>
              <a:t>:  +44 1483 617 059</a:t>
            </a:r>
          </a:p>
          <a:p>
            <a:r>
              <a:rPr lang="en-GB" sz="1700" dirty="0"/>
              <a:t>m:    +44 7590 123 876</a:t>
            </a:r>
          </a:p>
          <a:p>
            <a:r>
              <a:rPr lang="en-GB" sz="1700" dirty="0"/>
              <a:t>e:     charlottenunn@henleyhi.com</a:t>
            </a:r>
          </a:p>
          <a:p>
            <a:r>
              <a:rPr lang="en-GB" sz="1700" dirty="0"/>
              <a:t>w:    www.henleyhi.com</a:t>
            </a:r>
          </a:p>
          <a:p>
            <a:endParaRPr lang="en-GB" sz="1700" dirty="0"/>
          </a:p>
        </p:txBody>
      </p:sp>
    </p:spTree>
    <p:extLst>
      <p:ext uri="{BB962C8B-B14F-4D97-AF65-F5344CB8AC3E}">
        <p14:creationId xmlns:p14="http://schemas.microsoft.com/office/powerpoint/2010/main" val="299124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xmlns="" id="{C8D5EBB3-862B-4898-BCCF-DCA06D493BBB}"/>
              </a:ext>
            </a:extLst>
          </p:cNvPr>
          <p:cNvSpPr/>
          <p:nvPr/>
        </p:nvSpPr>
        <p:spPr>
          <a:xfrm>
            <a:off x="-5676" y="4267200"/>
            <a:ext cx="3275767" cy="2100492"/>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aphicFrame>
        <p:nvGraphicFramePr>
          <p:cNvPr id="6" name="object 5">
            <a:extLst>
              <a:ext uri="{FF2B5EF4-FFF2-40B4-BE49-F238E27FC236}">
                <a16:creationId xmlns:a16="http://schemas.microsoft.com/office/drawing/2014/main" xmlns="" id="{BF9161A0-5E62-422A-889E-671B54396034}"/>
              </a:ext>
            </a:extLst>
          </p:cNvPr>
          <p:cNvGraphicFramePr>
            <a:graphicFrameLocks noGrp="1"/>
          </p:cNvGraphicFramePr>
          <p:nvPr>
            <p:extLst/>
          </p:nvPr>
        </p:nvGraphicFramePr>
        <p:xfrm>
          <a:off x="1640142" y="1469148"/>
          <a:ext cx="5446458" cy="2385492"/>
        </p:xfrm>
        <a:graphic>
          <a:graphicData uri="http://schemas.openxmlformats.org/drawingml/2006/table">
            <a:tbl>
              <a:tblPr firstRow="1" bandRow="1">
                <a:tableStyleId>{2D5ABB26-0587-4C30-8999-92F81FD0307C}</a:tableStyleId>
              </a:tblPr>
              <a:tblGrid>
                <a:gridCol w="2698135">
                  <a:extLst>
                    <a:ext uri="{9D8B030D-6E8A-4147-A177-3AD203B41FA5}">
                      <a16:colId xmlns:a16="http://schemas.microsoft.com/office/drawing/2014/main" xmlns="" val="20000"/>
                    </a:ext>
                  </a:extLst>
                </a:gridCol>
                <a:gridCol w="2748323">
                  <a:extLst>
                    <a:ext uri="{9D8B030D-6E8A-4147-A177-3AD203B41FA5}">
                      <a16:colId xmlns:a16="http://schemas.microsoft.com/office/drawing/2014/main" xmlns="" val="20001"/>
                    </a:ext>
                  </a:extLst>
                </a:gridCol>
              </a:tblGrid>
              <a:tr h="229448">
                <a:tc>
                  <a:txBody>
                    <a:bodyPr/>
                    <a:lstStyle/>
                    <a:p>
                      <a:pPr marL="92710">
                        <a:lnSpc>
                          <a:spcPct val="100000"/>
                        </a:lnSpc>
                        <a:spcBef>
                          <a:spcPts val="315"/>
                        </a:spcBef>
                      </a:pPr>
                      <a:r>
                        <a:rPr sz="1200" b="1" spc="-10" dirty="0">
                          <a:latin typeface="Arial"/>
                          <a:cs typeface="Arial"/>
                        </a:rPr>
                        <a:t>Type </a:t>
                      </a:r>
                      <a:r>
                        <a:rPr sz="1200" b="1" spc="-5" dirty="0">
                          <a:latin typeface="Arial"/>
                          <a:cs typeface="Arial"/>
                        </a:rPr>
                        <a:t>of Accommodation</a:t>
                      </a:r>
                      <a:endParaRPr sz="1200" b="1" dirty="0">
                        <a:latin typeface="Arial"/>
                        <a:cs typeface="Arial"/>
                      </a:endParaRPr>
                    </a:p>
                  </a:txBody>
                  <a:tcPr marL="0" marR="0" marT="40005" marB="0">
                    <a:lnL w="9525">
                      <a:solidFill>
                        <a:srgbClr val="FFFFFF"/>
                      </a:solidFill>
                      <a:prstDash val="solid"/>
                    </a:lnL>
                    <a:lnR w="12700">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a:lnSpc>
                          <a:spcPct val="100000"/>
                        </a:lnSpc>
                        <a:spcBef>
                          <a:spcPts val="315"/>
                        </a:spcBef>
                      </a:pPr>
                      <a:r>
                        <a:rPr sz="1200" spc="-5" dirty="0">
                          <a:latin typeface="Arial"/>
                          <a:cs typeface="Arial"/>
                        </a:rPr>
                        <a:t>Shared &amp; Self-Contained</a:t>
                      </a:r>
                      <a:r>
                        <a:rPr sz="1200" spc="-35" dirty="0">
                          <a:latin typeface="Arial"/>
                          <a:cs typeface="Arial"/>
                        </a:rPr>
                        <a:t> </a:t>
                      </a:r>
                      <a:r>
                        <a:rPr sz="1200" spc="-5" dirty="0">
                          <a:latin typeface="Arial"/>
                          <a:cs typeface="Arial"/>
                        </a:rPr>
                        <a:t>Units</a:t>
                      </a:r>
                      <a:endParaRPr sz="1200" dirty="0">
                        <a:latin typeface="Arial"/>
                        <a:cs typeface="Arial"/>
                      </a:endParaRPr>
                    </a:p>
                  </a:txBody>
                  <a:tcPr marL="0" marR="0" marT="40005" marB="0">
                    <a:lnL w="12700">
                      <a:solidFill>
                        <a:srgbClr val="FFFFFF"/>
                      </a:solidFill>
                      <a:prstDash val="soli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57555">
                <a:tc>
                  <a:txBody>
                    <a:bodyPr/>
                    <a:lstStyle/>
                    <a:p>
                      <a:pPr marL="92710">
                        <a:lnSpc>
                          <a:spcPct val="100000"/>
                        </a:lnSpc>
                        <a:spcBef>
                          <a:spcPts val="334"/>
                        </a:spcBef>
                      </a:pPr>
                      <a:r>
                        <a:rPr sz="1200" b="1" spc="-5" dirty="0">
                          <a:latin typeface="Arial"/>
                          <a:cs typeface="Arial"/>
                        </a:rPr>
                        <a:t>Number &amp; </a:t>
                      </a:r>
                      <a:r>
                        <a:rPr lang="en-GB" sz="1200" b="1" spc="-5" dirty="0">
                          <a:latin typeface="Arial"/>
                          <a:cs typeface="Arial"/>
                        </a:rPr>
                        <a:t>P</a:t>
                      </a:r>
                      <a:r>
                        <a:rPr sz="1200" b="1" spc="-5" dirty="0" err="1">
                          <a:latin typeface="Arial"/>
                          <a:cs typeface="Arial"/>
                        </a:rPr>
                        <a:t>rofile</a:t>
                      </a:r>
                      <a:r>
                        <a:rPr sz="1200" b="1" spc="-5" dirty="0">
                          <a:latin typeface="Arial"/>
                          <a:cs typeface="Arial"/>
                        </a:rPr>
                        <a:t> of</a:t>
                      </a:r>
                      <a:r>
                        <a:rPr sz="1200" b="1" spc="-40" dirty="0">
                          <a:latin typeface="Arial"/>
                          <a:cs typeface="Arial"/>
                        </a:rPr>
                        <a:t> </a:t>
                      </a:r>
                      <a:r>
                        <a:rPr lang="en-GB" sz="1200" b="1" spc="-5" dirty="0">
                          <a:latin typeface="Arial"/>
                          <a:cs typeface="Arial"/>
                        </a:rPr>
                        <a:t>C</a:t>
                      </a:r>
                      <a:r>
                        <a:rPr sz="1200" b="1" spc="-5" dirty="0" err="1">
                          <a:latin typeface="Arial"/>
                          <a:cs typeface="Arial"/>
                        </a:rPr>
                        <a:t>ohort</a:t>
                      </a:r>
                      <a:endParaRPr sz="1200" b="1" dirty="0">
                        <a:latin typeface="Arial"/>
                        <a:cs typeface="Arial"/>
                      </a:endParaRPr>
                    </a:p>
                  </a:txBody>
                  <a:tcPr marL="0" marR="0" marT="42544" marB="0">
                    <a:lnL w="9525">
                      <a:solidFill>
                        <a:srgbClr val="FFFFFF"/>
                      </a:solidFill>
                      <a:prstDash val="solid"/>
                    </a:lnL>
                    <a:lnR w="12700">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marR="342900">
                        <a:lnSpc>
                          <a:spcPct val="100000"/>
                        </a:lnSpc>
                        <a:spcBef>
                          <a:spcPts val="334"/>
                        </a:spcBef>
                      </a:pPr>
                      <a:r>
                        <a:rPr sz="1200" spc="-5" dirty="0">
                          <a:latin typeface="Arial"/>
                          <a:cs typeface="Arial"/>
                        </a:rPr>
                        <a:t>1 </a:t>
                      </a:r>
                      <a:r>
                        <a:rPr sz="1200" spc="-10" dirty="0">
                          <a:latin typeface="Arial"/>
                          <a:cs typeface="Arial"/>
                        </a:rPr>
                        <a:t>PD, </a:t>
                      </a:r>
                      <a:r>
                        <a:rPr sz="1200" spc="-5" dirty="0">
                          <a:latin typeface="Arial"/>
                          <a:cs typeface="Arial"/>
                        </a:rPr>
                        <a:t>3 LD &amp; 4</a:t>
                      </a:r>
                      <a:r>
                        <a:rPr sz="1200" spc="-70" dirty="0">
                          <a:latin typeface="Arial"/>
                          <a:cs typeface="Arial"/>
                        </a:rPr>
                        <a:t> </a:t>
                      </a:r>
                      <a:r>
                        <a:rPr sz="1200" spc="-5" dirty="0">
                          <a:latin typeface="Arial"/>
                          <a:cs typeface="Arial"/>
                        </a:rPr>
                        <a:t>independent  </a:t>
                      </a:r>
                      <a:r>
                        <a:rPr sz="1200" spc="-10" dirty="0">
                          <a:latin typeface="Arial"/>
                          <a:cs typeface="Arial"/>
                        </a:rPr>
                        <a:t>living</a:t>
                      </a:r>
                      <a:r>
                        <a:rPr sz="1200" spc="5" dirty="0">
                          <a:latin typeface="Arial"/>
                          <a:cs typeface="Arial"/>
                        </a:rPr>
                        <a:t> </a:t>
                      </a:r>
                      <a:r>
                        <a:rPr sz="1200" spc="-5" dirty="0">
                          <a:latin typeface="Arial"/>
                          <a:cs typeface="Arial"/>
                        </a:rPr>
                        <a:t>tenants</a:t>
                      </a:r>
                      <a:endParaRPr sz="1200" dirty="0">
                        <a:latin typeface="Arial"/>
                        <a:cs typeface="Arial"/>
                      </a:endParaRPr>
                    </a:p>
                  </a:txBody>
                  <a:tcPr marL="0" marR="0" marT="42544" marB="0">
                    <a:lnL w="12700">
                      <a:solidFill>
                        <a:srgbClr val="FFFFFF"/>
                      </a:solidFill>
                      <a:prstDash val="soli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231311">
                <a:tc>
                  <a:txBody>
                    <a:bodyPr/>
                    <a:lstStyle/>
                    <a:p>
                      <a:pPr marL="92710">
                        <a:lnSpc>
                          <a:spcPct val="100000"/>
                        </a:lnSpc>
                        <a:spcBef>
                          <a:spcPts val="335"/>
                        </a:spcBef>
                      </a:pPr>
                      <a:r>
                        <a:rPr sz="1200" b="1" spc="-5" dirty="0">
                          <a:latin typeface="Arial"/>
                          <a:cs typeface="Arial"/>
                        </a:rPr>
                        <a:t>Lease Rent</a:t>
                      </a:r>
                      <a:r>
                        <a:rPr sz="1200" b="1" spc="-25" dirty="0">
                          <a:latin typeface="Arial"/>
                          <a:cs typeface="Arial"/>
                        </a:rPr>
                        <a:t> </a:t>
                      </a:r>
                      <a:r>
                        <a:rPr sz="1050" b="1" dirty="0">
                          <a:latin typeface="Arial"/>
                          <a:cs typeface="Arial"/>
                        </a:rPr>
                        <a:t>PPPW</a:t>
                      </a:r>
                    </a:p>
                  </a:txBody>
                  <a:tcPr marL="0" marR="0" marT="42545" marB="0">
                    <a:lnL w="9525">
                      <a:solidFill>
                        <a:srgbClr val="FFFFFF"/>
                      </a:solidFill>
                      <a:prstDash val="solid"/>
                    </a:lnL>
                    <a:lnR w="12700">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a:lnSpc>
                          <a:spcPct val="100000"/>
                        </a:lnSpc>
                        <a:spcBef>
                          <a:spcPts val="335"/>
                        </a:spcBef>
                      </a:pPr>
                      <a:r>
                        <a:rPr sz="1200" spc="-10" dirty="0">
                          <a:latin typeface="Arial"/>
                          <a:cs typeface="Arial"/>
                        </a:rPr>
                        <a:t>£121.97</a:t>
                      </a:r>
                      <a:endParaRPr sz="1200" dirty="0">
                        <a:latin typeface="Arial"/>
                        <a:cs typeface="Arial"/>
                      </a:endParaRPr>
                    </a:p>
                  </a:txBody>
                  <a:tcPr marL="0" marR="0" marT="42545" marB="0">
                    <a:lnL w="12700">
                      <a:solidFill>
                        <a:srgbClr val="FFFFFF"/>
                      </a:solidFill>
                      <a:prstDash val="soli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231311">
                <a:tc>
                  <a:txBody>
                    <a:bodyPr/>
                    <a:lstStyle/>
                    <a:p>
                      <a:pPr marL="92710">
                        <a:lnSpc>
                          <a:spcPct val="100000"/>
                        </a:lnSpc>
                        <a:spcBef>
                          <a:spcPts val="335"/>
                        </a:spcBef>
                      </a:pPr>
                      <a:r>
                        <a:rPr sz="1200" b="1" spc="-5" dirty="0">
                          <a:latin typeface="Arial"/>
                          <a:cs typeface="Arial"/>
                        </a:rPr>
                        <a:t>Service Charges</a:t>
                      </a:r>
                      <a:r>
                        <a:rPr sz="1200" b="1" spc="-10" dirty="0">
                          <a:latin typeface="Arial"/>
                          <a:cs typeface="Arial"/>
                        </a:rPr>
                        <a:t> </a:t>
                      </a:r>
                      <a:r>
                        <a:rPr sz="1050" b="1" dirty="0">
                          <a:latin typeface="Arial"/>
                          <a:cs typeface="Arial"/>
                        </a:rPr>
                        <a:t>PPPW</a:t>
                      </a:r>
                    </a:p>
                  </a:txBody>
                  <a:tcPr marL="0" marR="0" marT="42545" marB="0">
                    <a:lnL w="9525">
                      <a:solidFill>
                        <a:srgbClr val="FFFFFF"/>
                      </a:solidFill>
                      <a:prstDash val="solid"/>
                    </a:lnL>
                    <a:lnR w="12700">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a:lnSpc>
                          <a:spcPct val="100000"/>
                        </a:lnSpc>
                        <a:spcBef>
                          <a:spcPts val="335"/>
                        </a:spcBef>
                      </a:pPr>
                      <a:r>
                        <a:rPr sz="1200" spc="-10" dirty="0">
                          <a:latin typeface="Arial"/>
                          <a:cs typeface="Arial"/>
                        </a:rPr>
                        <a:t>£102.04</a:t>
                      </a:r>
                      <a:endParaRPr sz="1200" dirty="0">
                        <a:latin typeface="Arial"/>
                        <a:cs typeface="Arial"/>
                      </a:endParaRPr>
                    </a:p>
                  </a:txBody>
                  <a:tcPr marL="0" marR="0" marT="42545" marB="0">
                    <a:lnL w="12700">
                      <a:solidFill>
                        <a:srgbClr val="FFFFFF"/>
                      </a:solidFill>
                      <a:prstDash val="soli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231311">
                <a:tc>
                  <a:txBody>
                    <a:bodyPr/>
                    <a:lstStyle/>
                    <a:p>
                      <a:pPr marL="92710">
                        <a:lnSpc>
                          <a:spcPct val="100000"/>
                        </a:lnSpc>
                        <a:spcBef>
                          <a:spcPts val="335"/>
                        </a:spcBef>
                      </a:pPr>
                      <a:r>
                        <a:rPr sz="1200" b="1" spc="-5" dirty="0">
                          <a:latin typeface="Arial"/>
                          <a:cs typeface="Arial"/>
                        </a:rPr>
                        <a:t>Total </a:t>
                      </a:r>
                      <a:r>
                        <a:rPr sz="1200" b="1" spc="-10" dirty="0">
                          <a:latin typeface="Arial"/>
                          <a:cs typeface="Arial"/>
                        </a:rPr>
                        <a:t>Eligible </a:t>
                      </a:r>
                      <a:r>
                        <a:rPr sz="1200" b="1" spc="-5" dirty="0">
                          <a:latin typeface="Arial"/>
                          <a:cs typeface="Arial"/>
                        </a:rPr>
                        <a:t>Rent for HB</a:t>
                      </a:r>
                      <a:r>
                        <a:rPr sz="1200" b="1" spc="0" dirty="0">
                          <a:latin typeface="Arial"/>
                          <a:cs typeface="Arial"/>
                        </a:rPr>
                        <a:t> </a:t>
                      </a:r>
                      <a:r>
                        <a:rPr sz="1050" b="1" dirty="0">
                          <a:latin typeface="Arial"/>
                          <a:cs typeface="Arial"/>
                        </a:rPr>
                        <a:t>PPPW</a:t>
                      </a:r>
                    </a:p>
                  </a:txBody>
                  <a:tcPr marL="0" marR="0" marT="42545" marB="0">
                    <a:lnL w="9525">
                      <a:solidFill>
                        <a:srgbClr val="FFFFFF"/>
                      </a:solidFill>
                      <a:prstDash val="solid"/>
                    </a:lnL>
                    <a:lnR w="12700">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a:lnSpc>
                          <a:spcPct val="100000"/>
                        </a:lnSpc>
                        <a:spcBef>
                          <a:spcPts val="335"/>
                        </a:spcBef>
                      </a:pPr>
                      <a:r>
                        <a:rPr sz="1200" spc="-10" dirty="0">
                          <a:latin typeface="Arial"/>
                          <a:cs typeface="Arial"/>
                        </a:rPr>
                        <a:t>£233.01</a:t>
                      </a:r>
                      <a:endParaRPr sz="1200" dirty="0">
                        <a:latin typeface="Arial"/>
                        <a:cs typeface="Arial"/>
                      </a:endParaRPr>
                    </a:p>
                  </a:txBody>
                  <a:tcPr marL="0" marR="0" marT="42545" marB="0">
                    <a:lnL w="12700">
                      <a:solidFill>
                        <a:srgbClr val="FFFFFF"/>
                      </a:solidFill>
                      <a:prstDash val="soli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231311">
                <a:tc>
                  <a:txBody>
                    <a:bodyPr/>
                    <a:lstStyle/>
                    <a:p>
                      <a:pPr marL="92710">
                        <a:lnSpc>
                          <a:spcPct val="100000"/>
                        </a:lnSpc>
                        <a:spcBef>
                          <a:spcPts val="335"/>
                        </a:spcBef>
                      </a:pPr>
                      <a:r>
                        <a:rPr sz="1200" b="1" spc="-5" dirty="0">
                          <a:latin typeface="Arial"/>
                          <a:cs typeface="Arial"/>
                        </a:rPr>
                        <a:t>Commissioner Grant for</a:t>
                      </a:r>
                      <a:r>
                        <a:rPr sz="1200" b="1" spc="-50" dirty="0">
                          <a:latin typeface="Arial"/>
                          <a:cs typeface="Arial"/>
                        </a:rPr>
                        <a:t> </a:t>
                      </a:r>
                      <a:r>
                        <a:rPr lang="en-GB" sz="1200" b="1" spc="-5" dirty="0">
                          <a:latin typeface="Arial"/>
                          <a:cs typeface="Arial"/>
                        </a:rPr>
                        <a:t>W</a:t>
                      </a:r>
                      <a:r>
                        <a:rPr sz="1200" b="1" spc="-5" dirty="0" err="1">
                          <a:latin typeface="Arial"/>
                          <a:cs typeface="Arial"/>
                        </a:rPr>
                        <a:t>orks</a:t>
                      </a:r>
                      <a:endParaRPr sz="1200" b="1" dirty="0">
                        <a:latin typeface="Arial"/>
                        <a:cs typeface="Arial"/>
                      </a:endParaRPr>
                    </a:p>
                  </a:txBody>
                  <a:tcPr marL="0" marR="0" marT="42545" marB="0">
                    <a:lnL w="9525">
                      <a:solidFill>
                        <a:srgbClr val="FFFFFF"/>
                      </a:solidFill>
                      <a:prstDash val="solid"/>
                    </a:lnL>
                    <a:lnR w="12700">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a:lnSpc>
                          <a:spcPct val="100000"/>
                        </a:lnSpc>
                        <a:spcBef>
                          <a:spcPts val="335"/>
                        </a:spcBef>
                      </a:pPr>
                      <a:r>
                        <a:rPr sz="1200" spc="-10" dirty="0">
                          <a:latin typeface="Arial"/>
                          <a:cs typeface="Arial"/>
                        </a:rPr>
                        <a:t>£300,000.00</a:t>
                      </a:r>
                      <a:endParaRPr sz="1200" dirty="0">
                        <a:latin typeface="Arial"/>
                        <a:cs typeface="Arial"/>
                      </a:endParaRPr>
                    </a:p>
                  </a:txBody>
                  <a:tcPr marL="0" marR="0" marT="42545" marB="0">
                    <a:lnL w="12700">
                      <a:solidFill>
                        <a:srgbClr val="FFFFFF"/>
                      </a:solidFill>
                      <a:prstDash val="soli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231311">
                <a:tc>
                  <a:txBody>
                    <a:bodyPr/>
                    <a:lstStyle/>
                    <a:p>
                      <a:pPr marL="92710">
                        <a:lnSpc>
                          <a:spcPct val="100000"/>
                        </a:lnSpc>
                        <a:spcBef>
                          <a:spcPts val="335"/>
                        </a:spcBef>
                      </a:pPr>
                      <a:r>
                        <a:rPr sz="1200" b="1" spc="-5" dirty="0">
                          <a:latin typeface="Arial"/>
                          <a:cs typeface="Arial"/>
                        </a:rPr>
                        <a:t>Rent Approval</a:t>
                      </a:r>
                      <a:r>
                        <a:rPr sz="1200" b="1" spc="-10" dirty="0">
                          <a:latin typeface="Arial"/>
                          <a:cs typeface="Arial"/>
                        </a:rPr>
                        <a:t> </a:t>
                      </a:r>
                      <a:r>
                        <a:rPr sz="1200" b="1" spc="-5" dirty="0">
                          <a:latin typeface="Arial"/>
                          <a:cs typeface="Arial"/>
                        </a:rPr>
                        <a:t>Status</a:t>
                      </a:r>
                      <a:endParaRPr sz="1200" b="1" dirty="0">
                        <a:latin typeface="Arial"/>
                        <a:cs typeface="Arial"/>
                      </a:endParaRPr>
                    </a:p>
                  </a:txBody>
                  <a:tcPr marL="0" marR="0" marT="42545" marB="0">
                    <a:lnL w="9525">
                      <a:solidFill>
                        <a:srgbClr val="FFFFFF"/>
                      </a:solidFill>
                      <a:prstDash val="solid"/>
                    </a:lnL>
                    <a:lnR w="12700">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a:lnSpc>
                          <a:spcPct val="100000"/>
                        </a:lnSpc>
                        <a:spcBef>
                          <a:spcPts val="335"/>
                        </a:spcBef>
                      </a:pPr>
                      <a:r>
                        <a:rPr sz="1200" spc="-5" dirty="0">
                          <a:latin typeface="Arial"/>
                          <a:cs typeface="Arial"/>
                        </a:rPr>
                        <a:t>Approved</a:t>
                      </a:r>
                      <a:endParaRPr sz="1200" dirty="0">
                        <a:latin typeface="Arial"/>
                        <a:cs typeface="Arial"/>
                      </a:endParaRPr>
                    </a:p>
                  </a:txBody>
                  <a:tcPr marL="0" marR="0" marT="42545" marB="0">
                    <a:lnL w="12700">
                      <a:solidFill>
                        <a:srgbClr val="FFFFFF"/>
                      </a:solidFill>
                      <a:prstDash val="soli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57556">
                <a:tc>
                  <a:txBody>
                    <a:bodyPr/>
                    <a:lstStyle/>
                    <a:p>
                      <a:pPr marL="92710">
                        <a:lnSpc>
                          <a:spcPct val="100000"/>
                        </a:lnSpc>
                        <a:spcBef>
                          <a:spcPts val="5"/>
                        </a:spcBef>
                      </a:pPr>
                      <a:r>
                        <a:rPr lang="en-US" sz="1200" b="1" dirty="0">
                          <a:latin typeface="Arial"/>
                          <a:cs typeface="Arial"/>
                        </a:rPr>
                        <a:t>Nominations Rights</a:t>
                      </a:r>
                      <a:endParaRPr sz="1200" b="1" dirty="0">
                        <a:latin typeface="Arial"/>
                        <a:cs typeface="Arial"/>
                      </a:endParaRPr>
                    </a:p>
                  </a:txBody>
                  <a:tcPr marL="0" marR="0" marT="42545" marB="0">
                    <a:lnL w="9525">
                      <a:solidFill>
                        <a:srgbClr val="FFFFFF"/>
                      </a:solidFill>
                      <a:prstDash val="solid"/>
                    </a:lnL>
                    <a:lnR w="12700" cap="flat" cmpd="sng" algn="ctr">
                      <a:solidFill>
                        <a:srgbClr val="FFFFFF"/>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5885">
                        <a:lnSpc>
                          <a:spcPct val="100000"/>
                        </a:lnSpc>
                        <a:spcBef>
                          <a:spcPts val="335"/>
                        </a:spcBef>
                      </a:pPr>
                      <a:r>
                        <a:rPr lang="en-US" sz="1200" dirty="0">
                          <a:latin typeface="Arial"/>
                          <a:cs typeface="Arial"/>
                        </a:rPr>
                        <a:t>Care Provider - 5yrs, incl subsequent voids. Conditions in Council care framework terms for length of lease</a:t>
                      </a:r>
                      <a:endParaRPr sz="1200" dirty="0">
                        <a:latin typeface="Arial"/>
                        <a:cs typeface="Arial"/>
                      </a:endParaRPr>
                    </a:p>
                  </a:txBody>
                  <a:tcPr marL="0" marR="0" marT="42545" marB="0">
                    <a:lnL w="12700" cap="flat" cmpd="sng" algn="ctr">
                      <a:solidFill>
                        <a:srgbClr val="FFFFFF"/>
                      </a:solidFill>
                      <a:prstDash val="solid"/>
                      <a:round/>
                      <a:headEnd type="none" w="med" len="med"/>
                      <a:tailEnd type="none" w="med" len="med"/>
                    </a:lnL>
                    <a:lnR w="9525">
                      <a:solidFill>
                        <a:srgbClr val="FFFFFF"/>
                      </a:solidFill>
                      <a:prstDash val="soli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376008852"/>
                  </a:ext>
                </a:extLst>
              </a:tr>
            </a:tbl>
          </a:graphicData>
        </a:graphic>
      </p:graphicFrame>
      <p:sp>
        <p:nvSpPr>
          <p:cNvPr id="9" name="object 9">
            <a:extLst>
              <a:ext uri="{FF2B5EF4-FFF2-40B4-BE49-F238E27FC236}">
                <a16:creationId xmlns:a16="http://schemas.microsoft.com/office/drawing/2014/main" xmlns="" id="{BA01D7A6-512E-44F8-B6B0-E1A0A17181B2}"/>
              </a:ext>
            </a:extLst>
          </p:cNvPr>
          <p:cNvSpPr/>
          <p:nvPr/>
        </p:nvSpPr>
        <p:spPr>
          <a:xfrm>
            <a:off x="7775367" y="4267200"/>
            <a:ext cx="1365665" cy="2100492"/>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xmlns="" id="{A002BD9D-F1C6-4A61-80B5-B84A12741B81}"/>
              </a:ext>
            </a:extLst>
          </p:cNvPr>
          <p:cNvSpPr/>
          <p:nvPr/>
        </p:nvSpPr>
        <p:spPr>
          <a:xfrm>
            <a:off x="5638800" y="4267200"/>
            <a:ext cx="2136567" cy="2100492"/>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a:extLst>
              <a:ext uri="{FF2B5EF4-FFF2-40B4-BE49-F238E27FC236}">
                <a16:creationId xmlns:a16="http://schemas.microsoft.com/office/drawing/2014/main" xmlns="" id="{3359122B-728E-4E2F-B833-8AC20A764A65}"/>
              </a:ext>
            </a:extLst>
          </p:cNvPr>
          <p:cNvSpPr/>
          <p:nvPr/>
        </p:nvSpPr>
        <p:spPr>
          <a:xfrm>
            <a:off x="3270091" y="4267200"/>
            <a:ext cx="2368709" cy="2100492"/>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3">
            <a:extLst>
              <a:ext uri="{FF2B5EF4-FFF2-40B4-BE49-F238E27FC236}">
                <a16:creationId xmlns:a16="http://schemas.microsoft.com/office/drawing/2014/main" xmlns="" id="{3D39CAD6-D173-4316-A06C-25213016888B}"/>
              </a:ext>
            </a:extLst>
          </p:cNvPr>
          <p:cNvSpPr txBox="1">
            <a:spLocks/>
          </p:cNvSpPr>
          <p:nvPr/>
        </p:nvSpPr>
        <p:spPr>
          <a:xfrm>
            <a:off x="370174" y="762000"/>
            <a:ext cx="7986395" cy="289823"/>
          </a:xfrm>
          <a:prstGeom prst="rect">
            <a:avLst/>
          </a:prstGeom>
        </p:spPr>
        <p:txBody>
          <a:bodyPr vert="horz" wrap="square" lIns="0" tIns="12700" rIns="0" bIns="0" rtlCol="0">
            <a:spAutoFit/>
          </a:bodyPr>
          <a:lstStyle>
            <a:lvl1pPr>
              <a:defRPr sz="1800" b="0" i="0" u="sng">
                <a:solidFill>
                  <a:srgbClr val="2C2C41"/>
                </a:solidFill>
                <a:latin typeface="Arial"/>
                <a:ea typeface="+mj-ea"/>
                <a:cs typeface="Arial"/>
              </a:defRPr>
            </a:lvl1pPr>
          </a:lstStyle>
          <a:p>
            <a:pPr marL="12700">
              <a:spcBef>
                <a:spcPts val="100"/>
              </a:spcBef>
              <a:tabLst>
                <a:tab pos="7973059" algn="l"/>
              </a:tabLst>
            </a:pPr>
            <a:r>
              <a:rPr lang="en-GB" u="none" kern="0" spc="-5" dirty="0">
                <a:latin typeface="Arial" panose="020B0604020202020204" pitchFamily="34" charset="0"/>
                <a:cs typeface="Arial" panose="020B0604020202020204" pitchFamily="34" charset="0"/>
              </a:rPr>
              <a:t>Case Study	</a:t>
            </a:r>
          </a:p>
        </p:txBody>
      </p:sp>
      <p:sp>
        <p:nvSpPr>
          <p:cNvPr id="17" name="Rectangle 16">
            <a:extLst>
              <a:ext uri="{FF2B5EF4-FFF2-40B4-BE49-F238E27FC236}">
                <a16:creationId xmlns:a16="http://schemas.microsoft.com/office/drawing/2014/main" xmlns="" id="{DE48A0FB-B55F-4854-9F28-EA81E927AB2B}"/>
              </a:ext>
            </a:extLst>
          </p:cNvPr>
          <p:cNvSpPr/>
          <p:nvPr/>
        </p:nvSpPr>
        <p:spPr>
          <a:xfrm>
            <a:off x="1640142" y="837481"/>
            <a:ext cx="4572000" cy="246221"/>
          </a:xfrm>
          <a:prstGeom prst="rect">
            <a:avLst/>
          </a:prstGeom>
        </p:spPr>
        <p:txBody>
          <a:bodyPr>
            <a:spAutoFit/>
          </a:bodyPr>
          <a:lstStyle/>
          <a:p>
            <a:r>
              <a:rPr lang="en-GB" sz="1000" u="none" kern="0" spc="-5" dirty="0">
                <a:solidFill>
                  <a:srgbClr val="5B6770"/>
                </a:solidFill>
                <a:latin typeface="Arial" panose="020B0604020202020204" pitchFamily="34" charset="0"/>
                <a:cs typeface="Arial" panose="020B0604020202020204" pitchFamily="34" charset="0"/>
              </a:rPr>
              <a:t>Southern unitary authority</a:t>
            </a:r>
            <a:endParaRPr lang="en-US" sz="1000" dirty="0">
              <a:solidFill>
                <a:srgbClr val="5B67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966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NLEY: Dividers">
  <a:themeElements>
    <a:clrScheme name="HENLEY">
      <a:dk1>
        <a:sysClr val="windowText" lastClr="000000"/>
      </a:dk1>
      <a:lt1>
        <a:sysClr val="window" lastClr="FFFFFF"/>
      </a:lt1>
      <a:dk2>
        <a:srgbClr val="2D2D41"/>
      </a:dk2>
      <a:lt2>
        <a:srgbClr val="FFFFFF"/>
      </a:lt2>
      <a:accent1>
        <a:srgbClr val="A6A699"/>
      </a:accent1>
      <a:accent2>
        <a:srgbClr val="95A3AB"/>
      </a:accent2>
      <a:accent3>
        <a:srgbClr val="2D2D41"/>
      </a:accent3>
      <a:accent4>
        <a:srgbClr val="5B6770"/>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al Sheet Template" id="{3CD6807B-4577-4ADE-96FC-DB0303B4BE4D}" vid="{62751164-8846-4B07-996E-8F11906F6C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1839</Words>
  <Application>Microsoft Office PowerPoint</Application>
  <PresentationFormat>On-screen Show (4:3)</PresentationFormat>
  <Paragraphs>251</Paragraphs>
  <Slides>11</Slides>
  <Notes>10</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Abadi Extra Light</vt:lpstr>
      <vt:lpstr>Arial</vt:lpstr>
      <vt:lpstr>Arial Nova Light</vt:lpstr>
      <vt:lpstr>Calibri</vt:lpstr>
      <vt:lpstr>Wingdings</vt:lpstr>
      <vt:lpstr>Office Theme</vt:lpstr>
      <vt:lpstr>HENLEY: Dividers</vt:lpstr>
      <vt:lpstr>PowerPoint Presentation</vt:lpstr>
      <vt:lpstr>  “The projected national demand for Specialist Supported Housing is 3x higher than previously anticipated and expected to increase by roughly  7,000 units (to 29-37,000 units) by 2027/28”*</vt:lpstr>
      <vt:lpstr>PowerPoint Presentation</vt:lpstr>
      <vt:lpstr>PowerPoint Presentation</vt:lpstr>
      <vt:lpstr>PowerPoint Presentation</vt:lpstr>
      <vt:lpstr>PowerPoint Presentation</vt:lpstr>
      <vt:lpstr>PowerPoint Presentation</vt:lpstr>
      <vt:lpstr>Working together, we have the opportunity to meet the huge unfulfilled demand in SSH and change the lives of the most vulnerable in our society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Nunn</dc:creator>
  <cp:lastModifiedBy>Kurshida Mirza</cp:lastModifiedBy>
  <cp:revision>63</cp:revision>
  <cp:lastPrinted>2018-11-14T15:34:59Z</cp:lastPrinted>
  <dcterms:created xsi:type="dcterms:W3CDTF">2018-11-14T11:23:55Z</dcterms:created>
  <dcterms:modified xsi:type="dcterms:W3CDTF">2018-12-04T14:45:51Z</dcterms:modified>
</cp:coreProperties>
</file>