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0" r:id="rId2"/>
    <p:sldId id="279" r:id="rId3"/>
    <p:sldId id="271" r:id="rId4"/>
    <p:sldId id="272" r:id="rId5"/>
    <p:sldId id="273" r:id="rId6"/>
    <p:sldId id="274" r:id="rId7"/>
    <p:sldId id="277" r:id="rId8"/>
    <p:sldId id="257" r:id="rId9"/>
    <p:sldId id="259" r:id="rId10"/>
    <p:sldId id="263" r:id="rId11"/>
    <p:sldId id="260" r:id="rId12"/>
    <p:sldId id="264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43C"/>
    <a:srgbClr val="6BA333"/>
    <a:srgbClr val="008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2308" autoAdjust="0"/>
  </p:normalViewPr>
  <p:slideViewPr>
    <p:cSldViewPr>
      <p:cViewPr varScale="1">
        <p:scale>
          <a:sx n="82" d="100"/>
          <a:sy n="82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67BA9-3D0C-44CE-A450-587DC922607B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FEFF565-BB62-4036-B260-22161D404884}">
      <dgm:prSet phldrT="[Text]"/>
      <dgm:spPr/>
      <dgm:t>
        <a:bodyPr/>
        <a:lstStyle/>
        <a:p>
          <a:r>
            <a:rPr lang="en-GB" b="1" dirty="0"/>
            <a:t>Beech Gardens</a:t>
          </a:r>
        </a:p>
      </dgm:t>
    </dgm:pt>
    <dgm:pt modelId="{6EB19CC9-1C13-464A-85E8-E8037B97A0D8}" type="parTrans" cxnId="{974B5E88-8F6F-44F3-A9D8-BCE87F589556}">
      <dgm:prSet/>
      <dgm:spPr/>
      <dgm:t>
        <a:bodyPr/>
        <a:lstStyle/>
        <a:p>
          <a:endParaRPr lang="en-GB"/>
        </a:p>
      </dgm:t>
    </dgm:pt>
    <dgm:pt modelId="{8FACD97F-65EB-4FE9-893D-02E46252794D}" type="sibTrans" cxnId="{974B5E88-8F6F-44F3-A9D8-BCE87F589556}">
      <dgm:prSet/>
      <dgm:spPr/>
      <dgm:t>
        <a:bodyPr/>
        <a:lstStyle/>
        <a:p>
          <a:endParaRPr lang="en-GB"/>
        </a:p>
      </dgm:t>
    </dgm:pt>
    <dgm:pt modelId="{52F410A8-6703-4DB6-BC6B-FC50CC143024}">
      <dgm:prSet phldrT="[Text]" custT="1"/>
      <dgm:spPr>
        <a:solidFill>
          <a:srgbClr val="6BA333"/>
        </a:solidFill>
      </dgm:spPr>
      <dgm:t>
        <a:bodyPr/>
        <a:lstStyle/>
        <a:p>
          <a:r>
            <a:rPr lang="en-GB" sz="900" b="1" dirty="0"/>
            <a:t>Community centre as base for healthy living concept (social prescribing, postural stability &amp; Extend, lifelong learning)</a:t>
          </a:r>
        </a:p>
      </dgm:t>
    </dgm:pt>
    <dgm:pt modelId="{5510D775-A603-4936-8F75-AFDBCFFF736F}" type="parTrans" cxnId="{B2D01C21-6BDD-4BBF-B0D8-B537E4F52B2F}">
      <dgm:prSet/>
      <dgm:spPr/>
      <dgm:t>
        <a:bodyPr/>
        <a:lstStyle/>
        <a:p>
          <a:endParaRPr lang="en-GB"/>
        </a:p>
      </dgm:t>
    </dgm:pt>
    <dgm:pt modelId="{A629ADB1-9F01-4458-9DFB-650B9E0EE000}" type="sibTrans" cxnId="{B2D01C21-6BDD-4BBF-B0D8-B537E4F52B2F}">
      <dgm:prSet/>
      <dgm:spPr/>
      <dgm:t>
        <a:bodyPr/>
        <a:lstStyle/>
        <a:p>
          <a:endParaRPr lang="en-GB"/>
        </a:p>
      </dgm:t>
    </dgm:pt>
    <dgm:pt modelId="{3A6387CC-ADA9-4A7D-A78B-865A73C268B2}">
      <dgm:prSet phldrT="[Text]" custT="1"/>
      <dgm:spPr>
        <a:solidFill>
          <a:srgbClr val="0083AC"/>
        </a:solidFill>
      </dgm:spPr>
      <dgm:t>
        <a:bodyPr/>
        <a:lstStyle/>
        <a:p>
          <a:r>
            <a:rPr lang="en-GB" sz="900" b="1" dirty="0"/>
            <a:t>Locally commissioned  care contract for the hub and immediate area</a:t>
          </a:r>
        </a:p>
      </dgm:t>
    </dgm:pt>
    <dgm:pt modelId="{A6C36EBF-77B6-480A-9026-C32075626B96}" type="parTrans" cxnId="{4C38BAF1-69FD-4852-9A35-C2D361B29F32}">
      <dgm:prSet/>
      <dgm:spPr/>
      <dgm:t>
        <a:bodyPr/>
        <a:lstStyle/>
        <a:p>
          <a:endParaRPr lang="en-GB"/>
        </a:p>
      </dgm:t>
    </dgm:pt>
    <dgm:pt modelId="{B7D53314-3518-456A-8EDB-53C5BB7A4F31}" type="sibTrans" cxnId="{4C38BAF1-69FD-4852-9A35-C2D361B29F32}">
      <dgm:prSet/>
      <dgm:spPr/>
      <dgm:t>
        <a:bodyPr/>
        <a:lstStyle/>
        <a:p>
          <a:endParaRPr lang="en-GB"/>
        </a:p>
      </dgm:t>
    </dgm:pt>
    <dgm:pt modelId="{1CF13D25-DD2F-417B-9351-35DE9DE43DE3}">
      <dgm:prSet phldrT="[Text]" custT="1"/>
      <dgm:spPr>
        <a:solidFill>
          <a:srgbClr val="30943C"/>
        </a:solidFill>
      </dgm:spPr>
      <dgm:t>
        <a:bodyPr/>
        <a:lstStyle/>
        <a:p>
          <a:r>
            <a:rPr lang="en-GB" sz="900" b="1" dirty="0"/>
            <a:t>Joined up </a:t>
          </a:r>
          <a:r>
            <a:rPr lang="en-GB" sz="900" b="1" dirty="0" err="1"/>
            <a:t>telecare</a:t>
          </a:r>
          <a:r>
            <a:rPr lang="en-GB" sz="900" b="1" dirty="0"/>
            <a:t> offer – aligning to better offer or shared care packages</a:t>
          </a:r>
        </a:p>
      </dgm:t>
    </dgm:pt>
    <dgm:pt modelId="{16DC1BA3-6376-48CB-A300-EA00B0FEBF7B}" type="parTrans" cxnId="{218B4B5A-CBA2-4A04-89F0-5AE56B439341}">
      <dgm:prSet/>
      <dgm:spPr/>
      <dgm:t>
        <a:bodyPr/>
        <a:lstStyle/>
        <a:p>
          <a:endParaRPr lang="en-GB"/>
        </a:p>
      </dgm:t>
    </dgm:pt>
    <dgm:pt modelId="{625E7584-6CD7-4D2E-94DB-0A55716FE211}" type="sibTrans" cxnId="{218B4B5A-CBA2-4A04-89F0-5AE56B439341}">
      <dgm:prSet/>
      <dgm:spPr/>
      <dgm:t>
        <a:bodyPr/>
        <a:lstStyle/>
        <a:p>
          <a:endParaRPr lang="en-GB"/>
        </a:p>
      </dgm:t>
    </dgm:pt>
    <dgm:pt modelId="{6E6D6CA5-0B5B-450D-8A31-33E588B39906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900" b="1" dirty="0"/>
            <a:t>Support  provided on scheme</a:t>
          </a:r>
        </a:p>
      </dgm:t>
    </dgm:pt>
    <dgm:pt modelId="{3CCC65A7-BEF1-4586-BD29-85EA44C02985}" type="parTrans" cxnId="{288BCB1E-8541-41D5-A4B4-1445CA76A635}">
      <dgm:prSet/>
      <dgm:spPr/>
      <dgm:t>
        <a:bodyPr/>
        <a:lstStyle/>
        <a:p>
          <a:endParaRPr lang="en-GB"/>
        </a:p>
      </dgm:t>
    </dgm:pt>
    <dgm:pt modelId="{6AC82401-5697-4221-8D60-B8306C8D878C}" type="sibTrans" cxnId="{288BCB1E-8541-41D5-A4B4-1445CA76A635}">
      <dgm:prSet/>
      <dgm:spPr/>
      <dgm:t>
        <a:bodyPr/>
        <a:lstStyle/>
        <a:p>
          <a:endParaRPr lang="en-GB"/>
        </a:p>
      </dgm:t>
    </dgm:pt>
    <dgm:pt modelId="{47DFD655-AA14-4D84-835C-9A5A91FC807A}" type="pres">
      <dgm:prSet presAssocID="{C0A67BA9-3D0C-44CE-A450-587DC92260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43192C1-B2F7-4A0A-A522-66EF0B8ACD81}" type="pres">
      <dgm:prSet presAssocID="{1FEFF565-BB62-4036-B260-22161D404884}" presName="centerShape" presStyleLbl="node0" presStyleIdx="0" presStyleCnt="1"/>
      <dgm:spPr/>
      <dgm:t>
        <a:bodyPr/>
        <a:lstStyle/>
        <a:p>
          <a:endParaRPr lang="en-GB"/>
        </a:p>
      </dgm:t>
    </dgm:pt>
    <dgm:pt modelId="{FD9AD8CA-1A01-4F69-8649-8FEB48ABA215}" type="pres">
      <dgm:prSet presAssocID="{52F410A8-6703-4DB6-BC6B-FC50CC143024}" presName="node" presStyleLbl="node1" presStyleIdx="0" presStyleCnt="4" custScaleX="1566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B6F80A-8349-413E-88DE-B333B1C1F381}" type="pres">
      <dgm:prSet presAssocID="{52F410A8-6703-4DB6-BC6B-FC50CC143024}" presName="dummy" presStyleCnt="0"/>
      <dgm:spPr/>
    </dgm:pt>
    <dgm:pt modelId="{38CAE743-19CF-4AA8-92A8-ED27819D9471}" type="pres">
      <dgm:prSet presAssocID="{A629ADB1-9F01-4458-9DFB-650B9E0EE000}" presName="sibTrans" presStyleLbl="sibTrans2D1" presStyleIdx="0" presStyleCnt="4"/>
      <dgm:spPr/>
      <dgm:t>
        <a:bodyPr/>
        <a:lstStyle/>
        <a:p>
          <a:endParaRPr lang="en-GB"/>
        </a:p>
      </dgm:t>
    </dgm:pt>
    <dgm:pt modelId="{A07D6FA6-0850-45FD-A944-1569BB05BFC5}" type="pres">
      <dgm:prSet presAssocID="{3A6387CC-ADA9-4A7D-A78B-865A73C268B2}" presName="node" presStyleLbl="node1" presStyleIdx="1" presStyleCnt="4" custScaleX="1090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FCFA02-24DE-460D-A141-FE98D1E640CF}" type="pres">
      <dgm:prSet presAssocID="{3A6387CC-ADA9-4A7D-A78B-865A73C268B2}" presName="dummy" presStyleCnt="0"/>
      <dgm:spPr/>
    </dgm:pt>
    <dgm:pt modelId="{38D25BAD-0D92-49BA-A550-3721BB00AB76}" type="pres">
      <dgm:prSet presAssocID="{B7D53314-3518-456A-8EDB-53C5BB7A4F31}" presName="sibTrans" presStyleLbl="sibTrans2D1" presStyleIdx="1" presStyleCnt="4"/>
      <dgm:spPr/>
      <dgm:t>
        <a:bodyPr/>
        <a:lstStyle/>
        <a:p>
          <a:endParaRPr lang="en-GB"/>
        </a:p>
      </dgm:t>
    </dgm:pt>
    <dgm:pt modelId="{BEF848DA-705F-4E3C-BDF8-DB6F58EAEC77}" type="pres">
      <dgm:prSet presAssocID="{1CF13D25-DD2F-417B-9351-35DE9DE43DE3}" presName="node" presStyleLbl="node1" presStyleIdx="2" presStyleCnt="4" custScaleX="1566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67C9B3-329A-4386-96DD-D00BF63DE1B6}" type="pres">
      <dgm:prSet presAssocID="{1CF13D25-DD2F-417B-9351-35DE9DE43DE3}" presName="dummy" presStyleCnt="0"/>
      <dgm:spPr/>
    </dgm:pt>
    <dgm:pt modelId="{8821A09F-025B-45CB-95F1-9795FA7639B7}" type="pres">
      <dgm:prSet presAssocID="{625E7584-6CD7-4D2E-94DB-0A55716FE211}" presName="sibTrans" presStyleLbl="sibTrans2D1" presStyleIdx="2" presStyleCnt="4"/>
      <dgm:spPr/>
      <dgm:t>
        <a:bodyPr/>
        <a:lstStyle/>
        <a:p>
          <a:endParaRPr lang="en-GB"/>
        </a:p>
      </dgm:t>
    </dgm:pt>
    <dgm:pt modelId="{80E98453-C5A5-47A9-9121-EB3E0EE34D28}" type="pres">
      <dgm:prSet presAssocID="{6E6D6CA5-0B5B-450D-8A31-33E588B39906}" presName="node" presStyleLbl="node1" presStyleIdx="3" presStyleCnt="4" custScaleX="1090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B95C97-DE8D-4830-BBAB-4439BF980084}" type="pres">
      <dgm:prSet presAssocID="{6E6D6CA5-0B5B-450D-8A31-33E588B39906}" presName="dummy" presStyleCnt="0"/>
      <dgm:spPr/>
    </dgm:pt>
    <dgm:pt modelId="{EFFF776E-AD73-4903-B1F3-F6390673DCF0}" type="pres">
      <dgm:prSet presAssocID="{6AC82401-5697-4221-8D60-B8306C8D878C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02E6CEC4-FB42-45C9-B35C-6AEA4D892748}" type="presOf" srcId="{625E7584-6CD7-4D2E-94DB-0A55716FE211}" destId="{8821A09F-025B-45CB-95F1-9795FA7639B7}" srcOrd="0" destOrd="0" presId="urn:microsoft.com/office/officeart/2005/8/layout/radial6"/>
    <dgm:cxn modelId="{4C38BAF1-69FD-4852-9A35-C2D361B29F32}" srcId="{1FEFF565-BB62-4036-B260-22161D404884}" destId="{3A6387CC-ADA9-4A7D-A78B-865A73C268B2}" srcOrd="1" destOrd="0" parTransId="{A6C36EBF-77B6-480A-9026-C32075626B96}" sibTransId="{B7D53314-3518-456A-8EDB-53C5BB7A4F31}"/>
    <dgm:cxn modelId="{9092CCA2-D2CE-43C6-95CE-B2392B235384}" type="presOf" srcId="{B7D53314-3518-456A-8EDB-53C5BB7A4F31}" destId="{38D25BAD-0D92-49BA-A550-3721BB00AB76}" srcOrd="0" destOrd="0" presId="urn:microsoft.com/office/officeart/2005/8/layout/radial6"/>
    <dgm:cxn modelId="{786A5770-F790-4F62-B943-43D60C4F26DA}" type="presOf" srcId="{6AC82401-5697-4221-8D60-B8306C8D878C}" destId="{EFFF776E-AD73-4903-B1F3-F6390673DCF0}" srcOrd="0" destOrd="0" presId="urn:microsoft.com/office/officeart/2005/8/layout/radial6"/>
    <dgm:cxn modelId="{86AB3A7B-DB8A-411B-9AF1-63FA0FB275B0}" type="presOf" srcId="{1CF13D25-DD2F-417B-9351-35DE9DE43DE3}" destId="{BEF848DA-705F-4E3C-BDF8-DB6F58EAEC77}" srcOrd="0" destOrd="0" presId="urn:microsoft.com/office/officeart/2005/8/layout/radial6"/>
    <dgm:cxn modelId="{FD9DB9E9-5F6A-40DA-905A-10C3BFCF4713}" type="presOf" srcId="{A629ADB1-9F01-4458-9DFB-650B9E0EE000}" destId="{38CAE743-19CF-4AA8-92A8-ED27819D9471}" srcOrd="0" destOrd="0" presId="urn:microsoft.com/office/officeart/2005/8/layout/radial6"/>
    <dgm:cxn modelId="{16208573-CBE8-40F5-B0DB-BE324D135EF0}" type="presOf" srcId="{1FEFF565-BB62-4036-B260-22161D404884}" destId="{C43192C1-B2F7-4A0A-A522-66EF0B8ACD81}" srcOrd="0" destOrd="0" presId="urn:microsoft.com/office/officeart/2005/8/layout/radial6"/>
    <dgm:cxn modelId="{218B4B5A-CBA2-4A04-89F0-5AE56B439341}" srcId="{1FEFF565-BB62-4036-B260-22161D404884}" destId="{1CF13D25-DD2F-417B-9351-35DE9DE43DE3}" srcOrd="2" destOrd="0" parTransId="{16DC1BA3-6376-48CB-A300-EA00B0FEBF7B}" sibTransId="{625E7584-6CD7-4D2E-94DB-0A55716FE211}"/>
    <dgm:cxn modelId="{290E987D-ECB2-40CE-9891-5917CB016879}" type="presOf" srcId="{52F410A8-6703-4DB6-BC6B-FC50CC143024}" destId="{FD9AD8CA-1A01-4F69-8649-8FEB48ABA215}" srcOrd="0" destOrd="0" presId="urn:microsoft.com/office/officeart/2005/8/layout/radial6"/>
    <dgm:cxn modelId="{651AD374-F81C-4F89-B56B-3FAC0B9928D1}" type="presOf" srcId="{6E6D6CA5-0B5B-450D-8A31-33E588B39906}" destId="{80E98453-C5A5-47A9-9121-EB3E0EE34D28}" srcOrd="0" destOrd="0" presId="urn:microsoft.com/office/officeart/2005/8/layout/radial6"/>
    <dgm:cxn modelId="{BC715B0A-3FD5-42CA-90E4-95172D891C04}" type="presOf" srcId="{C0A67BA9-3D0C-44CE-A450-587DC922607B}" destId="{47DFD655-AA14-4D84-835C-9A5A91FC807A}" srcOrd="0" destOrd="0" presId="urn:microsoft.com/office/officeart/2005/8/layout/radial6"/>
    <dgm:cxn modelId="{974B5E88-8F6F-44F3-A9D8-BCE87F589556}" srcId="{C0A67BA9-3D0C-44CE-A450-587DC922607B}" destId="{1FEFF565-BB62-4036-B260-22161D404884}" srcOrd="0" destOrd="0" parTransId="{6EB19CC9-1C13-464A-85E8-E8037B97A0D8}" sibTransId="{8FACD97F-65EB-4FE9-893D-02E46252794D}"/>
    <dgm:cxn modelId="{B2D01C21-6BDD-4BBF-B0D8-B537E4F52B2F}" srcId="{1FEFF565-BB62-4036-B260-22161D404884}" destId="{52F410A8-6703-4DB6-BC6B-FC50CC143024}" srcOrd="0" destOrd="0" parTransId="{5510D775-A603-4936-8F75-AFDBCFFF736F}" sibTransId="{A629ADB1-9F01-4458-9DFB-650B9E0EE000}"/>
    <dgm:cxn modelId="{288BCB1E-8541-41D5-A4B4-1445CA76A635}" srcId="{1FEFF565-BB62-4036-B260-22161D404884}" destId="{6E6D6CA5-0B5B-450D-8A31-33E588B39906}" srcOrd="3" destOrd="0" parTransId="{3CCC65A7-BEF1-4586-BD29-85EA44C02985}" sibTransId="{6AC82401-5697-4221-8D60-B8306C8D878C}"/>
    <dgm:cxn modelId="{BE4B6783-BA35-4011-9DC9-487188DE44BD}" type="presOf" srcId="{3A6387CC-ADA9-4A7D-A78B-865A73C268B2}" destId="{A07D6FA6-0850-45FD-A944-1569BB05BFC5}" srcOrd="0" destOrd="0" presId="urn:microsoft.com/office/officeart/2005/8/layout/radial6"/>
    <dgm:cxn modelId="{7555E8F6-B14E-4D8A-915D-28ED072F742C}" type="presParOf" srcId="{47DFD655-AA14-4D84-835C-9A5A91FC807A}" destId="{C43192C1-B2F7-4A0A-A522-66EF0B8ACD81}" srcOrd="0" destOrd="0" presId="urn:microsoft.com/office/officeart/2005/8/layout/radial6"/>
    <dgm:cxn modelId="{DB9D27AD-83FD-412F-8539-0B30912CBC40}" type="presParOf" srcId="{47DFD655-AA14-4D84-835C-9A5A91FC807A}" destId="{FD9AD8CA-1A01-4F69-8649-8FEB48ABA215}" srcOrd="1" destOrd="0" presId="urn:microsoft.com/office/officeart/2005/8/layout/radial6"/>
    <dgm:cxn modelId="{2AF2328F-F9C8-4788-B844-3E5B34CDB69A}" type="presParOf" srcId="{47DFD655-AA14-4D84-835C-9A5A91FC807A}" destId="{A4B6F80A-8349-413E-88DE-B333B1C1F381}" srcOrd="2" destOrd="0" presId="urn:microsoft.com/office/officeart/2005/8/layout/radial6"/>
    <dgm:cxn modelId="{0EF240E5-DE42-4FAF-B45A-0E7244DACD2C}" type="presParOf" srcId="{47DFD655-AA14-4D84-835C-9A5A91FC807A}" destId="{38CAE743-19CF-4AA8-92A8-ED27819D9471}" srcOrd="3" destOrd="0" presId="urn:microsoft.com/office/officeart/2005/8/layout/radial6"/>
    <dgm:cxn modelId="{383DFEC8-54AB-416A-B898-BEF874452896}" type="presParOf" srcId="{47DFD655-AA14-4D84-835C-9A5A91FC807A}" destId="{A07D6FA6-0850-45FD-A944-1569BB05BFC5}" srcOrd="4" destOrd="0" presId="urn:microsoft.com/office/officeart/2005/8/layout/radial6"/>
    <dgm:cxn modelId="{847B8B3A-EEF3-4C85-B27F-7C80D9024983}" type="presParOf" srcId="{47DFD655-AA14-4D84-835C-9A5A91FC807A}" destId="{59FCFA02-24DE-460D-A141-FE98D1E640CF}" srcOrd="5" destOrd="0" presId="urn:microsoft.com/office/officeart/2005/8/layout/radial6"/>
    <dgm:cxn modelId="{D1BDDD87-2F15-4B59-89F8-23597B577159}" type="presParOf" srcId="{47DFD655-AA14-4D84-835C-9A5A91FC807A}" destId="{38D25BAD-0D92-49BA-A550-3721BB00AB76}" srcOrd="6" destOrd="0" presId="urn:microsoft.com/office/officeart/2005/8/layout/radial6"/>
    <dgm:cxn modelId="{12C14103-6164-441D-8EBE-757839DA823F}" type="presParOf" srcId="{47DFD655-AA14-4D84-835C-9A5A91FC807A}" destId="{BEF848DA-705F-4E3C-BDF8-DB6F58EAEC77}" srcOrd="7" destOrd="0" presId="urn:microsoft.com/office/officeart/2005/8/layout/radial6"/>
    <dgm:cxn modelId="{48719C98-1023-4310-824E-BDBB97EC124D}" type="presParOf" srcId="{47DFD655-AA14-4D84-835C-9A5A91FC807A}" destId="{5167C9B3-329A-4386-96DD-D00BF63DE1B6}" srcOrd="8" destOrd="0" presId="urn:microsoft.com/office/officeart/2005/8/layout/radial6"/>
    <dgm:cxn modelId="{843B05AC-4E44-4344-8C13-929D6A283BE5}" type="presParOf" srcId="{47DFD655-AA14-4D84-835C-9A5A91FC807A}" destId="{8821A09F-025B-45CB-95F1-9795FA7639B7}" srcOrd="9" destOrd="0" presId="urn:microsoft.com/office/officeart/2005/8/layout/radial6"/>
    <dgm:cxn modelId="{8A2AD1E6-FBE5-4620-A40B-8B14932ADF29}" type="presParOf" srcId="{47DFD655-AA14-4D84-835C-9A5A91FC807A}" destId="{80E98453-C5A5-47A9-9121-EB3E0EE34D28}" srcOrd="10" destOrd="0" presId="urn:microsoft.com/office/officeart/2005/8/layout/radial6"/>
    <dgm:cxn modelId="{8A5F2A1C-2BAC-4AC2-8CA4-84A7F8779255}" type="presParOf" srcId="{47DFD655-AA14-4D84-835C-9A5A91FC807A}" destId="{00B95C97-DE8D-4830-BBAB-4439BF980084}" srcOrd="11" destOrd="0" presId="urn:microsoft.com/office/officeart/2005/8/layout/radial6"/>
    <dgm:cxn modelId="{9A510A3B-F585-42C6-9BA5-6DCC8766B6F0}" type="presParOf" srcId="{47DFD655-AA14-4D84-835C-9A5A91FC807A}" destId="{EFFF776E-AD73-4903-B1F3-F6390673DCF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13E89-498A-47C8-B67A-A05721CB0059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3905A-3194-437D-B396-494E0A646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097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5E2FA-BCF9-418A-82D2-B4E9407A593F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A68E8-3B23-4594-AD04-1F109EC83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81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87D-1761-4F83-8D5E-035B97C3927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27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87D-1761-4F83-8D5E-035B97C3927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72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87D-1761-4F83-8D5E-035B97C3927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16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A68E8-3B23-4594-AD04-1F109EC8325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3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97"/>
            <a:ext cx="9187468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039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3765"/>
            <a:ext cx="8229600" cy="3297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663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463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463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994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86637"/>
            <a:ext cx="4040188" cy="4639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86637"/>
            <a:ext cx="4041775" cy="46395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35466" y="635664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4B81E6-8202-8747-9D55-E472A5DD5CBB}" type="datetimeFigureOut">
              <a:rPr lang="en-US" smtClean="0">
                <a:solidFill>
                  <a:srgbClr val="808285"/>
                </a:solidFill>
              </a:rPr>
              <a:pPr defTabSz="457200"/>
              <a:t>12/4/2018</a:t>
            </a:fld>
            <a:endParaRPr lang="en-US">
              <a:solidFill>
                <a:srgbClr val="80828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02466" y="6356647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80828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31466" y="635664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B6B2C0A-405F-8A4F-B1E5-15684A9AC151}" type="slidenum">
              <a:rPr lang="en-US" smtClean="0">
                <a:solidFill>
                  <a:srgbClr val="808285"/>
                </a:solidFill>
              </a:rPr>
              <a:pPr defTabSz="457200"/>
              <a:t>‹#›</a:t>
            </a:fld>
            <a:endParaRPr lang="en-US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8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574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04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117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21172"/>
            <a:ext cx="5111750" cy="48049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3906"/>
            <a:ext cx="3008313" cy="35622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31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482" y="4870542"/>
            <a:ext cx="5369206" cy="4967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909482" y="1120587"/>
            <a:ext cx="5369206" cy="36069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9482" y="5466666"/>
            <a:ext cx="5369206" cy="705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0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43468" y="0"/>
            <a:ext cx="9187468" cy="6858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03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28925"/>
            <a:ext cx="8229600" cy="3297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961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00B5EF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808285"/>
          </a:solidFill>
          <a:latin typeface="Ubuntu" panose="020B0504030602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1" kern="1200">
          <a:solidFill>
            <a:srgbClr val="808285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808285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808285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808285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dufr7nrvXAhUEBMAKHSKDAoEQjRwIBw&amp;url=https://www.rentwest.com.au/subscribe-barclay-mis-protect-collect/&amp;psig=AOvVaw1zkabp4GTjwWP5rKh_KVst&amp;ust=151065187738859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1003"/>
            <a:ext cx="8991600" cy="107817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Ann Sutcliffe, Director Independence Trust</a:t>
            </a:r>
            <a:br>
              <a:rPr lang="en-GB" dirty="0" smtClean="0"/>
            </a:br>
            <a:r>
              <a:rPr lang="en-GB" dirty="0" smtClean="0"/>
              <a:t>(a subsidiary of the Connexus Housing Group)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88358"/>
            <a:ext cx="9144000" cy="446964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0" dirty="0" smtClean="0"/>
              <a:t>Connexus: recently formed from merger of Shropshire &amp; Herefordshire Housing Groups</a:t>
            </a:r>
          </a:p>
          <a:p>
            <a:pPr marL="0" indent="0">
              <a:buNone/>
            </a:pPr>
            <a:r>
              <a:rPr lang="en-GB" b="0" dirty="0" smtClean="0"/>
              <a:t>Two very rural counties on border with Wales Dispersed, sparsely populated:</a:t>
            </a:r>
          </a:p>
          <a:p>
            <a:pPr marL="0" indent="0">
              <a:buNone/>
            </a:pPr>
            <a:r>
              <a:rPr lang="en-GB" b="0" dirty="0" smtClean="0"/>
              <a:t>Shropshire: 		0.96 people per hectare</a:t>
            </a:r>
          </a:p>
          <a:p>
            <a:pPr marL="0" indent="0">
              <a:buNone/>
            </a:pPr>
            <a:r>
              <a:rPr lang="en-GB" b="0" dirty="0" smtClean="0"/>
              <a:t>Herefordshire: 	0.86 people </a:t>
            </a:r>
            <a:r>
              <a:rPr lang="en-GB" b="0" dirty="0"/>
              <a:t>per </a:t>
            </a:r>
            <a:r>
              <a:rPr lang="en-GB" b="0" dirty="0" smtClean="0"/>
              <a:t>hectare </a:t>
            </a:r>
          </a:p>
          <a:p>
            <a:pPr marL="0" indent="0">
              <a:buNone/>
            </a:pPr>
            <a:r>
              <a:rPr lang="en-GB" b="0" dirty="0" smtClean="0"/>
              <a:t>England:			4.09 people </a:t>
            </a:r>
            <a:r>
              <a:rPr lang="en-GB" b="0" dirty="0"/>
              <a:t>per </a:t>
            </a:r>
            <a:r>
              <a:rPr lang="en-GB" b="0" dirty="0" smtClean="0"/>
              <a:t>hectare </a:t>
            </a:r>
          </a:p>
          <a:p>
            <a:pPr marL="0" indent="0">
              <a:buNone/>
            </a:pPr>
            <a:endParaRPr lang="en-GB" b="0" dirty="0" smtClean="0"/>
          </a:p>
          <a:p>
            <a:pPr marL="0" indent="0">
              <a:buNone/>
            </a:pPr>
            <a:r>
              <a:rPr lang="en-GB" b="0" dirty="0" smtClean="0"/>
              <a:t>To support our tenants landlords </a:t>
            </a:r>
            <a:r>
              <a:rPr lang="en-GB" b="0" i="1" dirty="0" smtClean="0"/>
              <a:t>need</a:t>
            </a:r>
            <a:r>
              <a:rPr lang="en-GB" b="0" dirty="0" smtClean="0"/>
              <a:t> to be interested in broader solutions for PLACE – we need to be more than a landlord – care, employment, wealth, transport, inward investment &amp; job creation </a:t>
            </a:r>
          </a:p>
          <a:p>
            <a:pPr marL="0" indent="0">
              <a:buNone/>
            </a:pPr>
            <a:endParaRPr lang="en-GB" b="0" dirty="0" smtClean="0"/>
          </a:p>
          <a:p>
            <a:pPr marL="0" indent="0">
              <a:buNone/>
            </a:pPr>
            <a:r>
              <a:rPr lang="en-GB" sz="1200" b="0" dirty="0"/>
              <a:t>https://</a:t>
            </a:r>
            <a:r>
              <a:rPr lang="en-GB" sz="1200" b="0" dirty="0" smtClean="0"/>
              <a:t>factsandfigures.herefordshire.gov.uk</a:t>
            </a:r>
          </a:p>
          <a:p>
            <a:pPr marL="0" indent="0">
              <a:buNone/>
            </a:pPr>
            <a:r>
              <a:rPr lang="en-GB" sz="1200" b="0" dirty="0"/>
              <a:t>https://</a:t>
            </a:r>
            <a:r>
              <a:rPr lang="en-GB" sz="1200" b="0" dirty="0" smtClean="0"/>
              <a:t>shropshire.gov.uk/information-intelligence-and-insight</a:t>
            </a:r>
            <a:endParaRPr lang="en-GB" b="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0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80728"/>
            <a:ext cx="9144000" cy="56425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Housing can offer </a:t>
            </a:r>
            <a:r>
              <a:rPr lang="en-GB" sz="2400" b="1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</a:t>
            </a:r>
            <a:r>
              <a:rPr lang="en-GB" sz="2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 to help people who would otherwise be stuck in hospital to recover more quickly </a:t>
            </a:r>
            <a:r>
              <a:rPr lang="en-GB" sz="2400" b="1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GB" sz="2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stay </a:t>
            </a:r>
            <a:r>
              <a:rPr lang="en-GB" sz="2400" b="1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 </a:t>
            </a:r>
            <a:r>
              <a:rPr lang="en-GB" sz="2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longer:</a:t>
            </a:r>
            <a:endParaRPr lang="en-GB" sz="2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n-GB" sz="2200" dirty="0">
                <a:solidFill>
                  <a:srgbClr val="00B050"/>
                </a:solidFill>
              </a:rPr>
              <a:t>temporary</a:t>
            </a:r>
            <a:r>
              <a:rPr lang="en-GB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200" dirty="0">
                <a:solidFill>
                  <a:srgbClr val="00B050"/>
                </a:solidFill>
              </a:rPr>
              <a:t>home</a:t>
            </a:r>
            <a:r>
              <a:rPr lang="en-GB" sz="2200" dirty="0">
                <a:solidFill>
                  <a:schemeClr val="tx2">
                    <a:lumMod val="50000"/>
                  </a:schemeClr>
                </a:solidFill>
              </a:rPr>
              <a:t> for people leaving hospital who cannot return to their own home immediately, where they access the support they need to prepare for independent living again, often called ‘step down’.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>
                    <a:lumMod val="50000"/>
                  </a:schemeClr>
                </a:solidFill>
              </a:rPr>
              <a:t>Timely and appropriate transfers out of hospital and back to the patient’s </a:t>
            </a:r>
            <a:r>
              <a:rPr lang="en-GB" sz="2200" dirty="0">
                <a:solidFill>
                  <a:srgbClr val="00B050"/>
                </a:solidFill>
              </a:rPr>
              <a:t>own home </a:t>
            </a:r>
            <a:r>
              <a:rPr lang="en-GB" sz="2200" dirty="0">
                <a:solidFill>
                  <a:schemeClr val="tx2">
                    <a:lumMod val="50000"/>
                  </a:schemeClr>
                </a:solidFill>
              </a:rPr>
              <a:t>or to other suitable accommodation.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n-GB" sz="2200" dirty="0">
                <a:solidFill>
                  <a:srgbClr val="00B050"/>
                </a:solidFill>
              </a:rPr>
              <a:t>new home </a:t>
            </a:r>
            <a:r>
              <a:rPr lang="en-GB" sz="2200" dirty="0">
                <a:solidFill>
                  <a:schemeClr val="tx2">
                    <a:lumMod val="50000"/>
                  </a:schemeClr>
                </a:solidFill>
              </a:rPr>
              <a:t>for people whose existing home or lack of housing mean that they have nowhere suitable to be discharged to.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>
                    <a:lumMod val="50000"/>
                  </a:schemeClr>
                </a:solidFill>
              </a:rPr>
              <a:t>Keep people </a:t>
            </a:r>
            <a:r>
              <a:rPr lang="en-GB" sz="2200" dirty="0">
                <a:solidFill>
                  <a:srgbClr val="00B050"/>
                </a:solidFill>
              </a:rPr>
              <a:t>well at home </a:t>
            </a:r>
            <a:r>
              <a:rPr lang="en-GB" sz="2200" dirty="0">
                <a:solidFill>
                  <a:schemeClr val="tx2">
                    <a:lumMod val="50000"/>
                  </a:schemeClr>
                </a:solidFill>
              </a:rPr>
              <a:t>who would otherwise be at risk of being admitted or readmitted to hospital.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B050"/>
                </a:solidFill>
              </a:rPr>
              <a:t>A myriad of other services:</a:t>
            </a:r>
            <a:r>
              <a:rPr lang="en-GB" sz="2200" dirty="0">
                <a:solidFill>
                  <a:schemeClr val="tx2">
                    <a:lumMod val="50000"/>
                  </a:schemeClr>
                </a:solidFill>
              </a:rPr>
              <a:t> Adaptations, accredited DBS checked repairs service, Alarms and Telecare, accessible homes, Falls Responder and so on</a:t>
            </a:r>
          </a:p>
        </p:txBody>
      </p:sp>
    </p:spTree>
    <p:extLst>
      <p:ext uri="{BB962C8B-B14F-4D97-AF65-F5344CB8AC3E}">
        <p14:creationId xmlns:p14="http://schemas.microsoft.com/office/powerpoint/2010/main" val="3184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27810184"/>
              </p:ext>
            </p:extLst>
          </p:nvPr>
        </p:nvGraphicFramePr>
        <p:xfrm>
          <a:off x="1307976" y="1469008"/>
          <a:ext cx="657639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980728"/>
            <a:ext cx="432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3"/>
                </a:solidFill>
                <a:latin typeface="Ubuntu" panose="020B0804030602030204" pitchFamily="34" charset="0"/>
              </a:rPr>
              <a:t>A hub-based approach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4869160"/>
            <a:ext cx="129614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ALSO personal subscription services such as HomeLife or Mobile Responder service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24328" y="4876227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Also relationships with local VCSE e.g. Hands Together, Getting Older Adults On-Line, Age UK</a:t>
            </a:r>
          </a:p>
        </p:txBody>
      </p:sp>
    </p:spTree>
    <p:extLst>
      <p:ext uri="{BB962C8B-B14F-4D97-AF65-F5344CB8AC3E}">
        <p14:creationId xmlns:p14="http://schemas.microsoft.com/office/powerpoint/2010/main" val="193022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ouiser\AppData\Local\Microsoft\Windows\Temporary Internet Files\Content.IE5\DQBQ21LD\Break_through_wal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673"/>
            <a:ext cx="1722229" cy="2301255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017513"/>
            <a:ext cx="6982544" cy="938535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How can we make this happen?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280920" cy="3888432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Rethinking of commissioning to serve PLACE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Care packages delivered on average hours (via personal budgets of people on site) – locally commissioned, tenants involved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Support and care aligned to work together to provide joined up support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Supervised on site – high quality, reliable, trusted, monitored, known – embedded in the community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On site relationship between functional teams and providers  multi-disciplinary, co-located, complementary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140" y="908720"/>
            <a:ext cx="8229600" cy="648072"/>
          </a:xfrm>
        </p:spPr>
        <p:txBody>
          <a:bodyPr/>
          <a:lstStyle/>
          <a:p>
            <a:r>
              <a:rPr lang="en-GB" dirty="0" smtClean="0"/>
              <a:t>SUSTAIN consortium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140" y="1556792"/>
            <a:ext cx="8385332" cy="468052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Represent the 4 largest landlords in Shropshire/Telford</a:t>
            </a:r>
          </a:p>
          <a:p>
            <a:r>
              <a:rPr lang="en-GB" dirty="0" smtClean="0"/>
              <a:t>Connexus: South West &amp; North East (&amp; Herefordshire)</a:t>
            </a:r>
          </a:p>
          <a:p>
            <a:r>
              <a:rPr lang="en-GB" dirty="0" smtClean="0"/>
              <a:t>STAR: South East &amp; North West</a:t>
            </a:r>
          </a:p>
          <a:p>
            <a:r>
              <a:rPr lang="en-GB" dirty="0" smtClean="0"/>
              <a:t>Housing Plus: Shrewsbury, Staffordshire</a:t>
            </a:r>
          </a:p>
          <a:p>
            <a:r>
              <a:rPr lang="en-GB" dirty="0" smtClean="0"/>
              <a:t>Shropshire Housing Alliance (Wrekin Housing): Telford</a:t>
            </a:r>
          </a:p>
          <a:p>
            <a:r>
              <a:rPr lang="en-GB" dirty="0" smtClean="0"/>
              <a:t>Also – specialist providers – Trident, ETHOS, Shropshire Rural, Mayfair, Age UK.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dirty="0" smtClean="0"/>
              <a:t>Vision: Collaborate, not compete – join up the offer – shared brand – add value to each other &amp; to statutory services. Protect diversity.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9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3768"/>
            <a:ext cx="8229600" cy="675587"/>
          </a:xfrm>
        </p:spPr>
        <p:txBody>
          <a:bodyPr/>
          <a:lstStyle/>
          <a:p>
            <a:r>
              <a:rPr lang="en-GB" dirty="0" smtClean="0"/>
              <a:t>Usual rural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0435"/>
            <a:ext cx="9144000" cy="514520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b="0" dirty="0" smtClean="0"/>
              <a:t>Beautiful countryside, inward migration of older retirees, often affluent – raises house prices. Often have money but can’t buy desired services because not viable to provide.</a:t>
            </a:r>
          </a:p>
          <a:p>
            <a:r>
              <a:rPr lang="en-GB" b="0" dirty="0" smtClean="0"/>
              <a:t>Loss of younger people (family</a:t>
            </a:r>
            <a:r>
              <a:rPr lang="en-GB" b="0" dirty="0"/>
              <a:t> </a:t>
            </a:r>
            <a:r>
              <a:rPr lang="en-GB" b="0" dirty="0" smtClean="0"/>
              <a:t>&amp; carers) can’t </a:t>
            </a:r>
            <a:r>
              <a:rPr lang="en-GB" b="0" dirty="0"/>
              <a:t>afford to live </a:t>
            </a:r>
            <a:r>
              <a:rPr lang="en-GB" b="0" dirty="0" smtClean="0"/>
              <a:t>locally. </a:t>
            </a:r>
          </a:p>
          <a:p>
            <a:r>
              <a:rPr lang="en-GB" b="0" dirty="0" smtClean="0"/>
              <a:t>Low </a:t>
            </a:r>
            <a:r>
              <a:rPr lang="en-GB" b="0" dirty="0"/>
              <a:t>unemployment </a:t>
            </a:r>
            <a:r>
              <a:rPr lang="en-GB" b="0" dirty="0" smtClean="0"/>
              <a:t>yes but mainly low wage, low skill employment: multiple part-time “portfolio” jobs – fit round family commitment – carefully appraised – working hours, security, transport costs</a:t>
            </a:r>
          </a:p>
          <a:p>
            <a:r>
              <a:rPr lang="en-GB" b="0" dirty="0" smtClean="0"/>
              <a:t>Poor transport infrastructure + broadband – need a car </a:t>
            </a:r>
          </a:p>
          <a:p>
            <a:r>
              <a:rPr lang="en-GB" b="0" dirty="0" smtClean="0"/>
              <a:t>Struggle to attract doctors, nurses, care workers to work in local GP practices and hospitals</a:t>
            </a:r>
          </a:p>
          <a:p>
            <a:r>
              <a:rPr lang="en-GB" b="0" dirty="0" smtClean="0"/>
              <a:t>Push to centralise to rationalise costs</a:t>
            </a:r>
          </a:p>
        </p:txBody>
      </p:sp>
    </p:spTree>
    <p:extLst>
      <p:ext uri="{BB962C8B-B14F-4D97-AF65-F5344CB8AC3E}">
        <p14:creationId xmlns:p14="http://schemas.microsoft.com/office/powerpoint/2010/main" val="6576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336"/>
            <a:ext cx="3131840" cy="972766"/>
          </a:xfrm>
        </p:spPr>
        <p:txBody>
          <a:bodyPr>
            <a:noAutofit/>
          </a:bodyPr>
          <a:lstStyle/>
          <a:p>
            <a:r>
              <a:rPr lang="en-GB" sz="2400" b="0" i="1" dirty="0" smtClean="0"/>
              <a:t>Solutions: How social landlords can help</a:t>
            </a:r>
            <a:endParaRPr lang="en-GB" sz="2400" b="0" dirty="0"/>
          </a:p>
        </p:txBody>
      </p:sp>
      <p:pic>
        <p:nvPicPr>
          <p:cNvPr id="1026" name="Picture 2" descr="Image result for Protec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896"/>
            <a:ext cx="2051720" cy="15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1518817"/>
            <a:ext cx="9144000" cy="53639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dirty="0" smtClean="0"/>
              <a:t>Housing offers - affordable rents, shared ownership, keyworker accommodation, develop for sale, retirement homes, supported housing – Foyers, Refuges, Care-leavers, brain injury, ALD, Mental illness, young families, step-down beds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dirty="0" smtClean="0"/>
              <a:t>What we need – partnering – information about need + demand, collaboration not competition – higher land price means state (+ people) lose out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dirty="0" smtClean="0"/>
              <a:t>Service offers – alarms, Telecare, Falls Responder, Falls Care Navigator … domiciliary care, HomeLife, procure, (enforce </a:t>
            </a:r>
            <a:r>
              <a:rPr lang="en-GB" b="0" dirty="0"/>
              <a:t>or </a:t>
            </a:r>
            <a:r>
              <a:rPr lang="en-GB" b="0" dirty="0" smtClean="0"/>
              <a:t>reward) </a:t>
            </a:r>
            <a:r>
              <a:rPr lang="en-GB" b="0" dirty="0"/>
              <a:t>collaboration around service offers </a:t>
            </a:r>
            <a:r>
              <a:rPr lang="en-GB" b="0" dirty="0" smtClean="0"/>
              <a:t>to </a:t>
            </a:r>
            <a:r>
              <a:rPr lang="en-GB" b="0" dirty="0"/>
              <a:t>PLACE – to build viable economies of scale </a:t>
            </a:r>
            <a:r>
              <a:rPr lang="en-GB" b="0" dirty="0" smtClean="0"/>
              <a:t>&amp; coherent </a:t>
            </a:r>
            <a:r>
              <a:rPr lang="en-GB" b="0" dirty="0"/>
              <a:t>service </a:t>
            </a:r>
            <a:r>
              <a:rPr lang="en-GB" b="0" dirty="0" smtClean="0"/>
              <a:t>packages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dirty="0" smtClean="0"/>
              <a:t>Local hubs, co-location, shared data + referral pathways – frailty registers, ECINS, Local teams – multi-disciplinary – share a caseload, Strengthening Families pilot … Schools. </a:t>
            </a:r>
            <a:r>
              <a:rPr lang="en-GB" b="0" dirty="0">
                <a:solidFill>
                  <a:srgbClr val="FF0000"/>
                </a:solidFill>
              </a:rPr>
              <a:t>Need sensible joined up unity </a:t>
            </a:r>
            <a:r>
              <a:rPr lang="en-GB" b="0" dirty="0" smtClean="0">
                <a:solidFill>
                  <a:srgbClr val="FF0000"/>
                </a:solidFill>
              </a:rPr>
              <a:t>on </a:t>
            </a:r>
            <a:r>
              <a:rPr lang="en-GB" b="0" dirty="0">
                <a:solidFill>
                  <a:srgbClr val="FF0000"/>
                </a:solidFill>
              </a:rPr>
              <a:t>public estate – siting of hubs – competition – libraries, children’s centres, GP surgeries (same problem with “community connector services</a:t>
            </a:r>
            <a:r>
              <a:rPr lang="en-GB" b="0" dirty="0" smtClean="0">
                <a:solidFill>
                  <a:srgbClr val="FF0000"/>
                </a:solidFill>
              </a:rPr>
              <a:t>!)</a:t>
            </a:r>
            <a:endParaRPr lang="en-GB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dirty="0" smtClean="0"/>
              <a:t>Local investment – Mayfair, Disco Centre, CDFs, build our tenants social capital not “beneficiaries”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15738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7271"/>
            <a:ext cx="9144000" cy="93771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</a:t>
            </a:r>
            <a:r>
              <a:rPr lang="en-GB" dirty="0"/>
              <a:t>barriers </a:t>
            </a:r>
            <a:r>
              <a:rPr lang="en-GB" dirty="0" smtClean="0"/>
              <a:t>if older people </a:t>
            </a:r>
            <a:r>
              <a:rPr lang="en-GB" dirty="0"/>
              <a:t>want to move </a:t>
            </a:r>
            <a:r>
              <a:rPr lang="en-GB" dirty="0" smtClean="0"/>
              <a:t>home?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78916"/>
            <a:ext cx="9144000" cy="4339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Choice, ways </a:t>
            </a: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to enable </a:t>
            </a: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fluidity </a:t>
            </a: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across </a:t>
            </a: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tenures, information</a:t>
            </a:r>
            <a:endParaRPr lang="en-GB" sz="2300" dirty="0">
              <a:solidFill>
                <a:srgbClr val="808285"/>
              </a:solidFill>
              <a:latin typeface="Ubuntu" panose="020B0504030602030204" pitchFamily="34" charset="0"/>
            </a:endParaRPr>
          </a:p>
          <a:p>
            <a:pPr marL="342900" lvl="1" indent="-342900">
              <a:spcBef>
                <a:spcPct val="20000"/>
              </a:spcBef>
              <a:buFont typeface="Arial"/>
              <a:buChar char="•"/>
            </a:pP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Fear of </a:t>
            </a: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leasehold &amp; </a:t>
            </a: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service charges </a:t>
            </a: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– good </a:t>
            </a: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models </a:t>
            </a: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exist (e.g</a:t>
            </a: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. Commonhold or fully </a:t>
            </a: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mutuals – </a:t>
            </a: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but not </a:t>
            </a: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understood </a:t>
            </a: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or promoted).</a:t>
            </a:r>
          </a:p>
          <a:p>
            <a:pPr marL="342900" lvl="1" indent="-342900">
              <a:spcBef>
                <a:spcPct val="20000"/>
              </a:spcBef>
              <a:buFont typeface="Arial"/>
              <a:buChar char="•"/>
            </a:pP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 Ways to mix </a:t>
            </a: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&amp; </a:t>
            </a: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match tenure </a:t>
            </a: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– </a:t>
            </a: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step down/step up beds which enable discharge </a:t>
            </a: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(&amp; prevent </a:t>
            </a: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admission) COULD flow into a purchase or a rental move … need </a:t>
            </a: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courage </a:t>
            </a: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re procurement, underwrite risks, skill </a:t>
            </a: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social </a:t>
            </a: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workers to maximise </a:t>
            </a: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occupancy</a:t>
            </a:r>
            <a:endParaRPr lang="en-GB" sz="2300" dirty="0">
              <a:solidFill>
                <a:srgbClr val="808285"/>
              </a:solidFill>
              <a:latin typeface="Ubuntu" panose="020B0504030602030204" pitchFamily="34" charset="0"/>
            </a:endParaRPr>
          </a:p>
          <a:p>
            <a:pPr marL="342900" lvl="1" indent="-342900">
              <a:spcBef>
                <a:spcPct val="20000"/>
              </a:spcBef>
              <a:buFont typeface="Arial"/>
              <a:buChar char="•"/>
            </a:pP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Rent </a:t>
            </a: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family </a:t>
            </a: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home out (protect inheritance) </a:t>
            </a: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&amp; </a:t>
            </a: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rent my retirement home with the proceeds  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A range of Products &amp; Services to promote independence </a:t>
            </a:r>
            <a:endParaRPr lang="en-GB" sz="2300" dirty="0">
              <a:solidFill>
                <a:srgbClr val="808285"/>
              </a:solidFill>
              <a:latin typeface="Ubuntu" panose="020B0504030602030204" pitchFamily="34" charset="0"/>
            </a:endParaRPr>
          </a:p>
          <a:p>
            <a:pPr marL="342900" lvl="1" indent="-342900">
              <a:spcBef>
                <a:spcPct val="20000"/>
              </a:spcBef>
              <a:buFont typeface="Arial"/>
              <a:buChar char="•"/>
            </a:pP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Issues about </a:t>
            </a: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viability &amp; scale in </a:t>
            </a: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small market </a:t>
            </a: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towns</a:t>
            </a:r>
            <a:endParaRPr lang="en-GB" sz="2300" dirty="0" smtClean="0"/>
          </a:p>
        </p:txBody>
      </p:sp>
    </p:spTree>
    <p:extLst>
      <p:ext uri="{BB962C8B-B14F-4D97-AF65-F5344CB8AC3E}">
        <p14:creationId xmlns:p14="http://schemas.microsoft.com/office/powerpoint/2010/main" val="29374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326"/>
            <a:ext cx="9034818" cy="975838"/>
          </a:xfrm>
        </p:spPr>
        <p:txBody>
          <a:bodyPr>
            <a:normAutofit fontScale="90000"/>
          </a:bodyPr>
          <a:lstStyle/>
          <a:p>
            <a:r>
              <a:rPr lang="en-GB" dirty="0"/>
              <a:t>What wider policy developments might impact rural communities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47164"/>
            <a:ext cx="9144000" cy="481083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GB" b="0" dirty="0" smtClean="0"/>
              <a:t>Move to centralise services to rationalise costs - </a:t>
            </a:r>
            <a:r>
              <a:rPr lang="en-GB" b="0" dirty="0"/>
              <a:t>e.g. Shrewsbury </a:t>
            </a:r>
            <a:r>
              <a:rPr lang="en-GB" b="0" dirty="0" smtClean="0"/>
              <a:t>&amp; </a:t>
            </a:r>
            <a:r>
              <a:rPr lang="en-GB" b="0" dirty="0"/>
              <a:t>Telford Hospitals … community hospitals </a:t>
            </a:r>
            <a:r>
              <a:rPr lang="en-GB" b="0" dirty="0" smtClean="0"/>
              <a:t>become failing backwaters, harder still to attract staff – vicious circle of failing confidence. </a:t>
            </a:r>
            <a:r>
              <a:rPr lang="en-GB" dirty="0" smtClean="0"/>
              <a:t>Clarity on service model.</a:t>
            </a:r>
          </a:p>
          <a:p>
            <a:r>
              <a:rPr lang="en-GB" b="0" dirty="0" smtClean="0"/>
              <a:t>Need to travel for appointments – but limited public transport - ambulance response times – 2</a:t>
            </a:r>
            <a:r>
              <a:rPr lang="en-GB" b="0" baseline="30000" dirty="0" smtClean="0"/>
              <a:t>nd</a:t>
            </a:r>
            <a:r>
              <a:rPr lang="en-GB" b="0" dirty="0" smtClean="0"/>
              <a:t> rate services</a:t>
            </a:r>
          </a:p>
          <a:p>
            <a:r>
              <a:rPr lang="en-GB" b="0" dirty="0" smtClean="0"/>
              <a:t>Economic decline – loss of skilled work, lower wages, precarious employment contracts – leave for the city</a:t>
            </a:r>
          </a:p>
          <a:p>
            <a:r>
              <a:rPr lang="en-GB" b="0" dirty="0" smtClean="0"/>
              <a:t>Other cost saving measures – public transport, libraries, leisure centres</a:t>
            </a:r>
          </a:p>
          <a:p>
            <a:r>
              <a:rPr lang="en-GB" b="0" dirty="0" smtClean="0"/>
              <a:t>Lack of investment in basic infrastructure – mobile phone network, broadband</a:t>
            </a:r>
          </a:p>
          <a:p>
            <a:pPr marL="0" indent="0" algn="ctr">
              <a:buNone/>
            </a:pPr>
            <a:r>
              <a:rPr lang="en-GB" b="0" dirty="0" smtClean="0"/>
              <a:t>All undermines the appeal and sustainability of the PLACE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4489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8174"/>
            <a:ext cx="8686800" cy="614150"/>
          </a:xfrm>
        </p:spPr>
        <p:txBody>
          <a:bodyPr/>
          <a:lstStyle/>
          <a:p>
            <a:r>
              <a:rPr lang="en-GB" dirty="0" smtClean="0"/>
              <a:t>Solutions we are working 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92324"/>
            <a:ext cx="9144001" cy="516567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Menus of Services </a:t>
            </a:r>
          </a:p>
          <a:p>
            <a:pPr lvl="1"/>
            <a:r>
              <a:rPr lang="en-GB" b="0" dirty="0" smtClean="0"/>
              <a:t>Come to sheltered hub for company – build trust over time</a:t>
            </a:r>
          </a:p>
          <a:p>
            <a:pPr lvl="1"/>
            <a:r>
              <a:rPr lang="en-GB" b="0" dirty="0" smtClean="0"/>
              <a:t>Quality assured/DBS checked adaptations &amp; repairs service</a:t>
            </a:r>
          </a:p>
          <a:p>
            <a:pPr lvl="1"/>
            <a:r>
              <a:rPr lang="en-GB" b="0" dirty="0" smtClean="0"/>
              <a:t>Homelife, Domiciliary Care – clustering packages around schemes – make viable (appealing) work-streams for staff</a:t>
            </a:r>
          </a:p>
          <a:p>
            <a:pPr lvl="1"/>
            <a:r>
              <a:rPr lang="en-GB" b="0" dirty="0" smtClean="0">
                <a:solidFill>
                  <a:srgbClr val="FF0000"/>
                </a:solidFill>
              </a:rPr>
              <a:t>Issues: Individualised brokerage, prevents coherent offer, joining up, economies that make sense</a:t>
            </a:r>
          </a:p>
          <a:p>
            <a:pPr lvl="1"/>
            <a:r>
              <a:rPr lang="en-GB" b="0" dirty="0" smtClean="0"/>
              <a:t>Falls Responder Service – (Herefordshire) CCG commissioned – then add a Mobile Responder service (subscription - £2.50 per week) to address other issues </a:t>
            </a:r>
            <a:r>
              <a:rPr lang="en-GB" b="0" dirty="0" err="1" smtClean="0">
                <a:solidFill>
                  <a:srgbClr val="FF0000"/>
                </a:solidFill>
              </a:rPr>
              <a:t>Issues</a:t>
            </a:r>
            <a:r>
              <a:rPr lang="en-GB" b="0" dirty="0" smtClean="0">
                <a:solidFill>
                  <a:srgbClr val="FF0000"/>
                </a:solidFill>
              </a:rPr>
              <a:t>: Ambulance call centre triaging; Need unified alarm monitoring service across county (procurement and “unfair competition” rules)</a:t>
            </a:r>
            <a:r>
              <a:rPr lang="en-GB" b="0" dirty="0" smtClean="0"/>
              <a:t>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7318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44217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en-GB" dirty="0"/>
              <a:t>Beech Gardens                                </a:t>
            </a:r>
            <a:r>
              <a:rPr lang="en-GB" dirty="0" smtClean="0"/>
              <a:t>Ludlow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96114"/>
            <a:ext cx="8057976" cy="536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1600" b="0" dirty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1600" b="0" dirty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2000" dirty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2000" dirty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000" dirty="0">
              <a:solidFill>
                <a:schemeClr val="tx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800" b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 full time support officer on site 5 days a week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800" b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alarm (Telecare ready) for out of hours support and emergencies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800" b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hour of HomeLife per tenant pw: help with daily tasks e.g. shopping, heavy housework, accompanying to appointments, socialising, money management, getting out &amp; about)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800" b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regular program of activities, events, outings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800" b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on achieving an independent lifestyle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800" b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Helping people to help themselves &amp; enjoy a happy social life. 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800" b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and preserve the person’s wellbeing – quickly identify “upstream” health issues and solutions – to prevent longer term, high cost interventions “downstream”* - domiciliary care packages, mobility scooters, falls responder </a:t>
            </a:r>
            <a:r>
              <a:rPr lang="en-GB" sz="1800" b="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services, Telecare</a:t>
            </a:r>
            <a:endParaRPr lang="en-GB" sz="18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800" b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DEMOS report “The Social Value of Sheltered Housing” Mar-17</a:t>
            </a:r>
            <a:br>
              <a:rPr lang="en-GB" sz="800" b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800" b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Housing Lin “Home from Hospital” Aug-17</a:t>
            </a:r>
            <a:endParaRPr lang="en-GB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7" y="692696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B5EF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The Support</a:t>
            </a:r>
          </a:p>
        </p:txBody>
      </p:sp>
    </p:spTree>
    <p:extLst>
      <p:ext uri="{BB962C8B-B14F-4D97-AF65-F5344CB8AC3E}">
        <p14:creationId xmlns:p14="http://schemas.microsoft.com/office/powerpoint/2010/main" val="7879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onnexus Colours">
      <a:dk1>
        <a:srgbClr val="808285"/>
      </a:dk1>
      <a:lt1>
        <a:srgbClr val="FFFFFF"/>
      </a:lt1>
      <a:dk2>
        <a:srgbClr val="808285"/>
      </a:dk2>
      <a:lt2>
        <a:srgbClr val="FFFFFF"/>
      </a:lt2>
      <a:accent1>
        <a:srgbClr val="00B5EF"/>
      </a:accent1>
      <a:accent2>
        <a:srgbClr val="82C341"/>
      </a:accent2>
      <a:accent3>
        <a:srgbClr val="00B5EF"/>
      </a:accent3>
      <a:accent4>
        <a:srgbClr val="82C341"/>
      </a:accent4>
      <a:accent5>
        <a:srgbClr val="00B5EF"/>
      </a:accent5>
      <a:accent6>
        <a:srgbClr val="82C341"/>
      </a:accent6>
      <a:hlink>
        <a:srgbClr val="0000FF"/>
      </a:hlink>
      <a:folHlink>
        <a:srgbClr val="800080"/>
      </a:folHlink>
    </a:clrScheme>
    <a:fontScheme name="Connexus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nnexus - Powerpoint template" id="{B053BD2D-B8F0-4FDB-BE00-F0D56FBA25ED}" vid="{EC6B902B-D273-47D5-B71C-89110AC496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1231</Words>
  <Application>Microsoft Office PowerPoint</Application>
  <PresentationFormat>On-screen Show (4:3)</PresentationFormat>
  <Paragraphs>123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 Sans</vt:lpstr>
      <vt:lpstr>Ubuntu</vt:lpstr>
      <vt:lpstr>1_Office Theme</vt:lpstr>
      <vt:lpstr>Ann Sutcliffe, Director Independence Trust (a subsidiary of the Connexus Housing Group)</vt:lpstr>
      <vt:lpstr>SUSTAIN consortium</vt:lpstr>
      <vt:lpstr>Usual rural challenges</vt:lpstr>
      <vt:lpstr>Solutions: How social landlords can help</vt:lpstr>
      <vt:lpstr>What barriers if older people want to move home?</vt:lpstr>
      <vt:lpstr>What wider policy developments might impact rural communities?</vt:lpstr>
      <vt:lpstr>Solutions we are working on</vt:lpstr>
      <vt:lpstr>Beech Gardens                                Ludlow</vt:lpstr>
      <vt:lpstr>   </vt:lpstr>
      <vt:lpstr>PowerPoint Presentation</vt:lpstr>
      <vt:lpstr>PowerPoint Presentation</vt:lpstr>
      <vt:lpstr>How can we make this happen?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Living</dc:title>
  <dc:creator>Louise Reynolds</dc:creator>
  <cp:lastModifiedBy>Kurshida Mirza</cp:lastModifiedBy>
  <cp:revision>28</cp:revision>
  <cp:lastPrinted>2017-09-22T05:13:19Z</cp:lastPrinted>
  <dcterms:created xsi:type="dcterms:W3CDTF">2017-09-21T06:33:13Z</dcterms:created>
  <dcterms:modified xsi:type="dcterms:W3CDTF">2018-12-04T14:44:09Z</dcterms:modified>
</cp:coreProperties>
</file>