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68" r:id="rId2"/>
    <p:sldId id="274" r:id="rId3"/>
    <p:sldId id="275" r:id="rId4"/>
    <p:sldId id="276" r:id="rId5"/>
    <p:sldId id="277" r:id="rId6"/>
    <p:sldId id="279" r:id="rId7"/>
    <p:sldId id="280" r:id="rId8"/>
    <p:sldId id="346" r:id="rId9"/>
    <p:sldId id="347" r:id="rId10"/>
    <p:sldId id="319" r:id="rId11"/>
    <p:sldId id="310" r:id="rId12"/>
    <p:sldId id="295" r:id="rId13"/>
    <p:sldId id="337" r:id="rId14"/>
    <p:sldId id="349" r:id="rId15"/>
    <p:sldId id="350" r:id="rId16"/>
    <p:sldId id="351" r:id="rId17"/>
    <p:sldId id="352" r:id="rId18"/>
    <p:sldId id="353" r:id="rId19"/>
    <p:sldId id="354" r:id="rId20"/>
    <p:sldId id="356" r:id="rId21"/>
    <p:sldId id="338" r:id="rId22"/>
    <p:sldId id="359" r:id="rId23"/>
    <p:sldId id="324" r:id="rId24"/>
    <p:sldId id="325" r:id="rId25"/>
    <p:sldId id="326" r:id="rId26"/>
    <p:sldId id="332" r:id="rId27"/>
    <p:sldId id="344" r:id="rId28"/>
    <p:sldId id="259" r:id="rId29"/>
    <p:sldId id="341" r:id="rId30"/>
    <p:sldId id="342" r:id="rId31"/>
    <p:sldId id="340" r:id="rId32"/>
    <p:sldId id="348" r:id="rId33"/>
  </p:sldIdLst>
  <p:sldSz cx="9144000" cy="5143500" type="screen16x9"/>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0D80"/>
    <a:srgbClr val="F9B000"/>
    <a:srgbClr val="E6007E"/>
    <a:srgbClr val="F39200"/>
    <a:srgbClr val="95C11F"/>
    <a:srgbClr val="95C11E"/>
    <a:srgbClr val="E7027E"/>
    <a:srgbClr val="702283"/>
    <a:srgbClr val="482683"/>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682" autoAdjust="0"/>
    <p:restoredTop sz="94229" autoAdjust="0"/>
  </p:normalViewPr>
  <p:slideViewPr>
    <p:cSldViewPr snapToGrid="0" snapToObjects="1">
      <p:cViewPr>
        <p:scale>
          <a:sx n="100" d="100"/>
          <a:sy n="100" d="100"/>
        </p:scale>
        <p:origin x="-946" y="-37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3206"/>
    </p:cViewPr>
  </p:sorterViewPr>
  <p:notesViewPr>
    <p:cSldViewPr snapToGrid="0" snapToObjects="1">
      <p:cViewPr varScale="1">
        <p:scale>
          <a:sx n="47" d="100"/>
          <a:sy n="47" d="100"/>
        </p:scale>
        <p:origin x="1080" y="6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838B6CEC-4A76-410D-AF63-DC24B8908199}" type="datetimeFigureOut">
              <a:rPr lang="en-GB" smtClean="0"/>
              <a:t>06/12/2018</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E97C1066-87B0-429D-B528-C9B8DD3A4E98}" type="slidenum">
              <a:rPr lang="en-GB" smtClean="0"/>
              <a:t>‹#›</a:t>
            </a:fld>
            <a:endParaRPr lang="en-GB"/>
          </a:p>
        </p:txBody>
      </p:sp>
      <p:sp>
        <p:nvSpPr>
          <p:cNvPr id="6" name="fl"/>
          <p:cNvSpPr txBox="1"/>
          <p:nvPr/>
        </p:nvSpPr>
        <p:spPr>
          <a:xfrm>
            <a:off x="0" y="9606280"/>
            <a:ext cx="6805613" cy="369332"/>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67741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E56B9425-3F76-4106-BA08-068126A0E8C4}" type="datetimeFigureOut">
              <a:rPr lang="en-GB" smtClean="0"/>
              <a:t>06/12/2018</a:t>
            </a:fld>
            <a:endParaRPr lang="en-GB"/>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BFFE139B-A3BA-472B-A582-B7A3ED03FC45}" type="slidenum">
              <a:rPr lang="en-GB" smtClean="0"/>
              <a:t>‹#›</a:t>
            </a:fld>
            <a:endParaRPr lang="en-GB"/>
          </a:p>
        </p:txBody>
      </p:sp>
      <p:sp>
        <p:nvSpPr>
          <p:cNvPr id="8" name="fl"/>
          <p:cNvSpPr txBox="1"/>
          <p:nvPr/>
        </p:nvSpPr>
        <p:spPr>
          <a:xfrm>
            <a:off x="0" y="9606280"/>
            <a:ext cx="6805613" cy="369332"/>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779788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FE139B-A3BA-472B-A582-B7A3ED03FC45}" type="slidenum">
              <a:rPr lang="en-GB" smtClean="0"/>
              <a:t>1</a:t>
            </a:fld>
            <a:endParaRPr lang="en-GB"/>
          </a:p>
        </p:txBody>
      </p:sp>
    </p:spTree>
    <p:extLst>
      <p:ext uri="{BB962C8B-B14F-4D97-AF65-F5344CB8AC3E}">
        <p14:creationId xmlns:p14="http://schemas.microsoft.com/office/powerpoint/2010/main" val="4008859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FE139B-A3BA-472B-A582-B7A3ED03FC45}" type="slidenum">
              <a:rPr lang="en-GB" smtClean="0"/>
              <a:t>10</a:t>
            </a:fld>
            <a:endParaRPr lang="en-GB"/>
          </a:p>
        </p:txBody>
      </p:sp>
    </p:spTree>
    <p:extLst>
      <p:ext uri="{BB962C8B-B14F-4D97-AF65-F5344CB8AC3E}">
        <p14:creationId xmlns:p14="http://schemas.microsoft.com/office/powerpoint/2010/main" val="354547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FE139B-A3BA-472B-A582-B7A3ED03FC45}" type="slidenum">
              <a:rPr lang="en-GB" smtClean="0"/>
              <a:t>11</a:t>
            </a:fld>
            <a:endParaRPr lang="en-GB"/>
          </a:p>
        </p:txBody>
      </p:sp>
    </p:spTree>
    <p:extLst>
      <p:ext uri="{BB962C8B-B14F-4D97-AF65-F5344CB8AC3E}">
        <p14:creationId xmlns:p14="http://schemas.microsoft.com/office/powerpoint/2010/main" val="3553202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FFE139B-A3BA-472B-A582-B7A3ED03FC45}" type="slidenum">
              <a:rPr lang="en-GB" smtClean="0"/>
              <a:t>12</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57647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FE139B-A3BA-472B-A582-B7A3ED03FC45}" type="slidenum">
              <a:rPr lang="en-GB" smtClean="0"/>
              <a:t>13</a:t>
            </a:fld>
            <a:endParaRPr lang="en-GB"/>
          </a:p>
        </p:txBody>
      </p:sp>
    </p:spTree>
    <p:extLst>
      <p:ext uri="{BB962C8B-B14F-4D97-AF65-F5344CB8AC3E}">
        <p14:creationId xmlns:p14="http://schemas.microsoft.com/office/powerpoint/2010/main" val="413814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FE139B-A3BA-472B-A582-B7A3ED03FC45}" type="slidenum">
              <a:rPr lang="en-GB" smtClean="0"/>
              <a:t>14</a:t>
            </a:fld>
            <a:endParaRPr lang="en-GB"/>
          </a:p>
        </p:txBody>
      </p:sp>
    </p:spTree>
    <p:extLst>
      <p:ext uri="{BB962C8B-B14F-4D97-AF65-F5344CB8AC3E}">
        <p14:creationId xmlns:p14="http://schemas.microsoft.com/office/powerpoint/2010/main" val="136110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0562" y="4723449"/>
            <a:ext cx="5444490" cy="4474845"/>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5750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253638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FE139B-A3BA-472B-A582-B7A3ED03FC45}" type="slidenum">
              <a:rPr lang="en-GB" smtClean="0"/>
              <a:t>17</a:t>
            </a:fld>
            <a:endParaRPr lang="en-GB"/>
          </a:p>
        </p:txBody>
      </p:sp>
    </p:spTree>
    <p:extLst>
      <p:ext uri="{BB962C8B-B14F-4D97-AF65-F5344CB8AC3E}">
        <p14:creationId xmlns:p14="http://schemas.microsoft.com/office/powerpoint/2010/main" val="18386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FE139B-A3BA-472B-A582-B7A3ED03FC45}" type="slidenum">
              <a:rPr lang="en-GB" smtClean="0"/>
              <a:t>18</a:t>
            </a:fld>
            <a:endParaRPr lang="en-GB"/>
          </a:p>
        </p:txBody>
      </p:sp>
    </p:spTree>
    <p:extLst>
      <p:ext uri="{BB962C8B-B14F-4D97-AF65-F5344CB8AC3E}">
        <p14:creationId xmlns:p14="http://schemas.microsoft.com/office/powerpoint/2010/main" val="348887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3670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FFE139B-A3BA-472B-A582-B7A3ED03FC45}" type="slidenum">
              <a:rPr lang="en-GB" smtClean="0"/>
              <a:t>2</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065214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55575" y="149225"/>
            <a:ext cx="6629400"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36503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FE139B-A3BA-472B-A582-B7A3ED03FC45}" type="slidenum">
              <a:rPr lang="en-GB" smtClean="0"/>
              <a:t>21</a:t>
            </a:fld>
            <a:endParaRPr lang="en-GB"/>
          </a:p>
        </p:txBody>
      </p:sp>
    </p:spTree>
    <p:extLst>
      <p:ext uri="{BB962C8B-B14F-4D97-AF65-F5344CB8AC3E}">
        <p14:creationId xmlns:p14="http://schemas.microsoft.com/office/powerpoint/2010/main" val="3782663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518922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FFE139B-A3BA-472B-A582-B7A3ED03FC45}" type="slidenum">
              <a:rPr lang="en-GB" smtClean="0"/>
              <a:t>23</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618869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FFE139B-A3BA-472B-A582-B7A3ED03FC45}" type="slidenum">
              <a:rPr lang="en-GB" smtClean="0"/>
              <a:t>24</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018941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FFE139B-A3BA-472B-A582-B7A3ED03FC45}" type="slidenum">
              <a:rPr lang="en-GB" smtClean="0"/>
              <a:t>25</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018941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FE139B-A3BA-472B-A582-B7A3ED03FC45}" type="slidenum">
              <a:rPr lang="en-GB" smtClean="0"/>
              <a:t>26</a:t>
            </a:fld>
            <a:endParaRPr lang="en-GB"/>
          </a:p>
        </p:txBody>
      </p:sp>
    </p:spTree>
    <p:extLst>
      <p:ext uri="{BB962C8B-B14F-4D97-AF65-F5344CB8AC3E}">
        <p14:creationId xmlns:p14="http://schemas.microsoft.com/office/powerpoint/2010/main" val="3204695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A970D1-DE09-47E7-9624-29FFA72B773D}" type="slidenum">
              <a:rPr lang="en-GB" smtClean="0"/>
              <a:t>27</a:t>
            </a:fld>
            <a:endParaRPr lang="en-GB"/>
          </a:p>
        </p:txBody>
      </p:sp>
    </p:spTree>
    <p:extLst>
      <p:ext uri="{BB962C8B-B14F-4D97-AF65-F5344CB8AC3E}">
        <p14:creationId xmlns:p14="http://schemas.microsoft.com/office/powerpoint/2010/main" val="1830225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FE139B-A3BA-472B-A582-B7A3ED03FC45}" type="slidenum">
              <a:rPr lang="en-GB" smtClean="0"/>
              <a:t>28</a:t>
            </a:fld>
            <a:endParaRPr lang="en-GB"/>
          </a:p>
        </p:txBody>
      </p:sp>
    </p:spTree>
    <p:extLst>
      <p:ext uri="{BB962C8B-B14F-4D97-AF65-F5344CB8AC3E}">
        <p14:creationId xmlns:p14="http://schemas.microsoft.com/office/powerpoint/2010/main" val="622877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38771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FFE139B-A3BA-472B-A582-B7A3ED03FC45}" type="slidenum">
              <a:rPr lang="en-GB" smtClean="0"/>
              <a:t>3</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035194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224951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FFE139B-A3BA-472B-A582-B7A3ED03FC45}" type="slidenum">
              <a:rPr lang="en-GB" smtClean="0"/>
              <a:t>31</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993094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2A970D1-DE09-47E7-9624-29FFA72B773D}" type="slidenum">
              <a:rPr lang="en-GB" smtClean="0"/>
              <a:t>32</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74955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FFE139B-A3BA-472B-A582-B7A3ED03FC45}" type="slidenum">
              <a:rPr lang="en-GB" smtClean="0"/>
              <a:t>4</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69602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FFE139B-A3BA-472B-A582-B7A3ED03FC45}" type="slidenum">
              <a:rPr lang="en-GB" smtClean="0"/>
              <a:t>5</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65363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FE139B-A3BA-472B-A582-B7A3ED03FC45}" type="slidenum">
              <a:rPr lang="en-GB" smtClean="0"/>
              <a:t>6</a:t>
            </a:fld>
            <a:endParaRPr lang="en-GB"/>
          </a:p>
        </p:txBody>
      </p:sp>
    </p:spTree>
    <p:extLst>
      <p:ext uri="{BB962C8B-B14F-4D97-AF65-F5344CB8AC3E}">
        <p14:creationId xmlns:p14="http://schemas.microsoft.com/office/powerpoint/2010/main" val="274933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FE139B-A3BA-472B-A582-B7A3ED03FC45}" type="slidenum">
              <a:rPr lang="en-GB" smtClean="0"/>
              <a:t>7</a:t>
            </a:fld>
            <a:endParaRPr lang="en-GB"/>
          </a:p>
        </p:txBody>
      </p:sp>
    </p:spTree>
    <p:extLst>
      <p:ext uri="{BB962C8B-B14F-4D97-AF65-F5344CB8AC3E}">
        <p14:creationId xmlns:p14="http://schemas.microsoft.com/office/powerpoint/2010/main" val="313033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2A970D1-DE09-47E7-9624-29FFA72B773D}" type="slidenum">
              <a:rPr lang="en-GB" smtClean="0"/>
              <a:t>8</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16480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2A970D1-DE09-47E7-9624-29FFA72B773D}" type="slidenum">
              <a:rPr lang="en-GB" smtClean="0"/>
              <a:t>9</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574187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118CDC"/>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dirty="0" smtClean="0">
                <a:latin typeface="Corbel"/>
                <a:cs typeface="Corbel"/>
              </a:rPr>
              <a:t>Making homes happen</a:t>
            </a:r>
            <a:endParaRPr lang="en-US" sz="1400" dirty="0">
              <a:latin typeface="Corbel"/>
              <a:cs typeface="Corbel"/>
            </a:endParaRPr>
          </a:p>
        </p:txBody>
      </p:sp>
      <p:pic>
        <p:nvPicPr>
          <p:cNvPr id="8" name="Picture 7" descr="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351695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 Slide 2col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231329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Slide 3col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49434"/>
          </a:xfrm>
        </p:spPr>
        <p:txBody>
          <a:bodyPr lIns="0" tIns="0" rIns="0" bIns="0" numCol="3" spcCol="288000">
            <a:normAutofit/>
          </a:bodyPr>
          <a:lstStyle>
            <a:lvl1pPr>
              <a:spcBef>
                <a:spcPts val="480"/>
              </a:spcBef>
              <a:defRPr sz="1600">
                <a:latin typeface="Corbel"/>
                <a:cs typeface="Corbel"/>
              </a:defRPr>
            </a:lvl1pPr>
            <a:lvl2pPr>
              <a:spcBef>
                <a:spcPts val="480"/>
              </a:spcBef>
              <a:defRPr sz="1600">
                <a:latin typeface="Corbel"/>
                <a:cs typeface="Corbel"/>
              </a:defRPr>
            </a:lvl2pPr>
            <a:lvl3pPr>
              <a:spcBef>
                <a:spcPts val="480"/>
              </a:spcBef>
              <a:defRPr sz="1600">
                <a:latin typeface="Corbel"/>
                <a:cs typeface="Corbel"/>
              </a:defRPr>
            </a:lvl3pPr>
            <a:lvl4pPr>
              <a:spcBef>
                <a:spcPts val="480"/>
              </a:spcBef>
              <a:defRPr sz="16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837960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 Slide Purp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E6007E"/>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2297"/>
            <a:ext cx="6837916" cy="3142782"/>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812992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 Slide 2col Purp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E6007E"/>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1567733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 Slide 3col Purp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E6007E"/>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49434"/>
          </a:xfrm>
        </p:spPr>
        <p:txBody>
          <a:bodyPr lIns="0" tIns="0" rIns="0" bIns="0" numCol="3" spcCol="288000">
            <a:normAutofit/>
          </a:bodyPr>
          <a:lstStyle>
            <a:lvl1pPr>
              <a:spcBef>
                <a:spcPts val="480"/>
              </a:spcBef>
              <a:defRPr sz="1600">
                <a:latin typeface="Corbel"/>
                <a:cs typeface="Corbel"/>
              </a:defRPr>
            </a:lvl1pPr>
            <a:lvl2pPr>
              <a:spcBef>
                <a:spcPts val="480"/>
              </a:spcBef>
              <a:defRPr sz="1600">
                <a:latin typeface="Corbel"/>
                <a:cs typeface="Corbel"/>
              </a:defRPr>
            </a:lvl2pPr>
            <a:lvl3pPr>
              <a:spcBef>
                <a:spcPts val="480"/>
              </a:spcBef>
              <a:defRPr sz="1600">
                <a:latin typeface="Corbel"/>
                <a:cs typeface="Corbel"/>
              </a:defRPr>
            </a:lvl3pPr>
            <a:lvl4pPr>
              <a:spcBef>
                <a:spcPts val="480"/>
              </a:spcBef>
              <a:defRPr sz="16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68163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Slide G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95C11E"/>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2297"/>
            <a:ext cx="6837916" cy="3142782"/>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237249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 Slide 2col G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1523036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 Slide 3col G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49434"/>
          </a:xfrm>
        </p:spPr>
        <p:txBody>
          <a:bodyPr lIns="0" tIns="0" rIns="0" bIns="0" numCol="3" spcCol="288000">
            <a:normAutofit/>
          </a:bodyPr>
          <a:lstStyle>
            <a:lvl1pPr>
              <a:spcBef>
                <a:spcPts val="480"/>
              </a:spcBef>
              <a:defRPr sz="1600">
                <a:latin typeface="Corbel"/>
                <a:cs typeface="Corbel"/>
              </a:defRPr>
            </a:lvl1pPr>
            <a:lvl2pPr>
              <a:spcBef>
                <a:spcPts val="480"/>
              </a:spcBef>
              <a:defRPr sz="1600">
                <a:latin typeface="Corbel"/>
                <a:cs typeface="Corbel"/>
              </a:defRPr>
            </a:lvl2pPr>
            <a:lvl3pPr>
              <a:spcBef>
                <a:spcPts val="480"/>
              </a:spcBef>
              <a:defRPr sz="1600">
                <a:latin typeface="Corbel"/>
                <a:cs typeface="Corbel"/>
              </a:defRPr>
            </a:lvl3pPr>
            <a:lvl4pPr>
              <a:spcBef>
                <a:spcPts val="480"/>
              </a:spcBef>
              <a:defRPr sz="16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39391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ext Slide Oran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F9B000"/>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2297"/>
            <a:ext cx="6837916" cy="3142782"/>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1557192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xt Slide 2col Oran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F9B000"/>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369867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urpl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E6007E"/>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dirty="0" smtClean="0">
                <a:latin typeface="Corbel"/>
                <a:cs typeface="Corbel"/>
              </a:rPr>
              <a:t>Making homes happen</a:t>
            </a:r>
            <a:endParaRPr lang="en-US" sz="1400" dirty="0">
              <a:latin typeface="Corbel"/>
              <a:cs typeface="Corbel"/>
            </a:endParaRPr>
          </a:p>
        </p:txBody>
      </p:sp>
      <p:pic>
        <p:nvPicPr>
          <p:cNvPr id="7" name="Picture 6" descr="purp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178609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Slide 3col Oran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F9B000"/>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49434"/>
          </a:xfrm>
        </p:spPr>
        <p:txBody>
          <a:bodyPr lIns="0" tIns="0" rIns="0" bIns="0" numCol="3" spcCol="288000">
            <a:normAutofit/>
          </a:bodyPr>
          <a:lstStyle>
            <a:lvl1pPr>
              <a:spcBef>
                <a:spcPts val="480"/>
              </a:spcBef>
              <a:defRPr sz="1600">
                <a:latin typeface="Corbel"/>
                <a:cs typeface="Corbel"/>
              </a:defRPr>
            </a:lvl1pPr>
            <a:lvl2pPr>
              <a:spcBef>
                <a:spcPts val="480"/>
              </a:spcBef>
              <a:defRPr sz="1600">
                <a:latin typeface="Corbel"/>
                <a:cs typeface="Corbel"/>
              </a:defRPr>
            </a:lvl2pPr>
            <a:lvl3pPr>
              <a:spcBef>
                <a:spcPts val="480"/>
              </a:spcBef>
              <a:defRPr sz="1600">
                <a:latin typeface="Corbel"/>
                <a:cs typeface="Corbel"/>
              </a:defRPr>
            </a:lvl3pPr>
            <a:lvl4pPr>
              <a:spcBef>
                <a:spcPts val="480"/>
              </a:spcBef>
              <a:defRPr sz="16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2983454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colored">
    <p:bg>
      <p:bgPr>
        <a:solidFill>
          <a:schemeClr val="accent4">
            <a:lumMod val="60000"/>
            <a:lumOff val="40000"/>
          </a:schemeClr>
        </a:solidFill>
        <a:effectLst/>
      </p:bgPr>
    </p:bg>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604400" y="4590300"/>
            <a:ext cx="539700" cy="5532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
        <p:nvSpPr>
          <p:cNvPr id="52" name="Shape 52"/>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med" len="med"/>
            <a:tailEnd type="none" w="med" len="med"/>
          </a:ln>
        </p:spPr>
        <p:txBody>
          <a:bodyPr wrap="square" lIns="91425" tIns="91425" rIns="91425" bIns="91425" anchor="ctr" anchorCtr="0">
            <a:noAutofit/>
          </a:bodyPr>
          <a:lstStyle/>
          <a:p>
            <a:pPr marL="0" lvl="0" indent="0" rtl="0">
              <a:spcBef>
                <a:spcPts val="0"/>
              </a:spcBef>
              <a:buNone/>
            </a:pPr>
            <a:endParaRPr/>
          </a:p>
        </p:txBody>
      </p:sp>
    </p:spTree>
    <p:extLst>
      <p:ext uri="{BB962C8B-B14F-4D97-AF65-F5344CB8AC3E}">
        <p14:creationId xmlns:p14="http://schemas.microsoft.com/office/powerpoint/2010/main" val="3527960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1"/>
        <p:cNvGrpSpPr/>
        <p:nvPr/>
      </p:nvGrpSpPr>
      <p:grpSpPr>
        <a:xfrm>
          <a:off x="0" y="0"/>
          <a:ext cx="0" cy="0"/>
          <a:chOff x="0" y="0"/>
          <a:chExt cx="0" cy="0"/>
        </a:xfrm>
      </p:grpSpPr>
      <p:sp>
        <p:nvSpPr>
          <p:cNvPr id="22" name="Shape 22"/>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4">
                <a:lumMod val="60000"/>
                <a:lumOff val="40000"/>
              </a:schemeClr>
            </a:solidFill>
            <a:prstDash val="dot"/>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23"/>
          <p:cNvSpPr txBox="1">
            <a:spLocks noGrp="1"/>
          </p:cNvSpPr>
          <p:nvPr>
            <p:ph type="title"/>
          </p:nvPr>
        </p:nvSpPr>
        <p:spPr>
          <a:xfrm>
            <a:off x="922000" y="891775"/>
            <a:ext cx="6866100" cy="857400"/>
          </a:xfrm>
          <a:prstGeom prst="rect">
            <a:avLst/>
          </a:prstGeom>
        </p:spPr>
        <p:txBody>
          <a:bodyPr wrap="square" lIns="91425" tIns="91425" rIns="91425" bIns="91425" anchor="t" anchorCtr="0"/>
          <a:lstStyle>
            <a:lvl1pPr lvl="0">
              <a:spcBef>
                <a:spcPts val="0"/>
              </a:spcBef>
              <a:buSzPts val="5800"/>
              <a:buNone/>
              <a:defRPr/>
            </a:lvl1pPr>
            <a:lvl2pPr lvl="1">
              <a:spcBef>
                <a:spcPts val="0"/>
              </a:spcBef>
              <a:buSzPts val="5800"/>
              <a:buNone/>
              <a:defRPr/>
            </a:lvl2pPr>
            <a:lvl3pPr lvl="2">
              <a:spcBef>
                <a:spcPts val="0"/>
              </a:spcBef>
              <a:buSzPts val="5800"/>
              <a:buNone/>
              <a:defRPr/>
            </a:lvl3pPr>
            <a:lvl4pPr lvl="3">
              <a:spcBef>
                <a:spcPts val="0"/>
              </a:spcBef>
              <a:buSzPts val="5800"/>
              <a:buNone/>
              <a:defRPr/>
            </a:lvl4pPr>
            <a:lvl5pPr lvl="4">
              <a:spcBef>
                <a:spcPts val="0"/>
              </a:spcBef>
              <a:buSzPts val="5800"/>
              <a:buNone/>
              <a:defRPr/>
            </a:lvl5pPr>
            <a:lvl6pPr lvl="5">
              <a:spcBef>
                <a:spcPts val="0"/>
              </a:spcBef>
              <a:buSzPts val="5800"/>
              <a:buNone/>
              <a:defRPr/>
            </a:lvl6pPr>
            <a:lvl7pPr lvl="6">
              <a:spcBef>
                <a:spcPts val="0"/>
              </a:spcBef>
              <a:buSzPts val="5800"/>
              <a:buNone/>
              <a:defRPr/>
            </a:lvl7pPr>
            <a:lvl8pPr lvl="7">
              <a:spcBef>
                <a:spcPts val="0"/>
              </a:spcBef>
              <a:buSzPts val="5800"/>
              <a:buNone/>
              <a:defRPr/>
            </a:lvl8pPr>
            <a:lvl9pPr lvl="8">
              <a:spcBef>
                <a:spcPts val="0"/>
              </a:spcBef>
              <a:buSzPts val="5800"/>
              <a:buNone/>
              <a:defRPr/>
            </a:lvl9pPr>
          </a:lstStyle>
          <a:p>
            <a:endParaRPr/>
          </a:p>
        </p:txBody>
      </p:sp>
      <p:sp>
        <p:nvSpPr>
          <p:cNvPr id="24" name="Shape 24"/>
          <p:cNvSpPr txBox="1">
            <a:spLocks noGrp="1"/>
          </p:cNvSpPr>
          <p:nvPr>
            <p:ph type="body" idx="1"/>
          </p:nvPr>
        </p:nvSpPr>
        <p:spPr>
          <a:xfrm>
            <a:off x="922000" y="1885951"/>
            <a:ext cx="6866100" cy="2366100"/>
          </a:xfrm>
          <a:prstGeom prst="rect">
            <a:avLst/>
          </a:prstGeom>
        </p:spPr>
        <p:txBody>
          <a:bodyPr wrap="square" lIns="91425" tIns="91425" rIns="91425" bIns="91425" anchor="t" anchorCtr="0"/>
          <a:lstStyle>
            <a:lvl1pPr lvl="0">
              <a:spcBef>
                <a:spcPts val="0"/>
              </a:spcBef>
              <a:buClr>
                <a:schemeClr val="accent4">
                  <a:lumMod val="60000"/>
                  <a:lumOff val="40000"/>
                </a:schemeClr>
              </a:buClr>
              <a:buSzPts val="1800"/>
              <a:buChar char="●"/>
              <a:defRPr/>
            </a:lvl1pPr>
            <a:lvl2pPr lvl="1">
              <a:spcBef>
                <a:spcPts val="0"/>
              </a:spcBef>
              <a:buClr>
                <a:srgbClr val="FFB600"/>
              </a:buClr>
              <a:buSzPts val="1800"/>
              <a:buChar char="○"/>
              <a:defRPr/>
            </a:lvl2pPr>
            <a:lvl3pPr lvl="2">
              <a:spcBef>
                <a:spcPts val="0"/>
              </a:spcBef>
              <a:buClr>
                <a:srgbClr val="FFB600"/>
              </a:buClr>
              <a:buSzPts val="1800"/>
              <a:buChar char="■"/>
              <a:defRPr/>
            </a:lvl3pPr>
            <a:lvl4pPr lvl="3">
              <a:spcBef>
                <a:spcPts val="0"/>
              </a:spcBef>
              <a:buSzPts val="1800"/>
              <a:buChar char="●"/>
              <a:defRPr/>
            </a:lvl4pPr>
            <a:lvl5pPr lvl="4">
              <a:spcBef>
                <a:spcPts val="0"/>
              </a:spcBef>
              <a:buSzPts val="1800"/>
              <a:buChar char="○"/>
              <a:defRPr/>
            </a:lvl5pPr>
            <a:lvl6pPr lvl="5">
              <a:spcBef>
                <a:spcPts val="0"/>
              </a:spcBef>
              <a:buSzPts val="1800"/>
              <a:buChar char="■"/>
              <a:defRPr/>
            </a:lvl6pPr>
            <a:lvl7pPr lvl="6">
              <a:spcBef>
                <a:spcPts val="0"/>
              </a:spcBef>
              <a:buSzPts val="1800"/>
              <a:buChar char="●"/>
              <a:defRPr/>
            </a:lvl7pPr>
            <a:lvl8pPr lvl="7">
              <a:spcBef>
                <a:spcPts val="0"/>
              </a:spcBef>
              <a:buSzPts val="1800"/>
              <a:buChar char="○"/>
              <a:defRPr/>
            </a:lvl8pPr>
            <a:lvl9pPr lvl="8">
              <a:spcBef>
                <a:spcPts val="0"/>
              </a:spcBef>
              <a:buSzPts val="1800"/>
              <a:buChar char="■"/>
              <a:defRPr/>
            </a:lvl9pPr>
          </a:lstStyle>
          <a:p>
            <a:endParaRPr dirty="0"/>
          </a:p>
        </p:txBody>
      </p:sp>
      <p:sp>
        <p:nvSpPr>
          <p:cNvPr id="25" name="Shape 25"/>
          <p:cNvSpPr txBox="1">
            <a:spLocks noGrp="1"/>
          </p:cNvSpPr>
          <p:nvPr>
            <p:ph type="sldNum" idx="12"/>
          </p:nvPr>
        </p:nvSpPr>
        <p:spPr>
          <a:xfrm>
            <a:off x="8604400" y="4590300"/>
            <a:ext cx="539700" cy="5532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rgbClr val="FFB600"/>
                </a:solidFill>
              </a:rPr>
              <a:t>‹#›</a:t>
            </a:fld>
            <a:endParaRPr lang="en">
              <a:solidFill>
                <a:srgbClr val="FFB600"/>
              </a:solidFill>
            </a:endParaRPr>
          </a:p>
        </p:txBody>
      </p:sp>
      <p:sp>
        <p:nvSpPr>
          <p:cNvPr id="6" name="TextBox 5"/>
          <p:cNvSpPr txBox="1"/>
          <p:nvPr userDrawn="1"/>
        </p:nvSpPr>
        <p:spPr>
          <a:xfrm>
            <a:off x="6732240" y="483518"/>
            <a:ext cx="2376264" cy="307777"/>
          </a:xfrm>
          <a:prstGeom prst="rect">
            <a:avLst/>
          </a:prstGeom>
          <a:noFill/>
        </p:spPr>
        <p:txBody>
          <a:bodyPr wrap="square" rtlCol="0">
            <a:spAutoFit/>
          </a:bodyPr>
          <a:lstStyle/>
          <a:p>
            <a:pPr algn="r"/>
            <a:r>
              <a:rPr lang="en-GB" dirty="0" smtClean="0">
                <a:solidFill>
                  <a:srgbClr val="434343"/>
                </a:solidFill>
                <a:latin typeface="Raleway Light" panose="020B0604020202020204" charset="0"/>
              </a:rPr>
              <a:t>#</a:t>
            </a:r>
            <a:r>
              <a:rPr lang="en-GB" dirty="0" err="1" smtClean="0">
                <a:solidFill>
                  <a:srgbClr val="434343"/>
                </a:solidFill>
                <a:latin typeface="Raleway Light" panose="020B0604020202020204" charset="0"/>
              </a:rPr>
              <a:t>WeAreHomesEngland</a:t>
            </a:r>
            <a:endParaRPr lang="en-GB" dirty="0">
              <a:solidFill>
                <a:srgbClr val="434343"/>
              </a:solidFill>
              <a:latin typeface="Raleway Light" panose="020B0604020202020204" charset="0"/>
            </a:endParaRPr>
          </a:p>
        </p:txBody>
      </p:sp>
    </p:spTree>
    <p:extLst>
      <p:ext uri="{BB962C8B-B14F-4D97-AF65-F5344CB8AC3E}">
        <p14:creationId xmlns:p14="http://schemas.microsoft.com/office/powerpoint/2010/main" val="20221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Green">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95C11E"/>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dirty="0" smtClean="0">
                <a:latin typeface="Corbel"/>
                <a:cs typeface="Corbel"/>
              </a:rPr>
              <a:t>Making homes happen</a:t>
            </a:r>
            <a:endParaRPr lang="en-US" sz="1400" dirty="0">
              <a:latin typeface="Corbel"/>
              <a:cs typeface="Corbel"/>
            </a:endParaRPr>
          </a:p>
        </p:txBody>
      </p:sp>
      <p:pic>
        <p:nvPicPr>
          <p:cNvPr id="8" name="Picture 7" descr="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100837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Orang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F7A109"/>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dirty="0" smtClean="0">
                <a:latin typeface="Corbel"/>
                <a:cs typeface="Corbel"/>
              </a:rPr>
              <a:t>Making homes happen</a:t>
            </a:r>
            <a:endParaRPr lang="en-US" sz="1400" dirty="0">
              <a:latin typeface="Corbel"/>
              <a:cs typeface="Corbel"/>
            </a:endParaRPr>
          </a:p>
        </p:txBody>
      </p:sp>
      <p:pic>
        <p:nvPicPr>
          <p:cNvPr id="7" name="Picture 6" descr="yello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428714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C64B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smtClean="0"/>
              <a:t>Click to edit Master title style</a:t>
            </a:r>
            <a:endParaRPr lang="en-US" dirty="0"/>
          </a:p>
        </p:txBody>
      </p:sp>
      <p:pic>
        <p:nvPicPr>
          <p:cNvPr id="5" name="Picture 4" descr="b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4" name="TextBox 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solidFill>
                  <a:schemeClr val="bg1"/>
                </a:solidFill>
                <a:latin typeface="Corbel"/>
                <a:cs typeface="Corbel"/>
              </a:rPr>
              <a:t>#</a:t>
            </a:r>
            <a:r>
              <a:rPr lang="en-US" sz="900" dirty="0" err="1" smtClean="0">
                <a:solidFill>
                  <a:schemeClr val="bg1"/>
                </a:solidFill>
                <a:latin typeface="Corbel"/>
                <a:cs typeface="Corbel"/>
              </a:rPr>
              <a:t>MakingHomesHappen</a:t>
            </a:r>
            <a:endParaRPr lang="en-US" sz="900" dirty="0">
              <a:solidFill>
                <a:schemeClr val="bg1"/>
              </a:solidFill>
              <a:latin typeface="Corbel"/>
              <a:cs typeface="Corbel"/>
            </a:endParaRPr>
          </a:p>
        </p:txBody>
      </p:sp>
    </p:spTree>
    <p:extLst>
      <p:ext uri="{BB962C8B-B14F-4D97-AF65-F5344CB8AC3E}">
        <p14:creationId xmlns:p14="http://schemas.microsoft.com/office/powerpoint/2010/main" val="958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A6006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smtClean="0"/>
              <a:t>Click to edit Master title style</a:t>
            </a:r>
            <a:endParaRPr lang="en-US" dirty="0"/>
          </a:p>
        </p:txBody>
      </p:sp>
      <p:pic>
        <p:nvPicPr>
          <p:cNvPr id="4" name="Picture 3" descr="p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5" name="TextBox 4"/>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solidFill>
                  <a:schemeClr val="bg1"/>
                </a:solidFill>
                <a:latin typeface="Corbel"/>
                <a:cs typeface="Corbel"/>
              </a:rPr>
              <a:t>#</a:t>
            </a:r>
            <a:r>
              <a:rPr lang="en-US" sz="900" dirty="0" err="1" smtClean="0">
                <a:solidFill>
                  <a:schemeClr val="bg1"/>
                </a:solidFill>
                <a:latin typeface="Corbel"/>
                <a:cs typeface="Corbel"/>
              </a:rPr>
              <a:t>MakingHomesHappen</a:t>
            </a:r>
            <a:endParaRPr lang="en-US" sz="900" dirty="0">
              <a:solidFill>
                <a:schemeClr val="bg1"/>
              </a:solidFill>
              <a:latin typeface="Corbel"/>
              <a:cs typeface="Corbel"/>
            </a:endParaRPr>
          </a:p>
        </p:txBody>
      </p:sp>
    </p:spTree>
    <p:extLst>
      <p:ext uri="{BB962C8B-B14F-4D97-AF65-F5344CB8AC3E}">
        <p14:creationId xmlns:p14="http://schemas.microsoft.com/office/powerpoint/2010/main" val="167719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83B91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smtClean="0"/>
              <a:t>Click to edit Master title style</a:t>
            </a:r>
            <a:endParaRPr lang="en-US" dirty="0"/>
          </a:p>
        </p:txBody>
      </p:sp>
      <p:pic>
        <p:nvPicPr>
          <p:cNvPr id="3" name="Picture 2" descr="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4" name="TextBox 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solidFill>
                  <a:schemeClr val="bg1"/>
                </a:solidFill>
                <a:latin typeface="Corbel"/>
                <a:cs typeface="Corbel"/>
              </a:rPr>
              <a:t>#</a:t>
            </a:r>
            <a:r>
              <a:rPr lang="en-US" sz="900" dirty="0" err="1" smtClean="0">
                <a:solidFill>
                  <a:schemeClr val="bg1"/>
                </a:solidFill>
                <a:latin typeface="Corbel"/>
                <a:cs typeface="Corbel"/>
              </a:rPr>
              <a:t>MakingHomesHappen</a:t>
            </a:r>
            <a:endParaRPr lang="en-US" sz="900" dirty="0">
              <a:solidFill>
                <a:schemeClr val="bg1"/>
              </a:solidFill>
              <a:latin typeface="Corbel"/>
              <a:cs typeface="Corbel"/>
            </a:endParaRPr>
          </a:p>
        </p:txBody>
      </p:sp>
    </p:spTree>
    <p:extLst>
      <p:ext uri="{BB962C8B-B14F-4D97-AF65-F5344CB8AC3E}">
        <p14:creationId xmlns:p14="http://schemas.microsoft.com/office/powerpoint/2010/main" val="382677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rgbClr val="F7A109"/>
        </a:solidFill>
        <a:effectLst/>
      </p:bgPr>
    </p:bg>
    <p:spTree>
      <p:nvGrpSpPr>
        <p:cNvPr id="1" name=""/>
        <p:cNvGrpSpPr/>
        <p:nvPr/>
      </p:nvGrpSpPr>
      <p:grpSpPr>
        <a:xfrm>
          <a:off x="0" y="0"/>
          <a:ext cx="0" cy="0"/>
          <a:chOff x="0" y="0"/>
          <a:chExt cx="0" cy="0"/>
        </a:xfrm>
      </p:grpSpPr>
      <p:pic>
        <p:nvPicPr>
          <p:cNvPr id="3" name="Picture 2" descr="o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4" name="TextBox 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solidFill>
                  <a:schemeClr val="bg1"/>
                </a:solidFill>
                <a:latin typeface="Corbel"/>
                <a:cs typeface="Corbel"/>
              </a:rPr>
              <a:t>#</a:t>
            </a:r>
            <a:r>
              <a:rPr lang="en-US" sz="900" dirty="0" err="1" smtClean="0">
                <a:solidFill>
                  <a:schemeClr val="bg1"/>
                </a:solidFill>
                <a:latin typeface="Corbel"/>
                <a:cs typeface="Corbel"/>
              </a:rPr>
              <a:t>MakingHomesHappen</a:t>
            </a:r>
            <a:endParaRPr lang="en-US" sz="900" dirty="0">
              <a:solidFill>
                <a:schemeClr val="bg1"/>
              </a:solidFill>
              <a:latin typeface="Corbel"/>
              <a:cs typeface="Corbel"/>
            </a:endParaRPr>
          </a:p>
        </p:txBody>
      </p:sp>
      <p:sp>
        <p:nvSpPr>
          <p:cNvPr id="2" name="Title 1"/>
          <p:cNvSpPr>
            <a:spLocks noGrp="1"/>
          </p:cNvSpPr>
          <p:nvPr>
            <p:ph type="ctrTitle"/>
          </p:nvPr>
        </p:nvSpPr>
        <p:spPr>
          <a:xfrm>
            <a:off x="457199" y="360000"/>
            <a:ext cx="8161079"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smtClean="0"/>
              <a:t>Click to edit Master title style</a:t>
            </a:r>
            <a:endParaRPr lang="en-US" dirty="0"/>
          </a:p>
        </p:txBody>
      </p:sp>
    </p:spTree>
    <p:extLst>
      <p:ext uri="{BB962C8B-B14F-4D97-AF65-F5344CB8AC3E}">
        <p14:creationId xmlns:p14="http://schemas.microsoft.com/office/powerpoint/2010/main" val="20002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 Slide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009FE3"/>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2297"/>
            <a:ext cx="6837916" cy="3142782"/>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257374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242181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72" r:id="rId3"/>
    <p:sldLayoutId id="2147483673" r:id="rId4"/>
    <p:sldLayoutId id="2147483665" r:id="rId5"/>
    <p:sldLayoutId id="2147483666" r:id="rId6"/>
    <p:sldLayoutId id="2147483667" r:id="rId7"/>
    <p:sldLayoutId id="2147483668" r:id="rId8"/>
    <p:sldLayoutId id="2147483650" r:id="rId9"/>
    <p:sldLayoutId id="2147483670" r:id="rId10"/>
    <p:sldLayoutId id="2147483669"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topic/housing/funding-programmes"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mailto:communityhousingfund@homesengland.gov.uk" TargetMode="External"/><Relationship Id="rId5" Type="http://schemas.openxmlformats.org/officeDocument/2006/relationships/hyperlink" Target="mailto:MoveOnFund@homesengland.gov.uk" TargetMode="External"/><Relationship Id="rId4" Type="http://schemas.openxmlformats.org/officeDocument/2006/relationships/hyperlink" Target="mailto:Enquiries.CSDH@homesengland.gov.u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mailto:karen.anderson@homesengland.gov.uk"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324760"/>
            <a:ext cx="7772400" cy="314005"/>
          </a:xfrm>
        </p:spPr>
        <p:txBody>
          <a:bodyPr/>
          <a:lstStyle/>
          <a:p>
            <a:r>
              <a:rPr lang="en-GB" sz="2400" dirty="0"/>
              <a:t>CASSH fund </a:t>
            </a:r>
            <a:r>
              <a:rPr lang="en-GB" sz="2400" dirty="0" smtClean="0"/>
              <a:t>update </a:t>
            </a:r>
            <a:r>
              <a:rPr lang="en-GB" sz="2400" dirty="0"/>
              <a:t>and specialist housing in the region</a:t>
            </a:r>
            <a:endParaRPr lang="en-US" sz="2400" dirty="0"/>
          </a:p>
        </p:txBody>
      </p:sp>
      <p:sp>
        <p:nvSpPr>
          <p:cNvPr id="3" name="Subtitle 2"/>
          <p:cNvSpPr>
            <a:spLocks noGrp="1"/>
          </p:cNvSpPr>
          <p:nvPr>
            <p:ph type="subTitle" idx="1"/>
          </p:nvPr>
        </p:nvSpPr>
        <p:spPr>
          <a:xfrm>
            <a:off x="362577" y="1661625"/>
            <a:ext cx="7772400" cy="304044"/>
          </a:xfrm>
        </p:spPr>
        <p:txBody>
          <a:bodyPr/>
          <a:lstStyle/>
          <a:p>
            <a:r>
              <a:rPr lang="en-GB" b="1" dirty="0"/>
              <a:t>Karen Anderson </a:t>
            </a:r>
            <a:r>
              <a:rPr lang="en-GB" dirty="0"/>
              <a:t>– Specialist, Home Ownership &amp; Supply, </a:t>
            </a:r>
            <a:br>
              <a:rPr lang="en-GB" dirty="0"/>
            </a:br>
            <a:r>
              <a:rPr lang="en-GB" dirty="0"/>
              <a:t>North East, Yorkshire and the Humber</a:t>
            </a:r>
          </a:p>
        </p:txBody>
      </p:sp>
    </p:spTree>
    <p:extLst>
      <p:ext uri="{BB962C8B-B14F-4D97-AF65-F5344CB8AC3E}">
        <p14:creationId xmlns:p14="http://schemas.microsoft.com/office/powerpoint/2010/main" val="4120052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75609" y="1318561"/>
            <a:ext cx="3022479" cy="2954414"/>
          </a:xfrm>
          <a:prstGeom prst="ellipse">
            <a:avLst/>
          </a:prstGeom>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dirty="0" smtClean="0">
                <a:solidFill>
                  <a:srgbClr val="F39200"/>
                </a:solidFill>
                <a:latin typeface="Corbel" panose="020B0503020204020204" pitchFamily="34" charset="0"/>
              </a:rPr>
              <a:t>Improving productivity</a:t>
            </a:r>
            <a:endParaRPr lang="en-GB" dirty="0">
              <a:solidFill>
                <a:srgbClr val="F39200"/>
              </a:solidFill>
              <a:latin typeface="Corbel" panose="020B0503020204020204" pitchFamily="34" charset="0"/>
            </a:endParaRPr>
          </a:p>
        </p:txBody>
      </p:sp>
      <p:sp>
        <p:nvSpPr>
          <p:cNvPr id="8" name="Rectangle 7"/>
          <p:cNvSpPr/>
          <p:nvPr/>
        </p:nvSpPr>
        <p:spPr>
          <a:xfrm>
            <a:off x="363155" y="840873"/>
            <a:ext cx="7497955" cy="353943"/>
          </a:xfrm>
          <a:prstGeom prst="rect">
            <a:avLst/>
          </a:prstGeom>
        </p:spPr>
        <p:txBody>
          <a:bodyPr wrap="square">
            <a:spAutoFit/>
          </a:bodyPr>
          <a:lstStyle/>
          <a:p>
            <a:r>
              <a:rPr lang="en-GB" sz="1700" dirty="0">
                <a:latin typeface="Corbel" panose="020B0503020204020204" pitchFamily="34" charset="0"/>
              </a:rPr>
              <a:t>We’ll improve construction productivity.</a:t>
            </a:r>
          </a:p>
        </p:txBody>
      </p:sp>
      <p:sp>
        <p:nvSpPr>
          <p:cNvPr id="9" name="Rectangle 8"/>
          <p:cNvSpPr/>
          <p:nvPr/>
        </p:nvSpPr>
        <p:spPr>
          <a:xfrm>
            <a:off x="367707" y="1623361"/>
            <a:ext cx="4613726" cy="2246769"/>
          </a:xfrm>
          <a:prstGeom prst="rect">
            <a:avLst/>
          </a:prstGeom>
        </p:spPr>
        <p:txBody>
          <a:bodyPr wrap="square">
            <a:spAutoFit/>
          </a:bodyPr>
          <a:lstStyle/>
          <a:p>
            <a:pPr marL="285750" indent="-285750">
              <a:buFont typeface="Arial" panose="020B0604020202020204" pitchFamily="34" charset="0"/>
              <a:buChar char="•"/>
            </a:pPr>
            <a:r>
              <a:rPr lang="en-GB" sz="1400" dirty="0">
                <a:latin typeface="Corbel" panose="020B0503020204020204" pitchFamily="34" charset="0"/>
              </a:rPr>
              <a:t>MMC has the potential to significantly increase the pace of delivery, improve the quality of construction, address labour and materials shortages and deliver a number of additional benefits such as improved energy efficiency.</a:t>
            </a:r>
          </a:p>
          <a:p>
            <a:pPr marL="285750" indent="-285750">
              <a:buFont typeface="Arial" panose="020B0604020202020204" pitchFamily="34" charset="0"/>
              <a:buChar char="•"/>
            </a:pPr>
            <a:r>
              <a:rPr lang="en-GB" sz="1400" dirty="0">
                <a:latin typeface="Corbel" panose="020B0503020204020204" pitchFamily="34" charset="0"/>
              </a:rPr>
              <a:t>We ‘re supporting its uptake through a range of interventions in our land and investment programmes, including pilot projects and our building leases</a:t>
            </a:r>
          </a:p>
          <a:p>
            <a:pPr marL="285750" indent="-285750">
              <a:buFont typeface="Arial" panose="020B0604020202020204" pitchFamily="34" charset="0"/>
              <a:buChar char="•"/>
            </a:pPr>
            <a:r>
              <a:rPr lang="en-GB" sz="1400" dirty="0">
                <a:latin typeface="Corbel" panose="020B0503020204020204" pitchFamily="34" charset="0"/>
              </a:rPr>
              <a:t>We’re also engaging with the government to develop modern construction skills by increasing the number of skilled apprenticeships</a:t>
            </a:r>
          </a:p>
        </p:txBody>
      </p:sp>
    </p:spTree>
    <p:extLst>
      <p:ext uri="{BB962C8B-B14F-4D97-AF65-F5344CB8AC3E}">
        <p14:creationId xmlns:p14="http://schemas.microsoft.com/office/powerpoint/2010/main" val="4015919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199" y="271721"/>
            <a:ext cx="7311418" cy="4210383"/>
          </a:xfrm>
          <a:prstGeom prst="rect">
            <a:avLst/>
          </a:prstGeom>
          <a:noFill/>
        </p:spPr>
        <p:txBody>
          <a:bodyPr wrap="square" lIns="0" tIns="0" rIns="0" bIns="0" rtlCol="0">
            <a:spAutoFit/>
          </a:bodyPr>
          <a:lstStyle/>
          <a:p>
            <a:pPr>
              <a:lnSpc>
                <a:spcPct val="90000"/>
              </a:lnSpc>
            </a:pPr>
            <a:r>
              <a:rPr lang="en-GB" sz="3200" dirty="0">
                <a:solidFill>
                  <a:srgbClr val="F39200"/>
                </a:solidFill>
                <a:latin typeface="Corbel"/>
                <a:cs typeface="Corbel"/>
              </a:rPr>
              <a:t>“We’re all incredibly excited about the Gateshead Innovation Village as it will see a wide range of homes and construction methods being tried and tested together on one site. Support from Homes England is pivotal in helping us make this vision a reality, building real homes for real people using the latest </a:t>
            </a:r>
            <a:r>
              <a:rPr lang="en-GB" sz="3200" dirty="0" smtClean="0">
                <a:solidFill>
                  <a:srgbClr val="F39200"/>
                </a:solidFill>
                <a:latin typeface="Corbel"/>
                <a:cs typeface="Corbel"/>
              </a:rPr>
              <a:t>technology.”</a:t>
            </a:r>
            <a:endParaRPr lang="en-GB" sz="3200" dirty="0">
              <a:solidFill>
                <a:srgbClr val="F39200"/>
              </a:solidFill>
              <a:latin typeface="Corbel"/>
              <a:cs typeface="Corbel"/>
            </a:endParaRPr>
          </a:p>
          <a:p>
            <a:pPr>
              <a:lnSpc>
                <a:spcPct val="90000"/>
              </a:lnSpc>
            </a:pPr>
            <a:endParaRPr lang="en-US" sz="1600" dirty="0" smtClean="0">
              <a:solidFill>
                <a:srgbClr val="F39200"/>
              </a:solidFill>
              <a:latin typeface="Corbel"/>
              <a:cs typeface="Corbel"/>
            </a:endParaRPr>
          </a:p>
          <a:p>
            <a:pPr>
              <a:lnSpc>
                <a:spcPct val="90000"/>
              </a:lnSpc>
            </a:pPr>
            <a:r>
              <a:rPr lang="en-GB" sz="1600" dirty="0">
                <a:solidFill>
                  <a:srgbClr val="F39200"/>
                </a:solidFill>
                <a:latin typeface="Corbel"/>
                <a:cs typeface="Corbel"/>
              </a:rPr>
              <a:t>Brian </a:t>
            </a:r>
            <a:r>
              <a:rPr lang="en-GB" sz="1600" dirty="0" smtClean="0">
                <a:solidFill>
                  <a:srgbClr val="F39200"/>
                </a:solidFill>
                <a:latin typeface="Corbel"/>
                <a:cs typeface="Corbel"/>
              </a:rPr>
              <a:t>Ham</a:t>
            </a:r>
            <a:endParaRPr lang="en-GB" sz="1600" dirty="0">
              <a:solidFill>
                <a:srgbClr val="F39200"/>
              </a:solidFill>
              <a:latin typeface="Corbel"/>
              <a:cs typeface="Corbel"/>
            </a:endParaRPr>
          </a:p>
          <a:p>
            <a:pPr>
              <a:lnSpc>
                <a:spcPct val="90000"/>
              </a:lnSpc>
            </a:pPr>
            <a:r>
              <a:rPr lang="en-GB" sz="1600" dirty="0">
                <a:solidFill>
                  <a:srgbClr val="F39200"/>
                </a:solidFill>
                <a:latin typeface="Corbel"/>
                <a:cs typeface="Corbel"/>
              </a:rPr>
              <a:t>Executive Director of Development at Home Group</a:t>
            </a:r>
          </a:p>
        </p:txBody>
      </p:sp>
    </p:spTree>
    <p:extLst>
      <p:ext uri="{BB962C8B-B14F-4D97-AF65-F5344CB8AC3E}">
        <p14:creationId xmlns:p14="http://schemas.microsoft.com/office/powerpoint/2010/main" val="2109556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2120" y="1275606"/>
            <a:ext cx="2592288" cy="307777"/>
          </a:xfrm>
          <a:prstGeom prst="rect">
            <a:avLst/>
          </a:prstGeom>
          <a:noFill/>
        </p:spPr>
        <p:txBody>
          <a:bodyPr wrap="square" rtlCol="0">
            <a:spAutoFit/>
          </a:bodyPr>
          <a:lstStyle/>
          <a:p>
            <a:pPr defTabSz="914400"/>
            <a:endParaRPr lang="en-GB" sz="1400" kern="0" dirty="0">
              <a:solidFill>
                <a:srgbClr val="000000"/>
              </a:solidFill>
              <a:cs typeface="Arial"/>
              <a:sym typeface="Arial"/>
            </a:endParaRPr>
          </a:p>
        </p:txBody>
      </p:sp>
      <p:sp>
        <p:nvSpPr>
          <p:cNvPr id="5" name="TextBox 4"/>
          <p:cNvSpPr txBox="1"/>
          <p:nvPr/>
        </p:nvSpPr>
        <p:spPr>
          <a:xfrm>
            <a:off x="5224488" y="1275606"/>
            <a:ext cx="3168352" cy="2677656"/>
          </a:xfrm>
          <a:prstGeom prst="rect">
            <a:avLst/>
          </a:prstGeom>
          <a:noFill/>
        </p:spPr>
        <p:txBody>
          <a:bodyPr wrap="square" rtlCol="0">
            <a:spAutoFit/>
          </a:bodyPr>
          <a:lstStyle/>
          <a:p>
            <a:pPr algn="ctr" defTabSz="914400"/>
            <a:r>
              <a:rPr lang="en-GB" sz="2400" kern="0" dirty="0">
                <a:solidFill>
                  <a:srgbClr val="000000"/>
                </a:solidFill>
                <a:latin typeface="Corbel" panose="020B0503020204020204" pitchFamily="34" charset="0"/>
                <a:cs typeface="Arial"/>
                <a:sym typeface="Arial"/>
              </a:rPr>
              <a:t>Our impact </a:t>
            </a:r>
            <a:r>
              <a:rPr lang="en-GB" sz="2400" kern="0" dirty="0" smtClean="0">
                <a:solidFill>
                  <a:srgbClr val="000000"/>
                </a:solidFill>
                <a:latin typeface="Corbel" panose="020B0503020204020204" pitchFamily="34" charset="0"/>
                <a:cs typeface="Arial"/>
                <a:sym typeface="Arial"/>
              </a:rPr>
              <a:t>will be measured using these </a:t>
            </a:r>
            <a:r>
              <a:rPr lang="en-GB" sz="2400" kern="0" dirty="0" smtClean="0">
                <a:solidFill>
                  <a:srgbClr val="F39200"/>
                </a:solidFill>
                <a:latin typeface="Corbel" panose="020B0503020204020204" pitchFamily="34" charset="0"/>
                <a:cs typeface="Arial"/>
                <a:sym typeface="Arial"/>
              </a:rPr>
              <a:t>key performance indicators</a:t>
            </a:r>
            <a:r>
              <a:rPr lang="en-GB" sz="2400" kern="0" dirty="0" smtClean="0">
                <a:solidFill>
                  <a:srgbClr val="000000"/>
                </a:solidFill>
                <a:latin typeface="Corbel" panose="020B0503020204020204" pitchFamily="34" charset="0"/>
                <a:cs typeface="Arial"/>
                <a:sym typeface="Arial"/>
              </a:rPr>
              <a:t>, with relevant targets </a:t>
            </a:r>
            <a:r>
              <a:rPr lang="en-GB" sz="2400" kern="0" dirty="0">
                <a:solidFill>
                  <a:srgbClr val="000000"/>
                </a:solidFill>
                <a:latin typeface="Corbel" panose="020B0503020204020204" pitchFamily="34" charset="0"/>
                <a:cs typeface="Arial"/>
                <a:sym typeface="Arial"/>
              </a:rPr>
              <a:t>set against these on</a:t>
            </a:r>
          </a:p>
          <a:p>
            <a:pPr algn="ctr" defTabSz="914400"/>
            <a:r>
              <a:rPr lang="en-GB" sz="2400" kern="0" dirty="0">
                <a:solidFill>
                  <a:srgbClr val="000000"/>
                </a:solidFill>
                <a:latin typeface="Corbel" panose="020B0503020204020204" pitchFamily="34" charset="0"/>
                <a:cs typeface="Arial"/>
                <a:sym typeface="Arial"/>
              </a:rPr>
              <a:t>an annual basis.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00" y="499443"/>
            <a:ext cx="3871809" cy="388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416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Specialist Housing and CASSH</a:t>
            </a:r>
            <a:endParaRPr lang="en-GB" dirty="0"/>
          </a:p>
        </p:txBody>
      </p:sp>
    </p:spTree>
    <p:extLst>
      <p:ext uri="{BB962C8B-B14F-4D97-AF65-F5344CB8AC3E}">
        <p14:creationId xmlns:p14="http://schemas.microsoft.com/office/powerpoint/2010/main" val="163566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Older People’s Housing </a:t>
            </a:r>
            <a:r>
              <a:rPr lang="en-GB" sz="2800" dirty="0"/>
              <a:t>Programmes</a:t>
            </a:r>
          </a:p>
        </p:txBody>
      </p:sp>
      <p:sp>
        <p:nvSpPr>
          <p:cNvPr id="3" name="Text Placeholder 2"/>
          <p:cNvSpPr>
            <a:spLocks noGrp="1"/>
          </p:cNvSpPr>
          <p:nvPr>
            <p:ph idx="1"/>
          </p:nvPr>
        </p:nvSpPr>
        <p:spPr/>
        <p:txBody>
          <a:bodyPr>
            <a:normAutofit/>
          </a:bodyPr>
          <a:lstStyle/>
          <a:p>
            <a:r>
              <a:rPr lang="en-GB" dirty="0" smtClean="0"/>
              <a:t>Providers have access to two main routes of grant funding to support the delivery of specialist housing for older people:</a:t>
            </a:r>
          </a:p>
          <a:p>
            <a:endParaRPr lang="en-GB" dirty="0" smtClean="0"/>
          </a:p>
          <a:p>
            <a:pPr lvl="2"/>
            <a:r>
              <a:rPr lang="en-GB" dirty="0" smtClean="0"/>
              <a:t>2016-21 Shared Ownership and Affordable Homes Programme</a:t>
            </a:r>
          </a:p>
          <a:p>
            <a:pPr lvl="2"/>
            <a:r>
              <a:rPr lang="en-GB" dirty="0" smtClean="0"/>
              <a:t>Care and Support Specialised Housing Fund</a:t>
            </a:r>
          </a:p>
        </p:txBody>
      </p:sp>
      <p:sp>
        <p:nvSpPr>
          <p:cNvPr id="4" name="Slide Number Placeholder 3"/>
          <p:cNvSpPr>
            <a:spLocks noGrp="1"/>
          </p:cNvSpPr>
          <p:nvPr>
            <p:ph type="sldNum" idx="4294967295"/>
          </p:nvPr>
        </p:nvSpPr>
        <p:spPr>
          <a:xfrm>
            <a:off x="8604250" y="4591050"/>
            <a:ext cx="539750" cy="552450"/>
          </a:xfrm>
          <a:prstGeom prst="rect">
            <a:avLst/>
          </a:prstGeom>
        </p:spPr>
        <p:txBody>
          <a:bodyPr/>
          <a:lstStyle/>
          <a:p>
            <a:pPr marL="0" lvl="0" indent="0">
              <a:spcBef>
                <a:spcPts val="0"/>
              </a:spcBef>
              <a:buNone/>
            </a:pPr>
            <a:fld id="{00000000-1234-1234-1234-123412341234}" type="slidenum">
              <a:rPr lang="en" smtClean="0">
                <a:solidFill>
                  <a:srgbClr val="FFB600"/>
                </a:solidFill>
              </a:rPr>
              <a:t>14</a:t>
            </a:fld>
            <a:endParaRPr lang="en">
              <a:solidFill>
                <a:srgbClr val="FFB600"/>
              </a:solidFill>
            </a:endParaRPr>
          </a:p>
        </p:txBody>
      </p:sp>
    </p:spTree>
    <p:extLst>
      <p:ext uri="{BB962C8B-B14F-4D97-AF65-F5344CB8AC3E}">
        <p14:creationId xmlns:p14="http://schemas.microsoft.com/office/powerpoint/2010/main" val="289691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1721"/>
            <a:ext cx="8229600" cy="749359"/>
          </a:xfrm>
          <a:prstGeom prst="rect">
            <a:avLst/>
          </a:prstGeom>
        </p:spPr>
        <p:txBody>
          <a:bodyPr wrap="square" lIns="91425" tIns="91425" rIns="91425" bIns="91425" anchor="t" anchorCtr="0">
            <a:noAutofit/>
          </a:bodyPr>
          <a:lstStyle/>
          <a:p>
            <a:pPr lvl="0"/>
            <a:r>
              <a:rPr lang="en-GB" sz="2400" dirty="0"/>
              <a:t>2016-21 Shared Ownership and Affordable Homes </a:t>
            </a:r>
            <a:r>
              <a:rPr lang="en-GB" sz="2400" dirty="0" smtClean="0"/>
              <a:t>Programme</a:t>
            </a:r>
            <a:endParaRPr lang="en-GB" sz="2400" dirty="0"/>
          </a:p>
        </p:txBody>
      </p:sp>
      <p:sp>
        <p:nvSpPr>
          <p:cNvPr id="102" name="Shape 102"/>
          <p:cNvSpPr txBox="1">
            <a:spLocks noGrp="1"/>
          </p:cNvSpPr>
          <p:nvPr>
            <p:ph idx="1"/>
          </p:nvPr>
        </p:nvSpPr>
        <p:spPr>
          <a:xfrm>
            <a:off x="457200" y="846037"/>
            <a:ext cx="7947660" cy="3142782"/>
          </a:xfrm>
          <a:prstGeom prst="rect">
            <a:avLst/>
          </a:prstGeom>
        </p:spPr>
        <p:txBody>
          <a:bodyPr wrap="square" lIns="91425" tIns="91425" rIns="91425" bIns="91425" anchor="t" anchorCtr="0">
            <a:noAutofit/>
          </a:bodyPr>
          <a:lstStyle/>
          <a:p>
            <a:pPr marL="457200" lvl="0" indent="-342900"/>
            <a:r>
              <a:rPr lang="en-GB" dirty="0"/>
              <a:t>Specialist housing for </a:t>
            </a:r>
            <a:r>
              <a:rPr lang="en-GB" dirty="0" smtClean="0"/>
              <a:t>older people is supported in the SOAHP through Continuous Market Engagement</a:t>
            </a:r>
          </a:p>
          <a:p>
            <a:pPr marL="457200" lvl="0" indent="-342900"/>
            <a:r>
              <a:rPr lang="en-GB" dirty="0" smtClean="0"/>
              <a:t>£400m of the original budget was set aside to provide 8,000 specialist homes (including other forms of supported housing),</a:t>
            </a:r>
          </a:p>
          <a:p>
            <a:pPr marL="457200" lvl="0" indent="-342900"/>
            <a:r>
              <a:rPr lang="en-GB" dirty="0" smtClean="0"/>
              <a:t>Total budget for AHP is just under £5 billion</a:t>
            </a:r>
          </a:p>
          <a:p>
            <a:pPr marL="457200" lvl="0" indent="-342900"/>
            <a:r>
              <a:rPr lang="en-GB" dirty="0" smtClean="0"/>
              <a:t>Includes £1.67 billion additional budget (June 2018) </a:t>
            </a:r>
          </a:p>
          <a:p>
            <a:pPr marL="457200" lvl="0" indent="-342900"/>
            <a:r>
              <a:rPr lang="en-GB" dirty="0" smtClean="0"/>
              <a:t>Funding is </a:t>
            </a:r>
            <a:r>
              <a:rPr lang="en-GB" dirty="0"/>
              <a:t>available for </a:t>
            </a:r>
            <a:r>
              <a:rPr lang="en-GB" dirty="0" smtClean="0"/>
              <a:t>Affordable Rent, Social Rent, </a:t>
            </a:r>
            <a:r>
              <a:rPr lang="en-GB" dirty="0"/>
              <a:t>or Home Ownership tenures</a:t>
            </a:r>
          </a:p>
          <a:p>
            <a:pPr marL="457200" lvl="0" indent="-342900"/>
            <a:r>
              <a:rPr lang="en-GB" dirty="0"/>
              <a:t>Schemes can include supported housing and designated </a:t>
            </a:r>
            <a:r>
              <a:rPr lang="en-GB" dirty="0" smtClean="0"/>
              <a:t>housing covering </a:t>
            </a:r>
            <a:r>
              <a:rPr lang="en-GB" dirty="0"/>
              <a:t>a broad range of housing types and needs (including hostels, foyers, sheltered </a:t>
            </a:r>
            <a:r>
              <a:rPr lang="en-GB" dirty="0" smtClean="0"/>
              <a:t>housing)</a:t>
            </a:r>
            <a:endParaRPr dirty="0"/>
          </a:p>
        </p:txBody>
      </p:sp>
      <p:sp>
        <p:nvSpPr>
          <p:cNvPr id="103" name="Shape 103"/>
          <p:cNvSpPr txBox="1">
            <a:spLocks noGrp="1"/>
          </p:cNvSpPr>
          <p:nvPr>
            <p:ph type="sldNum" idx="4294967295"/>
          </p:nvPr>
        </p:nvSpPr>
        <p:spPr>
          <a:xfrm>
            <a:off x="8604250" y="4591050"/>
            <a:ext cx="539750" cy="55245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15</a:t>
            </a:fld>
            <a:endParaRPr lang="en"/>
          </a:p>
        </p:txBody>
      </p:sp>
    </p:spTree>
    <p:extLst>
      <p:ext uri="{BB962C8B-B14F-4D97-AF65-F5344CB8AC3E}">
        <p14:creationId xmlns:p14="http://schemas.microsoft.com/office/powerpoint/2010/main" val="2927818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1721"/>
            <a:ext cx="8229600" cy="718879"/>
          </a:xfrm>
          <a:prstGeom prst="rect">
            <a:avLst/>
          </a:prstGeom>
        </p:spPr>
        <p:txBody>
          <a:bodyPr wrap="square" lIns="91425" tIns="91425" rIns="91425" bIns="91425" anchor="t" anchorCtr="0">
            <a:noAutofit/>
          </a:bodyPr>
          <a:lstStyle/>
          <a:p>
            <a:pPr lvl="0"/>
            <a:r>
              <a:rPr lang="en-GB" sz="2400" dirty="0"/>
              <a:t>Care and </a:t>
            </a:r>
            <a:r>
              <a:rPr lang="en-GB" sz="2400" dirty="0" smtClean="0"/>
              <a:t>Support Specialised Housing Fund </a:t>
            </a:r>
            <a:r>
              <a:rPr lang="en-GB" sz="2400" dirty="0"/>
              <a:t>(CASSH</a:t>
            </a:r>
            <a:r>
              <a:rPr lang="en-GB" sz="2400" dirty="0" smtClean="0"/>
              <a:t>)</a:t>
            </a:r>
            <a:endParaRPr lang="en" sz="2400" dirty="0"/>
          </a:p>
        </p:txBody>
      </p:sp>
      <p:sp>
        <p:nvSpPr>
          <p:cNvPr id="102" name="Shape 102"/>
          <p:cNvSpPr txBox="1">
            <a:spLocks noGrp="1"/>
          </p:cNvSpPr>
          <p:nvPr>
            <p:ph idx="1"/>
          </p:nvPr>
        </p:nvSpPr>
        <p:spPr>
          <a:xfrm>
            <a:off x="457200" y="823177"/>
            <a:ext cx="8147050" cy="3142782"/>
          </a:xfrm>
          <a:prstGeom prst="rect">
            <a:avLst/>
          </a:prstGeom>
        </p:spPr>
        <p:txBody>
          <a:bodyPr wrap="square" lIns="91425" tIns="91425" rIns="91425" bIns="91425" anchor="t" anchorCtr="0">
            <a:noAutofit/>
          </a:bodyPr>
          <a:lstStyle/>
          <a:p>
            <a:pPr marL="457200" lvl="0" indent="-342900"/>
            <a:r>
              <a:rPr lang="en-GB" dirty="0" smtClean="0"/>
              <a:t>Delivered on behalf of the Department of Health and Social Care</a:t>
            </a:r>
          </a:p>
          <a:p>
            <a:pPr marL="457200" lvl="0" indent="-342900"/>
            <a:r>
              <a:rPr lang="en-GB" dirty="0" smtClean="0"/>
              <a:t>The </a:t>
            </a:r>
            <a:r>
              <a:rPr lang="en-GB" dirty="0"/>
              <a:t>fund is intended </a:t>
            </a:r>
            <a:r>
              <a:rPr lang="en-GB" dirty="0" smtClean="0"/>
              <a:t>to:</a:t>
            </a:r>
          </a:p>
          <a:p>
            <a:pPr marL="857250" lvl="3" indent="-285750"/>
            <a:r>
              <a:rPr lang="en-GB" dirty="0" smtClean="0"/>
              <a:t>Improve </a:t>
            </a:r>
            <a:r>
              <a:rPr lang="en-GB" dirty="0"/>
              <a:t>housing options for older people and adults </a:t>
            </a:r>
            <a:r>
              <a:rPr lang="en-GB" dirty="0" smtClean="0"/>
              <a:t>with disabilities </a:t>
            </a:r>
            <a:r>
              <a:rPr lang="en-GB" dirty="0"/>
              <a:t>and mental health </a:t>
            </a:r>
            <a:r>
              <a:rPr lang="en-GB" dirty="0" smtClean="0"/>
              <a:t>problems to help them to </a:t>
            </a:r>
            <a:r>
              <a:rPr lang="en-GB" dirty="0"/>
              <a:t>live more </a:t>
            </a:r>
            <a:r>
              <a:rPr lang="en-GB" dirty="0" smtClean="0"/>
              <a:t>independently </a:t>
            </a:r>
            <a:endParaRPr lang="en-GB" dirty="0"/>
          </a:p>
          <a:p>
            <a:pPr marL="857250" lvl="3" indent="-285750"/>
            <a:r>
              <a:rPr lang="en-GB" dirty="0" smtClean="0"/>
              <a:t>Accelerate </a:t>
            </a:r>
            <a:r>
              <a:rPr lang="en-GB" dirty="0"/>
              <a:t>the development of the specialised housing </a:t>
            </a:r>
            <a:r>
              <a:rPr lang="en-GB" dirty="0" smtClean="0"/>
              <a:t>market</a:t>
            </a:r>
          </a:p>
          <a:p>
            <a:pPr marL="857250" lvl="3" indent="-285750"/>
            <a:r>
              <a:rPr lang="en-GB" dirty="0" smtClean="0"/>
              <a:t>Supporting development of </a:t>
            </a:r>
            <a:r>
              <a:rPr lang="en-GB" dirty="0"/>
              <a:t>new affordable housing </a:t>
            </a:r>
            <a:r>
              <a:rPr lang="en-GB" dirty="0" smtClean="0"/>
              <a:t>schemes</a:t>
            </a:r>
          </a:p>
          <a:p>
            <a:pPr marL="857250" lvl="3" indent="-285750"/>
            <a:r>
              <a:rPr lang="en-GB" dirty="0" smtClean="0"/>
              <a:t>Originally </a:t>
            </a:r>
            <a:r>
              <a:rPr lang="en-GB" dirty="0"/>
              <a:t>launched in </a:t>
            </a:r>
            <a:r>
              <a:rPr lang="en-GB" dirty="0" smtClean="0"/>
              <a:t>2013 c£143m allocations </a:t>
            </a:r>
            <a:r>
              <a:rPr lang="en-GB" dirty="0"/>
              <a:t>to date for almost </a:t>
            </a:r>
            <a:r>
              <a:rPr lang="en-GB" dirty="0" smtClean="0"/>
              <a:t>4,100 </a:t>
            </a:r>
            <a:r>
              <a:rPr lang="en-GB" dirty="0"/>
              <a:t>homes </a:t>
            </a:r>
            <a:endParaRPr lang="en-GB" dirty="0" smtClean="0"/>
          </a:p>
          <a:p>
            <a:pPr marL="857250" lvl="3" indent="-285750"/>
            <a:r>
              <a:rPr lang="en-GB" dirty="0" smtClean="0"/>
              <a:t>CME </a:t>
            </a:r>
            <a:r>
              <a:rPr lang="en-GB" dirty="0"/>
              <a:t>bidding re-opened </a:t>
            </a:r>
            <a:r>
              <a:rPr lang="en-GB" dirty="0" smtClean="0"/>
              <a:t>with up </a:t>
            </a:r>
            <a:r>
              <a:rPr lang="en-GB" dirty="0"/>
              <a:t>to £125m </a:t>
            </a:r>
            <a:r>
              <a:rPr lang="en-GB" dirty="0" smtClean="0"/>
              <a:t>capital available to </a:t>
            </a:r>
            <a:r>
              <a:rPr lang="en-GB" b="1" dirty="0" smtClean="0"/>
              <a:t>2021</a:t>
            </a:r>
            <a:endParaRPr b="1" dirty="0"/>
          </a:p>
        </p:txBody>
      </p:sp>
      <p:sp>
        <p:nvSpPr>
          <p:cNvPr id="103" name="Shape 103"/>
          <p:cNvSpPr txBox="1">
            <a:spLocks noGrp="1"/>
          </p:cNvSpPr>
          <p:nvPr>
            <p:ph type="sldNum" idx="4294967295"/>
          </p:nvPr>
        </p:nvSpPr>
        <p:spPr>
          <a:xfrm>
            <a:off x="8604250" y="4591050"/>
            <a:ext cx="539750" cy="55245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16</a:t>
            </a:fld>
            <a:endParaRPr lang="en"/>
          </a:p>
        </p:txBody>
      </p:sp>
    </p:spTree>
    <p:extLst>
      <p:ext uri="{BB962C8B-B14F-4D97-AF65-F5344CB8AC3E}">
        <p14:creationId xmlns:p14="http://schemas.microsoft.com/office/powerpoint/2010/main" val="2087178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Types</a:t>
            </a:r>
            <a:r>
              <a:rPr lang="en-GB" sz="2800" dirty="0"/>
              <a:t> </a:t>
            </a:r>
            <a:r>
              <a:rPr lang="en-GB" sz="2800" dirty="0" smtClean="0"/>
              <a:t>of Schemes</a:t>
            </a:r>
            <a:endParaRPr lang="en-GB" sz="2800" dirty="0"/>
          </a:p>
        </p:txBody>
      </p:sp>
      <p:sp>
        <p:nvSpPr>
          <p:cNvPr id="3" name="Text Placeholder 2"/>
          <p:cNvSpPr>
            <a:spLocks noGrp="1"/>
          </p:cNvSpPr>
          <p:nvPr>
            <p:ph idx="1"/>
          </p:nvPr>
        </p:nvSpPr>
        <p:spPr>
          <a:xfrm>
            <a:off x="457200" y="1074637"/>
            <a:ext cx="7909560" cy="3142782"/>
          </a:xfrm>
        </p:spPr>
        <p:txBody>
          <a:bodyPr>
            <a:normAutofit fontScale="92500" lnSpcReduction="10000"/>
          </a:bodyPr>
          <a:lstStyle/>
          <a:p>
            <a:r>
              <a:rPr lang="en-GB" dirty="0" smtClean="0"/>
              <a:t>Schemes can include, but are not limited to:</a:t>
            </a:r>
          </a:p>
          <a:p>
            <a:pPr lvl="1"/>
            <a:r>
              <a:rPr lang="en-GB" dirty="0" smtClean="0"/>
              <a:t>Sheltered housing</a:t>
            </a:r>
          </a:p>
          <a:p>
            <a:pPr lvl="1"/>
            <a:r>
              <a:rPr lang="en-GB" dirty="0" smtClean="0"/>
              <a:t>Extra care housing</a:t>
            </a:r>
          </a:p>
          <a:p>
            <a:pPr lvl="1"/>
            <a:r>
              <a:rPr lang="en-GB" dirty="0" smtClean="0"/>
              <a:t>Retirement villages</a:t>
            </a:r>
          </a:p>
          <a:p>
            <a:r>
              <a:rPr lang="en-GB" dirty="0" smtClean="0"/>
              <a:t>Accommodation should be self-contained and incorporate a full range of facilities to enable residents to live independently</a:t>
            </a:r>
          </a:p>
          <a:p>
            <a:r>
              <a:rPr lang="en-GB" dirty="0" smtClean="0"/>
              <a:t>Flexible levels of care can be provided through schemes</a:t>
            </a:r>
          </a:p>
          <a:p>
            <a:r>
              <a:rPr lang="en-GB" dirty="0" smtClean="0"/>
              <a:t>Aim is to </a:t>
            </a:r>
            <a:r>
              <a:rPr lang="en-GB" dirty="0"/>
              <a:t>develop a wide range of innovative options so that people can exercise real choice about their accommodation options according to their individual needs, circumstances and preferences.</a:t>
            </a:r>
          </a:p>
        </p:txBody>
      </p:sp>
      <p:sp>
        <p:nvSpPr>
          <p:cNvPr id="4" name="Slide Number Placeholder 3"/>
          <p:cNvSpPr>
            <a:spLocks noGrp="1"/>
          </p:cNvSpPr>
          <p:nvPr>
            <p:ph type="sldNum" idx="4294967295"/>
          </p:nvPr>
        </p:nvSpPr>
        <p:spPr>
          <a:xfrm>
            <a:off x="8604250" y="4591050"/>
            <a:ext cx="539750" cy="552450"/>
          </a:xfrm>
          <a:prstGeom prst="rect">
            <a:avLst/>
          </a:prstGeom>
        </p:spPr>
        <p:txBody>
          <a:bodyPr/>
          <a:lstStyle/>
          <a:p>
            <a:pPr marL="0" lvl="0" indent="0">
              <a:spcBef>
                <a:spcPts val="0"/>
              </a:spcBef>
              <a:buNone/>
            </a:pPr>
            <a:fld id="{00000000-1234-1234-1234-123412341234}" type="slidenum">
              <a:rPr lang="en" smtClean="0">
                <a:solidFill>
                  <a:srgbClr val="FFB600"/>
                </a:solidFill>
              </a:rPr>
              <a:t>17</a:t>
            </a:fld>
            <a:endParaRPr lang="en">
              <a:solidFill>
                <a:srgbClr val="FFB600"/>
              </a:solidFill>
            </a:endParaRPr>
          </a:p>
        </p:txBody>
      </p:sp>
    </p:spTree>
    <p:extLst>
      <p:ext uri="{BB962C8B-B14F-4D97-AF65-F5344CB8AC3E}">
        <p14:creationId xmlns:p14="http://schemas.microsoft.com/office/powerpoint/2010/main" val="282272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Older Persons Shared Ownership</a:t>
            </a:r>
          </a:p>
        </p:txBody>
      </p:sp>
      <p:sp>
        <p:nvSpPr>
          <p:cNvPr id="3" name="Text Placeholder 2"/>
          <p:cNvSpPr>
            <a:spLocks noGrp="1"/>
          </p:cNvSpPr>
          <p:nvPr>
            <p:ph idx="1"/>
          </p:nvPr>
        </p:nvSpPr>
        <p:spPr>
          <a:xfrm>
            <a:off x="457200" y="1105117"/>
            <a:ext cx="6837916" cy="3142782"/>
          </a:xfrm>
        </p:spPr>
        <p:txBody>
          <a:bodyPr>
            <a:normAutofit/>
          </a:bodyPr>
          <a:lstStyle/>
          <a:p>
            <a:r>
              <a:rPr lang="en-GB" dirty="0" smtClean="0"/>
              <a:t>Older </a:t>
            </a:r>
            <a:r>
              <a:rPr lang="en-GB" dirty="0"/>
              <a:t>Persons Shared Ownership operates on shared ownership </a:t>
            </a:r>
            <a:r>
              <a:rPr lang="en-GB" dirty="0" smtClean="0"/>
              <a:t>principles</a:t>
            </a:r>
          </a:p>
          <a:p>
            <a:r>
              <a:rPr lang="en-GB" dirty="0" smtClean="0"/>
              <a:t>It </a:t>
            </a:r>
            <a:r>
              <a:rPr lang="en-GB" dirty="0"/>
              <a:t>is only available for people aged 55 or </a:t>
            </a:r>
            <a:r>
              <a:rPr lang="en-GB" dirty="0" smtClean="0"/>
              <a:t>over</a:t>
            </a:r>
          </a:p>
          <a:p>
            <a:r>
              <a:rPr lang="en-GB" dirty="0" smtClean="0"/>
              <a:t>The </a:t>
            </a:r>
            <a:r>
              <a:rPr lang="en-GB" dirty="0"/>
              <a:t>maximum level of equity that can be purchased is </a:t>
            </a:r>
            <a:r>
              <a:rPr lang="en-GB" dirty="0" smtClean="0"/>
              <a:t>75%</a:t>
            </a:r>
          </a:p>
          <a:p>
            <a:r>
              <a:rPr lang="en-GB" dirty="0" smtClean="0"/>
              <a:t>When </a:t>
            </a:r>
            <a:r>
              <a:rPr lang="en-GB" dirty="0"/>
              <a:t>the maximum level of equity has been purchased the leaseholder does not have to pay rent on the remaining 25% share of the </a:t>
            </a:r>
            <a:r>
              <a:rPr lang="en-GB" dirty="0" smtClean="0"/>
              <a:t>property</a:t>
            </a:r>
            <a:endParaRPr lang="en-GB" dirty="0"/>
          </a:p>
        </p:txBody>
      </p:sp>
      <p:sp>
        <p:nvSpPr>
          <p:cNvPr id="4" name="Slide Number Placeholder 3"/>
          <p:cNvSpPr>
            <a:spLocks noGrp="1"/>
          </p:cNvSpPr>
          <p:nvPr>
            <p:ph type="sldNum" idx="4294967295"/>
          </p:nvPr>
        </p:nvSpPr>
        <p:spPr>
          <a:xfrm>
            <a:off x="8604250" y="4591050"/>
            <a:ext cx="539750" cy="552450"/>
          </a:xfrm>
          <a:prstGeom prst="rect">
            <a:avLst/>
          </a:prstGeom>
        </p:spPr>
        <p:txBody>
          <a:bodyPr/>
          <a:lstStyle/>
          <a:p>
            <a:pPr marL="0" lvl="0" indent="0">
              <a:spcBef>
                <a:spcPts val="0"/>
              </a:spcBef>
              <a:buNone/>
            </a:pPr>
            <a:fld id="{00000000-1234-1234-1234-123412341234}" type="slidenum">
              <a:rPr lang="en" smtClean="0">
                <a:solidFill>
                  <a:srgbClr val="FFB600"/>
                </a:solidFill>
              </a:rPr>
              <a:t>18</a:t>
            </a:fld>
            <a:endParaRPr lang="en">
              <a:solidFill>
                <a:srgbClr val="FFB600"/>
              </a:solidFill>
            </a:endParaRPr>
          </a:p>
        </p:txBody>
      </p:sp>
    </p:spTree>
    <p:extLst>
      <p:ext uri="{BB962C8B-B14F-4D97-AF65-F5344CB8AC3E}">
        <p14:creationId xmlns:p14="http://schemas.microsoft.com/office/powerpoint/2010/main" val="16587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Bidding Requirements and Applying for Funding</a:t>
            </a:r>
            <a:endParaRPr lang="en-GB" sz="2800" dirty="0"/>
          </a:p>
        </p:txBody>
      </p:sp>
      <p:sp>
        <p:nvSpPr>
          <p:cNvPr id="3" name="Text Placeholder 2"/>
          <p:cNvSpPr>
            <a:spLocks noGrp="1"/>
          </p:cNvSpPr>
          <p:nvPr>
            <p:ph idx="1"/>
          </p:nvPr>
        </p:nvSpPr>
        <p:spPr>
          <a:xfrm>
            <a:off x="510540" y="1028916"/>
            <a:ext cx="7833360" cy="3562133"/>
          </a:xfrm>
        </p:spPr>
        <p:txBody>
          <a:bodyPr>
            <a:normAutofit fontScale="85000" lnSpcReduction="10000"/>
          </a:bodyPr>
          <a:lstStyle/>
          <a:p>
            <a:r>
              <a:rPr lang="en-GB" dirty="0" smtClean="0"/>
              <a:t>The landlord of </a:t>
            </a:r>
            <a:r>
              <a:rPr lang="en-GB" dirty="0"/>
              <a:t>all </a:t>
            </a:r>
            <a:r>
              <a:rPr lang="en-GB" dirty="0" smtClean="0"/>
              <a:t>rented homes </a:t>
            </a:r>
            <a:r>
              <a:rPr lang="en-GB" dirty="0"/>
              <a:t>must be </a:t>
            </a:r>
            <a:r>
              <a:rPr lang="en-GB" dirty="0" smtClean="0"/>
              <a:t>a </a:t>
            </a:r>
            <a:r>
              <a:rPr lang="en-GB" dirty="0"/>
              <a:t>R</a:t>
            </a:r>
            <a:r>
              <a:rPr lang="en-GB" dirty="0" smtClean="0"/>
              <a:t>egistered Providers of social housing</a:t>
            </a:r>
          </a:p>
          <a:p>
            <a:pPr lvl="0"/>
            <a:r>
              <a:rPr lang="en-GB" dirty="0"/>
              <a:t>Lead organisations must </a:t>
            </a:r>
            <a:r>
              <a:rPr lang="en-GB" dirty="0" smtClean="0"/>
              <a:t>be qualified </a:t>
            </a:r>
            <a:r>
              <a:rPr lang="en-GB" dirty="0"/>
              <a:t>Homes England Investment Partners</a:t>
            </a:r>
            <a:r>
              <a:rPr lang="en-GB" dirty="0" smtClean="0"/>
              <a:t>.</a:t>
            </a:r>
          </a:p>
          <a:p>
            <a:pPr lvl="0"/>
            <a:r>
              <a:rPr lang="en-GB" dirty="0" smtClean="0"/>
              <a:t>Bids </a:t>
            </a:r>
            <a:r>
              <a:rPr lang="en-GB" dirty="0"/>
              <a:t>must be for affordable housing </a:t>
            </a:r>
            <a:r>
              <a:rPr lang="en-GB" dirty="0" smtClean="0"/>
              <a:t>only</a:t>
            </a:r>
          </a:p>
          <a:p>
            <a:pPr lvl="0"/>
            <a:r>
              <a:rPr lang="en-GB" dirty="0" smtClean="0"/>
              <a:t>Detailed guidance including specialist design features are contained in the Capital Funding Guide</a:t>
            </a:r>
          </a:p>
          <a:p>
            <a:pPr lvl="0"/>
            <a:endParaRPr lang="en-GB" dirty="0" smtClean="0"/>
          </a:p>
          <a:p>
            <a:r>
              <a:rPr lang="en-GB" dirty="0"/>
              <a:t>Bids from eligible applicants (as identified in SOAHP </a:t>
            </a:r>
            <a:r>
              <a:rPr lang="en-GB" dirty="0" smtClean="0"/>
              <a:t>Prospectus) </a:t>
            </a:r>
            <a:endParaRPr lang="en-GB" dirty="0"/>
          </a:p>
          <a:p>
            <a:r>
              <a:rPr lang="en-GB" dirty="0"/>
              <a:t>Bidding for all programmes is through the Investment Management System (IMS</a:t>
            </a:r>
            <a:r>
              <a:rPr lang="en-GB" dirty="0" smtClean="0"/>
              <a:t>)</a:t>
            </a:r>
          </a:p>
          <a:p>
            <a:pPr lvl="1"/>
            <a:r>
              <a:rPr lang="en-GB" dirty="0" smtClean="0"/>
              <a:t>IMS is now capable of holding supplementary information &amp; paying acquisition tranche for CASSH as well as SOAHP</a:t>
            </a:r>
            <a:endParaRPr lang="en-GB" dirty="0"/>
          </a:p>
          <a:p>
            <a:r>
              <a:rPr lang="en-GB" dirty="0"/>
              <a:t>Prospectus and IMS guidance can be found at gov.uk/housing/funding-programmes</a:t>
            </a:r>
          </a:p>
          <a:p>
            <a:pPr lvl="0"/>
            <a:endParaRPr lang="en-GB" dirty="0" smtClean="0"/>
          </a:p>
        </p:txBody>
      </p:sp>
      <p:sp>
        <p:nvSpPr>
          <p:cNvPr id="4" name="Slide Number Placeholder 3"/>
          <p:cNvSpPr>
            <a:spLocks noGrp="1"/>
          </p:cNvSpPr>
          <p:nvPr>
            <p:ph type="sldNum" idx="4294967295"/>
          </p:nvPr>
        </p:nvSpPr>
        <p:spPr>
          <a:xfrm>
            <a:off x="8604250" y="4591050"/>
            <a:ext cx="539750" cy="552450"/>
          </a:xfrm>
          <a:prstGeom prst="rect">
            <a:avLst/>
          </a:prstGeom>
        </p:spPr>
        <p:txBody>
          <a:bodyPr/>
          <a:lstStyle/>
          <a:p>
            <a:pPr marL="0" lvl="0" indent="0">
              <a:spcBef>
                <a:spcPts val="0"/>
              </a:spcBef>
              <a:buNone/>
            </a:pPr>
            <a:fld id="{00000000-1234-1234-1234-123412341234}" type="slidenum">
              <a:rPr lang="en" smtClean="0">
                <a:solidFill>
                  <a:srgbClr val="FFB600"/>
                </a:solidFill>
              </a:rPr>
              <a:t>19</a:t>
            </a:fld>
            <a:endParaRPr lang="en">
              <a:solidFill>
                <a:srgbClr val="FFB600"/>
              </a:solidFill>
            </a:endParaRPr>
          </a:p>
        </p:txBody>
      </p:sp>
    </p:spTree>
    <p:extLst>
      <p:ext uri="{BB962C8B-B14F-4D97-AF65-F5344CB8AC3E}">
        <p14:creationId xmlns:p14="http://schemas.microsoft.com/office/powerpoint/2010/main" val="60688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new agency</a:t>
            </a:r>
            <a:endParaRPr lang="en-US" dirty="0"/>
          </a:p>
        </p:txBody>
      </p:sp>
    </p:spTree>
    <p:extLst>
      <p:ext uri="{BB962C8B-B14F-4D97-AF65-F5344CB8AC3E}">
        <p14:creationId xmlns:p14="http://schemas.microsoft.com/office/powerpoint/2010/main" val="3914115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prstGeom prst="rect">
            <a:avLst/>
          </a:prstGeom>
        </p:spPr>
        <p:txBody>
          <a:bodyPr wrap="square" lIns="91425" tIns="91425" rIns="91425" bIns="91425" anchor="t" anchorCtr="0">
            <a:noAutofit/>
          </a:bodyPr>
          <a:lstStyle/>
          <a:p>
            <a:pPr lvl="0"/>
            <a:r>
              <a:rPr lang="en-GB" sz="2800" dirty="0" smtClean="0"/>
              <a:t>Move On Fund</a:t>
            </a:r>
            <a:endParaRPr lang="en" sz="2800" dirty="0"/>
          </a:p>
        </p:txBody>
      </p:sp>
      <p:sp>
        <p:nvSpPr>
          <p:cNvPr id="102" name="Shape 102"/>
          <p:cNvSpPr txBox="1">
            <a:spLocks noGrp="1"/>
          </p:cNvSpPr>
          <p:nvPr>
            <p:ph idx="1"/>
          </p:nvPr>
        </p:nvSpPr>
        <p:spPr>
          <a:xfrm>
            <a:off x="396240" y="869114"/>
            <a:ext cx="8077200" cy="3142782"/>
          </a:xfrm>
          <a:prstGeom prst="rect">
            <a:avLst/>
          </a:prstGeom>
        </p:spPr>
        <p:txBody>
          <a:bodyPr wrap="square" lIns="91425" tIns="91425" rIns="91425" bIns="91425" anchor="t" anchorCtr="0">
            <a:noAutofit/>
          </a:bodyPr>
          <a:lstStyle/>
          <a:p>
            <a:pPr marL="457200" indent="-342900"/>
            <a:r>
              <a:rPr lang="en-GB" dirty="0"/>
              <a:t>Launched as part of the </a:t>
            </a:r>
            <a:r>
              <a:rPr lang="en-GB" dirty="0" smtClean="0"/>
              <a:t>Government’s new Rough </a:t>
            </a:r>
            <a:r>
              <a:rPr lang="en-GB" dirty="0"/>
              <a:t>Sleeping Strategy in August 2018</a:t>
            </a:r>
          </a:p>
          <a:p>
            <a:pPr marL="457200" indent="-342900"/>
            <a:r>
              <a:rPr lang="en-GB" dirty="0" smtClean="0"/>
              <a:t>Supports provision of move-on </a:t>
            </a:r>
            <a:r>
              <a:rPr lang="en-GB" dirty="0"/>
              <a:t>accommodation </a:t>
            </a:r>
            <a:r>
              <a:rPr lang="en-GB" dirty="0" smtClean="0"/>
              <a:t>for: people currently living hostels or domestic abuse refuges, and rough sleepers, </a:t>
            </a:r>
            <a:r>
              <a:rPr lang="en-GB" dirty="0"/>
              <a:t>with </a:t>
            </a:r>
            <a:r>
              <a:rPr lang="en-GB" dirty="0" smtClean="0"/>
              <a:t>low and medium </a:t>
            </a:r>
            <a:r>
              <a:rPr lang="en-GB" dirty="0"/>
              <a:t>level </a:t>
            </a:r>
            <a:r>
              <a:rPr lang="en-GB" dirty="0" smtClean="0"/>
              <a:t>needs</a:t>
            </a:r>
            <a:endParaRPr lang="en-GB" dirty="0"/>
          </a:p>
          <a:p>
            <a:pPr marL="457200" lvl="0" indent="-342900"/>
            <a:r>
              <a:rPr lang="en-GB" dirty="0" smtClean="0"/>
              <a:t>£50m funding available outside London up to 2021, including:</a:t>
            </a:r>
          </a:p>
          <a:p>
            <a:pPr marL="857250" lvl="2" indent="-342900">
              <a:buFont typeface="Corbel" panose="020B0503020204020204" pitchFamily="34" charset="0"/>
              <a:buChar char="–"/>
            </a:pPr>
            <a:r>
              <a:rPr lang="en-GB" dirty="0" smtClean="0"/>
              <a:t>Capital grants </a:t>
            </a:r>
            <a:r>
              <a:rPr lang="en-GB" dirty="0"/>
              <a:t>to cover the costs of </a:t>
            </a:r>
            <a:r>
              <a:rPr lang="en-GB" dirty="0" smtClean="0"/>
              <a:t>acquisition and development of properties; and,</a:t>
            </a:r>
          </a:p>
          <a:p>
            <a:pPr marL="857250" lvl="2" indent="-342900">
              <a:buFont typeface="Corbel" panose="020B0503020204020204" pitchFamily="34" charset="0"/>
              <a:buChar char="–"/>
            </a:pPr>
            <a:r>
              <a:rPr lang="en-GB" dirty="0" smtClean="0"/>
              <a:t>Revenue </a:t>
            </a:r>
            <a:r>
              <a:rPr lang="en-GB" dirty="0"/>
              <a:t>funding for on-going tenancy support </a:t>
            </a:r>
            <a:r>
              <a:rPr lang="en-GB" dirty="0" smtClean="0"/>
              <a:t>costs</a:t>
            </a:r>
          </a:p>
          <a:p>
            <a:pPr marL="457200" indent="-342900"/>
            <a:r>
              <a:rPr lang="en-GB" dirty="0" smtClean="0"/>
              <a:t>Homes to be let at either Affordable or </a:t>
            </a:r>
            <a:r>
              <a:rPr lang="en-GB" dirty="0"/>
              <a:t>S</a:t>
            </a:r>
            <a:r>
              <a:rPr lang="en-GB" dirty="0" smtClean="0"/>
              <a:t>ocial Rent tenures</a:t>
            </a:r>
          </a:p>
          <a:p>
            <a:pPr marL="457200" indent="-342900"/>
            <a:r>
              <a:rPr lang="en-GB" dirty="0"/>
              <a:t>CME bidding now open via IMS</a:t>
            </a:r>
          </a:p>
          <a:p>
            <a:pPr marL="457200" lvl="0" indent="-342900"/>
            <a:endParaRPr lang="en-GB" sz="1600" dirty="0" smtClean="0"/>
          </a:p>
          <a:p>
            <a:pPr marL="114300" lvl="1">
              <a:buNone/>
            </a:pPr>
            <a:endParaRPr lang="en-GB" sz="1600" dirty="0" smtClean="0"/>
          </a:p>
          <a:p>
            <a:pPr marL="114300" lvl="0">
              <a:buNone/>
            </a:pPr>
            <a:endParaRPr lang="en-GB" sz="1600" dirty="0"/>
          </a:p>
          <a:p>
            <a:pPr marL="0" lvl="0" indent="0" rtl="0">
              <a:spcBef>
                <a:spcPts val="0"/>
              </a:spcBef>
              <a:buNone/>
            </a:pPr>
            <a:endParaRPr sz="1600" dirty="0"/>
          </a:p>
        </p:txBody>
      </p:sp>
      <p:sp>
        <p:nvSpPr>
          <p:cNvPr id="103" name="Shape 103"/>
          <p:cNvSpPr txBox="1">
            <a:spLocks noGrp="1"/>
          </p:cNvSpPr>
          <p:nvPr>
            <p:ph type="sldNum" idx="4294967295"/>
          </p:nvPr>
        </p:nvSpPr>
        <p:spPr>
          <a:xfrm>
            <a:off x="8604250" y="4591050"/>
            <a:ext cx="539750" cy="55245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20</a:t>
            </a:fld>
            <a:endParaRPr lang="en"/>
          </a:p>
        </p:txBody>
      </p:sp>
    </p:spTree>
    <p:extLst>
      <p:ext uri="{BB962C8B-B14F-4D97-AF65-F5344CB8AC3E}">
        <p14:creationId xmlns:p14="http://schemas.microsoft.com/office/powerpoint/2010/main" val="2924113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rgbClr val="95C11F"/>
                </a:solidFill>
              </a:rPr>
              <a:t>Key considerations</a:t>
            </a:r>
            <a:br>
              <a:rPr lang="en-GB" dirty="0">
                <a:solidFill>
                  <a:srgbClr val="95C11F"/>
                </a:solidFill>
              </a:rPr>
            </a:br>
            <a:r>
              <a:rPr lang="en-GB" dirty="0">
                <a:solidFill>
                  <a:srgbClr val="95C11F"/>
                </a:solidFill>
              </a:rPr>
              <a:t>What we can and can’t support</a:t>
            </a:r>
            <a:br>
              <a:rPr lang="en-GB" dirty="0">
                <a:solidFill>
                  <a:srgbClr val="95C11F"/>
                </a:solidFill>
              </a:rPr>
            </a:br>
            <a:endParaRPr lang="en-GB" dirty="0">
              <a:solidFill>
                <a:srgbClr val="95C11F"/>
              </a:solidFill>
            </a:endParaRPr>
          </a:p>
        </p:txBody>
      </p:sp>
      <p:sp>
        <p:nvSpPr>
          <p:cNvPr id="3" name="Content Placeholder 2"/>
          <p:cNvSpPr>
            <a:spLocks noGrp="1"/>
          </p:cNvSpPr>
          <p:nvPr>
            <p:ph idx="1"/>
          </p:nvPr>
        </p:nvSpPr>
        <p:spPr>
          <a:xfrm>
            <a:off x="457200" y="1234657"/>
            <a:ext cx="8130540" cy="3142782"/>
          </a:xfrm>
        </p:spPr>
        <p:txBody>
          <a:bodyPr>
            <a:noAutofit/>
          </a:bodyPr>
          <a:lstStyle/>
          <a:p>
            <a:pPr>
              <a:spcBef>
                <a:spcPct val="20000"/>
              </a:spcBef>
              <a:buClr>
                <a:schemeClr val="bg1"/>
              </a:buClr>
              <a:buSzPts val="1800"/>
              <a:defRPr/>
            </a:pPr>
            <a:r>
              <a:rPr lang="en-GB" sz="1800" dirty="0"/>
              <a:t>Not one size fits all – we need different choices of accommodation &amp; support</a:t>
            </a:r>
          </a:p>
          <a:p>
            <a:pPr>
              <a:spcBef>
                <a:spcPct val="20000"/>
              </a:spcBef>
              <a:buClr>
                <a:schemeClr val="bg1"/>
              </a:buClr>
              <a:buSzPts val="1800"/>
              <a:defRPr/>
            </a:pPr>
            <a:r>
              <a:rPr lang="en-GB" sz="1800" dirty="0"/>
              <a:t>Homes that meet aspirations – not just need</a:t>
            </a:r>
          </a:p>
          <a:p>
            <a:pPr>
              <a:spcBef>
                <a:spcPct val="20000"/>
              </a:spcBef>
              <a:buClr>
                <a:schemeClr val="bg1"/>
              </a:buClr>
              <a:buSzPts val="1800"/>
              <a:defRPr/>
            </a:pPr>
            <a:r>
              <a:rPr lang="en-GB" sz="1800" dirty="0"/>
              <a:t>Location – Sustainability – Scale of need </a:t>
            </a:r>
            <a:r>
              <a:rPr lang="en-GB" sz="1800" u="sng" dirty="0"/>
              <a:t>v</a:t>
            </a:r>
            <a:r>
              <a:rPr lang="en-GB" sz="1800" dirty="0"/>
              <a:t> viable scheme size</a:t>
            </a:r>
          </a:p>
          <a:p>
            <a:pPr>
              <a:spcBef>
                <a:spcPct val="20000"/>
              </a:spcBef>
              <a:buClr>
                <a:schemeClr val="bg1"/>
              </a:buClr>
              <a:buSzPts val="1800"/>
              <a:defRPr/>
            </a:pPr>
            <a:r>
              <a:rPr lang="en-GB" sz="1800" dirty="0"/>
              <a:t>Space – personal, communal &amp; storage!</a:t>
            </a:r>
          </a:p>
          <a:p>
            <a:pPr>
              <a:spcBef>
                <a:spcPct val="20000"/>
              </a:spcBef>
              <a:buClr>
                <a:schemeClr val="bg1"/>
              </a:buClr>
              <a:buSzPts val="1800"/>
              <a:defRPr/>
            </a:pPr>
            <a:r>
              <a:rPr lang="en-GB" sz="1800" dirty="0"/>
              <a:t>Is the revenue in place to support peoples’ independence?</a:t>
            </a:r>
          </a:p>
          <a:p>
            <a:pPr>
              <a:spcBef>
                <a:spcPct val="20000"/>
              </a:spcBef>
              <a:buClr>
                <a:schemeClr val="bg1"/>
              </a:buClr>
              <a:buSzPts val="1800"/>
              <a:defRPr/>
            </a:pPr>
            <a:endParaRPr lang="en-GB" sz="1800" dirty="0"/>
          </a:p>
          <a:p>
            <a:pPr>
              <a:spcBef>
                <a:spcPct val="20000"/>
              </a:spcBef>
              <a:buClr>
                <a:schemeClr val="bg1"/>
              </a:buClr>
              <a:buSzPts val="1800"/>
              <a:defRPr/>
            </a:pPr>
            <a:r>
              <a:rPr lang="en-GB" sz="1800" dirty="0"/>
              <a:t>We can’t grant fund step-up/step down accommodation.</a:t>
            </a:r>
          </a:p>
          <a:p>
            <a:pPr>
              <a:spcBef>
                <a:spcPct val="20000"/>
              </a:spcBef>
              <a:buClr>
                <a:schemeClr val="bg1"/>
              </a:buClr>
              <a:buSzPts val="1800"/>
              <a:defRPr/>
            </a:pPr>
            <a:r>
              <a:rPr lang="en-GB" sz="1800" dirty="0"/>
              <a:t>We can’t grant fund shared ownership homes with a local connection criteria attached to them except on rural exception sites.</a:t>
            </a:r>
          </a:p>
          <a:p>
            <a:pPr>
              <a:spcBef>
                <a:spcPct val="20000"/>
              </a:spcBef>
              <a:buClr>
                <a:schemeClr val="bg1"/>
              </a:buClr>
              <a:buSzPts val="1800"/>
              <a:defRPr/>
            </a:pPr>
            <a:r>
              <a:rPr lang="en-GB" sz="1800" dirty="0"/>
              <a:t>Maximum </a:t>
            </a:r>
            <a:r>
              <a:rPr lang="en-GB" sz="1800" dirty="0" err="1"/>
              <a:t>staircasing</a:t>
            </a:r>
            <a:r>
              <a:rPr lang="en-GB" sz="1800" dirty="0"/>
              <a:t> to 80% okay for DPAs &amp; rural exception sites.</a:t>
            </a:r>
          </a:p>
          <a:p>
            <a:pPr>
              <a:spcBef>
                <a:spcPct val="20000"/>
              </a:spcBef>
              <a:buClr>
                <a:schemeClr val="bg1"/>
              </a:buClr>
              <a:buSzPts val="1800"/>
              <a:defRPr/>
            </a:pPr>
            <a:r>
              <a:rPr lang="en-GB" sz="1800" dirty="0"/>
              <a:t>We can’t fund S106 homes unless exceptional case.</a:t>
            </a:r>
          </a:p>
          <a:p>
            <a:endParaRPr lang="en-GB" sz="1800" dirty="0"/>
          </a:p>
        </p:txBody>
      </p:sp>
    </p:spTree>
    <p:extLst>
      <p:ext uri="{BB962C8B-B14F-4D97-AF65-F5344CB8AC3E}">
        <p14:creationId xmlns:p14="http://schemas.microsoft.com/office/powerpoint/2010/main" val="1223777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prstGeom prst="rect">
            <a:avLst/>
          </a:prstGeom>
        </p:spPr>
        <p:txBody>
          <a:bodyPr wrap="square" lIns="91425" tIns="91425" rIns="91425" bIns="91425" anchor="t" anchorCtr="0">
            <a:noAutofit/>
          </a:bodyPr>
          <a:lstStyle/>
          <a:p>
            <a:pPr lvl="0"/>
            <a:r>
              <a:rPr lang="en-GB" sz="2800" dirty="0" smtClean="0"/>
              <a:t>Further info</a:t>
            </a:r>
            <a:endParaRPr lang="en" sz="2800" dirty="0"/>
          </a:p>
        </p:txBody>
      </p:sp>
      <p:sp>
        <p:nvSpPr>
          <p:cNvPr id="102" name="Shape 102"/>
          <p:cNvSpPr txBox="1">
            <a:spLocks noGrp="1"/>
          </p:cNvSpPr>
          <p:nvPr>
            <p:ph idx="1"/>
          </p:nvPr>
        </p:nvSpPr>
        <p:spPr>
          <a:xfrm>
            <a:off x="510540" y="899377"/>
            <a:ext cx="8267700" cy="3142782"/>
          </a:xfrm>
          <a:prstGeom prst="rect">
            <a:avLst/>
          </a:prstGeom>
        </p:spPr>
        <p:txBody>
          <a:bodyPr wrap="square" lIns="91425" tIns="91425" rIns="91425" bIns="91425" anchor="t" anchorCtr="0">
            <a:noAutofit/>
          </a:bodyPr>
          <a:lstStyle/>
          <a:p>
            <a:pPr marL="114300" lvl="0" indent="0">
              <a:buNone/>
            </a:pPr>
            <a:r>
              <a:rPr lang="en-GB" dirty="0" smtClean="0"/>
              <a:t>Full details of all programmes available on GOV.uk:</a:t>
            </a:r>
          </a:p>
          <a:p>
            <a:pPr marL="114300" lvl="0">
              <a:buNone/>
            </a:pPr>
            <a:r>
              <a:rPr lang="en-GB" dirty="0" smtClean="0">
                <a:hlinkClick r:id="rId3"/>
              </a:rPr>
              <a:t>https</a:t>
            </a:r>
            <a:r>
              <a:rPr lang="en-GB" dirty="0">
                <a:hlinkClick r:id="rId3"/>
              </a:rPr>
              <a:t>://</a:t>
            </a:r>
            <a:r>
              <a:rPr lang="en-GB" dirty="0" smtClean="0">
                <a:hlinkClick r:id="rId3"/>
              </a:rPr>
              <a:t>www.gov.uk/topic/housing/funding-programmes</a:t>
            </a:r>
            <a:r>
              <a:rPr lang="en-GB" dirty="0" smtClean="0"/>
              <a:t> </a:t>
            </a:r>
          </a:p>
          <a:p>
            <a:pPr marL="0" lvl="0" indent="0" rtl="0">
              <a:spcBef>
                <a:spcPts val="0"/>
              </a:spcBef>
              <a:buNone/>
            </a:pPr>
            <a:endParaRPr lang="en-GB" dirty="0" smtClean="0"/>
          </a:p>
          <a:p>
            <a:pPr marL="0" indent="0">
              <a:buNone/>
            </a:pPr>
            <a:r>
              <a:rPr lang="en-GB" dirty="0" smtClean="0"/>
              <a:t>Enquiries:</a:t>
            </a:r>
          </a:p>
          <a:p>
            <a:pPr>
              <a:buNone/>
            </a:pPr>
            <a:r>
              <a:rPr lang="en-GB" dirty="0" smtClean="0"/>
              <a:t>Care and Support Fund </a:t>
            </a:r>
            <a:r>
              <a:rPr lang="en-GB" dirty="0"/>
              <a:t>- </a:t>
            </a:r>
            <a:r>
              <a:rPr lang="en-GB" dirty="0" smtClean="0">
                <a:hlinkClick r:id="rId4"/>
              </a:rPr>
              <a:t>Enquiries.CSDH@homesengland.gov.uk</a:t>
            </a:r>
            <a:endParaRPr lang="en-GB" dirty="0" smtClean="0"/>
          </a:p>
          <a:p>
            <a:pPr>
              <a:buNone/>
            </a:pPr>
            <a:r>
              <a:rPr lang="en-GB" dirty="0"/>
              <a:t>Move On Fund - </a:t>
            </a:r>
            <a:r>
              <a:rPr lang="en-GB" dirty="0" smtClean="0">
                <a:hlinkClick r:id="rId5"/>
              </a:rPr>
              <a:t>MoveOnFund@homesengland.gov.uk</a:t>
            </a:r>
            <a:endParaRPr lang="en-GB" dirty="0" smtClean="0"/>
          </a:p>
          <a:p>
            <a:pPr>
              <a:buNone/>
            </a:pPr>
            <a:r>
              <a:rPr lang="en-GB" dirty="0"/>
              <a:t>Community Housing Fund - </a:t>
            </a:r>
            <a:r>
              <a:rPr lang="en-GB" dirty="0" smtClean="0">
                <a:hlinkClick r:id="rId6"/>
              </a:rPr>
              <a:t>communityhousingfund@homesengland.gov.uk</a:t>
            </a:r>
            <a:endParaRPr lang="en-GB" dirty="0" smtClean="0"/>
          </a:p>
          <a:p>
            <a:pPr>
              <a:buNone/>
            </a:pPr>
            <a:endParaRPr lang="en-GB" dirty="0" smtClean="0"/>
          </a:p>
          <a:p>
            <a:pPr>
              <a:buNone/>
            </a:pPr>
            <a:endParaRPr dirty="0"/>
          </a:p>
        </p:txBody>
      </p:sp>
      <p:sp>
        <p:nvSpPr>
          <p:cNvPr id="103" name="Shape 103"/>
          <p:cNvSpPr txBox="1">
            <a:spLocks noGrp="1"/>
          </p:cNvSpPr>
          <p:nvPr>
            <p:ph type="sldNum" idx="4294967295"/>
          </p:nvPr>
        </p:nvSpPr>
        <p:spPr>
          <a:xfrm>
            <a:off x="8604250" y="4591050"/>
            <a:ext cx="539750" cy="55245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22</a:t>
            </a:fld>
            <a:endParaRPr lang="en"/>
          </a:p>
        </p:txBody>
      </p:sp>
    </p:spTree>
    <p:extLst>
      <p:ext uri="{BB962C8B-B14F-4D97-AF65-F5344CB8AC3E}">
        <p14:creationId xmlns:p14="http://schemas.microsoft.com/office/powerpoint/2010/main" val="46533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Strategic Partnership Deals</a:t>
            </a:r>
            <a:br>
              <a:rPr lang="en-US" dirty="0" smtClean="0"/>
            </a:br>
            <a:r>
              <a:rPr lang="en-US" dirty="0" smtClean="0"/>
              <a:t>Wave 1 &amp; Wave 1a</a:t>
            </a:r>
            <a:br>
              <a:rPr lang="en-US" dirty="0" smtClean="0"/>
            </a:br>
            <a:endParaRPr lang="en-US" dirty="0"/>
          </a:p>
        </p:txBody>
      </p:sp>
    </p:spTree>
    <p:extLst>
      <p:ext uri="{BB962C8B-B14F-4D97-AF65-F5344CB8AC3E}">
        <p14:creationId xmlns:p14="http://schemas.microsoft.com/office/powerpoint/2010/main" val="2060545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881" y="367229"/>
            <a:ext cx="8634019" cy="646331"/>
          </a:xfrm>
          <a:prstGeom prst="rect">
            <a:avLst/>
          </a:prstGeom>
        </p:spPr>
        <p:txBody>
          <a:bodyPr wrap="square">
            <a:spAutoFit/>
          </a:bodyPr>
          <a:lstStyle/>
          <a:p>
            <a:r>
              <a:rPr lang="en-GB" sz="3600" b="1" dirty="0" smtClean="0">
                <a:solidFill>
                  <a:srgbClr val="F39200"/>
                </a:solidFill>
                <a:latin typeface="Corbel" panose="020B0503020204020204" pitchFamily="34" charset="0"/>
              </a:rPr>
              <a:t>Wave 1 and Wave 1a</a:t>
            </a:r>
            <a:endParaRPr lang="en-GB" sz="3600" dirty="0">
              <a:latin typeface="Corbel" panose="020B05030202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2274888"/>
            <a:ext cx="15113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569172727"/>
              </p:ext>
            </p:extLst>
          </p:nvPr>
        </p:nvGraphicFramePr>
        <p:xfrm>
          <a:off x="381000" y="1087596"/>
          <a:ext cx="6096000" cy="2021840"/>
        </p:xfrm>
        <a:graphic>
          <a:graphicData uri="http://schemas.openxmlformats.org/drawingml/2006/table">
            <a:tbl>
              <a:tblPr firstRow="1" bandRow="1">
                <a:tableStyleId>{93296810-A885-4BE3-A3E7-6D5BEEA58F35}</a:tableStyleId>
              </a:tblPr>
              <a:tblGrid>
                <a:gridCol w="1524000"/>
                <a:gridCol w="1524000"/>
                <a:gridCol w="1524000"/>
                <a:gridCol w="1524000"/>
              </a:tblGrid>
              <a:tr h="370840">
                <a:tc>
                  <a:txBody>
                    <a:bodyPr/>
                    <a:lstStyle/>
                    <a:p>
                      <a:endParaRPr lang="en-GB" dirty="0"/>
                    </a:p>
                  </a:txBody>
                  <a:tcPr/>
                </a:tc>
                <a:tc>
                  <a:txBody>
                    <a:bodyPr/>
                    <a:lstStyle/>
                    <a:p>
                      <a:r>
                        <a:rPr lang="en-GB" dirty="0" smtClean="0"/>
                        <a:t>Wave 1</a:t>
                      </a:r>
                      <a:endParaRPr lang="en-GB" dirty="0"/>
                    </a:p>
                  </a:txBody>
                  <a:tcPr/>
                </a:tc>
                <a:tc>
                  <a:txBody>
                    <a:bodyPr/>
                    <a:lstStyle/>
                    <a:p>
                      <a:r>
                        <a:rPr lang="en-GB" dirty="0" smtClean="0"/>
                        <a:t>Wave 1a</a:t>
                      </a:r>
                      <a:endParaRPr lang="en-GB" dirty="0"/>
                    </a:p>
                  </a:txBody>
                  <a:tcPr/>
                </a:tc>
                <a:tc>
                  <a:txBody>
                    <a:bodyPr/>
                    <a:lstStyle/>
                    <a:p>
                      <a:r>
                        <a:rPr lang="en-GB" b="1" dirty="0" smtClean="0"/>
                        <a:t>Total</a:t>
                      </a:r>
                      <a:endParaRPr lang="en-GB" b="1" dirty="0"/>
                    </a:p>
                  </a:txBody>
                  <a:tcPr/>
                </a:tc>
              </a:tr>
              <a:tr h="370840">
                <a:tc>
                  <a:txBody>
                    <a:bodyPr/>
                    <a:lstStyle/>
                    <a:p>
                      <a:r>
                        <a:rPr lang="en-GB" dirty="0" smtClean="0"/>
                        <a:t>Number of proposals</a:t>
                      </a:r>
                      <a:endParaRPr lang="en-GB" dirty="0"/>
                    </a:p>
                  </a:txBody>
                  <a:tcPr/>
                </a:tc>
                <a:tc>
                  <a:txBody>
                    <a:bodyPr/>
                    <a:lstStyle/>
                    <a:p>
                      <a:r>
                        <a:rPr lang="en-GB" dirty="0" smtClean="0"/>
                        <a:t>8</a:t>
                      </a:r>
                      <a:endParaRPr lang="en-GB" dirty="0"/>
                    </a:p>
                  </a:txBody>
                  <a:tcPr/>
                </a:tc>
                <a:tc>
                  <a:txBody>
                    <a:bodyPr/>
                    <a:lstStyle/>
                    <a:p>
                      <a:r>
                        <a:rPr lang="en-GB" dirty="0" smtClean="0"/>
                        <a:t>7</a:t>
                      </a:r>
                      <a:endParaRPr lang="en-GB" dirty="0"/>
                    </a:p>
                  </a:txBody>
                  <a:tcPr/>
                </a:tc>
                <a:tc>
                  <a:txBody>
                    <a:bodyPr/>
                    <a:lstStyle/>
                    <a:p>
                      <a:r>
                        <a:rPr lang="en-GB" b="1" dirty="0" smtClean="0"/>
                        <a:t>15</a:t>
                      </a:r>
                      <a:endParaRPr lang="en-GB" b="1" dirty="0"/>
                    </a:p>
                  </a:txBody>
                  <a:tcPr/>
                </a:tc>
              </a:tr>
              <a:tr h="370840">
                <a:tc>
                  <a:txBody>
                    <a:bodyPr/>
                    <a:lstStyle/>
                    <a:p>
                      <a:r>
                        <a:rPr lang="en-GB" dirty="0" smtClean="0"/>
                        <a:t>Grant </a:t>
                      </a:r>
                      <a:endParaRPr lang="en-GB" dirty="0"/>
                    </a:p>
                  </a:txBody>
                  <a:tcPr/>
                </a:tc>
                <a:tc>
                  <a:txBody>
                    <a:bodyPr/>
                    <a:lstStyle/>
                    <a:p>
                      <a:r>
                        <a:rPr lang="en-GB" dirty="0" smtClean="0"/>
                        <a:t>£590m</a:t>
                      </a:r>
                      <a:endParaRPr lang="en-GB" dirty="0"/>
                    </a:p>
                  </a:txBody>
                  <a:tcPr/>
                </a:tc>
                <a:tc>
                  <a:txBody>
                    <a:bodyPr/>
                    <a:lstStyle/>
                    <a:p>
                      <a:r>
                        <a:rPr lang="en-GB" dirty="0" smtClean="0"/>
                        <a:t>£653m</a:t>
                      </a:r>
                      <a:endParaRPr lang="en-GB" dirty="0"/>
                    </a:p>
                  </a:txBody>
                  <a:tcPr/>
                </a:tc>
                <a:tc>
                  <a:txBody>
                    <a:bodyPr/>
                    <a:lstStyle/>
                    <a:p>
                      <a:r>
                        <a:rPr lang="en-GB" b="1" dirty="0" smtClean="0"/>
                        <a:t>£1,243m</a:t>
                      </a:r>
                      <a:endParaRPr lang="en-GB" b="1" dirty="0"/>
                    </a:p>
                  </a:txBody>
                  <a:tcPr/>
                </a:tc>
              </a:tr>
              <a:tr h="370840">
                <a:tc>
                  <a:txBody>
                    <a:bodyPr/>
                    <a:lstStyle/>
                    <a:p>
                      <a:r>
                        <a:rPr lang="en-GB" dirty="0" smtClean="0"/>
                        <a:t>Affordable housing starts</a:t>
                      </a:r>
                      <a:endParaRPr lang="en-GB" dirty="0"/>
                    </a:p>
                  </a:txBody>
                  <a:tcPr/>
                </a:tc>
                <a:tc>
                  <a:txBody>
                    <a:bodyPr/>
                    <a:lstStyle/>
                    <a:p>
                      <a:r>
                        <a:rPr lang="en-GB" dirty="0" smtClean="0"/>
                        <a:t>14,280</a:t>
                      </a:r>
                      <a:endParaRPr lang="en-GB" dirty="0"/>
                    </a:p>
                  </a:txBody>
                  <a:tcPr/>
                </a:tc>
                <a:tc>
                  <a:txBody>
                    <a:bodyPr/>
                    <a:lstStyle/>
                    <a:p>
                      <a:r>
                        <a:rPr lang="en-GB" dirty="0" smtClean="0"/>
                        <a:t>13,475</a:t>
                      </a:r>
                      <a:endParaRPr lang="en-GB" dirty="0"/>
                    </a:p>
                  </a:txBody>
                  <a:tcPr/>
                </a:tc>
                <a:tc>
                  <a:txBody>
                    <a:bodyPr/>
                    <a:lstStyle/>
                    <a:p>
                      <a:r>
                        <a:rPr lang="en-GB" b="1" dirty="0" smtClean="0"/>
                        <a:t>27,755</a:t>
                      </a:r>
                      <a:endParaRPr lang="en-GB" b="1" dirty="0"/>
                    </a:p>
                  </a:txBody>
                  <a:tcPr/>
                </a:tc>
              </a:tr>
            </a:tbl>
          </a:graphicData>
        </a:graphic>
      </p:graphicFrame>
    </p:spTree>
    <p:extLst>
      <p:ext uri="{BB962C8B-B14F-4D97-AF65-F5344CB8AC3E}">
        <p14:creationId xmlns:p14="http://schemas.microsoft.com/office/powerpoint/2010/main" val="1530014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881" y="367229"/>
            <a:ext cx="8634019" cy="646331"/>
          </a:xfrm>
          <a:prstGeom prst="rect">
            <a:avLst/>
          </a:prstGeom>
        </p:spPr>
        <p:txBody>
          <a:bodyPr wrap="square">
            <a:spAutoFit/>
          </a:bodyPr>
          <a:lstStyle/>
          <a:p>
            <a:r>
              <a:rPr lang="en-GB" sz="3600" b="1" dirty="0" smtClean="0">
                <a:solidFill>
                  <a:srgbClr val="F39200"/>
                </a:solidFill>
                <a:latin typeface="Corbel" panose="020B0503020204020204" pitchFamily="34" charset="0"/>
              </a:rPr>
              <a:t>Wave 1 and Wave 1a</a:t>
            </a:r>
            <a:endParaRPr lang="en-GB" sz="3600" dirty="0">
              <a:latin typeface="Corbel" panose="020B0503020204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79426690"/>
              </p:ext>
            </p:extLst>
          </p:nvPr>
        </p:nvGraphicFramePr>
        <p:xfrm>
          <a:off x="381000" y="1087596"/>
          <a:ext cx="7670800" cy="3337560"/>
        </p:xfrm>
        <a:graphic>
          <a:graphicData uri="http://schemas.openxmlformats.org/drawingml/2006/table">
            <a:tbl>
              <a:tblPr firstRow="1" bandRow="1">
                <a:tableStyleId>{93296810-A885-4BE3-A3E7-6D5BEEA58F35}</a:tableStyleId>
              </a:tblPr>
              <a:tblGrid>
                <a:gridCol w="3530600"/>
                <a:gridCol w="4140200"/>
              </a:tblGrid>
              <a:tr h="370840">
                <a:tc>
                  <a:txBody>
                    <a:bodyPr/>
                    <a:lstStyle/>
                    <a:p>
                      <a:r>
                        <a:rPr lang="en-GB" dirty="0" smtClean="0"/>
                        <a:t>Wave 1</a:t>
                      </a:r>
                      <a:endParaRPr lang="en-GB" dirty="0"/>
                    </a:p>
                  </a:txBody>
                  <a:tcPr/>
                </a:tc>
                <a:tc>
                  <a:txBody>
                    <a:bodyPr/>
                    <a:lstStyle/>
                    <a:p>
                      <a:r>
                        <a:rPr lang="en-GB" dirty="0" smtClean="0"/>
                        <a:t>Wave 1a</a:t>
                      </a:r>
                      <a:endParaRPr lang="en-GB" dirty="0"/>
                    </a:p>
                  </a:txBody>
                  <a:tcPr/>
                </a:tc>
              </a:tr>
              <a:tr h="370840">
                <a:tc>
                  <a:txBody>
                    <a:bodyPr/>
                    <a:lstStyle/>
                    <a:p>
                      <a:r>
                        <a:rPr lang="en-GB" dirty="0" smtClean="0"/>
                        <a:t>Sovereign</a:t>
                      </a:r>
                      <a:r>
                        <a:rPr lang="en-GB" baseline="0" dirty="0" smtClean="0"/>
                        <a:t> &amp; </a:t>
                      </a:r>
                      <a:r>
                        <a:rPr lang="en-GB" baseline="0" dirty="0" err="1" smtClean="0"/>
                        <a:t>LiveWest</a:t>
                      </a:r>
                      <a:endParaRPr lang="en-GB" dirty="0"/>
                    </a:p>
                  </a:txBody>
                  <a:tcPr/>
                </a:tc>
                <a:tc>
                  <a:txBody>
                    <a:bodyPr/>
                    <a:lstStyle/>
                    <a:p>
                      <a:r>
                        <a:rPr lang="en-GB" dirty="0" smtClean="0"/>
                        <a:t>Platform</a:t>
                      </a:r>
                      <a:r>
                        <a:rPr lang="en-GB" baseline="0" dirty="0" smtClean="0"/>
                        <a:t> (Fortis &amp; Waterloo)</a:t>
                      </a:r>
                      <a:endParaRPr lang="en-GB" dirty="0"/>
                    </a:p>
                  </a:txBody>
                  <a:tcPr/>
                </a:tc>
              </a:tr>
              <a:tr h="370840">
                <a:tc>
                  <a:txBody>
                    <a:bodyPr/>
                    <a:lstStyle/>
                    <a:p>
                      <a:r>
                        <a:rPr lang="en-GB" dirty="0" smtClean="0"/>
                        <a:t>Accord</a:t>
                      </a:r>
                      <a:endParaRPr lang="en-GB" dirty="0"/>
                    </a:p>
                  </a:txBody>
                  <a:tcPr/>
                </a:tc>
                <a:tc>
                  <a:txBody>
                    <a:bodyPr/>
                    <a:lstStyle/>
                    <a:p>
                      <a:r>
                        <a:rPr lang="en-GB" dirty="0" smtClean="0"/>
                        <a:t>Guinness &amp; </a:t>
                      </a:r>
                      <a:r>
                        <a:rPr lang="en-GB" dirty="0" err="1" smtClean="0"/>
                        <a:t>Stonewater</a:t>
                      </a:r>
                      <a:endParaRPr lang="en-GB" dirty="0"/>
                    </a:p>
                  </a:txBody>
                  <a:tcPr/>
                </a:tc>
              </a:tr>
              <a:tr h="370840">
                <a:tc>
                  <a:txBody>
                    <a:bodyPr/>
                    <a:lstStyle/>
                    <a:p>
                      <a:r>
                        <a:rPr lang="en-GB" dirty="0" smtClean="0"/>
                        <a:t>EMH</a:t>
                      </a:r>
                      <a:endParaRPr lang="en-GB" dirty="0"/>
                    </a:p>
                  </a:txBody>
                  <a:tcPr/>
                </a:tc>
                <a:tc>
                  <a:txBody>
                    <a:bodyPr/>
                    <a:lstStyle/>
                    <a:p>
                      <a:r>
                        <a:rPr lang="en-GB" dirty="0" smtClean="0"/>
                        <a:t>Southern</a:t>
                      </a:r>
                      <a:endParaRPr lang="en-GB" dirty="0"/>
                    </a:p>
                  </a:txBody>
                  <a:tcPr/>
                </a:tc>
              </a:tr>
              <a:tr h="370840">
                <a:tc>
                  <a:txBody>
                    <a:bodyPr/>
                    <a:lstStyle/>
                    <a:p>
                      <a:r>
                        <a:rPr lang="en-GB" dirty="0" smtClean="0"/>
                        <a:t>Places for People</a:t>
                      </a:r>
                      <a:endParaRPr lang="en-GB" dirty="0"/>
                    </a:p>
                  </a:txBody>
                  <a:tcPr/>
                </a:tc>
                <a:tc>
                  <a:txBody>
                    <a:bodyPr/>
                    <a:lstStyle/>
                    <a:p>
                      <a:r>
                        <a:rPr lang="en-GB" dirty="0" err="1" smtClean="0"/>
                        <a:t>Optivo</a:t>
                      </a:r>
                      <a:endParaRPr lang="en-GB" dirty="0"/>
                    </a:p>
                  </a:txBody>
                  <a:tcPr/>
                </a:tc>
              </a:tr>
              <a:tr h="370840">
                <a:tc>
                  <a:txBody>
                    <a:bodyPr/>
                    <a:lstStyle/>
                    <a:p>
                      <a:r>
                        <a:rPr lang="en-GB" dirty="0" smtClean="0"/>
                        <a:t>Hyde</a:t>
                      </a:r>
                      <a:endParaRPr lang="en-GB" dirty="0"/>
                    </a:p>
                  </a:txBody>
                  <a:tcPr/>
                </a:tc>
                <a:tc>
                  <a:txBody>
                    <a:bodyPr/>
                    <a:lstStyle/>
                    <a:p>
                      <a:r>
                        <a:rPr lang="en-GB" dirty="0" smtClean="0"/>
                        <a:t>Orbit</a:t>
                      </a:r>
                      <a:endParaRPr lang="en-GB" dirty="0"/>
                    </a:p>
                  </a:txBody>
                  <a:tcPr/>
                </a:tc>
              </a:tr>
              <a:tr h="370840">
                <a:tc>
                  <a:txBody>
                    <a:bodyPr/>
                    <a:lstStyle/>
                    <a:p>
                      <a:r>
                        <a:rPr lang="en-GB" dirty="0" smtClean="0"/>
                        <a:t>Great Places</a:t>
                      </a:r>
                      <a:endParaRPr lang="en-GB" dirty="0"/>
                    </a:p>
                  </a:txBody>
                  <a:tcPr/>
                </a:tc>
                <a:tc>
                  <a:txBody>
                    <a:bodyPr/>
                    <a:lstStyle/>
                    <a:p>
                      <a:r>
                        <a:rPr lang="en-GB" dirty="0" smtClean="0"/>
                        <a:t>Thirteen</a:t>
                      </a:r>
                      <a:endParaRPr lang="en-GB" dirty="0"/>
                    </a:p>
                  </a:txBody>
                  <a:tcPr/>
                </a:tc>
              </a:tr>
              <a:tr h="370840">
                <a:tc>
                  <a:txBody>
                    <a:bodyPr/>
                    <a:lstStyle/>
                    <a:p>
                      <a:r>
                        <a:rPr lang="en-GB" dirty="0" smtClean="0"/>
                        <a:t>L&amp;Q</a:t>
                      </a:r>
                      <a:endParaRPr lang="en-GB" dirty="0"/>
                    </a:p>
                  </a:txBody>
                  <a:tcPr/>
                </a:tc>
                <a:tc>
                  <a:txBody>
                    <a:bodyPr/>
                    <a:lstStyle/>
                    <a:p>
                      <a:r>
                        <a:rPr lang="en-GB" dirty="0" smtClean="0"/>
                        <a:t>Vivid</a:t>
                      </a:r>
                      <a:endParaRPr lang="en-GB" dirty="0"/>
                    </a:p>
                  </a:txBody>
                  <a:tcPr/>
                </a:tc>
              </a:tr>
              <a:tr h="370840">
                <a:tc>
                  <a:txBody>
                    <a:bodyPr/>
                    <a:lstStyle/>
                    <a:p>
                      <a:r>
                        <a:rPr lang="en-GB" dirty="0" smtClean="0"/>
                        <a:t>Home</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475998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C000"/>
                </a:solidFill>
              </a:rPr>
              <a:t>Wave 2</a:t>
            </a:r>
          </a:p>
        </p:txBody>
      </p:sp>
      <p:sp>
        <p:nvSpPr>
          <p:cNvPr id="3" name="Content Placeholder 2"/>
          <p:cNvSpPr>
            <a:spLocks noGrp="1"/>
          </p:cNvSpPr>
          <p:nvPr>
            <p:ph idx="1"/>
          </p:nvPr>
        </p:nvSpPr>
        <p:spPr/>
        <p:txBody>
          <a:bodyPr/>
          <a:lstStyle/>
          <a:p>
            <a:r>
              <a:rPr lang="en-US" dirty="0" smtClean="0"/>
              <a:t>12 Proposals received</a:t>
            </a:r>
          </a:p>
          <a:p>
            <a:r>
              <a:rPr lang="en-US" dirty="0" smtClean="0"/>
              <a:t>Due diligence to ensure entry criteria met</a:t>
            </a:r>
          </a:p>
          <a:p>
            <a:r>
              <a:rPr lang="en-US" dirty="0" smtClean="0"/>
              <a:t>Announcement anticipated before Christmas</a:t>
            </a:r>
          </a:p>
          <a:p>
            <a:pPr marL="0" indent="0">
              <a:buNone/>
            </a:pPr>
            <a:endParaRPr lang="en-US" dirty="0"/>
          </a:p>
          <a:p>
            <a:pPr marL="0" indent="0">
              <a:buNone/>
            </a:pPr>
            <a:endParaRPr lang="en-US" dirty="0" smtClean="0"/>
          </a:p>
          <a:p>
            <a:pPr marL="0" indent="0">
              <a:buNone/>
            </a:pPr>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1363928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8631"/>
            <a:ext cx="8111836" cy="2996976"/>
          </a:xfrm>
        </p:spPr>
        <p:txBody>
          <a:bodyPr>
            <a:noAutofit/>
          </a:bodyPr>
          <a:lstStyle/>
          <a:p>
            <a:pPr marL="0" indent="0">
              <a:buNone/>
            </a:pPr>
            <a:r>
              <a:rPr lang="en-GB" i="1" dirty="0">
                <a:solidFill>
                  <a:srgbClr val="F9B000"/>
                </a:solidFill>
                <a:ea typeface="+mj-ea"/>
              </a:rPr>
              <a:t>“We have been working with Nick Walkley and the Homes England team to explore how we can collaborate to drive both scale and pace of housing delivery.  We are delighted to have been selected as one of Homes England’s strategic partners as it is a key element of our work.  The combination of certainty and flexibility that the new approach offers gives us the confidence to accelerate our programme and deliver an additional 2,603 new affordable homes across the country and provides the cornerstone for our wider partnership working.”</a:t>
            </a:r>
          </a:p>
          <a:p>
            <a:pPr marL="0" indent="0">
              <a:buNone/>
            </a:pPr>
            <a:endParaRPr lang="en-GB" dirty="0">
              <a:solidFill>
                <a:srgbClr val="F7A109"/>
              </a:solidFill>
            </a:endParaRPr>
          </a:p>
          <a:p>
            <a:pPr marL="0" indent="0">
              <a:buNone/>
            </a:pPr>
            <a:r>
              <a:rPr lang="en-GB" dirty="0"/>
              <a:t>David </a:t>
            </a:r>
            <a:r>
              <a:rPr lang="en-GB" dirty="0" err="1"/>
              <a:t>Cowans</a:t>
            </a:r>
            <a:r>
              <a:rPr lang="en-GB" dirty="0"/>
              <a:t>, </a:t>
            </a:r>
            <a:endParaRPr lang="en-GB" dirty="0" smtClean="0"/>
          </a:p>
          <a:p>
            <a:pPr marL="0" indent="0">
              <a:buNone/>
            </a:pPr>
            <a:r>
              <a:rPr lang="en-GB" dirty="0" smtClean="0"/>
              <a:t>Group </a:t>
            </a:r>
            <a:r>
              <a:rPr lang="en-GB" dirty="0"/>
              <a:t>Chief Executive of Places for People</a:t>
            </a:r>
            <a:endParaRPr lang="en-GB" dirty="0" smtClean="0">
              <a:solidFill>
                <a:srgbClr val="F7A109"/>
              </a:solidFill>
            </a:endParaRPr>
          </a:p>
        </p:txBody>
      </p:sp>
      <p:sp>
        <p:nvSpPr>
          <p:cNvPr id="4" name="Title 1"/>
          <p:cNvSpPr>
            <a:spLocks noGrp="1"/>
          </p:cNvSpPr>
          <p:nvPr>
            <p:ph type="title"/>
          </p:nvPr>
        </p:nvSpPr>
        <p:spPr>
          <a:xfrm>
            <a:off x="457200" y="271721"/>
            <a:ext cx="8229600" cy="1222480"/>
          </a:xfrm>
        </p:spPr>
        <p:txBody>
          <a:bodyPr>
            <a:normAutofit/>
          </a:bodyPr>
          <a:lstStyle/>
          <a:p>
            <a:r>
              <a:rPr lang="en-GB" b="1" dirty="0" smtClean="0">
                <a:solidFill>
                  <a:srgbClr val="FFC000"/>
                </a:solidFill>
              </a:rPr>
              <a:t>HA Strategic Partnership Deals</a:t>
            </a:r>
            <a:endParaRPr lang="en-GB" b="1" dirty="0">
              <a:solidFill>
                <a:srgbClr val="FFC000"/>
              </a:solidFill>
            </a:endParaRPr>
          </a:p>
        </p:txBody>
      </p:sp>
    </p:spTree>
    <p:extLst>
      <p:ext uri="{BB962C8B-B14F-4D97-AF65-F5344CB8AC3E}">
        <p14:creationId xmlns:p14="http://schemas.microsoft.com/office/powerpoint/2010/main" val="174262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couple of local examples</a:t>
            </a:r>
            <a:endParaRPr lang="en-US" dirty="0"/>
          </a:p>
        </p:txBody>
      </p:sp>
    </p:spTree>
    <p:extLst>
      <p:ext uri="{BB962C8B-B14F-4D97-AF65-F5344CB8AC3E}">
        <p14:creationId xmlns:p14="http://schemas.microsoft.com/office/powerpoint/2010/main" val="2941617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Kirkwood House, Leyburn, </a:t>
            </a:r>
            <a:r>
              <a:rPr lang="en-GB" dirty="0" err="1">
                <a:solidFill>
                  <a:srgbClr val="0070C0"/>
                </a:solidFill>
              </a:rPr>
              <a:t>R</a:t>
            </a:r>
            <a:r>
              <a:rPr lang="en-GB" dirty="0" err="1" smtClean="0">
                <a:solidFill>
                  <a:srgbClr val="0070C0"/>
                </a:solidFill>
              </a:rPr>
              <a:t>ichmondshire</a:t>
            </a:r>
            <a:endParaRPr lang="en-GB" dirty="0">
              <a:solidFill>
                <a:srgbClr val="0070C0"/>
              </a:solidFill>
            </a:endParaRPr>
          </a:p>
        </p:txBody>
      </p:sp>
      <p:sp>
        <p:nvSpPr>
          <p:cNvPr id="244" name="Shape 244"/>
          <p:cNvSpPr txBox="1">
            <a:spLocks noGrp="1"/>
          </p:cNvSpPr>
          <p:nvPr>
            <p:ph type="sldNum" idx="4294967295"/>
          </p:nvPr>
        </p:nvSpPr>
        <p:spPr>
          <a:xfrm>
            <a:off x="8604250" y="4591050"/>
            <a:ext cx="539750" cy="55245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29</a:t>
            </a:fld>
            <a:endParaRPr lang="en"/>
          </a:p>
        </p:txBody>
      </p:sp>
      <p:sp>
        <p:nvSpPr>
          <p:cNvPr id="3" name="Content Placeholder 2"/>
          <p:cNvSpPr txBox="1">
            <a:spLocks/>
          </p:cNvSpPr>
          <p:nvPr/>
        </p:nvSpPr>
        <p:spPr>
          <a:xfrm>
            <a:off x="179512" y="897564"/>
            <a:ext cx="4104456" cy="37804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spcBef>
                <a:spcPts val="600"/>
              </a:spcBef>
              <a:spcAft>
                <a:spcPts val="600"/>
              </a:spcAft>
            </a:pPr>
            <a:endParaRPr lang="en-GB" sz="1800" dirty="0" smtClean="0">
              <a:solidFill>
                <a:schemeClr val="bg1"/>
              </a:solidFill>
            </a:endParaRPr>
          </a:p>
          <a:p>
            <a:pPr algn="l">
              <a:spcBef>
                <a:spcPts val="600"/>
              </a:spcBef>
              <a:spcAft>
                <a:spcPts val="600"/>
              </a:spcAft>
            </a:pPr>
            <a:endParaRPr lang="en-GB" sz="1800" dirty="0" smtClean="0">
              <a:solidFill>
                <a:schemeClr val="bg1"/>
              </a:solidFill>
            </a:endParaRPr>
          </a:p>
          <a:p>
            <a:pPr algn="l">
              <a:spcBef>
                <a:spcPts val="600"/>
              </a:spcBef>
              <a:spcAft>
                <a:spcPts val="600"/>
              </a:spcAft>
            </a:pPr>
            <a:endParaRPr lang="en-GB" sz="1800" dirty="0" smtClean="0">
              <a:solidFill>
                <a:schemeClr val="bg1"/>
              </a:solidFill>
            </a:endParaRPr>
          </a:p>
          <a:p>
            <a:pPr algn="l"/>
            <a:endParaRPr lang="en-GB" sz="1800" dirty="0" smtClean="0">
              <a:solidFill>
                <a:schemeClr val="bg1"/>
              </a:solidFill>
            </a:endParaRPr>
          </a:p>
          <a:p>
            <a:pPr algn="l">
              <a:spcBef>
                <a:spcPts val="600"/>
              </a:spcBef>
              <a:spcAft>
                <a:spcPts val="600"/>
              </a:spcAft>
            </a:pPr>
            <a:endParaRPr lang="en-GB" sz="1800" dirty="0" smtClean="0">
              <a:solidFill>
                <a:schemeClr val="bg1"/>
              </a:solidFill>
            </a:endParaRPr>
          </a:p>
          <a:p>
            <a:pPr algn="l">
              <a:spcBef>
                <a:spcPts val="600"/>
              </a:spcBef>
            </a:pPr>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lvl="1" algn="l">
              <a:spcBef>
                <a:spcPts val="600"/>
              </a:spcBef>
              <a:spcAft>
                <a:spcPts val="600"/>
              </a:spcAft>
            </a:pPr>
            <a:endParaRPr lang="en-GB" sz="1800" dirty="0" smtClean="0">
              <a:solidFill>
                <a:schemeClr val="bg1"/>
              </a:solidFill>
            </a:endParaRPr>
          </a:p>
          <a:p>
            <a:pPr lvl="1" algn="l">
              <a:spcBef>
                <a:spcPts val="600"/>
              </a:spcBef>
              <a:spcAft>
                <a:spcPts val="600"/>
              </a:spcAft>
            </a:pPr>
            <a:endParaRPr lang="en-GB" sz="1800" dirty="0" smtClean="0">
              <a:solidFill>
                <a:schemeClr val="bg1"/>
              </a:solidFill>
            </a:endParaRPr>
          </a:p>
          <a:p>
            <a:pPr algn="l"/>
            <a:endParaRPr lang="en-GB" sz="1800" dirty="0" smtClean="0">
              <a:solidFill>
                <a:schemeClr val="bg1"/>
              </a:solidFill>
            </a:endParaRPr>
          </a:p>
          <a:p>
            <a:pPr lvl="1" algn="l">
              <a:spcBef>
                <a:spcPts val="600"/>
              </a:spcBef>
              <a:spcAft>
                <a:spcPts val="600"/>
              </a:spcAft>
            </a:pPr>
            <a:endParaRPr lang="en-GB" sz="1800" dirty="0" smtClean="0">
              <a:solidFill>
                <a:schemeClr val="bg1"/>
              </a:solidFill>
            </a:endParaRPr>
          </a:p>
          <a:p>
            <a:pPr lvl="1" algn="l">
              <a:spcBef>
                <a:spcPts val="600"/>
              </a:spcBef>
              <a:spcAft>
                <a:spcPts val="600"/>
              </a:spcAft>
            </a:pPr>
            <a:endParaRPr lang="en-GB" sz="1800" dirty="0" smtClean="0">
              <a:solidFill>
                <a:schemeClr val="bg1"/>
              </a:solidFill>
            </a:endParaRPr>
          </a:p>
          <a:p>
            <a:pPr lvl="1" algn="l">
              <a:spcBef>
                <a:spcPts val="600"/>
              </a:spcBef>
              <a:spcAft>
                <a:spcPts val="600"/>
              </a:spcAft>
            </a:pPr>
            <a:endParaRPr lang="en-GB" sz="1800" dirty="0" smtClean="0">
              <a:solidFill>
                <a:schemeClr val="bg1"/>
              </a:solidFill>
            </a:endParaRPr>
          </a:p>
          <a:p>
            <a:pPr algn="l">
              <a:spcBef>
                <a:spcPts val="600"/>
              </a:spcBef>
              <a:spcAft>
                <a:spcPts val="600"/>
              </a:spcAft>
            </a:pPr>
            <a:endParaRPr lang="en-GB" sz="1800" baseline="-25000" dirty="0" smtClean="0">
              <a:solidFill>
                <a:schemeClr val="bg1"/>
              </a:solidFill>
            </a:endParaRPr>
          </a:p>
          <a:p>
            <a:pPr algn="l"/>
            <a:endParaRPr lang="en-GB" sz="1800" dirty="0" smtClean="0">
              <a:solidFill>
                <a:schemeClr val="bg1"/>
              </a:solidFill>
            </a:endParaRPr>
          </a:p>
          <a:p>
            <a:pPr lvl="1" algn="l">
              <a:spcAft>
                <a:spcPts val="200"/>
              </a:spcAft>
            </a:pPr>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spcAft>
                <a:spcPts val="200"/>
              </a:spcAft>
            </a:pPr>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algn="l">
              <a:spcBef>
                <a:spcPts val="600"/>
              </a:spcBef>
              <a:spcAft>
                <a:spcPts val="600"/>
              </a:spcAft>
            </a:pPr>
            <a:endParaRPr lang="en-GB" sz="1800" dirty="0" smtClean="0">
              <a:solidFill>
                <a:schemeClr val="bg1"/>
              </a:solidFill>
            </a:endParaRPr>
          </a:p>
          <a:p>
            <a:pPr algn="l"/>
            <a:endParaRPr lang="en-GB" sz="1800" dirty="0">
              <a:solidFill>
                <a:schemeClr val="bg1"/>
              </a:solidFill>
            </a:endParaRPr>
          </a:p>
        </p:txBody>
      </p:sp>
      <p:pic>
        <p:nvPicPr>
          <p:cNvPr id="8" name="Picture 7" descr="\\hca.local\wa\YRKS\N East Y&amp;H\HO&amp;S\Themes\Vulnerable and Older People\Case studies\NEYTH case studies\Kirkwood House, Leyburn\wetransfer-ed4cdd\50029-045.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7544" y="1053850"/>
            <a:ext cx="3528392" cy="1920766"/>
          </a:xfrm>
          <a:prstGeom prst="rect">
            <a:avLst/>
          </a:prstGeom>
          <a:noFill/>
          <a:ln>
            <a:noFill/>
          </a:ln>
        </p:spPr>
      </p:pic>
      <p:pic>
        <p:nvPicPr>
          <p:cNvPr id="9" name="Picture 8" descr="\\hca.local\wa\YRKS\N East Y&amp;H\HO&amp;S\Themes\Vulnerable and Older People\Case studies\NEYTH case studies\Kirkwood House, Leyburn\wetransfer-ed4cdd\50029-078.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6024" y="3061963"/>
            <a:ext cx="2953851" cy="1566174"/>
          </a:xfrm>
          <a:prstGeom prst="rect">
            <a:avLst/>
          </a:prstGeom>
          <a:noFill/>
          <a:ln>
            <a:noFill/>
          </a:ln>
        </p:spPr>
      </p:pic>
      <p:pic>
        <p:nvPicPr>
          <p:cNvPr id="10" name="Picture 9" descr="\\hca.local\wa\YRKS\N East Y&amp;H\HO&amp;S\Themes\Vulnerable and Older People\Case studies\NEYTH case studies\Kirkwood House, Leyburn\wetransfer-ed4cdd\50029-018.jp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61688" y="3061963"/>
            <a:ext cx="3054528" cy="1616021"/>
          </a:xfrm>
          <a:prstGeom prst="rect">
            <a:avLst/>
          </a:prstGeom>
          <a:noFill/>
          <a:ln>
            <a:noFill/>
          </a:ln>
        </p:spPr>
      </p:pic>
      <p:pic>
        <p:nvPicPr>
          <p:cNvPr id="11" name="Picture 10" descr="\\hca.local\wa\YRKS\N East Y&amp;H\HO&amp;S\Themes\Vulnerable and Older People\Case studies\NEYTH case studies\Kirkwood House, Leyburn\wetransfer-ed4cdd\50029-095.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6588224" y="1628714"/>
            <a:ext cx="2034540" cy="3049270"/>
          </a:xfrm>
          <a:prstGeom prst="rect">
            <a:avLst/>
          </a:prstGeom>
          <a:noFill/>
          <a:ln>
            <a:noFill/>
          </a:ln>
        </p:spPr>
      </p:pic>
    </p:spTree>
    <p:extLst>
      <p:ext uri="{BB962C8B-B14F-4D97-AF65-F5344CB8AC3E}">
        <p14:creationId xmlns:p14="http://schemas.microsoft.com/office/powerpoint/2010/main" val="1507119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90D80"/>
                </a:solidFill>
              </a:rPr>
              <a:t>Who we are</a:t>
            </a:r>
            <a:endParaRPr lang="en-US" dirty="0">
              <a:solidFill>
                <a:srgbClr val="B90D80"/>
              </a:solidFill>
            </a:endParaRPr>
          </a:p>
        </p:txBody>
      </p:sp>
      <p:sp>
        <p:nvSpPr>
          <p:cNvPr id="3" name="Content Placeholder 2"/>
          <p:cNvSpPr>
            <a:spLocks noGrp="1"/>
          </p:cNvSpPr>
          <p:nvPr>
            <p:ph idx="1"/>
          </p:nvPr>
        </p:nvSpPr>
        <p:spPr/>
        <p:txBody>
          <a:bodyPr>
            <a:normAutofit/>
          </a:bodyPr>
          <a:lstStyle/>
          <a:p>
            <a:pPr marL="0" indent="0">
              <a:buNone/>
            </a:pPr>
            <a:r>
              <a:rPr lang="en-GB" sz="1900" dirty="0"/>
              <a:t>We’re the government’s housing accelerator. We have the appetite, influence, expertise and resources to drive positive market change. By releasing more land to developers who want to make a difference, we’re making possible the new homes England needs, helping to improve neighbourhoods and grow communities. So we welcome partners who share our ambition to challenge traditional norms and build better homes faster. Join us in breaking new ground to make this happen.</a:t>
            </a:r>
          </a:p>
        </p:txBody>
      </p:sp>
    </p:spTree>
    <p:extLst>
      <p:ext uri="{BB962C8B-B14F-4D97-AF65-F5344CB8AC3E}">
        <p14:creationId xmlns:p14="http://schemas.microsoft.com/office/powerpoint/2010/main" val="2595162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70C0"/>
                </a:solidFill>
              </a:rPr>
              <a:t>Fern House, Bingley, Bradford</a:t>
            </a:r>
            <a:endParaRPr lang="en-GB" dirty="0">
              <a:solidFill>
                <a:srgbClr val="0070C0"/>
              </a:solidFill>
            </a:endParaRPr>
          </a:p>
        </p:txBody>
      </p:sp>
      <p:sp>
        <p:nvSpPr>
          <p:cNvPr id="244" name="Shape 244"/>
          <p:cNvSpPr txBox="1">
            <a:spLocks noGrp="1"/>
          </p:cNvSpPr>
          <p:nvPr>
            <p:ph type="sldNum" idx="4294967295"/>
          </p:nvPr>
        </p:nvSpPr>
        <p:spPr>
          <a:xfrm>
            <a:off x="8604250" y="4591050"/>
            <a:ext cx="539750" cy="55245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30</a:t>
            </a:fld>
            <a:endParaRPr lang="en"/>
          </a:p>
        </p:txBody>
      </p:sp>
      <p:sp>
        <p:nvSpPr>
          <p:cNvPr id="3" name="Content Placeholder 2"/>
          <p:cNvSpPr txBox="1">
            <a:spLocks/>
          </p:cNvSpPr>
          <p:nvPr/>
        </p:nvSpPr>
        <p:spPr>
          <a:xfrm>
            <a:off x="179512" y="897564"/>
            <a:ext cx="4104456" cy="37804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spcBef>
                <a:spcPts val="600"/>
              </a:spcBef>
              <a:spcAft>
                <a:spcPts val="600"/>
              </a:spcAft>
            </a:pPr>
            <a:endParaRPr lang="en-GB" sz="1800" dirty="0" smtClean="0">
              <a:solidFill>
                <a:schemeClr val="bg1"/>
              </a:solidFill>
            </a:endParaRPr>
          </a:p>
          <a:p>
            <a:pPr algn="l">
              <a:spcBef>
                <a:spcPts val="600"/>
              </a:spcBef>
              <a:spcAft>
                <a:spcPts val="600"/>
              </a:spcAft>
            </a:pPr>
            <a:endParaRPr lang="en-GB" sz="1800" dirty="0" smtClean="0">
              <a:solidFill>
                <a:schemeClr val="bg1"/>
              </a:solidFill>
            </a:endParaRPr>
          </a:p>
          <a:p>
            <a:pPr algn="l">
              <a:spcBef>
                <a:spcPts val="600"/>
              </a:spcBef>
              <a:spcAft>
                <a:spcPts val="600"/>
              </a:spcAft>
            </a:pPr>
            <a:endParaRPr lang="en-GB" sz="1800" dirty="0" smtClean="0">
              <a:solidFill>
                <a:schemeClr val="bg1"/>
              </a:solidFill>
            </a:endParaRPr>
          </a:p>
          <a:p>
            <a:pPr algn="l"/>
            <a:endParaRPr lang="en-GB" sz="1800" dirty="0" smtClean="0">
              <a:solidFill>
                <a:schemeClr val="bg1"/>
              </a:solidFill>
            </a:endParaRPr>
          </a:p>
          <a:p>
            <a:pPr algn="l">
              <a:spcBef>
                <a:spcPts val="600"/>
              </a:spcBef>
              <a:spcAft>
                <a:spcPts val="600"/>
              </a:spcAft>
            </a:pPr>
            <a:endParaRPr lang="en-GB" sz="1800" dirty="0" smtClean="0">
              <a:solidFill>
                <a:schemeClr val="bg1"/>
              </a:solidFill>
            </a:endParaRPr>
          </a:p>
          <a:p>
            <a:pPr algn="l">
              <a:spcBef>
                <a:spcPts val="600"/>
              </a:spcBef>
            </a:pPr>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algn="l"/>
            <a:endParaRPr lang="en-GB" sz="1800" dirty="0" smtClean="0">
              <a:solidFill>
                <a:schemeClr val="bg1"/>
              </a:solidFill>
            </a:endParaRPr>
          </a:p>
          <a:p>
            <a:pPr lvl="1" algn="l">
              <a:spcBef>
                <a:spcPts val="600"/>
              </a:spcBef>
              <a:spcAft>
                <a:spcPts val="600"/>
              </a:spcAft>
            </a:pPr>
            <a:endParaRPr lang="en-GB" sz="1800" dirty="0" smtClean="0">
              <a:solidFill>
                <a:schemeClr val="bg1"/>
              </a:solidFill>
            </a:endParaRPr>
          </a:p>
          <a:p>
            <a:pPr lvl="1" algn="l">
              <a:spcBef>
                <a:spcPts val="600"/>
              </a:spcBef>
              <a:spcAft>
                <a:spcPts val="600"/>
              </a:spcAft>
            </a:pPr>
            <a:endParaRPr lang="en-GB" sz="1800" dirty="0" smtClean="0">
              <a:solidFill>
                <a:schemeClr val="bg1"/>
              </a:solidFill>
            </a:endParaRPr>
          </a:p>
          <a:p>
            <a:pPr algn="l"/>
            <a:endParaRPr lang="en-GB" sz="1800" dirty="0" smtClean="0">
              <a:solidFill>
                <a:schemeClr val="bg1"/>
              </a:solidFill>
            </a:endParaRPr>
          </a:p>
          <a:p>
            <a:pPr lvl="1" algn="l">
              <a:spcBef>
                <a:spcPts val="600"/>
              </a:spcBef>
              <a:spcAft>
                <a:spcPts val="600"/>
              </a:spcAft>
            </a:pPr>
            <a:endParaRPr lang="en-GB" sz="1800" dirty="0" smtClean="0">
              <a:solidFill>
                <a:schemeClr val="bg1"/>
              </a:solidFill>
            </a:endParaRPr>
          </a:p>
          <a:p>
            <a:pPr lvl="1" algn="l">
              <a:spcBef>
                <a:spcPts val="600"/>
              </a:spcBef>
              <a:spcAft>
                <a:spcPts val="600"/>
              </a:spcAft>
            </a:pPr>
            <a:endParaRPr lang="en-GB" sz="1800" dirty="0" smtClean="0">
              <a:solidFill>
                <a:schemeClr val="bg1"/>
              </a:solidFill>
            </a:endParaRPr>
          </a:p>
          <a:p>
            <a:pPr lvl="1" algn="l">
              <a:spcBef>
                <a:spcPts val="600"/>
              </a:spcBef>
              <a:spcAft>
                <a:spcPts val="600"/>
              </a:spcAft>
            </a:pPr>
            <a:endParaRPr lang="en-GB" sz="1800" dirty="0" smtClean="0">
              <a:solidFill>
                <a:schemeClr val="bg1"/>
              </a:solidFill>
            </a:endParaRPr>
          </a:p>
          <a:p>
            <a:pPr algn="l">
              <a:spcBef>
                <a:spcPts val="600"/>
              </a:spcBef>
              <a:spcAft>
                <a:spcPts val="600"/>
              </a:spcAft>
            </a:pPr>
            <a:endParaRPr lang="en-GB" sz="1800" baseline="-25000" dirty="0" smtClean="0">
              <a:solidFill>
                <a:schemeClr val="bg1"/>
              </a:solidFill>
            </a:endParaRPr>
          </a:p>
          <a:p>
            <a:pPr algn="l"/>
            <a:endParaRPr lang="en-GB" sz="1800" dirty="0" smtClean="0">
              <a:solidFill>
                <a:schemeClr val="bg1"/>
              </a:solidFill>
            </a:endParaRPr>
          </a:p>
          <a:p>
            <a:pPr lvl="1" algn="l">
              <a:spcAft>
                <a:spcPts val="200"/>
              </a:spcAft>
            </a:pPr>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spcAft>
                <a:spcPts val="200"/>
              </a:spcAft>
            </a:pPr>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lvl="1" algn="l"/>
            <a:endParaRPr lang="en-GB" sz="1800" dirty="0" smtClean="0">
              <a:solidFill>
                <a:schemeClr val="bg1"/>
              </a:solidFill>
            </a:endParaRPr>
          </a:p>
          <a:p>
            <a:pPr algn="l">
              <a:spcBef>
                <a:spcPts val="600"/>
              </a:spcBef>
              <a:spcAft>
                <a:spcPts val="600"/>
              </a:spcAft>
            </a:pPr>
            <a:endParaRPr lang="en-GB" sz="1800" dirty="0" smtClean="0">
              <a:solidFill>
                <a:schemeClr val="bg1"/>
              </a:solidFill>
            </a:endParaRPr>
          </a:p>
          <a:p>
            <a:pPr algn="l"/>
            <a:endParaRPr lang="en-GB" sz="1800" dirty="0">
              <a:solidFill>
                <a:schemeClr val="bg1"/>
              </a:solidFill>
            </a:endParaRPr>
          </a:p>
        </p:txBody>
      </p:sp>
      <p:pic>
        <p:nvPicPr>
          <p:cNvPr id="12" name="Picture 11" descr="C:\Users\Karen.Anderson\AppData\Local\Microsoft\Windows\Temporary Internet Files\Content.Outlook\SDIVZHCQ\WP_20170807_019.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443" y="730250"/>
            <a:ext cx="3856355" cy="2174240"/>
          </a:xfrm>
          <a:prstGeom prst="rect">
            <a:avLst/>
          </a:prstGeom>
          <a:noFill/>
          <a:ln>
            <a:noFill/>
          </a:ln>
        </p:spPr>
      </p:pic>
      <p:pic>
        <p:nvPicPr>
          <p:cNvPr id="13" name="Picture 12" descr="C:\Users\Karen.Anderson\AppData\Local\Microsoft\Windows\Temporary Internet Files\Content.Outlook\SDIVZHCQ\WP_20170807_015.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956560" y="2948746"/>
            <a:ext cx="3406140" cy="1657544"/>
          </a:xfrm>
          <a:prstGeom prst="rect">
            <a:avLst/>
          </a:prstGeom>
          <a:noFill/>
          <a:ln>
            <a:noFill/>
          </a:ln>
        </p:spPr>
      </p:pic>
      <p:pic>
        <p:nvPicPr>
          <p:cNvPr id="14" name="Picture 13" descr="C:\Users\Karen.Anderson\AppData\Local\Microsoft\Windows\Temporary Internet Files\Content.Outlook\SDIVZHCQ\WP_20170807_004 (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612448" y="1245870"/>
            <a:ext cx="3679825" cy="2074545"/>
          </a:xfrm>
          <a:prstGeom prst="rect">
            <a:avLst/>
          </a:prstGeom>
          <a:noFill/>
          <a:ln>
            <a:noFill/>
          </a:ln>
        </p:spPr>
      </p:pic>
    </p:spTree>
    <p:extLst>
      <p:ext uri="{BB962C8B-B14F-4D97-AF65-F5344CB8AC3E}">
        <p14:creationId xmlns:p14="http://schemas.microsoft.com/office/powerpoint/2010/main" val="980871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solidFill>
                  <a:srgbClr val="0070C0"/>
                </a:solidFill>
              </a:rPr>
              <a:t>What more can we all do to deliver more homes that meet need and aspirations?</a:t>
            </a:r>
            <a:r>
              <a:rPr lang="en-GB" dirty="0" smtClean="0"/>
              <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457200" y="1433428"/>
            <a:ext cx="7482840" cy="3142782"/>
          </a:xfrm>
        </p:spPr>
        <p:txBody>
          <a:bodyPr/>
          <a:lstStyle/>
          <a:p>
            <a:r>
              <a:rPr lang="en-GB" dirty="0" smtClean="0">
                <a:latin typeface="Corbel" panose="020B0503020204020204" pitchFamily="34" charset="0"/>
                <a:cs typeface="Arial"/>
              </a:rPr>
              <a:t>How </a:t>
            </a:r>
            <a:r>
              <a:rPr lang="en-GB" dirty="0">
                <a:latin typeface="Corbel" panose="020B0503020204020204" pitchFamily="34" charset="0"/>
                <a:cs typeface="Arial"/>
              </a:rPr>
              <a:t>can we get closer to ‘Health’ – &amp; which parts of ‘Health’?  </a:t>
            </a:r>
          </a:p>
          <a:p>
            <a:r>
              <a:rPr lang="en-GB" dirty="0" smtClean="0">
                <a:latin typeface="Corbel" panose="020B0503020204020204" pitchFamily="34" charset="0"/>
                <a:cs typeface="Arial"/>
              </a:rPr>
              <a:t>How do we make joint meetings and scheme planning with </a:t>
            </a:r>
            <a:r>
              <a:rPr lang="en-GB" dirty="0">
                <a:latin typeface="Corbel" panose="020B0503020204020204" pitchFamily="34" charset="0"/>
                <a:cs typeface="Arial"/>
              </a:rPr>
              <a:t>housing &amp; adult </a:t>
            </a:r>
            <a:r>
              <a:rPr lang="en-GB" dirty="0" smtClean="0">
                <a:latin typeface="Corbel" panose="020B0503020204020204" pitchFamily="34" charset="0"/>
                <a:cs typeface="Arial"/>
              </a:rPr>
              <a:t>social services the norm?</a:t>
            </a:r>
            <a:endParaRPr lang="en-GB" dirty="0">
              <a:latin typeface="Corbel" panose="020B0503020204020204" pitchFamily="34" charset="0"/>
              <a:cs typeface="Arial"/>
            </a:endParaRPr>
          </a:p>
          <a:p>
            <a:r>
              <a:rPr lang="en-GB" dirty="0">
                <a:latin typeface="Corbel" panose="020B0503020204020204" pitchFamily="34" charset="0"/>
                <a:cs typeface="Arial"/>
              </a:rPr>
              <a:t>How can we pull our funding together to provide more developments that cater for relatively independent people through to those needing temporary accommodation </a:t>
            </a:r>
            <a:r>
              <a:rPr lang="en-GB" dirty="0" smtClean="0">
                <a:latin typeface="Corbel" panose="020B0503020204020204" pitchFamily="34" charset="0"/>
                <a:cs typeface="Arial"/>
              </a:rPr>
              <a:t>?</a:t>
            </a:r>
          </a:p>
          <a:p>
            <a:r>
              <a:rPr lang="en-GB" dirty="0" smtClean="0">
                <a:latin typeface="Corbel" panose="020B0503020204020204" pitchFamily="34" charset="0"/>
                <a:cs typeface="Arial"/>
              </a:rPr>
              <a:t>Let’s collaborate, learn</a:t>
            </a:r>
            <a:r>
              <a:rPr lang="en-GB" dirty="0">
                <a:latin typeface="Corbel" panose="020B0503020204020204" pitchFamily="34" charset="0"/>
                <a:cs typeface="Arial"/>
              </a:rPr>
              <a:t>,</a:t>
            </a:r>
            <a:r>
              <a:rPr lang="en-GB" dirty="0" smtClean="0">
                <a:latin typeface="Corbel" panose="020B0503020204020204" pitchFamily="34" charset="0"/>
                <a:cs typeface="Arial"/>
              </a:rPr>
              <a:t> be ambitious, creative and commercial to achieve more!</a:t>
            </a:r>
            <a:endParaRPr lang="en-GB" dirty="0">
              <a:latin typeface="Corbel" panose="020B0503020204020204" pitchFamily="34" charset="0"/>
              <a:cs typeface="Arial"/>
            </a:endParaRPr>
          </a:p>
          <a:p>
            <a:endParaRPr lang="en-GB" dirty="0">
              <a:latin typeface="Corbel" panose="020B0503020204020204" pitchFamily="34" charset="0"/>
            </a:endParaRPr>
          </a:p>
        </p:txBody>
      </p:sp>
    </p:spTree>
    <p:extLst>
      <p:ext uri="{BB962C8B-B14F-4D97-AF65-F5344CB8AC3E}">
        <p14:creationId xmlns:p14="http://schemas.microsoft.com/office/powerpoint/2010/main" val="2496315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250003"/>
            <a:ext cx="8229600" cy="1130576"/>
          </a:xfrm>
        </p:spPr>
        <p:txBody>
          <a:bodyPr>
            <a:normAutofit/>
          </a:bodyPr>
          <a:lstStyle/>
          <a:p>
            <a:r>
              <a:rPr lang="en-GB" dirty="0" smtClean="0">
                <a:solidFill>
                  <a:srgbClr val="0070C0"/>
                </a:solidFill>
              </a:rPr>
              <a:t>And if you want to get in touch</a:t>
            </a:r>
            <a:endParaRPr lang="en-GB" dirty="0">
              <a:solidFill>
                <a:srgbClr val="0070C0"/>
              </a:solidFill>
            </a:endParaRPr>
          </a:p>
        </p:txBody>
      </p:sp>
      <p:sp>
        <p:nvSpPr>
          <p:cNvPr id="4" name="Slide Number Placeholder 3"/>
          <p:cNvSpPr>
            <a:spLocks noGrp="1"/>
          </p:cNvSpPr>
          <p:nvPr>
            <p:ph type="sldNum" sz="quarter" idx="4294967295"/>
          </p:nvPr>
        </p:nvSpPr>
        <p:spPr>
          <a:xfrm>
            <a:off x="4229369" y="4837444"/>
            <a:ext cx="690052" cy="133482"/>
          </a:xfrm>
          <a:prstGeom prst="rect">
            <a:avLst/>
          </a:prstGeom>
        </p:spPr>
        <p:txBody>
          <a:bodyPr/>
          <a:lstStyle/>
          <a:p>
            <a:fld id="{00000000-1234-1234-1234-123412341234}" type="slidenum">
              <a:rPr lang="en" smtClean="0"/>
              <a:pPr/>
              <a:t>32</a:t>
            </a:fld>
            <a:endParaRPr lang="en" dirty="0"/>
          </a:p>
        </p:txBody>
      </p:sp>
      <p:sp>
        <p:nvSpPr>
          <p:cNvPr id="7" name="Content Placeholder 2"/>
          <p:cNvSpPr>
            <a:spLocks noGrp="1"/>
          </p:cNvSpPr>
          <p:nvPr>
            <p:ph idx="1"/>
          </p:nvPr>
        </p:nvSpPr>
        <p:spPr>
          <a:xfrm>
            <a:off x="441960" y="1515340"/>
            <a:ext cx="8325134" cy="931622"/>
          </a:xfrm>
        </p:spPr>
        <p:txBody>
          <a:bodyPr>
            <a:noAutofit/>
          </a:bodyPr>
          <a:lstStyle/>
          <a:p>
            <a:pPr marL="0" indent="0">
              <a:buNone/>
            </a:pPr>
            <a:r>
              <a:rPr lang="en-GB" dirty="0" smtClean="0"/>
              <a:t>Karen Anderson</a:t>
            </a:r>
          </a:p>
          <a:p>
            <a:pPr marL="0" indent="0">
              <a:buNone/>
            </a:pPr>
            <a:r>
              <a:rPr lang="en-GB" dirty="0" smtClean="0"/>
              <a:t>0191 497 7642 or 0779 53 53 555</a:t>
            </a:r>
          </a:p>
          <a:p>
            <a:pPr marL="0" indent="0">
              <a:buNone/>
            </a:pPr>
            <a:r>
              <a:rPr lang="en-GB" dirty="0" smtClean="0">
                <a:hlinkClick r:id="rId3"/>
              </a:rPr>
              <a:t>karen.anderson@homesengland.gov.uk</a:t>
            </a:r>
            <a:endParaRPr lang="en-GB" dirty="0" smtClean="0"/>
          </a:p>
          <a:p>
            <a:pPr marL="0" indent="0">
              <a:buNone/>
            </a:pPr>
            <a:r>
              <a:rPr lang="en-GB" dirty="0" smtClean="0"/>
              <a:t>@</a:t>
            </a:r>
            <a:r>
              <a:rPr lang="en-GB" dirty="0" err="1" smtClean="0"/>
              <a:t>HomesKarenJA</a:t>
            </a:r>
            <a:endParaRPr lang="en-GB" dirty="0"/>
          </a:p>
        </p:txBody>
      </p:sp>
    </p:spTree>
    <p:extLst>
      <p:ext uri="{BB962C8B-B14F-4D97-AF65-F5344CB8AC3E}">
        <p14:creationId xmlns:p14="http://schemas.microsoft.com/office/powerpoint/2010/main" val="1420144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558"/>
            <a:ext cx="8229600" cy="1222480"/>
          </a:xfrm>
        </p:spPr>
        <p:txBody>
          <a:bodyPr>
            <a:normAutofit/>
          </a:bodyPr>
          <a:lstStyle/>
          <a:p>
            <a:r>
              <a:rPr lang="en-US" dirty="0">
                <a:solidFill>
                  <a:srgbClr val="B90D80"/>
                </a:solidFill>
              </a:rPr>
              <a:t>Our Strategic Plan</a:t>
            </a:r>
          </a:p>
        </p:txBody>
      </p:sp>
      <p:sp>
        <p:nvSpPr>
          <p:cNvPr id="3" name="Content Placeholder 2"/>
          <p:cNvSpPr>
            <a:spLocks noGrp="1"/>
          </p:cNvSpPr>
          <p:nvPr>
            <p:ph idx="1"/>
          </p:nvPr>
        </p:nvSpPr>
        <p:spPr>
          <a:xfrm>
            <a:off x="457200" y="1597647"/>
            <a:ext cx="3843079" cy="2996976"/>
          </a:xfrm>
        </p:spPr>
        <p:txBody>
          <a:bodyPr>
            <a:normAutofit/>
          </a:bodyPr>
          <a:lstStyle/>
          <a:p>
            <a:pPr marL="0" indent="0">
              <a:buNone/>
            </a:pPr>
            <a:r>
              <a:rPr lang="en-US" sz="1900" dirty="0"/>
              <a:t>We were launched in January 2018 to </a:t>
            </a:r>
            <a:r>
              <a:rPr lang="en-GB" sz="1900" dirty="0"/>
              <a:t>play a major role in fixing the housing </a:t>
            </a:r>
            <a:r>
              <a:rPr lang="en-GB" sz="1900" dirty="0" smtClean="0"/>
              <a:t>market.</a:t>
            </a:r>
            <a:endParaRPr lang="en-GB" sz="1900" dirty="0"/>
          </a:p>
          <a:p>
            <a:pPr marL="0" indent="0">
              <a:buNone/>
            </a:pPr>
            <a:endParaRPr lang="en-GB" sz="1900" dirty="0" smtClean="0"/>
          </a:p>
          <a:p>
            <a:pPr marL="0" indent="0">
              <a:buNone/>
            </a:pPr>
            <a:r>
              <a:rPr lang="en-GB" sz="1900" dirty="0" smtClean="0"/>
              <a:t>At Budget 2018, we published our </a:t>
            </a:r>
            <a:r>
              <a:rPr lang="en-GB" sz="1900" dirty="0"/>
              <a:t> </a:t>
            </a:r>
            <a:r>
              <a:rPr lang="en-GB" sz="1900" dirty="0" smtClean="0"/>
              <a:t>five-year Strategic Plan </a:t>
            </a:r>
            <a:r>
              <a:rPr lang="en-GB" sz="1900" dirty="0"/>
              <a:t>e</a:t>
            </a:r>
            <a:r>
              <a:rPr lang="en-GB" sz="1900" dirty="0" smtClean="0"/>
              <a:t>xplaining the steps we’ll take, in partnership with the sector, to do this.</a:t>
            </a:r>
            <a:endParaRPr lang="en-US" sz="19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5370">
            <a:off x="5090683" y="1020270"/>
            <a:ext cx="2482767" cy="3163388"/>
          </a:xfrm>
          <a:prstGeom prst="rect">
            <a:avLst/>
          </a:prstGeom>
        </p:spPr>
      </p:pic>
    </p:spTree>
    <p:extLst>
      <p:ext uri="{BB962C8B-B14F-4D97-AF65-F5344CB8AC3E}">
        <p14:creationId xmlns:p14="http://schemas.microsoft.com/office/powerpoint/2010/main" val="3183876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199" y="271721"/>
            <a:ext cx="7311418" cy="4210383"/>
          </a:xfrm>
          <a:prstGeom prst="rect">
            <a:avLst/>
          </a:prstGeom>
          <a:noFill/>
        </p:spPr>
        <p:txBody>
          <a:bodyPr wrap="square" lIns="0" tIns="0" rIns="0" bIns="0" rtlCol="0">
            <a:spAutoFit/>
          </a:bodyPr>
          <a:lstStyle/>
          <a:p>
            <a:pPr>
              <a:lnSpc>
                <a:spcPct val="90000"/>
              </a:lnSpc>
            </a:pPr>
            <a:r>
              <a:rPr lang="en-US" sz="3200" dirty="0" smtClean="0">
                <a:solidFill>
                  <a:srgbClr val="B90D80"/>
                </a:solidFill>
                <a:latin typeface="Corbel"/>
                <a:cs typeface="Corbel"/>
              </a:rPr>
              <a:t>“</a:t>
            </a:r>
            <a:r>
              <a:rPr lang="en-GB" sz="3200" dirty="0">
                <a:solidFill>
                  <a:srgbClr val="B90D80"/>
                </a:solidFill>
                <a:latin typeface="Corbel"/>
                <a:cs typeface="Corbel"/>
              </a:rPr>
              <a:t>The new Homes England is all about making homes happen – and our new </a:t>
            </a:r>
            <a:endParaRPr lang="en-GB" sz="3200" dirty="0" smtClean="0">
              <a:solidFill>
                <a:srgbClr val="B90D80"/>
              </a:solidFill>
              <a:latin typeface="Corbel"/>
              <a:cs typeface="Corbel"/>
            </a:endParaRPr>
          </a:p>
          <a:p>
            <a:pPr>
              <a:lnSpc>
                <a:spcPct val="90000"/>
              </a:lnSpc>
            </a:pPr>
            <a:r>
              <a:rPr lang="en-GB" sz="3200" dirty="0" smtClean="0">
                <a:solidFill>
                  <a:srgbClr val="B90D80"/>
                </a:solidFill>
                <a:latin typeface="Corbel"/>
                <a:cs typeface="Corbel"/>
              </a:rPr>
              <a:t>five-year </a:t>
            </a:r>
            <a:r>
              <a:rPr lang="en-GB" sz="3200" dirty="0">
                <a:solidFill>
                  <a:srgbClr val="B90D80"/>
                </a:solidFill>
                <a:latin typeface="Corbel"/>
                <a:cs typeface="Corbel"/>
              </a:rPr>
              <a:t>plan sets out our ambitious new approach. We are committing to boosting housing supply, productivity, innovation, quality, skills and modern methods of construction to help make a more diverse and resilient </a:t>
            </a:r>
            <a:r>
              <a:rPr lang="en-GB" sz="3200" dirty="0" smtClean="0">
                <a:solidFill>
                  <a:srgbClr val="B90D80"/>
                </a:solidFill>
                <a:latin typeface="Corbel"/>
                <a:cs typeface="Corbel"/>
              </a:rPr>
              <a:t>market.</a:t>
            </a:r>
            <a:r>
              <a:rPr lang="en-US" sz="3200" dirty="0" smtClean="0">
                <a:solidFill>
                  <a:srgbClr val="B90D80"/>
                </a:solidFill>
                <a:latin typeface="Corbel"/>
                <a:cs typeface="Corbel"/>
              </a:rPr>
              <a:t>”</a:t>
            </a:r>
          </a:p>
          <a:p>
            <a:pPr>
              <a:lnSpc>
                <a:spcPct val="90000"/>
              </a:lnSpc>
            </a:pPr>
            <a:endParaRPr lang="en-US" sz="1600" dirty="0" smtClean="0">
              <a:solidFill>
                <a:srgbClr val="B90D80"/>
              </a:solidFill>
              <a:latin typeface="Corbel"/>
              <a:cs typeface="Corbel"/>
            </a:endParaRPr>
          </a:p>
          <a:p>
            <a:pPr>
              <a:lnSpc>
                <a:spcPct val="90000"/>
              </a:lnSpc>
            </a:pPr>
            <a:r>
              <a:rPr lang="en-US" sz="1600" dirty="0" smtClean="0">
                <a:solidFill>
                  <a:srgbClr val="B90D80"/>
                </a:solidFill>
                <a:latin typeface="Corbel"/>
                <a:cs typeface="Corbel"/>
              </a:rPr>
              <a:t>Nick Walkley</a:t>
            </a:r>
          </a:p>
          <a:p>
            <a:pPr>
              <a:lnSpc>
                <a:spcPct val="90000"/>
              </a:lnSpc>
            </a:pPr>
            <a:r>
              <a:rPr lang="en-US" sz="1600" dirty="0" smtClean="0">
                <a:solidFill>
                  <a:srgbClr val="B90D80"/>
                </a:solidFill>
                <a:latin typeface="Corbel"/>
                <a:cs typeface="Corbel"/>
              </a:rPr>
              <a:t>Chief Executive, Homes England</a:t>
            </a:r>
            <a:endParaRPr lang="en-US" sz="1600" dirty="0">
              <a:solidFill>
                <a:srgbClr val="B90D80"/>
              </a:solidFill>
              <a:latin typeface="Corbel"/>
              <a:cs typeface="Corbel"/>
            </a:endParaRPr>
          </a:p>
        </p:txBody>
      </p:sp>
    </p:spTree>
    <p:extLst>
      <p:ext uri="{BB962C8B-B14F-4D97-AF65-F5344CB8AC3E}">
        <p14:creationId xmlns:p14="http://schemas.microsoft.com/office/powerpoint/2010/main" val="3488847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Our mission and objectives</a:t>
            </a:r>
            <a:endParaRPr lang="en-US" dirty="0"/>
          </a:p>
        </p:txBody>
      </p:sp>
    </p:spTree>
    <p:extLst>
      <p:ext uri="{BB962C8B-B14F-4D97-AF65-F5344CB8AC3E}">
        <p14:creationId xmlns:p14="http://schemas.microsoft.com/office/powerpoint/2010/main" val="925219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39200"/>
                </a:solidFill>
              </a:rPr>
              <a:t>Why we are needed</a:t>
            </a:r>
            <a:endParaRPr lang="en-GB" dirty="0">
              <a:solidFill>
                <a:srgbClr val="F39200"/>
              </a:solidFill>
            </a:endParaRPr>
          </a:p>
        </p:txBody>
      </p:sp>
      <p:sp>
        <p:nvSpPr>
          <p:cNvPr id="4" name="Content Placeholder 3"/>
          <p:cNvSpPr>
            <a:spLocks noGrp="1"/>
          </p:cNvSpPr>
          <p:nvPr>
            <p:ph idx="1"/>
          </p:nvPr>
        </p:nvSpPr>
        <p:spPr>
          <a:xfrm>
            <a:off x="457199" y="1139588"/>
            <a:ext cx="5356747" cy="3152633"/>
          </a:xfrm>
        </p:spPr>
        <p:txBody>
          <a:bodyPr numCol="1">
            <a:normAutofit fontScale="92500" lnSpcReduction="10000"/>
          </a:bodyPr>
          <a:lstStyle/>
          <a:p>
            <a:pPr marL="0" indent="0">
              <a:buNone/>
            </a:pPr>
            <a:r>
              <a:rPr lang="en-GB" sz="2000" dirty="0"/>
              <a:t>England does not have enough homes in the right places. This means </a:t>
            </a:r>
            <a:r>
              <a:rPr lang="en-GB" sz="2000" dirty="0" smtClean="0"/>
              <a:t>housing </a:t>
            </a:r>
            <a:r>
              <a:rPr lang="en-GB" sz="2000" dirty="0"/>
              <a:t>is unaffordable in some places and unsuitable in others. The </a:t>
            </a:r>
            <a:r>
              <a:rPr lang="en-GB" sz="2000" dirty="0" smtClean="0"/>
              <a:t>reasons for this include </a:t>
            </a:r>
            <a:r>
              <a:rPr lang="en-GB" sz="2000" dirty="0"/>
              <a:t>a shortage of land available for development, a lack of finance available for major </a:t>
            </a:r>
            <a:r>
              <a:rPr lang="en-GB" sz="2000" dirty="0" smtClean="0"/>
              <a:t>infrastructure, low </a:t>
            </a:r>
            <a:r>
              <a:rPr lang="en-GB" sz="2000" dirty="0"/>
              <a:t>productivity growth in the construction sector and </a:t>
            </a:r>
            <a:r>
              <a:rPr lang="en-GB" sz="2000" dirty="0" smtClean="0"/>
              <a:t>insufficient </a:t>
            </a:r>
            <a:r>
              <a:rPr lang="en-GB" sz="2000" dirty="0"/>
              <a:t>market diversity</a:t>
            </a:r>
            <a:r>
              <a:rPr lang="en-GB" sz="2000" dirty="0" smtClean="0"/>
              <a:t>.</a:t>
            </a:r>
          </a:p>
          <a:p>
            <a:pPr marL="0" indent="0">
              <a:buNone/>
            </a:pPr>
            <a:endParaRPr lang="en-GB" sz="2000" dirty="0" smtClean="0"/>
          </a:p>
          <a:p>
            <a:pPr marL="0" indent="0">
              <a:buNone/>
            </a:pPr>
            <a:r>
              <a:rPr lang="en-GB" sz="2000" dirty="0" smtClean="0"/>
              <a:t>We’re committed </a:t>
            </a:r>
            <a:r>
              <a:rPr lang="en-GB" sz="2000" dirty="0"/>
              <a:t>to tackling the underlying causes of England’s housing crisis, ensuring that more people have access to a home they can afford.</a:t>
            </a:r>
          </a:p>
        </p:txBody>
      </p:sp>
      <p:pic>
        <p:nvPicPr>
          <p:cNvPr id="3" name="Picture 2" descr="http://hca-net/wp-content/uploads/2018/10/Homes_England_Strategic_Plan_AW_REV_150dpi_REV.pdf - Internet Explorer"/>
          <p:cNvPicPr>
            <a:picLocks noChangeAspect="1"/>
          </p:cNvPicPr>
          <p:nvPr/>
        </p:nvPicPr>
        <p:blipFill rotWithShape="1">
          <a:blip r:embed="rId3">
            <a:extLst>
              <a:ext uri="{28A0092B-C50C-407E-A947-70E740481C1C}">
                <a14:useLocalDpi xmlns:a14="http://schemas.microsoft.com/office/drawing/2010/main" val="0"/>
              </a:ext>
            </a:extLst>
          </a:blip>
          <a:srcRect l="7910" t="8695" r="40149" b="5768"/>
          <a:stretch/>
        </p:blipFill>
        <p:spPr>
          <a:xfrm>
            <a:off x="5878039" y="961939"/>
            <a:ext cx="3067111" cy="2736604"/>
          </a:xfrm>
          <a:prstGeom prst="rect">
            <a:avLst/>
          </a:prstGeom>
        </p:spPr>
      </p:pic>
    </p:spTree>
    <p:extLst>
      <p:ext uri="{BB962C8B-B14F-4D97-AF65-F5344CB8AC3E}">
        <p14:creationId xmlns:p14="http://schemas.microsoft.com/office/powerpoint/2010/main" val="1794757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9B000"/>
                </a:solidFill>
              </a:rPr>
              <a:t>Our mission &amp; </a:t>
            </a:r>
            <a:br>
              <a:rPr lang="en-US" dirty="0" smtClean="0">
                <a:solidFill>
                  <a:srgbClr val="F9B000"/>
                </a:solidFill>
              </a:rPr>
            </a:br>
            <a:r>
              <a:rPr lang="en-US" dirty="0" smtClean="0">
                <a:solidFill>
                  <a:srgbClr val="F9B000"/>
                </a:solidFill>
              </a:rPr>
              <a:t>objectives</a:t>
            </a:r>
            <a:endParaRPr lang="en-US" dirty="0">
              <a:solidFill>
                <a:srgbClr val="F9B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652" y="786826"/>
            <a:ext cx="5107000" cy="386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2300" y="1527825"/>
            <a:ext cx="2914214" cy="2585323"/>
          </a:xfrm>
          <a:prstGeom prst="rect">
            <a:avLst/>
          </a:prstGeom>
        </p:spPr>
        <p:txBody>
          <a:bodyPr wrap="square">
            <a:spAutoFit/>
          </a:bodyPr>
          <a:lstStyle/>
          <a:p>
            <a:r>
              <a:rPr lang="en-GB" dirty="0"/>
              <a:t>Our mission is to intervene in the market to ensure more homes are built in areas of greatest need, to improve affordability. </a:t>
            </a:r>
          </a:p>
          <a:p>
            <a:r>
              <a:rPr lang="en-GB" dirty="0"/>
              <a:t/>
            </a:r>
            <a:br>
              <a:rPr lang="en-GB" dirty="0"/>
            </a:br>
            <a:r>
              <a:rPr lang="en-GB" dirty="0"/>
              <a:t>We will make this sustainable by creating a more resilient and diverse housing market.</a:t>
            </a:r>
          </a:p>
        </p:txBody>
      </p:sp>
    </p:spTree>
    <p:extLst>
      <p:ext uri="{BB962C8B-B14F-4D97-AF65-F5344CB8AC3E}">
        <p14:creationId xmlns:p14="http://schemas.microsoft.com/office/powerpoint/2010/main" val="1990278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9B000"/>
                </a:solidFill>
                <a:latin typeface="Corbel" panose="020B0503020204020204" pitchFamily="34" charset="0"/>
              </a:rPr>
              <a:t>Unlocking investment</a:t>
            </a:r>
            <a:endParaRPr lang="en-GB" dirty="0">
              <a:solidFill>
                <a:srgbClr val="F9B000"/>
              </a:solidFill>
              <a:latin typeface="Corbel" panose="020B0503020204020204" pitchFamily="34" charset="0"/>
            </a:endParaRPr>
          </a:p>
        </p:txBody>
      </p:sp>
      <p:sp>
        <p:nvSpPr>
          <p:cNvPr id="4" name="Slide Number Placeholder 3"/>
          <p:cNvSpPr>
            <a:spLocks noGrp="1"/>
          </p:cNvSpPr>
          <p:nvPr>
            <p:ph type="sldNum" sz="quarter" idx="4294967295"/>
          </p:nvPr>
        </p:nvSpPr>
        <p:spPr>
          <a:xfrm>
            <a:off x="4229369" y="4837444"/>
            <a:ext cx="690052" cy="133482"/>
          </a:xfrm>
          <a:prstGeom prst="rect">
            <a:avLst/>
          </a:prstGeom>
        </p:spPr>
        <p:txBody>
          <a:bodyPr/>
          <a:lstStyle/>
          <a:p>
            <a:fld id="{00000000-1234-1234-1234-123412341234}" type="slidenum">
              <a:rPr lang="en" smtClean="0"/>
              <a:pPr/>
              <a:t>9</a:t>
            </a:fld>
            <a:endParaRPr lang="en" dirty="0"/>
          </a:p>
        </p:txBody>
      </p:sp>
      <p:sp>
        <p:nvSpPr>
          <p:cNvPr id="7" name="Content Placeholder 2"/>
          <p:cNvSpPr>
            <a:spLocks noGrp="1"/>
          </p:cNvSpPr>
          <p:nvPr>
            <p:ph idx="1"/>
          </p:nvPr>
        </p:nvSpPr>
        <p:spPr>
          <a:xfrm>
            <a:off x="457199" y="1821976"/>
            <a:ext cx="4462222" cy="2661313"/>
          </a:xfrm>
        </p:spPr>
        <p:txBody>
          <a:bodyPr>
            <a:normAutofit fontScale="92500" lnSpcReduction="10000"/>
          </a:bodyPr>
          <a:lstStyle/>
          <a:p>
            <a:pPr marL="0" indent="0">
              <a:buNone/>
            </a:pPr>
            <a:r>
              <a:rPr lang="en-GB" sz="1600" dirty="0" smtClean="0"/>
              <a:t>Investment is needed to support: </a:t>
            </a:r>
          </a:p>
          <a:p>
            <a:endParaRPr lang="en-GB" sz="1600" dirty="0" smtClean="0"/>
          </a:p>
          <a:p>
            <a:r>
              <a:rPr lang="en-GB" sz="1600" dirty="0"/>
              <a:t>Housing associations, who need funding stability to leverage private finance</a:t>
            </a:r>
          </a:p>
          <a:p>
            <a:r>
              <a:rPr lang="en-GB" sz="1600" dirty="0"/>
              <a:t>The Private Rented Sector, where confidence is still low</a:t>
            </a:r>
          </a:p>
          <a:p>
            <a:r>
              <a:rPr lang="en-GB" sz="1600" dirty="0" smtClean="0"/>
              <a:t>Smaller business and other parts of the sector considered higher risk or less commercially viable</a:t>
            </a:r>
          </a:p>
          <a:p>
            <a:r>
              <a:rPr lang="en-GB" sz="1600" dirty="0" smtClean="0"/>
              <a:t>Infrastructure, where there can be a lack of commercial  coordination and appetite</a:t>
            </a:r>
            <a:endParaRPr lang="en-GB" sz="1600" dirty="0"/>
          </a:p>
        </p:txBody>
      </p:sp>
      <p:sp>
        <p:nvSpPr>
          <p:cNvPr id="8" name="Content Placeholder 2"/>
          <p:cNvSpPr txBox="1">
            <a:spLocks/>
          </p:cNvSpPr>
          <p:nvPr/>
        </p:nvSpPr>
        <p:spPr>
          <a:xfrm>
            <a:off x="457200" y="755095"/>
            <a:ext cx="8229600" cy="944051"/>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a:t>We will ensure a range of investment products are available to support housebuilding and infrastructure, including more affordable housing and homes for rent, where the market is not acting.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300" y="1821976"/>
            <a:ext cx="3619500" cy="2409825"/>
          </a:xfrm>
          <a:prstGeom prst="rect">
            <a:avLst/>
          </a:prstGeom>
        </p:spPr>
      </p:pic>
    </p:spTree>
    <p:extLst>
      <p:ext uri="{BB962C8B-B14F-4D97-AF65-F5344CB8AC3E}">
        <p14:creationId xmlns:p14="http://schemas.microsoft.com/office/powerpoint/2010/main" val="2527570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mes England PowerPoint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HE_powerpoint_v4</Template>
  <TotalTime>455</TotalTime>
  <Words>1577</Words>
  <Application>Microsoft Office PowerPoint</Application>
  <PresentationFormat>On-screen Show (16:9)</PresentationFormat>
  <Paragraphs>304</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Corbel</vt:lpstr>
      <vt:lpstr>Raleway Light</vt:lpstr>
      <vt:lpstr>Homes England PowerPoint 2018</vt:lpstr>
      <vt:lpstr>CASSH fund update and specialist housing in the region</vt:lpstr>
      <vt:lpstr>A new agency</vt:lpstr>
      <vt:lpstr>Who we are</vt:lpstr>
      <vt:lpstr>Our Strategic Plan</vt:lpstr>
      <vt:lpstr>PowerPoint Presentation</vt:lpstr>
      <vt:lpstr>Our mission and objectives</vt:lpstr>
      <vt:lpstr>Why we are needed</vt:lpstr>
      <vt:lpstr>Our mission &amp;  objectives</vt:lpstr>
      <vt:lpstr>Unlocking investment</vt:lpstr>
      <vt:lpstr>Improving productivity</vt:lpstr>
      <vt:lpstr>PowerPoint Presentation</vt:lpstr>
      <vt:lpstr>PowerPoint Presentation</vt:lpstr>
      <vt:lpstr>Specialist Housing and CASSH</vt:lpstr>
      <vt:lpstr>Older People’s Housing Programmes</vt:lpstr>
      <vt:lpstr>2016-21 Shared Ownership and Affordable Homes Programme</vt:lpstr>
      <vt:lpstr>Care and Support Specialised Housing Fund (CASSH)</vt:lpstr>
      <vt:lpstr>Types of Schemes</vt:lpstr>
      <vt:lpstr>Older Persons Shared Ownership</vt:lpstr>
      <vt:lpstr>Bidding Requirements and Applying for Funding</vt:lpstr>
      <vt:lpstr>Move On Fund</vt:lpstr>
      <vt:lpstr>Key considerations What we can and can’t support </vt:lpstr>
      <vt:lpstr>Further info</vt:lpstr>
      <vt:lpstr>Strategic Partnership Deals Wave 1 &amp; Wave 1a </vt:lpstr>
      <vt:lpstr>PowerPoint Presentation</vt:lpstr>
      <vt:lpstr>PowerPoint Presentation</vt:lpstr>
      <vt:lpstr>Wave 2</vt:lpstr>
      <vt:lpstr>HA Strategic Partnership Deals</vt:lpstr>
      <vt:lpstr>A couple of local examples</vt:lpstr>
      <vt:lpstr>Kirkwood House, Leyburn, Richmondshire</vt:lpstr>
      <vt:lpstr>Fern House, Bingley, Bradford</vt:lpstr>
      <vt:lpstr>What more can we all do to deliver more homes that meet need and aspirations?  </vt:lpstr>
      <vt:lpstr>And if you want to get in touch</vt:lpstr>
    </vt:vector>
  </TitlesOfParts>
  <Company>HCA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an example presentation title</dc:title>
  <dc:creator>Tom Davies</dc:creator>
  <cp:lastModifiedBy>Myers, Claire</cp:lastModifiedBy>
  <cp:revision>41</cp:revision>
  <cp:lastPrinted>2018-11-21T10:55:28Z</cp:lastPrinted>
  <dcterms:created xsi:type="dcterms:W3CDTF">2018-11-12T07:56:33Z</dcterms:created>
  <dcterms:modified xsi:type="dcterms:W3CDTF">2018-12-06T13:00:24Z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4329954d-489b-4a6b-9b04-1619b02952f9</vt:lpwstr>
  </property>
  <property fmtid="{D5CDD505-2E9C-101B-9397-08002B2CF9AE}" pid="3" name="HCAGPMS">
    <vt:lpwstr>OFFICIAL</vt:lpwstr>
  </property>
</Properties>
</file>