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81" r:id="rId4"/>
    <p:sldId id="260" r:id="rId5"/>
    <p:sldId id="296" r:id="rId6"/>
    <p:sldId id="303" r:id="rId7"/>
    <p:sldId id="306" r:id="rId8"/>
    <p:sldId id="302" r:id="rId9"/>
    <p:sldId id="275" r:id="rId10"/>
    <p:sldId id="324" r:id="rId11"/>
    <p:sldId id="264" r:id="rId12"/>
    <p:sldId id="265" r:id="rId13"/>
    <p:sldId id="304" r:id="rId14"/>
    <p:sldId id="266" r:id="rId15"/>
    <p:sldId id="307" r:id="rId16"/>
    <p:sldId id="305" r:id="rId17"/>
    <p:sldId id="310" r:id="rId18"/>
    <p:sldId id="311" r:id="rId19"/>
    <p:sldId id="273" r:id="rId20"/>
    <p:sldId id="290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2727"/>
    <a:srgbClr val="4A3A3C"/>
    <a:srgbClr val="261915"/>
    <a:srgbClr val="CFE5AE"/>
    <a:srgbClr val="8CC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92"/>
    <p:restoredTop sz="94660"/>
  </p:normalViewPr>
  <p:slideViewPr>
    <p:cSldViewPr>
      <p:cViewPr varScale="1">
        <p:scale>
          <a:sx n="111" d="100"/>
          <a:sy n="111" d="100"/>
        </p:scale>
        <p:origin x="170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Propensity to Move</c:v>
                </c:pt>
              </c:strCache>
            </c:strRef>
          </c:tx>
          <c:spPr>
            <a:solidFill>
              <a:srgbClr val="8CC63F"/>
            </a:solidFill>
          </c:spPr>
          <c:explosion val="4"/>
          <c:dPt>
            <c:idx val="0"/>
            <c:bubble3D val="0"/>
            <c:spPr>
              <a:solidFill>
                <a:srgbClr val="53772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07-498C-9363-8B079AFDA6D7}"/>
              </c:ext>
            </c:extLst>
          </c:dPt>
          <c:dPt>
            <c:idx val="1"/>
            <c:bubble3D val="0"/>
            <c:spPr>
              <a:solidFill>
                <a:srgbClr val="8CC63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07-498C-9363-8B079AFDA6D7}"/>
              </c:ext>
            </c:extLst>
          </c:dPt>
          <c:dPt>
            <c:idx val="2"/>
            <c:bubble3D val="0"/>
            <c:spPr>
              <a:solidFill>
                <a:srgbClr val="71A23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07-498C-9363-8B079AFDA6D7}"/>
              </c:ext>
            </c:extLst>
          </c:dPt>
          <c:dPt>
            <c:idx val="3"/>
            <c:bubble3D val="0"/>
            <c:spPr>
              <a:solidFill>
                <a:srgbClr val="5F8828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07-498C-9363-8B079AFDA6D7}"/>
              </c:ext>
            </c:extLst>
          </c:dPt>
          <c:dLbls>
            <c:dLbl>
              <c:idx val="0"/>
              <c:layout>
                <c:manualLayout>
                  <c:x val="-3.0581039755351737E-2"/>
                  <c:y val="-9.1038406827880516E-2"/>
                </c:manualLayout>
              </c:layout>
              <c:spPr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678B2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7-498C-9363-8B079AFDA6D7}"/>
                </c:ext>
              </c:extLst>
            </c:dLbl>
            <c:dLbl>
              <c:idx val="1"/>
              <c:layout>
                <c:manualLayout>
                  <c:x val="5.9633027522935783E-2"/>
                  <c:y val="-4.2674253200568987E-2"/>
                </c:manualLayout>
              </c:layout>
              <c:spPr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678B2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07-498C-9363-8B079AFDA6D7}"/>
                </c:ext>
              </c:extLst>
            </c:dLbl>
            <c:dLbl>
              <c:idx val="2"/>
              <c:layout>
                <c:manualLayout>
                  <c:x val="4.5871559633026962E-3"/>
                  <c:y val="7.1123755334281655E-2"/>
                </c:manualLayout>
              </c:layout>
              <c:spPr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53772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07-498C-9363-8B079AFDA6D7}"/>
                </c:ext>
              </c:extLst>
            </c:dLbl>
            <c:dLbl>
              <c:idx val="3"/>
              <c:layout>
                <c:manualLayout>
                  <c:x val="-7.1865443425076503E-2"/>
                  <c:y val="1.1379800853485065E-2"/>
                </c:manualLayout>
              </c:layout>
              <c:spPr>
                <a:solidFill>
                  <a:schemeClr val="bg2">
                    <a:lumMod val="40000"/>
                    <a:lumOff val="60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678B28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07-498C-9363-8B079AFDA6D7}"/>
                </c:ext>
              </c:extLst>
            </c:dLbl>
            <c:spPr>
              <a:solidFill>
                <a:schemeClr val="bg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Already Moved</c:v>
                </c:pt>
                <c:pt idx="1">
                  <c:v>Planning to Move</c:v>
                </c:pt>
                <c:pt idx="2">
                  <c:v>Not Planning but Prepared to Move</c:v>
                </c:pt>
                <c:pt idx="3">
                  <c:v>Not Prepared to Move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0.08</c:v>
                </c:pt>
                <c:pt idx="1">
                  <c:v>0.27</c:v>
                </c:pt>
                <c:pt idx="2">
                  <c:v>0.25</c:v>
                </c:pt>
                <c:pt idx="3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7-498C-9363-8B079AFDA6D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3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 dirty="0"/>
              <a:t>Most Important Factor When Choosing a Home</a:t>
            </a:r>
          </a:p>
        </c:rich>
      </c:tx>
      <c:layout>
        <c:manualLayout>
          <c:xMode val="edge"/>
          <c:yMode val="edge"/>
          <c:x val="0.34556948156709766"/>
          <c:y val="0.899648516200363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064318657238677"/>
          <c:y val="6.7831684083636073E-2"/>
          <c:w val="0.4380040804463633"/>
          <c:h val="0.834550858962395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Most Important Factor When Choosing a Home</c:v>
                </c:pt>
              </c:strCache>
            </c:strRef>
          </c:tx>
          <c:spPr>
            <a:solidFill>
              <a:srgbClr val="FF9999"/>
            </a:solidFill>
          </c:spPr>
          <c:explosion val="4"/>
          <c:dPt>
            <c:idx val="0"/>
            <c:bubble3D val="0"/>
            <c:spPr>
              <a:solidFill>
                <a:srgbClr val="FF9999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07-498C-9363-8B079AFDA6D7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07-498C-9363-8B079AFDA6D7}"/>
              </c:ext>
            </c:extLst>
          </c:dPt>
          <c:dPt>
            <c:idx val="2"/>
            <c:bubble3D val="0"/>
            <c:spPr>
              <a:solidFill>
                <a:srgbClr val="FF33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07-498C-9363-8B079AFDA6D7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07-498C-9363-8B079AFDA6D7}"/>
              </c:ext>
            </c:extLst>
          </c:dPt>
          <c:dLbls>
            <c:dLbl>
              <c:idx val="0"/>
              <c:layout>
                <c:manualLayout>
                  <c:x val="1.9877675840978593E-2"/>
                  <c:y val="-0.11095305832147942"/>
                </c:manualLayout>
              </c:layout>
              <c:spPr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7-498C-9363-8B079AFDA6D7}"/>
                </c:ext>
              </c:extLst>
            </c:dLbl>
            <c:dLbl>
              <c:idx val="1"/>
              <c:layout>
                <c:manualLayout>
                  <c:x val="-2.9051987767584043E-2"/>
                  <c:y val="6.2588904694167849E-2"/>
                </c:manualLayout>
              </c:layout>
              <c:spPr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07-498C-9363-8B079AFDA6D7}"/>
                </c:ext>
              </c:extLst>
            </c:dLbl>
            <c:dLbl>
              <c:idx val="2"/>
              <c:layout>
                <c:manualLayout>
                  <c:x val="-6.2691131498470942E-2"/>
                  <c:y val="4.2674253200568987E-2"/>
                </c:manualLayout>
              </c:layout>
              <c:spPr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07-498C-9363-8B079AFDA6D7}"/>
                </c:ext>
              </c:extLst>
            </c:dLbl>
            <c:dLbl>
              <c:idx val="3"/>
              <c:layout>
                <c:manualLayout>
                  <c:x val="-7.6452599388379172E-2"/>
                  <c:y val="-2.5604551920341393E-2"/>
                </c:manualLayout>
              </c:layout>
              <c:spPr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07-498C-9363-8B079AFDA6D7}"/>
                </c:ext>
              </c:extLst>
            </c:dLbl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Location</c:v>
                </c:pt>
                <c:pt idx="1">
                  <c:v>Design &amp; Size</c:v>
                </c:pt>
                <c:pt idx="2">
                  <c:v>Facilities</c:v>
                </c:pt>
                <c:pt idx="3">
                  <c:v>Tenure &amp; Cost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0.57999999999999996</c:v>
                </c:pt>
                <c:pt idx="1">
                  <c:v>0.16</c:v>
                </c:pt>
                <c:pt idx="2">
                  <c:v>0.13</c:v>
                </c:pt>
                <c:pt idx="3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7-498C-9363-8B079AFDA6D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3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64318657238677"/>
          <c:y val="6.7831684083636073E-2"/>
          <c:w val="0.4380040804463633"/>
          <c:h val="0.8345508589623957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Preferred Property Type if Moving</c:v>
                </c:pt>
              </c:strCache>
            </c:strRef>
          </c:tx>
          <c:spPr>
            <a:solidFill>
              <a:srgbClr val="0070C0"/>
            </a:solidFill>
          </c:spPr>
          <c:explosion val="4"/>
          <c:dPt>
            <c:idx val="0"/>
            <c:bubble3D val="0"/>
            <c:spPr>
              <a:solidFill>
                <a:srgbClr val="43AEFF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07-498C-9363-8B079AFDA6D7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AD07-498C-9363-8B079AFDA6D7}"/>
              </c:ext>
            </c:extLst>
          </c:dPt>
          <c:dPt>
            <c:idx val="2"/>
            <c:bubble3D val="0"/>
            <c:spPr>
              <a:solidFill>
                <a:srgbClr val="004D8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07-498C-9363-8B079AFDA6D7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AD07-498C-9363-8B079AFDA6D7}"/>
              </c:ext>
            </c:extLst>
          </c:dPt>
          <c:dLbls>
            <c:dLbl>
              <c:idx val="0"/>
              <c:layout>
                <c:manualLayout>
                  <c:x val="1.9877715676638857E-2"/>
                  <c:y val="6.6481668694977208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07-498C-9363-8B079AFDA6D7}"/>
                </c:ext>
              </c:extLst>
            </c:dLbl>
            <c:dLbl>
              <c:idx val="1"/>
              <c:layout>
                <c:manualLayout>
                  <c:x val="-1.8427856981693441E-2"/>
                  <c:y val="8.4820960407537267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07-498C-9363-8B079AFDA6D7}"/>
                </c:ext>
              </c:extLst>
            </c:dLbl>
            <c:dLbl>
              <c:idx val="2"/>
              <c:layout>
                <c:manualLayout>
                  <c:x val="-2.6265363817492764E-2"/>
                  <c:y val="-4.3662885760010197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07-498C-9363-8B079AFDA6D7}"/>
                </c:ext>
              </c:extLst>
            </c:dLbl>
            <c:dLbl>
              <c:idx val="3"/>
              <c:layout>
                <c:manualLayout>
                  <c:x val="-7.6452599388379172E-2"/>
                  <c:y val="-2.560455192034139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07-498C-9363-8B079AFDA6D7}"/>
                </c:ext>
              </c:extLst>
            </c:dLbl>
            <c:spPr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rgbClr val="004D86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House</c:v>
                </c:pt>
                <c:pt idx="1">
                  <c:v>Bungalow</c:v>
                </c:pt>
                <c:pt idx="2">
                  <c:v>Apartment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0.28999999999999998</c:v>
                </c:pt>
                <c:pt idx="1">
                  <c:v>0.61</c:v>
                </c:pt>
                <c:pt idx="2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07-498C-9363-8B079AFDA6D7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3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A33C41-33E3-4298-8116-B162DD7D13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5125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81494E-EB63-4572-A065-E61100F2D43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70CBCD-D0CA-466A-8926-371EC1990DCB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045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 userDrawn="1"/>
        </p:nvSpPr>
        <p:spPr bwMode="auto">
          <a:xfrm>
            <a:off x="304800" y="6477000"/>
            <a:ext cx="7086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rgbClr val="2F2727"/>
                </a:solidFill>
              </a:rPr>
              <a:t>Central Bedfordshire</a:t>
            </a:r>
            <a:r>
              <a:rPr lang="en-GB" altLang="en-US" sz="1200">
                <a:solidFill>
                  <a:srgbClr val="2F2727"/>
                </a:solidFill>
              </a:rPr>
              <a:t> </a:t>
            </a:r>
            <a:r>
              <a:rPr lang="en-US" altLang="en-US" sz="1200">
                <a:solidFill>
                  <a:srgbClr val="2F2727"/>
                </a:solidFill>
              </a:rPr>
              <a:t>Council      </a:t>
            </a:r>
            <a:r>
              <a:rPr lang="en-US" altLang="en-US" sz="1200" b="1">
                <a:solidFill>
                  <a:srgbClr val="2F2727"/>
                </a:solidFill>
                <a:latin typeface="Georgia" pitchFamily="18" charset="0"/>
              </a:rPr>
              <a:t>www.centralbedfordshire.gov.uk</a:t>
            </a:r>
          </a:p>
        </p:txBody>
      </p:sp>
      <p:pic>
        <p:nvPicPr>
          <p:cNvPr id="18437" name="Picture 5" descr="001_CBC_2colou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04800"/>
            <a:ext cx="14986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 userDrawn="1"/>
        </p:nvSpPr>
        <p:spPr bwMode="auto">
          <a:xfrm>
            <a:off x="533400" y="2209800"/>
            <a:ext cx="83820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000" b="1" i="0" dirty="0">
                <a:solidFill>
                  <a:srgbClr val="4A3A3C"/>
                </a:solidFill>
                <a:latin typeface="Calibri" charset="0"/>
                <a:ea typeface="Calibri" charset="0"/>
                <a:cs typeface="Calibri" charset="0"/>
              </a:rPr>
              <a:t>Presentation title here </a:t>
            </a:r>
            <a:br>
              <a:rPr lang="en-US" altLang="en-US" sz="4000" b="1" i="0" dirty="0">
                <a:solidFill>
                  <a:srgbClr val="4A3A3C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4000" b="1" i="0" dirty="0">
                <a:solidFill>
                  <a:srgbClr val="4A3A3C"/>
                </a:solidFill>
                <a:latin typeface="Calibri" charset="0"/>
                <a:ea typeface="Calibri" charset="0"/>
                <a:cs typeface="Calibri" charset="0"/>
              </a:rPr>
              <a:t>in this type style and size</a:t>
            </a:r>
          </a:p>
        </p:txBody>
      </p:sp>
      <p:sp>
        <p:nvSpPr>
          <p:cNvPr id="18439" name="Text Box 7"/>
          <p:cNvSpPr txBox="1">
            <a:spLocks noChangeArrowheads="1"/>
          </p:cNvSpPr>
          <p:nvPr userDrawn="1"/>
        </p:nvSpPr>
        <p:spPr bwMode="auto">
          <a:xfrm>
            <a:off x="457200" y="3657600"/>
            <a:ext cx="6553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2800" b="0" i="0" dirty="0">
                <a:solidFill>
                  <a:srgbClr val="8CC63F"/>
                </a:solidFill>
                <a:latin typeface="Calibri" charset="0"/>
                <a:ea typeface="Calibri" charset="0"/>
                <a:cs typeface="Calibri" charset="0"/>
              </a:rPr>
              <a:t>Presentation subheading </a:t>
            </a:r>
            <a:br>
              <a:rPr lang="en-US" altLang="en-US" sz="2800" b="0" i="0" dirty="0">
                <a:solidFill>
                  <a:srgbClr val="8CC63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2800" b="0" i="0" dirty="0">
                <a:solidFill>
                  <a:srgbClr val="8CC63F"/>
                </a:solidFill>
                <a:latin typeface="Calibri" charset="0"/>
                <a:ea typeface="Calibri" charset="0"/>
                <a:cs typeface="Calibri" charset="0"/>
              </a:rPr>
              <a:t>in this style and size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574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E1762B3-33E6-4018-B750-C75C83252968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EB4F7AD-3661-4113-8B3C-ED5BEAED4D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0403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D60B85-7CE4-454A-A9AC-723043A8AD1C}" type="datetimeFigureOut">
              <a:rPr lang="en-GB" smtClean="0"/>
              <a:t>19/11/2018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FDE9F5-23CF-4056-8AE2-A7C53F3E2D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737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305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305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1044" name="Text Box 20"/>
          <p:cNvSpPr txBox="1">
            <a:spLocks noChangeArrowheads="1"/>
          </p:cNvSpPr>
          <p:nvPr userDrawn="1"/>
        </p:nvSpPr>
        <p:spPr bwMode="auto">
          <a:xfrm>
            <a:off x="304800" y="6477000"/>
            <a:ext cx="7086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sz="1200" dirty="0">
                <a:solidFill>
                  <a:srgbClr val="2F2727"/>
                </a:solidFill>
                <a:latin typeface="Calibri" charset="0"/>
                <a:ea typeface="Calibri" charset="0"/>
                <a:cs typeface="Calibri" charset="0"/>
              </a:rPr>
              <a:t>Central Bedfordshire</a:t>
            </a:r>
            <a:r>
              <a:rPr lang="en-GB" altLang="en-US" sz="1200" dirty="0">
                <a:solidFill>
                  <a:srgbClr val="2F2727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en-US" sz="1200" dirty="0">
                <a:solidFill>
                  <a:srgbClr val="2F2727"/>
                </a:solidFill>
                <a:latin typeface="Calibri" charset="0"/>
                <a:ea typeface="Calibri" charset="0"/>
                <a:cs typeface="Calibri" charset="0"/>
              </a:rPr>
              <a:t>Council    </a:t>
            </a:r>
            <a:r>
              <a:rPr lang="en-US" altLang="en-US" sz="1200" b="1" dirty="0" err="1">
                <a:solidFill>
                  <a:srgbClr val="2F2727"/>
                </a:solidFill>
                <a:latin typeface="Calibri" charset="0"/>
                <a:ea typeface="Calibri" charset="0"/>
                <a:cs typeface="Calibri" charset="0"/>
              </a:rPr>
              <a:t>www.centralbedfordshire.gov.uk</a:t>
            </a:r>
            <a:endParaRPr lang="en-US" altLang="en-US" sz="1200" b="1" dirty="0">
              <a:solidFill>
                <a:srgbClr val="2F2727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Calibri" charset="0"/>
          <a:ea typeface="Calibri" charset="0"/>
          <a:cs typeface="Calibri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 b="1">
          <a:solidFill>
            <a:srgbClr val="4A3A3C"/>
          </a:solidFill>
          <a:latin typeface="Arial" charset="0"/>
          <a:ea typeface="ＭＳ Ｐゴシック" pitchFamily="-64" charset="-128"/>
        </a:defRPr>
      </a:lvl9pPr>
    </p:titleStyle>
    <p:bodyStyle>
      <a:lvl1pPr algn="l" rtl="0" eaLnBrk="1" fontAlgn="base" hangingPunct="1">
        <a:spcBef>
          <a:spcPct val="20000"/>
        </a:spcBef>
        <a:spcAft>
          <a:spcPct val="0"/>
        </a:spcAft>
        <a:defRPr sz="2400" b="0" i="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857250" indent="-285750" algn="l" rtl="0" eaLnBrk="1" fontAlgn="base" hangingPunct="1">
        <a:spcBef>
          <a:spcPct val="20000"/>
        </a:spcBef>
        <a:spcAft>
          <a:spcPct val="0"/>
        </a:spcAft>
        <a:buFont typeface="Times" pitchFamily="18" charset="0"/>
        <a:defRPr sz="2400" b="0" i="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27635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defRPr sz="2400" b="0" i="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95450" indent="-228600" algn="l" rtl="0" eaLnBrk="1" fontAlgn="base" hangingPunct="1">
        <a:spcBef>
          <a:spcPct val="20000"/>
        </a:spcBef>
        <a:spcAft>
          <a:spcPct val="0"/>
        </a:spcAft>
        <a:defRPr sz="2400" b="0" i="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11455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 b="0" i="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7175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302895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8615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943350" indent="-22860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GJLnpC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housing-our-ageing-population-panel-for-innovation" TargetMode="External"/><Relationship Id="rId2" Type="http://schemas.openxmlformats.org/officeDocument/2006/relationships/hyperlink" Target="https://www.gov.uk/government/publications/future-of-an-ageing-popul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usinglin.org.uk/Topics/type/Designing-with-Downsizers-The-next-generation-of-downsizer-homes-for-an-active-third-age/" TargetMode="External"/><Relationship Id="rId5" Type="http://schemas.openxmlformats.org/officeDocument/2006/relationships/hyperlink" Target="http://www.housinglin.org.uk/Topics/type/Housing-our-Ageing-Population-Positive-Ideas-HAPPI-3-Making-retirement-living-a-positive-choice/" TargetMode="External"/><Relationship Id="rId4" Type="http://schemas.openxmlformats.org/officeDocument/2006/relationships/hyperlink" Target="http://www.housinglin.org.uk/Topics/type/Housing-our-Ageing-Population-Plan-for-Implementation-HAPPI2-Report-2012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goo.gl/P37QJ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57325" y="59912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GB" altLang="en-US"/>
          </a:p>
        </p:txBody>
      </p:sp>
      <p:pic>
        <p:nvPicPr>
          <p:cNvPr id="2074" name="Picture 26" descr="001_CBC_2colou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04800"/>
            <a:ext cx="14986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533400" y="2209800"/>
            <a:ext cx="8382000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altLang="en-US" sz="4000" b="1" dirty="0">
                <a:solidFill>
                  <a:srgbClr val="4A3A3C"/>
                </a:solidFill>
                <a:latin typeface="Calibri" charset="0"/>
                <a:ea typeface="Calibri" charset="0"/>
                <a:cs typeface="Calibri" charset="0"/>
              </a:rPr>
              <a:t>Developing a Strategic Approach to Housing for Older People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457200" y="3657600"/>
            <a:ext cx="821925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en-US" sz="2800" dirty="0">
                <a:solidFill>
                  <a:srgbClr val="8CC63F"/>
                </a:solidFill>
                <a:latin typeface="Calibri" charset="0"/>
                <a:ea typeface="Calibri" charset="0"/>
                <a:cs typeface="Calibri" charset="0"/>
              </a:rPr>
              <a:t>Tim Hoyle, Assistant Director – Strategic Commissioning</a:t>
            </a:r>
            <a:br>
              <a:rPr lang="en-US" altLang="en-US" sz="2800" dirty="0">
                <a:solidFill>
                  <a:srgbClr val="8CC63F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altLang="en-US" sz="2800" dirty="0">
                <a:solidFill>
                  <a:srgbClr val="8CC63F"/>
                </a:solidFill>
                <a:latin typeface="Calibri" charset="0"/>
                <a:ea typeface="Calibri" charset="0"/>
                <a:cs typeface="Calibri" charset="0"/>
              </a:rPr>
              <a:t>Central Bedfordshire Council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Initiatives in Central Bedfordshire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33BB-3598-C84A-A756-89733E55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32" y="1124744"/>
            <a:ext cx="8305800" cy="4464496"/>
          </a:xfrm>
        </p:spPr>
        <p:txBody>
          <a:bodyPr/>
          <a:lstStyle/>
          <a:p>
            <a:r>
              <a:rPr lang="en-GB" sz="2600" b="1" u="sng" dirty="0"/>
              <a:t>Development of Investment Prospectus for Accommodation for Older People</a:t>
            </a:r>
          </a:p>
          <a:p>
            <a:r>
              <a:rPr lang="en-GB" sz="2600" b="1" dirty="0">
                <a:solidFill>
                  <a:schemeClr val="accent2"/>
                </a:solidFill>
              </a:rPr>
              <a:t>What it does: 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Sets out Central Bedfordshire’s aspirations in terms of accommodation for older people</a:t>
            </a:r>
          </a:p>
          <a:p>
            <a:r>
              <a:rPr lang="en-GB" sz="2600" b="1" dirty="0">
                <a:solidFill>
                  <a:srgbClr val="FF0000"/>
                </a:solidFill>
              </a:rPr>
              <a:t>Outcomes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dirty="0"/>
              <a:t>Seeks to attract investment into the council area…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dirty="0"/>
              <a:t>…focussed on the types of accommodation that are most needed</a:t>
            </a:r>
          </a:p>
          <a:p>
            <a:pPr lvl="1" indent="0"/>
            <a:r>
              <a:rPr lang="en-GB" dirty="0"/>
              <a:t>Document available at: </a:t>
            </a:r>
            <a:r>
              <a:rPr lang="en-GB" dirty="0">
                <a:hlinkClick r:id="rId2"/>
              </a:rPr>
              <a:t>goo.gl/</a:t>
            </a:r>
            <a:r>
              <a:rPr lang="en-GB" dirty="0" err="1">
                <a:hlinkClick r:id="rId2"/>
              </a:rPr>
              <a:t>GJLnpC</a:t>
            </a:r>
            <a:endParaRPr lang="en-GB" dirty="0"/>
          </a:p>
          <a:p>
            <a:r>
              <a:rPr lang="en-GB" sz="2600" b="1" dirty="0">
                <a:solidFill>
                  <a:srgbClr val="00B050"/>
                </a:solidFill>
              </a:rPr>
              <a:t>Medium term</a:t>
            </a:r>
            <a:endParaRPr lang="en-US" sz="2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41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719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54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" y="-34320"/>
            <a:ext cx="9431459" cy="6892320"/>
          </a:xfrm>
        </p:spPr>
      </p:pic>
    </p:spTree>
    <p:extLst>
      <p:ext uri="{BB962C8B-B14F-4D97-AF65-F5344CB8AC3E}">
        <p14:creationId xmlns:p14="http://schemas.microsoft.com/office/powerpoint/2010/main" val="1624478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Initiatives in Central Bedfordshire (5)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33BB-3598-C84A-A756-89733E55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32" y="1124744"/>
            <a:ext cx="8305800" cy="4752528"/>
          </a:xfrm>
        </p:spPr>
        <p:txBody>
          <a:bodyPr/>
          <a:lstStyle/>
          <a:p>
            <a:r>
              <a:rPr lang="en-GB" sz="2600" b="1" u="sng" dirty="0"/>
              <a:t>Research into Housing Needs of Older People</a:t>
            </a:r>
          </a:p>
          <a:p>
            <a:r>
              <a:rPr lang="en-GB" sz="2600" b="1" dirty="0">
                <a:solidFill>
                  <a:schemeClr val="accent2"/>
                </a:solidFill>
              </a:rPr>
              <a:t>What it does: 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Provides an evidence-base to determine the shape of new housing.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Influences Local Plan policies to enable delivery of homes suitable for older people</a:t>
            </a:r>
          </a:p>
          <a:p>
            <a:r>
              <a:rPr lang="en-GB" sz="2600" b="1" dirty="0">
                <a:solidFill>
                  <a:srgbClr val="FF0000"/>
                </a:solidFill>
              </a:rPr>
              <a:t>Outcomes: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Creates healthier, more inclusive, multigenerational communities</a:t>
            </a:r>
          </a:p>
          <a:p>
            <a:endParaRPr lang="en-GB" sz="2600" b="1" dirty="0">
              <a:solidFill>
                <a:srgbClr val="00B050"/>
              </a:solidFill>
            </a:endParaRPr>
          </a:p>
          <a:p>
            <a:r>
              <a:rPr lang="en-GB" sz="2600" b="1" dirty="0">
                <a:solidFill>
                  <a:srgbClr val="00B050"/>
                </a:solidFill>
              </a:rPr>
              <a:t>Long term: helps shape future communities</a:t>
            </a:r>
            <a:endParaRPr lang="en-US" sz="2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098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 into the Housing Needs of Older People: Compiling an Evidence Base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305800" cy="4464496"/>
          </a:xfrm>
        </p:spPr>
        <p:txBody>
          <a:bodyPr/>
          <a:lstStyle/>
          <a:p>
            <a:r>
              <a:rPr lang="en-GB" dirty="0"/>
              <a:t>Used national research: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2"/>
              </a:rPr>
              <a:t>Future of an Ageing Population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3"/>
              </a:rPr>
              <a:t>HAPPI 1</a:t>
            </a:r>
            <a:r>
              <a:rPr lang="en-GB" dirty="0"/>
              <a:t>, </a:t>
            </a:r>
            <a:r>
              <a:rPr lang="en-GB" dirty="0">
                <a:hlinkClick r:id="rId4"/>
              </a:rPr>
              <a:t>HAPPI 2</a:t>
            </a:r>
            <a:r>
              <a:rPr lang="en-GB" dirty="0"/>
              <a:t>, </a:t>
            </a:r>
            <a:r>
              <a:rPr lang="en-GB" dirty="0">
                <a:hlinkClick r:id="rId5"/>
              </a:rPr>
              <a:t>HAPPI 3</a:t>
            </a:r>
            <a:r>
              <a:rPr lang="en-GB" dirty="0"/>
              <a:t>, HAPPI4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hlinkClick r:id="rId6"/>
              </a:rPr>
              <a:t>Designing with Downsizers</a:t>
            </a:r>
            <a:endParaRPr lang="en-GB" dirty="0"/>
          </a:p>
          <a:p>
            <a:endParaRPr lang="en-GB" dirty="0"/>
          </a:p>
          <a:p>
            <a:r>
              <a:rPr lang="en-GB" dirty="0"/>
              <a:t>Commissioned our own independent research in Central Bedfordshire with a representative sample of older people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600 short interviews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80 in-depth interviews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Stakeholder focus groups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6291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Research Areas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05800" cy="446449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Propensity to move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Drivers for those considering a move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Preferred tenure type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Preferred housing types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Downsizing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Full report published online at: </a:t>
            </a:r>
            <a:r>
              <a:rPr lang="en-GB" sz="2800" dirty="0">
                <a:hlinkClick r:id="rId2"/>
              </a:rPr>
              <a:t>goo.gl/P37QJ8</a:t>
            </a:r>
            <a:endParaRPr lang="en-GB" sz="2800" dirty="0"/>
          </a:p>
          <a:p>
            <a:r>
              <a:rPr lang="en-GB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746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Propensity to Move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95288" y="1268413"/>
          <a:ext cx="830580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788024" y="580526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Assessment of the Housing Needs of Older People in Central Bedfordshire – ORS / Central Bedfordshire Council March 2017</a:t>
            </a:r>
          </a:p>
        </p:txBody>
      </p:sp>
    </p:spTree>
    <p:extLst>
      <p:ext uri="{BB962C8B-B14F-4D97-AF65-F5344CB8AC3E}">
        <p14:creationId xmlns:p14="http://schemas.microsoft.com/office/powerpoint/2010/main" val="334443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95288" y="1412775"/>
          <a:ext cx="8367712" cy="43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Drivers for those planning or prepared to move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580526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Assessment of the Housing Needs of Older People in Central Bedfordshire – ORS / Central Bedfordshire Council March 2017</a:t>
            </a:r>
          </a:p>
        </p:txBody>
      </p:sp>
    </p:spTree>
    <p:extLst>
      <p:ext uri="{BB962C8B-B14F-4D97-AF65-F5344CB8AC3E}">
        <p14:creationId xmlns:p14="http://schemas.microsoft.com/office/powerpoint/2010/main" val="3336690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95288" y="1412775"/>
          <a:ext cx="8367712" cy="4319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Type of property preferred by those planning or prepared to move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5805264"/>
            <a:ext cx="4104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Source: Assessment of the Housing Needs of Older People in Central Bedfordshire – ORS / Central Bedfordshire Council March 2017</a:t>
            </a:r>
          </a:p>
        </p:txBody>
      </p:sp>
    </p:spTree>
    <p:extLst>
      <p:ext uri="{BB962C8B-B14F-4D97-AF65-F5344CB8AC3E}">
        <p14:creationId xmlns:p14="http://schemas.microsoft.com/office/powerpoint/2010/main" val="39685466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03784"/>
          </a:xfrm>
        </p:spPr>
        <p:txBody>
          <a:bodyPr/>
          <a:lstStyle/>
          <a:p>
            <a:r>
              <a:rPr lang="en-GB" dirty="0"/>
              <a:t>Summary from the research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305800" cy="47525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Around half of the over-65 population is ‘Planning to Move’ or ‘Prepared to Move’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Location the most important factor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Current location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Access to facilities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Access to social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General preference for bungalows or houses over apartments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87261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bc\data\XA65TSHome\hoylet01.cbc\Downloads\Central Bedfordshire area ma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3" y="116398"/>
            <a:ext cx="5554283" cy="638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F878AF52-D37B-48AC-A641-E14C7DE460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176" y="404664"/>
            <a:ext cx="264629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4A3A3C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4A3A3C"/>
                </a:solidFill>
                <a:latin typeface="Arial" charset="0"/>
                <a:ea typeface="ＭＳ Ｐゴシック" pitchFamily="-6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4A3A3C"/>
                </a:solidFill>
                <a:latin typeface="Arial" charset="0"/>
                <a:ea typeface="ＭＳ Ｐゴシック" pitchFamily="-6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4A3A3C"/>
                </a:solidFill>
                <a:latin typeface="Arial" charset="0"/>
                <a:ea typeface="ＭＳ Ｐゴシック" pitchFamily="-6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4A3A3C"/>
                </a:solidFill>
                <a:latin typeface="Arial" charset="0"/>
                <a:ea typeface="ＭＳ Ｐゴシック" pitchFamily="-6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4A3A3C"/>
                </a:solidFill>
                <a:latin typeface="Arial" charset="0"/>
                <a:ea typeface="ＭＳ Ｐゴシック" pitchFamily="-6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4A3A3C"/>
                </a:solidFill>
                <a:latin typeface="Arial" charset="0"/>
                <a:ea typeface="ＭＳ Ｐゴシック" pitchFamily="-6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4A3A3C"/>
                </a:solidFill>
                <a:latin typeface="Arial" charset="0"/>
                <a:ea typeface="ＭＳ Ｐゴシック" pitchFamily="-6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4A3A3C"/>
                </a:solidFill>
                <a:latin typeface="Arial" charset="0"/>
                <a:ea typeface="ＭＳ Ｐゴシック" pitchFamily="-64" charset="-128"/>
              </a:defRPr>
            </a:lvl9pPr>
          </a:lstStyle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GB" altLang="en-US" sz="1500" kern="0" dirty="0">
                <a:solidFill>
                  <a:schemeClr val="tx1"/>
                </a:solidFill>
                <a:latin typeface="+mn-lt"/>
              </a:rPr>
              <a:t>About Central Bedfordshire</a:t>
            </a:r>
            <a:br>
              <a:rPr lang="en-GB" altLang="en-US" sz="1350" kern="0" dirty="0">
                <a:solidFill>
                  <a:schemeClr val="tx1"/>
                </a:solidFill>
                <a:latin typeface="+mn-lt"/>
              </a:rPr>
            </a:br>
            <a:br>
              <a:rPr lang="en-GB" altLang="en-US" sz="1350" kern="0" dirty="0">
                <a:solidFill>
                  <a:schemeClr val="tx1"/>
                </a:solidFill>
                <a:latin typeface="+mn-lt"/>
              </a:rPr>
            </a:br>
            <a:r>
              <a:rPr lang="en-GB" altLang="en-US" sz="1350" b="0" kern="0" dirty="0">
                <a:solidFill>
                  <a:schemeClr val="tx1"/>
                </a:solidFill>
                <a:latin typeface="+mn-lt"/>
              </a:rPr>
              <a:t>Population: 280,000 (2017)</a:t>
            </a:r>
            <a:br>
              <a:rPr lang="en-GB" altLang="en-US" sz="1350" b="0" kern="0" dirty="0">
                <a:solidFill>
                  <a:schemeClr val="tx1"/>
                </a:solidFill>
                <a:latin typeface="+mn-lt"/>
              </a:rPr>
            </a:br>
            <a:r>
              <a:rPr lang="en-GB" altLang="en-US" sz="1350" b="0" kern="0" dirty="0">
                <a:solidFill>
                  <a:schemeClr val="tx1"/>
                </a:solidFill>
                <a:latin typeface="+mn-lt"/>
              </a:rPr>
              <a:t>Households: 104,400 (2011)</a:t>
            </a:r>
            <a:br>
              <a:rPr lang="en-GB" altLang="en-US" sz="1350" b="0" kern="0" dirty="0">
                <a:solidFill>
                  <a:schemeClr val="tx1"/>
                </a:solidFill>
                <a:latin typeface="+mn-lt"/>
              </a:rPr>
            </a:br>
            <a:r>
              <a:rPr lang="en-GB" altLang="en-US" sz="1350" b="0" kern="0" dirty="0">
                <a:solidFill>
                  <a:schemeClr val="tx1"/>
                </a:solidFill>
                <a:latin typeface="+mn-lt"/>
              </a:rPr>
              <a:t>73% owner occupied</a:t>
            </a:r>
            <a:br>
              <a:rPr lang="en-GB" altLang="en-US" sz="1350" b="0" kern="0" dirty="0">
                <a:solidFill>
                  <a:schemeClr val="tx1"/>
                </a:solidFill>
                <a:latin typeface="+mn-lt"/>
              </a:rPr>
            </a:br>
            <a:br>
              <a:rPr lang="en-GB" altLang="en-US" sz="1350" b="0" kern="0" dirty="0">
                <a:solidFill>
                  <a:schemeClr val="tx1"/>
                </a:solidFill>
                <a:latin typeface="+mn-lt"/>
              </a:rPr>
            </a:br>
            <a:r>
              <a:rPr lang="en-GB" altLang="en-US" sz="1350" b="0" kern="0" dirty="0">
                <a:solidFill>
                  <a:schemeClr val="tx1"/>
                </a:solidFill>
                <a:latin typeface="+mn-lt"/>
              </a:rPr>
              <a:t>Over half the population is rural</a:t>
            </a:r>
          </a:p>
          <a:p>
            <a:pPr>
              <a:spcBef>
                <a:spcPts val="900"/>
              </a:spcBef>
              <a:spcAft>
                <a:spcPts val="900"/>
              </a:spcAft>
            </a:pPr>
            <a:r>
              <a:rPr lang="en-GB" altLang="en-US" sz="1350" b="0" kern="0" dirty="0">
                <a:solidFill>
                  <a:schemeClr val="tx1"/>
                </a:solidFill>
                <a:latin typeface="+mn-lt"/>
              </a:rPr>
              <a:t>Generally fairly affluent</a:t>
            </a:r>
            <a:br>
              <a:rPr lang="en-GB" altLang="en-US" sz="1350" b="0" kern="0" dirty="0">
                <a:solidFill>
                  <a:schemeClr val="tx1"/>
                </a:solidFill>
                <a:latin typeface="+mn-lt"/>
              </a:rPr>
            </a:br>
            <a:r>
              <a:rPr lang="en-GB" altLang="en-US" sz="1350" b="0" kern="0" dirty="0">
                <a:solidFill>
                  <a:schemeClr val="tx1"/>
                </a:solidFill>
                <a:latin typeface="+mn-lt"/>
              </a:rPr>
              <a:t> </a:t>
            </a:r>
            <a:br>
              <a:rPr lang="en-GB" altLang="en-US" sz="1350" b="0" kern="0" dirty="0">
                <a:solidFill>
                  <a:schemeClr val="tx1"/>
                </a:solidFill>
                <a:latin typeface="+mn-lt"/>
              </a:rPr>
            </a:br>
            <a:r>
              <a:rPr lang="en-GB" altLang="en-US" sz="1350" b="0" kern="0" dirty="0">
                <a:solidFill>
                  <a:schemeClr val="tx1"/>
                </a:solidFill>
                <a:latin typeface="+mn-lt"/>
              </a:rPr>
              <a:t>Major centres of population:</a:t>
            </a:r>
            <a:br>
              <a:rPr lang="en-GB" altLang="en-US" sz="1350" b="0" kern="0" dirty="0">
                <a:solidFill>
                  <a:schemeClr val="tx1"/>
                </a:solidFill>
                <a:latin typeface="+mn-lt"/>
              </a:rPr>
            </a:br>
            <a:r>
              <a:rPr lang="en-GB" altLang="en-US" sz="1350" b="0" kern="0" dirty="0">
                <a:solidFill>
                  <a:schemeClr val="tx1"/>
                </a:solidFill>
                <a:latin typeface="+mn-lt"/>
              </a:rPr>
              <a:t>Leighton Linslade:40,070</a:t>
            </a:r>
            <a:br>
              <a:rPr lang="en-GB" altLang="en-US" sz="1350" b="0" kern="0" dirty="0">
                <a:solidFill>
                  <a:schemeClr val="tx1"/>
                </a:solidFill>
                <a:latin typeface="+mn-lt"/>
              </a:rPr>
            </a:br>
            <a:r>
              <a:rPr lang="en-GB" altLang="en-US" sz="1350" b="0" kern="0" dirty="0">
                <a:solidFill>
                  <a:schemeClr val="tx1"/>
                </a:solidFill>
                <a:latin typeface="+mn-lt"/>
              </a:rPr>
              <a:t>Dunstable: 37,880</a:t>
            </a:r>
            <a:br>
              <a:rPr lang="en-GB" altLang="en-US" sz="1350" b="0" kern="0" dirty="0">
                <a:solidFill>
                  <a:schemeClr val="tx1"/>
                </a:solidFill>
                <a:latin typeface="+mn-lt"/>
              </a:rPr>
            </a:br>
            <a:r>
              <a:rPr lang="en-GB" altLang="en-US" sz="1350" b="0" kern="0" dirty="0">
                <a:solidFill>
                  <a:schemeClr val="tx1"/>
                </a:solidFill>
                <a:latin typeface="+mn-lt"/>
              </a:rPr>
              <a:t>Houghton Regis: 18,110</a:t>
            </a:r>
            <a:br>
              <a:rPr lang="en-GB" altLang="en-US" sz="1350" b="0" kern="0" dirty="0">
                <a:solidFill>
                  <a:schemeClr val="tx1"/>
                </a:solidFill>
                <a:latin typeface="+mn-lt"/>
              </a:rPr>
            </a:br>
            <a:r>
              <a:rPr lang="en-GB" altLang="en-US" sz="1350" b="0" kern="0" dirty="0">
                <a:solidFill>
                  <a:schemeClr val="tx1"/>
                </a:solidFill>
                <a:latin typeface="+mn-lt"/>
              </a:rPr>
              <a:t>Flitwick: 13,180</a:t>
            </a:r>
            <a:br>
              <a:rPr lang="en-GB" altLang="en-US" sz="1350" b="0" kern="0" dirty="0">
                <a:solidFill>
                  <a:schemeClr val="tx1"/>
                </a:solidFill>
                <a:latin typeface="+mn-lt"/>
              </a:rPr>
            </a:br>
            <a:r>
              <a:rPr lang="en-GB" altLang="en-US" sz="1350" b="0" kern="0" dirty="0">
                <a:solidFill>
                  <a:schemeClr val="tx1"/>
                </a:solidFill>
                <a:latin typeface="+mn-lt"/>
              </a:rPr>
              <a:t>Sandy: 12,210</a:t>
            </a:r>
            <a:br>
              <a:rPr lang="en-GB" altLang="en-US" sz="1350" b="0" kern="0" dirty="0">
                <a:solidFill>
                  <a:schemeClr val="tx1"/>
                </a:solidFill>
                <a:latin typeface="+mn-lt"/>
              </a:rPr>
            </a:br>
            <a:br>
              <a:rPr lang="en-GB" altLang="en-US" sz="1350" b="0" kern="0" dirty="0">
                <a:solidFill>
                  <a:schemeClr val="tx1"/>
                </a:solidFill>
                <a:latin typeface="+mn-lt"/>
              </a:rPr>
            </a:br>
            <a:r>
              <a:rPr lang="en-GB" altLang="en-US" sz="1350" b="0" kern="0" dirty="0">
                <a:solidFill>
                  <a:schemeClr val="tx1"/>
                </a:solidFill>
                <a:latin typeface="+mn-lt"/>
              </a:rPr>
              <a:t>Local Plan 2015-2035 identifies growth of 39,350 dwellings – an increase of over one third in the next 16 years. </a:t>
            </a:r>
            <a:br>
              <a:rPr lang="en-GB" altLang="en-US" sz="1125" b="0" kern="0" dirty="0">
                <a:solidFill>
                  <a:schemeClr val="tx1"/>
                </a:solidFill>
                <a:latin typeface="+mn-lt"/>
              </a:rPr>
            </a:br>
            <a:br>
              <a:rPr lang="en-GB" altLang="en-US" sz="1125" b="0" kern="0" dirty="0">
                <a:solidFill>
                  <a:schemeClr val="tx1"/>
                </a:solidFill>
                <a:latin typeface="+mn-lt"/>
              </a:rPr>
            </a:br>
            <a:br>
              <a:rPr lang="en-GB" altLang="en-US" sz="1050" b="0" kern="0" dirty="0">
                <a:solidFill>
                  <a:schemeClr val="tx1"/>
                </a:solidFill>
                <a:latin typeface="+mn-lt"/>
              </a:rPr>
            </a:br>
            <a:br>
              <a:rPr lang="en-GB" altLang="en-US" sz="1050" kern="0" dirty="0">
                <a:solidFill>
                  <a:schemeClr val="tx1"/>
                </a:solidFill>
                <a:latin typeface="+mn-lt"/>
              </a:rPr>
            </a:br>
            <a:endParaRPr lang="en-GB" altLang="en-US" sz="1050" kern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6938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03784"/>
          </a:xfrm>
        </p:spPr>
        <p:txBody>
          <a:bodyPr/>
          <a:lstStyle/>
          <a:p>
            <a:r>
              <a:rPr lang="en-GB" dirty="0"/>
              <a:t>Implications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305800" cy="475252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Many older people have a desire to downsize…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…but is has to be the right product: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GB" dirty="0"/>
              <a:t>Location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GB" dirty="0"/>
              <a:t>Design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GB" dirty="0"/>
              <a:t>Price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GB" dirty="0"/>
              <a:t>Tenure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If this is not available people will stay where they are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sz="2800" dirty="0"/>
              <a:t>But if we can meet demand with the right range of products then we can release at least 5,400 houses with 3 or more bedrooms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569563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Influencing Planning Policy</a:t>
            </a:r>
            <a:br>
              <a:rPr lang="en-GB" sz="36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05800" cy="4464496"/>
          </a:xfrm>
        </p:spPr>
        <p:txBody>
          <a:bodyPr/>
          <a:lstStyle/>
          <a:p>
            <a:r>
              <a:rPr lang="en-GB" sz="2800" dirty="0"/>
              <a:t>As a result of this research we have proposed clear policies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Define housing suitable for older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Require a percentage (23%) of any new development to be suitable for older people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This increases to 100% for developments within existing settlements (with some caveats)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Require larger developments to have suitable housing-with-care and/or housing-with-support schemes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974143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Going Further - Promoting Innovation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9936"/>
            <a:ext cx="8305800" cy="48965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Acquire sites and or allocate existing sites in the Council’s ownership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Deliver exemplar housing designs and schemes: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GB" sz="2600" dirty="0"/>
              <a:t>Low cost / high quality / high density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GB" sz="2600" dirty="0"/>
              <a:t>Unit-based designs – scalable solutions </a:t>
            </a:r>
          </a:p>
          <a:p>
            <a:pPr marL="1200150" lvl="1" indent="-342900">
              <a:buFont typeface="Arial" panose="020B0604020202020204" pitchFamily="34" charset="0"/>
              <a:buChar char="•"/>
            </a:pPr>
            <a:r>
              <a:rPr lang="en-GB" sz="2600" dirty="0"/>
              <a:t>Investigate benefits of using smarter construction methods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Explore options for subsequent delivery at scale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Continuing research and engagement with older people</a:t>
            </a:r>
          </a:p>
        </p:txBody>
      </p:sp>
    </p:spTree>
    <p:extLst>
      <p:ext uri="{BB962C8B-B14F-4D97-AF65-F5344CB8AC3E}">
        <p14:creationId xmlns:p14="http://schemas.microsoft.com/office/powerpoint/2010/main" val="2036626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 Bedfordshire Council’s approach to housing and social care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363272" cy="417646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Understands the critical contribution that housing makes to health and wellbeing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Considers the whole market – not just those needing public support.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Addressing the entire continuum from general needs housing to care and nursing homes.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Keen to use Council land and other assets where appropriate and to maximum effect.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Keen to engage with the market and to develop partnerships.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600" dirty="0"/>
              <a:t>Use most appropriate delivery model for circumstances.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917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Central Bedfordshire Council’s housing challenges </a:t>
            </a:r>
            <a:r>
              <a:rPr lang="mr-IN" dirty="0"/>
              <a:t>–</a:t>
            </a:r>
            <a:r>
              <a:rPr lang="en-GB" dirty="0"/>
              <a:t> older people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43508" y="1772816"/>
            <a:ext cx="8305800" cy="40324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Ongoing need to support older people to remain at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Immediate need to replace existing care homes that were no longer fit for purpose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Medium term need to deliver housing-with-care solutions as an alternative to residential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Longer term need to respond to demographic pressures of an older population with a range of housing solutions tied in with the growth agenda</a:t>
            </a:r>
          </a:p>
          <a:p>
            <a:r>
              <a:rPr lang="en-GB" dirty="0"/>
              <a:t>Potential benefits throughout the system: </a:t>
            </a:r>
            <a:r>
              <a:rPr lang="en-GB" i="1" dirty="0"/>
              <a:t>more appropriately housed people have a better quality of life and make less call on public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901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Delivering Change with Housing-based Interventions – concepts and timescales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7D15618-FCFA-4DF2-BCE1-7EA2E77F8B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6425286"/>
              </p:ext>
            </p:extLst>
          </p:nvPr>
        </p:nvGraphicFramePr>
        <p:xfrm>
          <a:off x="451801" y="1524000"/>
          <a:ext cx="8305801" cy="459232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666528">
                  <a:extLst>
                    <a:ext uri="{9D8B030D-6E8A-4147-A177-3AD203B41FA5}">
                      <a16:colId xmlns:a16="http://schemas.microsoft.com/office/drawing/2014/main" val="1625546553"/>
                    </a:ext>
                  </a:extLst>
                </a:gridCol>
                <a:gridCol w="2213091">
                  <a:extLst>
                    <a:ext uri="{9D8B030D-6E8A-4147-A177-3AD203B41FA5}">
                      <a16:colId xmlns:a16="http://schemas.microsoft.com/office/drawing/2014/main" val="1266497829"/>
                    </a:ext>
                  </a:extLst>
                </a:gridCol>
                <a:gridCol w="2213091">
                  <a:extLst>
                    <a:ext uri="{9D8B030D-6E8A-4147-A177-3AD203B41FA5}">
                      <a16:colId xmlns:a16="http://schemas.microsoft.com/office/drawing/2014/main" val="402110961"/>
                    </a:ext>
                  </a:extLst>
                </a:gridCol>
                <a:gridCol w="2213091">
                  <a:extLst>
                    <a:ext uri="{9D8B030D-6E8A-4147-A177-3AD203B41FA5}">
                      <a16:colId xmlns:a16="http://schemas.microsoft.com/office/drawing/2014/main" val="5400246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Short-Term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Medium-Term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Long Term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653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Concept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Enhance &amp; Reuse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Develop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Plan &amp; Develop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082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to deliver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1-2 years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3-5 years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 years +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748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Building-based initiatives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Repurpose</a:t>
                      </a:r>
                    </a:p>
                    <a:p>
                      <a:pPr algn="ctr"/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Repair</a:t>
                      </a:r>
                    </a:p>
                    <a:p>
                      <a:pPr algn="ctr"/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Adapt</a:t>
                      </a:r>
                    </a:p>
                    <a:p>
                      <a:pPr algn="ctr"/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Refurbish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build schemes</a:t>
                      </a:r>
                    </a:p>
                    <a:p>
                      <a:pPr algn="ctr"/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Simple regeneration schemes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Complex regeneration schemes</a:t>
                      </a:r>
                    </a:p>
                    <a:p>
                      <a:pPr algn="ctr"/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villages, neighbourhoods and towns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5032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People-based initiatives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Prevention schemes</a:t>
                      </a:r>
                    </a:p>
                    <a:p>
                      <a:pPr algn="ctr"/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Homelessness interventions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Integration of housing, social care and health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62231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IBCF-funded Housing Team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FE5A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housing-with-care schemes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Healthy Neighbourhoods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475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463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Initiatives in Central Bedfordshire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33BB-3598-C84A-A756-89733E55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32" y="1124744"/>
            <a:ext cx="8305800" cy="4752528"/>
          </a:xfrm>
        </p:spPr>
        <p:txBody>
          <a:bodyPr/>
          <a:lstStyle/>
          <a:p>
            <a:r>
              <a:rPr lang="en-GB" sz="2600" b="1" u="sng" dirty="0"/>
              <a:t>Tenancy Support and Housing Assistance</a:t>
            </a:r>
          </a:p>
          <a:p>
            <a:r>
              <a:rPr lang="en-GB" sz="2600" b="1" dirty="0">
                <a:solidFill>
                  <a:schemeClr val="accent2"/>
                </a:solidFill>
              </a:rPr>
              <a:t>What it does: 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Supports tenants to avoid debt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Supports tenants to access appropriate health and social care </a:t>
            </a:r>
          </a:p>
          <a:p>
            <a:r>
              <a:rPr lang="en-GB" sz="2600" b="1" dirty="0">
                <a:solidFill>
                  <a:srgbClr val="FF0000"/>
                </a:solidFill>
              </a:rPr>
              <a:t>Outcomes: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Prevents breakdown of tenancies and avoids people becoming homeless. </a:t>
            </a:r>
          </a:p>
          <a:p>
            <a:endParaRPr lang="en-GB" sz="2600" dirty="0">
              <a:solidFill>
                <a:srgbClr val="00B050"/>
              </a:solidFill>
            </a:endParaRPr>
          </a:p>
          <a:p>
            <a:r>
              <a:rPr lang="en-GB" sz="2600" b="1" dirty="0">
                <a:solidFill>
                  <a:srgbClr val="00B050"/>
                </a:solidFill>
              </a:rPr>
              <a:t>Short-term / ongoing: part of prevention strategy</a:t>
            </a:r>
            <a:endParaRPr lang="en-US" sz="2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17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Initiatives in Central Bedfordshire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33BB-3598-C84A-A756-89733E55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32" y="1124744"/>
            <a:ext cx="8305800" cy="4752528"/>
          </a:xfrm>
        </p:spPr>
        <p:txBody>
          <a:bodyPr/>
          <a:lstStyle/>
          <a:p>
            <a:r>
              <a:rPr lang="en-GB" sz="2600" b="1" u="sng" dirty="0"/>
              <a:t>Housing Support for Hospital Discharge</a:t>
            </a:r>
          </a:p>
          <a:p>
            <a:r>
              <a:rPr lang="en-GB" sz="2600" b="1" dirty="0">
                <a:solidFill>
                  <a:schemeClr val="accent2"/>
                </a:solidFill>
              </a:rPr>
              <a:t>What it does: 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Provides dedicated housing service for people coming out of hospital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Provides fast access to accommodation-based reablement, adaptations, assistive technology and specialist housing</a:t>
            </a:r>
          </a:p>
          <a:p>
            <a:r>
              <a:rPr lang="en-GB" sz="2600" b="1" dirty="0">
                <a:solidFill>
                  <a:srgbClr val="FF0000"/>
                </a:solidFill>
              </a:rPr>
              <a:t>Outcomes: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Facilitates hospital discharge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Avoids admissions to residential care </a:t>
            </a:r>
          </a:p>
          <a:p>
            <a:r>
              <a:rPr lang="en-GB" sz="2600" b="1" dirty="0">
                <a:solidFill>
                  <a:srgbClr val="00B050"/>
                </a:solidFill>
              </a:rPr>
              <a:t>Short-term / ongoing: part of prevention strategy</a:t>
            </a:r>
            <a:endParaRPr lang="en-US" sz="2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4561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Initiatives in Central Bedfordshire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2133BB-3598-C84A-A756-89733E55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632" y="1124744"/>
            <a:ext cx="8305800" cy="4752528"/>
          </a:xfrm>
        </p:spPr>
        <p:txBody>
          <a:bodyPr/>
          <a:lstStyle/>
          <a:p>
            <a:r>
              <a:rPr lang="en-GB" sz="2600" b="1" u="sng" dirty="0"/>
              <a:t>Development of new Housing-with-Care and Housing-with-Support schemes for older people</a:t>
            </a:r>
          </a:p>
          <a:p>
            <a:r>
              <a:rPr lang="en-GB" sz="2600" b="1" dirty="0">
                <a:solidFill>
                  <a:schemeClr val="accent2"/>
                </a:solidFill>
              </a:rPr>
              <a:t>What it does: 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Provides new affordable specialist housing</a:t>
            </a:r>
          </a:p>
          <a:p>
            <a:r>
              <a:rPr lang="en-GB" sz="2600" b="1" dirty="0">
                <a:solidFill>
                  <a:srgbClr val="FF0000"/>
                </a:solidFill>
              </a:rPr>
              <a:t>Outcomes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Diversion of people from residential care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Better health outcomes for residents of schemes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Reduced use of health facilities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Lower care costs</a:t>
            </a:r>
          </a:p>
          <a:p>
            <a:pPr marL="1314450" lvl="1" indent="-457200">
              <a:buFont typeface="Arial" panose="020B0604020202020204" pitchFamily="34" charset="0"/>
              <a:buChar char="•"/>
            </a:pPr>
            <a:r>
              <a:rPr lang="en-GB" sz="2600" dirty="0"/>
              <a:t>Frees up larger homes</a:t>
            </a:r>
          </a:p>
          <a:p>
            <a:r>
              <a:rPr lang="en-GB" sz="2600" b="1" dirty="0">
                <a:solidFill>
                  <a:srgbClr val="00B050"/>
                </a:solidFill>
              </a:rPr>
              <a:t>Medium term: delivery is 3-5 years for each new scheme</a:t>
            </a:r>
            <a:endParaRPr lang="en-US" sz="2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5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65" y="0"/>
            <a:ext cx="4570884" cy="6858000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4114800" cy="12477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Extra Care example –  </a:t>
            </a:r>
            <a:b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Priory View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23528" y="1556792"/>
            <a:ext cx="4151883" cy="5153025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Developed and operated by Central Bedfordshire Council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83 one and two-bedroomed apartments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Combination of affordable rental and shared ownership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Onsite care and support available 24/7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Associated communal facilities open to the public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300" dirty="0">
                <a:latin typeface="Arial" panose="020B0604020202020204" pitchFamily="34" charset="0"/>
                <a:cs typeface="Arial" panose="020B0604020202020204" pitchFamily="34" charset="0"/>
              </a:rPr>
              <a:t>Opened April 2016</a:t>
            </a:r>
          </a:p>
        </p:txBody>
      </p:sp>
    </p:spTree>
    <p:extLst>
      <p:ext uri="{BB962C8B-B14F-4D97-AF65-F5344CB8AC3E}">
        <p14:creationId xmlns:p14="http://schemas.microsoft.com/office/powerpoint/2010/main" val="1926780916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6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BC Powerpoint Template" id="{1C159BFE-A061-B84D-9F31-22BFA9B22E3F}" vid="{9269239F-ED3D-4B48-9E9B-EF98A039339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CBC Powerpoint Template</Template>
  <TotalTime>1251</TotalTime>
  <Words>1010</Words>
  <Application>Microsoft Macintosh PowerPoint</Application>
  <PresentationFormat>On-screen Show (4:3)</PresentationFormat>
  <Paragraphs>161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Georgia</vt:lpstr>
      <vt:lpstr>Times</vt:lpstr>
      <vt:lpstr>Wingdings</vt:lpstr>
      <vt:lpstr>Blank Presentation</vt:lpstr>
      <vt:lpstr>PowerPoint Presentation</vt:lpstr>
      <vt:lpstr>PowerPoint Presentation</vt:lpstr>
      <vt:lpstr>Central Bedfordshire Council’s approach to housing and social care</vt:lpstr>
      <vt:lpstr>Central Bedfordshire Council’s housing challenges – older people</vt:lpstr>
      <vt:lpstr>Delivering Change with Housing-based Interventions – concepts and timescales</vt:lpstr>
      <vt:lpstr>Initiatives in Central Bedfordshire (1)</vt:lpstr>
      <vt:lpstr>Initiatives in Central Bedfordshire (2)</vt:lpstr>
      <vt:lpstr>Initiatives in Central Bedfordshire (3)</vt:lpstr>
      <vt:lpstr>Extra Care example –   Priory View</vt:lpstr>
      <vt:lpstr>Initiatives in Central Bedfordshire (4)</vt:lpstr>
      <vt:lpstr>PowerPoint Presentation</vt:lpstr>
      <vt:lpstr>PowerPoint Presentation</vt:lpstr>
      <vt:lpstr>Initiatives in Central Bedfordshire (5)</vt:lpstr>
      <vt:lpstr>Research into the Housing Needs of Older People: Compiling an Evidence Base </vt:lpstr>
      <vt:lpstr>Key Research Areas</vt:lpstr>
      <vt:lpstr>Propensity to Move</vt:lpstr>
      <vt:lpstr>Drivers for those planning or prepared to move</vt:lpstr>
      <vt:lpstr>Type of property preferred by those planning or prepared to move</vt:lpstr>
      <vt:lpstr>Summary from the research</vt:lpstr>
      <vt:lpstr>Implications</vt:lpstr>
      <vt:lpstr>Influencing Planning Policy </vt:lpstr>
      <vt:lpstr>Going Further - Promoting Innovation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Hoyle</dc:creator>
  <cp:lastModifiedBy>Tim Hoyle</cp:lastModifiedBy>
  <cp:revision>35</cp:revision>
  <dcterms:created xsi:type="dcterms:W3CDTF">2017-11-22T09:26:58Z</dcterms:created>
  <dcterms:modified xsi:type="dcterms:W3CDTF">2018-11-19T08:19:39Z</dcterms:modified>
</cp:coreProperties>
</file>