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3" r:id="rId3"/>
    <p:sldId id="307" r:id="rId4"/>
    <p:sldId id="344" r:id="rId5"/>
    <p:sldId id="323" r:id="rId6"/>
    <p:sldId id="331" r:id="rId7"/>
    <p:sldId id="329" r:id="rId8"/>
    <p:sldId id="298" r:id="rId9"/>
    <p:sldId id="320" r:id="rId10"/>
    <p:sldId id="325" r:id="rId11"/>
    <p:sldId id="326" r:id="rId12"/>
    <p:sldId id="257" r:id="rId13"/>
    <p:sldId id="327" r:id="rId14"/>
  </p:sldIdLst>
  <p:sldSz cx="9144000" cy="6858000" type="screen4x3"/>
  <p:notesSz cx="6742113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8D2F5E"/>
    <a:srgbClr val="C0C0C0"/>
    <a:srgbClr val="DDDDDD"/>
    <a:srgbClr val="C08E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94940" autoAdjust="0"/>
  </p:normalViewPr>
  <p:slideViewPr>
    <p:cSldViewPr>
      <p:cViewPr varScale="1">
        <p:scale>
          <a:sx n="124" d="100"/>
          <a:sy n="124" d="100"/>
        </p:scale>
        <p:origin x="17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6"/>
      </p:cViewPr>
      <p:guideLst>
        <p:guide orient="horz" pos="3109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E63E09-7188-46B5-B482-CF8394678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998" cy="493869"/>
          </a:xfrm>
          <a:prstGeom prst="rect">
            <a:avLst/>
          </a:prstGeom>
        </p:spPr>
        <p:txBody>
          <a:bodyPr vert="horz" lIns="94934" tIns="47468" rIns="94934" bIns="47468" rtlCol="0"/>
          <a:lstStyle>
            <a:lvl1pPr algn="l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17532-D45E-487A-ABF9-796C4D5FB7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557" y="0"/>
            <a:ext cx="2921998" cy="493869"/>
          </a:xfrm>
          <a:prstGeom prst="rect">
            <a:avLst/>
          </a:prstGeom>
        </p:spPr>
        <p:txBody>
          <a:bodyPr vert="horz" lIns="94934" tIns="47468" rIns="94934" bIns="47468" rtlCol="0"/>
          <a:lstStyle>
            <a:lvl1pPr algn="r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36DE050-3FFB-490F-85AD-0AA74F3194FF}" type="datetimeFigureOut">
              <a:rPr lang="en-GB"/>
              <a:pPr>
                <a:defRPr/>
              </a:pPr>
              <a:t>18/11/2018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EDBBF-7CAB-4E2D-9E97-2D50189BCB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7227"/>
            <a:ext cx="2921998" cy="493868"/>
          </a:xfrm>
          <a:prstGeom prst="rect">
            <a:avLst/>
          </a:prstGeom>
        </p:spPr>
        <p:txBody>
          <a:bodyPr vert="horz" lIns="94934" tIns="47468" rIns="94934" bIns="47468" rtlCol="0" anchor="b"/>
          <a:lstStyle>
            <a:lvl1pPr algn="l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0F064-C8E6-4625-BE34-AB6B84D27E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557" y="9377227"/>
            <a:ext cx="2921998" cy="493868"/>
          </a:xfrm>
          <a:prstGeom prst="rect">
            <a:avLst/>
          </a:prstGeom>
        </p:spPr>
        <p:txBody>
          <a:bodyPr vert="horz" wrap="square" lIns="94934" tIns="47468" rIns="94934" bIns="474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FD17BBF8-045C-4595-BA95-05864B3500C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526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5342AE-629C-48D3-8B71-8C78B72665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998" cy="495436"/>
          </a:xfrm>
          <a:prstGeom prst="rect">
            <a:avLst/>
          </a:prstGeom>
        </p:spPr>
        <p:txBody>
          <a:bodyPr vert="horz" lIns="94934" tIns="47468" rIns="94934" bIns="47468" rtlCol="0"/>
          <a:lstStyle>
            <a:lvl1pPr algn="l" eaLnBrk="0" hangingPunct="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4B27E-8ADB-4B86-8DDC-AD8A942D5E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8557" y="0"/>
            <a:ext cx="2921998" cy="495436"/>
          </a:xfrm>
          <a:prstGeom prst="rect">
            <a:avLst/>
          </a:prstGeom>
        </p:spPr>
        <p:txBody>
          <a:bodyPr vert="horz" lIns="94934" tIns="47468" rIns="94934" bIns="47468" rtlCol="0"/>
          <a:lstStyle>
            <a:lvl1pPr algn="r" eaLnBrk="0" hangingPunct="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F0543BE-7D91-4414-8BF0-FB95DB687D65}" type="datetimeFigureOut">
              <a:rPr lang="en-GB"/>
              <a:pPr>
                <a:defRPr/>
              </a:pPr>
              <a:t>18/11/2018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24C24C-0891-41FA-89A5-5049B509C4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4" tIns="47468" rIns="94934" bIns="4746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52189A3-68D9-4CFC-AD87-7E3E2528E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588" y="4750543"/>
            <a:ext cx="5394938" cy="3888233"/>
          </a:xfrm>
          <a:prstGeom prst="rect">
            <a:avLst/>
          </a:prstGeom>
        </p:spPr>
        <p:txBody>
          <a:bodyPr vert="horz" lIns="94934" tIns="47468" rIns="94934" bIns="4746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C2261-B4F0-4AC4-AAFB-9886617848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377227"/>
            <a:ext cx="2921998" cy="495436"/>
          </a:xfrm>
          <a:prstGeom prst="rect">
            <a:avLst/>
          </a:prstGeom>
        </p:spPr>
        <p:txBody>
          <a:bodyPr vert="horz" lIns="94934" tIns="47468" rIns="94934" bIns="47468" rtlCol="0" anchor="b"/>
          <a:lstStyle>
            <a:lvl1pPr algn="l" eaLnBrk="0" hangingPunct="0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9ED7F-3650-41DD-BC77-063D46939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8557" y="9377227"/>
            <a:ext cx="2921998" cy="495436"/>
          </a:xfrm>
          <a:prstGeom prst="rect">
            <a:avLst/>
          </a:prstGeom>
        </p:spPr>
        <p:txBody>
          <a:bodyPr vert="horz" wrap="square" lIns="94934" tIns="47468" rIns="94934" bIns="474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92E7D1D1-F5C6-44AE-BAA6-4E09CD45A50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95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9293C2C8-6275-4C38-AD17-16B2EB83BD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835BED7-2264-4F8D-BF24-D5189DFBD9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69209471-4E65-44D0-96B4-F2B03A6E4C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2103" indent="-2815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6312" indent="-2252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6837" indent="-2252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7362" indent="-2252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7887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8412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937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461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B5086D-DD1B-48B8-8941-110B5CFD49DF}" type="slidenum">
              <a:rPr lang="en-GB" altLang="en-US" sz="13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7B0D583-0B44-4F7A-B8F5-683A77A7B4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E3DC00A6-E0FE-4F21-8FF0-FC55DAB263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924B09D-1FD1-49B4-9B67-0FE1A2278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2103" indent="-2815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6312" indent="-2252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6837" indent="-2252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7362" indent="-2252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7887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8412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937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461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11CF6B-179E-4BC8-A2A2-F8FE001233C9}" type="slidenum">
              <a:rPr lang="en-GB" altLang="en-US" sz="13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C59BEB5-20F5-4249-97B5-B1B524CC27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D11D036A-D264-4B30-B070-B03E5E7F77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82F7C42-6FB2-4010-9F0E-7A13D3EBF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2103" indent="-2815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6312" indent="-2252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6837" indent="-2252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7362" indent="-2252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7887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8412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937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461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C5D659-AEDE-4930-9DE7-A18259BEBC40}" type="slidenum">
              <a:rPr lang="en-GB" altLang="en-US" sz="13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pPr fontAlgn="t"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Focus</a:t>
            </a:r>
            <a:r>
              <a:rPr lang="en-GB" sz="14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has been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 on developing a evidence base to inform strategic direction -</a:t>
            </a:r>
            <a:r>
              <a:rPr lang="en-GB" sz="14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what we have and what future provision should look like;</a:t>
            </a: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Supported Housing Census</a:t>
            </a: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Housing LIN Predictive Model (SHOP@) – older people’s accommodation</a:t>
            </a: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NW Market Sustainability Research</a:t>
            </a: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Cost Benefit Analysis and financial models</a:t>
            </a:r>
          </a:p>
          <a:p>
            <a:pPr marL="0" indent="0" fontAlgn="t">
              <a:buFont typeface="Arial" panose="020B0604020202020204" pitchFamily="34" charset="0"/>
              <a:buNone/>
              <a:defRPr/>
            </a:pPr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t">
              <a:defRPr/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This data and our vision have been shared with localities (social care, housing and planning) as we work with them to facilitate delivery.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8F92D-0733-4CFC-8618-DE8C9235985D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59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8807A0F-2F55-4144-A8F7-6B1A2A593A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3780EC1-3CAF-4188-836A-E1B58EBF79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51E024E-B1C5-4CD8-81E5-169684B40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2103" indent="-2815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6312" indent="-2252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6837" indent="-2252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7362" indent="-22526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7887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8412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8937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29461" indent="-2252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68F7C4-F3F2-4DB1-8E91-363B72FFE0BF}" type="slidenum">
              <a:rPr lang="en-GB" altLang="en-US" sz="130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BCF63D-22D8-482C-8320-CCBA0955B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EF3A0D-D7A0-4EAA-B22F-88CFDBCC0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C72EA7-7E86-4201-889D-35FF6E3AC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F3702-1FE0-456A-BDFF-8BB0E8051D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7F54E5-B38E-4D43-92FB-F1EB4E233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AF370F-8398-4F66-A22E-C3290E81F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ACC09A-FA52-44B0-A68A-06439F249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E92D-89C0-4C95-8342-FA89E45DC5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504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92213"/>
            <a:ext cx="2160587" cy="504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92213"/>
            <a:ext cx="6329363" cy="504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0F3566-569B-4E8F-AF38-13C19F111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F1ED50-574F-419B-8D68-F6E9CDB0E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612EF3-7759-4AA3-9207-2DDF6CFC5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2980-85A2-4309-BB5A-82909317E4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488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FD2C51-2972-4226-8F50-455B54EA4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1A94BC-F7E9-48E1-A5C2-B7D272ACF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3BBFC8-2A21-4AFF-A688-35DC80B6A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285F-963F-46EF-8A8B-68538A2DAE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485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121202-3691-4718-83F5-1E7BF034C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AF93E2-080C-4451-A263-D17AEC3739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B3D5B7-A2CC-4A26-AA1A-CAF637D76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AB9C-13F0-4270-BAC8-991AD8CF1F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224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143125"/>
            <a:ext cx="4244975" cy="409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3125"/>
            <a:ext cx="4244975" cy="409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8DC67-2CD5-45D6-82A9-C2C50A6B9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BD417-C145-45F9-A911-52CEE9D13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3FFF6-EBA3-4371-B22D-125AA8CA9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860B1-FB50-4DC5-B4A6-6AE41A3D23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178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8C87E0-56C4-4A48-9991-1F8F1B5AB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BC2203-0E5F-4F50-9A89-CE257A2E4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30AE21B-819E-4242-B952-07B0FC8C1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260D4-884B-42BD-9040-572D6BF205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662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489971-AA36-4F08-9E43-5635419E8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BC9103-56D4-417E-ADE7-1ED4786BF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9A07D3-E751-4E54-AAC6-B19726D58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0EC1-9868-40B6-9669-9C71BDFBA0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590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AD55EF-FE45-493F-9E3C-15E473D64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A00B26-DB3F-46B6-86F9-228FD94DA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FFEAE4-B381-434B-AB20-270C2B70B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D1D1-A75E-4B9C-AAFF-83CDF1EBE7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107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BA471-32EB-4358-81BC-862B671FB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24AB4-89BA-41B1-A534-EE0B8715E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509612-DE73-430A-9A33-BF2B365F7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FC5D-66F9-4908-A33D-61EC414A59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740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CCE1F4-2DBA-4874-9136-944C57986E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CE9FCB-CF3E-4164-9C3C-79CD50816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B0D27-BF55-421D-8526-42A4F867C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5480-0EEF-4E48-AE37-43104E71AB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16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6EF63DC-531F-43EA-BC94-4EDA86C7B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92213"/>
            <a:ext cx="669766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2FB386-298E-43B6-9A3B-EF29950F5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143125"/>
            <a:ext cx="864235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57BD59-E42C-4B04-A586-670C0C1DB3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96B6BF8-FF7D-43E5-9871-EB0AE894BC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542A3B1-2BCF-4CFE-9163-1E9BCFB5F1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7689622-6DA1-42A9-90EB-69739D3B41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8">
            <a:extLst>
              <a:ext uri="{FF2B5EF4-FFF2-40B4-BE49-F238E27FC236}">
                <a16:creationId xmlns:a16="http://schemas.microsoft.com/office/drawing/2014/main" id="{2C49D90C-A887-44F3-81C0-6E2105ABC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33375"/>
            <a:ext cx="238601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400" dirty="0">
              <a:ea typeface="+mn-ea"/>
            </a:endParaRPr>
          </a:p>
        </p:txBody>
      </p:sp>
      <p:pic>
        <p:nvPicPr>
          <p:cNvPr id="1032" name="Picture 12" descr="ADASS LOGO_new spacing">
            <a:extLst>
              <a:ext uri="{FF2B5EF4-FFF2-40B4-BE49-F238E27FC236}">
                <a16:creationId xmlns:a16="http://schemas.microsoft.com/office/drawing/2014/main" id="{28C4A331-13B4-4666-9BF8-593CA6F7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t="9352" r="11958" b="20761"/>
          <a:stretch>
            <a:fillRect/>
          </a:stretch>
        </p:blipFill>
        <p:spPr bwMode="auto">
          <a:xfrm>
            <a:off x="7237413" y="522288"/>
            <a:ext cx="16557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4">
            <a:extLst>
              <a:ext uri="{FF2B5EF4-FFF2-40B4-BE49-F238E27FC236}">
                <a16:creationId xmlns:a16="http://schemas.microsoft.com/office/drawing/2014/main" id="{8E0FE241-081B-4B9B-A310-DAEB055F3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97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dirty="0">
              <a:ea typeface="+mn-ea"/>
            </a:endParaRPr>
          </a:p>
        </p:txBody>
      </p:sp>
      <p:sp>
        <p:nvSpPr>
          <p:cNvPr id="1034" name="Rectangle 15">
            <a:extLst>
              <a:ext uri="{FF2B5EF4-FFF2-40B4-BE49-F238E27FC236}">
                <a16:creationId xmlns:a16="http://schemas.microsoft.com/office/drawing/2014/main" id="{704E46BA-3F28-497D-8E4B-A1F8DEB14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45238"/>
            <a:ext cx="9144000" cy="5397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dirty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D2F5E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home-from-hospita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C331374-AD48-4258-B6F8-91200352F0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1700808"/>
            <a:ext cx="8135937" cy="2664619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200" dirty="0"/>
              <a:t>From Understanding to Partnership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Integrating health, housing and adult services</a:t>
            </a:r>
            <a:br>
              <a:rPr lang="en-GB" sz="2800" dirty="0"/>
            </a:br>
            <a:br>
              <a:rPr lang="en-GB" sz="2800" dirty="0"/>
            </a:br>
            <a:r>
              <a:rPr lang="en-GB" sz="2400" dirty="0"/>
              <a:t>22</a:t>
            </a:r>
            <a:r>
              <a:rPr lang="en-GB" sz="2400" baseline="30000" dirty="0"/>
              <a:t>nd</a:t>
            </a:r>
            <a:r>
              <a:rPr lang="en-GB" sz="2400" dirty="0"/>
              <a:t> November 2018</a:t>
            </a:r>
            <a:endParaRPr lang="en-US" sz="3200" dirty="0"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CD09183-0816-4F29-87CA-FCBF8518A4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576" y="4725144"/>
            <a:ext cx="7920037" cy="13684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800" dirty="0">
                <a:ea typeface="ＭＳ Ｐゴシック" charset="0"/>
              </a:rPr>
              <a:t>Neil Revely</a:t>
            </a:r>
          </a:p>
          <a:p>
            <a:pPr algn="l" eaLnBrk="1" hangingPunct="1">
              <a:defRPr/>
            </a:pPr>
            <a:r>
              <a:rPr lang="en-US" sz="1800" dirty="0">
                <a:ea typeface="ＭＳ Ｐゴシック" charset="0"/>
              </a:rPr>
              <a:t>ADASS Housing Policy Network Co-Chair and LGA Care &amp; Health Improvement Adviser</a:t>
            </a:r>
            <a:endParaRPr lang="en-US" sz="1800" dirty="0">
              <a:ea typeface="ＭＳ Ｐゴシック" charset="0"/>
              <a:cs typeface="+mn-cs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i="1" dirty="0">
                <a:latin typeface="Times New Roman" charset="0"/>
                <a:ea typeface="ＭＳ Ｐゴシック" charset="0"/>
                <a:cs typeface="Times New Roman" charset="0"/>
              </a:rPr>
              <a:t>						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B126DA4-DDFE-4CC4-8228-8DEBA4F82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6697663" cy="941388"/>
          </a:xfrm>
        </p:spPr>
        <p:txBody>
          <a:bodyPr/>
          <a:lstStyle/>
          <a:p>
            <a:r>
              <a:rPr lang="en-GB" altLang="en-US" sz="3200" dirty="0"/>
              <a:t>Good Practice Example – Derby City Council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9A8749F-F052-4F05-BACA-5FEF0AD99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75" y="1989138"/>
            <a:ext cx="9074150" cy="40941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3200" dirty="0"/>
              <a:t>Healthy Housing Hub</a:t>
            </a:r>
          </a:p>
          <a:p>
            <a:pPr>
              <a:defRPr/>
            </a:pPr>
            <a:endParaRPr lang="en-GB" altLang="en-US" sz="2400" dirty="0"/>
          </a:p>
          <a:p>
            <a:pPr>
              <a:defRPr/>
            </a:pPr>
            <a:r>
              <a:rPr lang="en-GB" altLang="en-US" sz="2400" dirty="0"/>
              <a:t>Advice and Support</a:t>
            </a:r>
          </a:p>
          <a:p>
            <a:pPr>
              <a:defRPr/>
            </a:pPr>
            <a:r>
              <a:rPr lang="en-GB" altLang="en-US" sz="2400" dirty="0"/>
              <a:t>Prescribed Support</a:t>
            </a:r>
          </a:p>
          <a:p>
            <a:pPr>
              <a:defRPr/>
            </a:pPr>
            <a:r>
              <a:rPr lang="en-GB" altLang="en-US" sz="2400" dirty="0"/>
              <a:t>Healthy Housing Assistance</a:t>
            </a:r>
          </a:p>
          <a:p>
            <a:pPr>
              <a:defRPr/>
            </a:pPr>
            <a:r>
              <a:rPr lang="en-GB" altLang="en-US" sz="2400" dirty="0"/>
              <a:t>Partnership Links</a:t>
            </a:r>
          </a:p>
          <a:p>
            <a:pPr>
              <a:defRPr/>
            </a:pPr>
            <a:r>
              <a:rPr lang="en-GB" altLang="en-US" sz="2400" dirty="0"/>
              <a:t>Evaluation demonstrates positive</a:t>
            </a:r>
          </a:p>
          <a:p>
            <a:pPr marL="0" indent="0">
              <a:buFontTx/>
              <a:buNone/>
              <a:defRPr/>
            </a:pPr>
            <a:r>
              <a:rPr lang="en-GB" altLang="en-US" sz="2400" dirty="0"/>
              <a:t>     outcomes and efficiencies</a:t>
            </a:r>
          </a:p>
          <a:p>
            <a:pPr marL="0" indent="0">
              <a:buFontTx/>
              <a:buNone/>
              <a:defRPr/>
            </a:pPr>
            <a:endParaRPr lang="en-GB" altLang="en-US" sz="1600" dirty="0"/>
          </a:p>
          <a:p>
            <a:pPr marL="0" indent="0">
              <a:buFontTx/>
              <a:buNone/>
              <a:defRPr/>
            </a:pPr>
            <a:r>
              <a:rPr lang="en-GB" altLang="en-US" sz="1600" dirty="0"/>
              <a:t>Highly Commended at The MJ Awards 2013</a:t>
            </a:r>
          </a:p>
          <a:p>
            <a:pPr>
              <a:defRPr/>
            </a:pPr>
            <a:endParaRPr lang="en-GB" altLang="en-US" sz="2400" dirty="0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1E27F165-8127-4B9F-9627-C7B560492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01863"/>
            <a:ext cx="364013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50B7E30-58DA-4C42-9897-BA6F838A0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6697663" cy="941388"/>
          </a:xfrm>
        </p:spPr>
        <p:txBody>
          <a:bodyPr/>
          <a:lstStyle/>
          <a:p>
            <a:r>
              <a:rPr lang="en-GB" altLang="en-US" sz="3200" dirty="0"/>
              <a:t>Good Practice Example – One Housing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118DC-F7F0-48DB-878A-A1CAC6214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40941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3200" dirty="0"/>
              <a:t>Step Down Scheme</a:t>
            </a:r>
          </a:p>
          <a:p>
            <a:pPr marL="0" indent="0">
              <a:buFontTx/>
              <a:buNone/>
              <a:defRPr/>
            </a:pPr>
            <a:endParaRPr lang="en-GB" sz="1400" dirty="0"/>
          </a:p>
          <a:p>
            <a:pPr>
              <a:defRPr/>
            </a:pPr>
            <a:r>
              <a:rPr lang="en-GB" sz="2400" dirty="0"/>
              <a:t>Working with London Borough of Camden</a:t>
            </a:r>
          </a:p>
          <a:p>
            <a:pPr>
              <a:defRPr/>
            </a:pPr>
            <a:r>
              <a:rPr lang="en-GB" sz="2400" dirty="0"/>
              <a:t>10 Step down beds in an Extra Care Scheme</a:t>
            </a:r>
          </a:p>
          <a:p>
            <a:pPr>
              <a:defRPr/>
            </a:pPr>
            <a:r>
              <a:rPr lang="en-GB" sz="2400" dirty="0"/>
              <a:t>Short Term reablement</a:t>
            </a:r>
          </a:p>
          <a:p>
            <a:pPr>
              <a:defRPr/>
            </a:pPr>
            <a:r>
              <a:rPr lang="en-GB" sz="2400" dirty="0"/>
              <a:t>Facilitates early discharge</a:t>
            </a:r>
          </a:p>
          <a:p>
            <a:pPr>
              <a:defRPr/>
            </a:pPr>
            <a:r>
              <a:rPr lang="en-GB" sz="2400" dirty="0"/>
              <a:t>Savings of between £400 &amp; £700 per person per week</a:t>
            </a:r>
          </a:p>
          <a:p>
            <a:pPr>
              <a:defRPr/>
            </a:pPr>
            <a:r>
              <a:rPr lang="en-GB" sz="2400" dirty="0"/>
              <a:t>30% reduction in care package</a:t>
            </a:r>
          </a:p>
          <a:p>
            <a:pPr marL="0" indent="0">
              <a:buFontTx/>
              <a:buNone/>
              <a:defRPr/>
            </a:pPr>
            <a:endParaRPr lang="en-GB" sz="800" dirty="0"/>
          </a:p>
          <a:p>
            <a:pPr marL="0" indent="0">
              <a:buFontTx/>
              <a:buNone/>
              <a:defRPr/>
            </a:pPr>
            <a:r>
              <a:rPr lang="en-GB" sz="1600" dirty="0"/>
              <a:t>National Housing Federation – Home from hospital 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F37A3F0F-AA77-4250-BB56-72B882227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817563"/>
            <a:ext cx="6697663" cy="941387"/>
          </a:xfrm>
        </p:spPr>
        <p:txBody>
          <a:bodyPr/>
          <a:lstStyle/>
          <a:p>
            <a:r>
              <a:rPr lang="en-GB" altLang="en-US" dirty="0"/>
              <a:t>Home from Hospital – Interactive Map</a:t>
            </a:r>
          </a:p>
        </p:txBody>
      </p:sp>
      <p:pic>
        <p:nvPicPr>
          <p:cNvPr id="27651" name="Content Placeholder 3">
            <a:extLst>
              <a:ext uri="{FF2B5EF4-FFF2-40B4-BE49-F238E27FC236}">
                <a16:creationId xmlns:a16="http://schemas.microsoft.com/office/drawing/2014/main" id="{B5C481AC-38A5-4D33-8D84-801FD88DBA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7338" y="1727200"/>
            <a:ext cx="3773487" cy="2124075"/>
          </a:xfrm>
        </p:spPr>
      </p:pic>
      <p:sp>
        <p:nvSpPr>
          <p:cNvPr id="27652" name="TextBox 2">
            <a:extLst>
              <a:ext uri="{FF2B5EF4-FFF2-40B4-BE49-F238E27FC236}">
                <a16:creationId xmlns:a16="http://schemas.microsoft.com/office/drawing/2014/main" id="{65CDDF43-F0BF-4942-8713-0534254F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857375"/>
            <a:ext cx="51149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Unicode MS" pitchFamily="34" charset="-128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200" dirty="0">
                <a:latin typeface="Arial" panose="020B0604020202020204" pitchFamily="34" charset="0"/>
              </a:rPr>
              <a:t>Developed jointly by Foundations UK and Housing LIN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200" dirty="0">
                <a:latin typeface="Arial" panose="020B0604020202020204" pitchFamily="34" charset="0"/>
              </a:rPr>
              <a:t>Highlights where housing organisations are supporting hospital pathways in range of practical ways</a:t>
            </a:r>
          </a:p>
          <a:p>
            <a:pPr eaLnBrk="1" hangingPunct="1">
              <a:spcBef>
                <a:spcPct val="0"/>
              </a:spcBef>
            </a:pPr>
            <a:endParaRPr lang="en-GB" altLang="en-US" sz="15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FA309-A38F-405F-9FC7-352C42789797}"/>
              </a:ext>
            </a:extLst>
          </p:cNvPr>
          <p:cNvSpPr txBox="1"/>
          <p:nvPr/>
        </p:nvSpPr>
        <p:spPr>
          <a:xfrm>
            <a:off x="355600" y="3644900"/>
            <a:ext cx="8785225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Projects from across England are </a:t>
            </a:r>
          </a:p>
          <a:p>
            <a:pPr eaLnBrk="1" hangingPunct="1">
              <a:defRPr/>
            </a:pPr>
            <a:r>
              <a:rPr lang="en-GB" sz="2200" dirty="0"/>
              <a:t>   profiled, set alongside ‘DToC’ (Delayed Transfer of Care) data 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Aim: To inspire, support and inform conversations about what might be possible locally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Quarterly updates planned to capture new activity</a:t>
            </a:r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endParaRPr lang="en-GB" sz="2200" dirty="0"/>
          </a:p>
          <a:p>
            <a:pPr marL="214313" indent="-214313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Visit </a:t>
            </a:r>
            <a:r>
              <a:rPr lang="en-GB" sz="2200" dirty="0">
                <a:hlinkClick r:id="rId3"/>
              </a:rPr>
              <a:t>https://www.housinglin.org.uk/home-from-hospital/</a:t>
            </a:r>
            <a:r>
              <a:rPr lang="en-GB" sz="22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CFFDE70-2544-4106-84F7-F04C6814F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6697663" cy="941388"/>
          </a:xfrm>
        </p:spPr>
        <p:txBody>
          <a:bodyPr/>
          <a:lstStyle/>
          <a:p>
            <a:r>
              <a:rPr lang="en-GB" altLang="en-US" sz="3200" dirty="0"/>
              <a:t>Summary - working in partnership with housing is good for you</a:t>
            </a:r>
            <a:endParaRPr lang="en-GB" altLang="en-US" dirty="0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C85DB1AA-5ECB-4B39-BCA2-CE4D16458F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Policy Framework is strong and getting stronger</a:t>
            </a:r>
          </a:p>
          <a:p>
            <a:r>
              <a:rPr lang="en-GB" altLang="en-US" dirty="0"/>
              <a:t>Poor and inappropriate housing is expensive</a:t>
            </a:r>
          </a:p>
          <a:p>
            <a:r>
              <a:rPr lang="en-GB" altLang="en-US" dirty="0"/>
              <a:t>Better housing is an investment in better health and reduced need for care</a:t>
            </a:r>
          </a:p>
          <a:p>
            <a:r>
              <a:rPr lang="en-GB" altLang="en-US" dirty="0"/>
              <a:t>Strategic approaches are important</a:t>
            </a:r>
          </a:p>
          <a:p>
            <a:r>
              <a:rPr lang="en-GB" altLang="en-US" dirty="0"/>
              <a:t>Delivers efficiencies</a:t>
            </a:r>
          </a:p>
          <a:p>
            <a:r>
              <a:rPr lang="en-GB" altLang="en-US" dirty="0"/>
              <a:t>Evidence of much better outcomes for people!</a:t>
            </a:r>
          </a:p>
          <a:p>
            <a:r>
              <a:rPr lang="en-GB" altLang="en-US" dirty="0"/>
              <a:t>There are great examples to draw upon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32F237E-370F-4820-8840-C5CCB74136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6408738" cy="1081088"/>
          </a:xfrm>
        </p:spPr>
        <p:txBody>
          <a:bodyPr/>
          <a:lstStyle/>
          <a:p>
            <a:r>
              <a:rPr lang="en-GB" altLang="en-US" sz="3200" dirty="0"/>
              <a:t>National Policy Context 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B35F78BC-110C-4000-9C50-A94A4D1F63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642350" cy="4608512"/>
          </a:xfrm>
        </p:spPr>
        <p:txBody>
          <a:bodyPr/>
          <a:lstStyle/>
          <a:p>
            <a:r>
              <a:rPr lang="en-GB" altLang="en-US" sz="2000" b="1" dirty="0"/>
              <a:t>Marmot Review</a:t>
            </a:r>
            <a:r>
              <a:rPr lang="en-GB" altLang="en-US" sz="2000" dirty="0"/>
              <a:t>  - need to </a:t>
            </a:r>
            <a:r>
              <a:rPr lang="en-US" altLang="en-US" sz="2000" dirty="0"/>
              <a:t>improve the social determinants of health</a:t>
            </a:r>
            <a:endParaRPr lang="en-GB" altLang="en-US" sz="2000" dirty="0"/>
          </a:p>
          <a:p>
            <a:r>
              <a:rPr lang="en-GB" altLang="en-US" sz="2000" b="1" dirty="0"/>
              <a:t>Health and Social Care Act - </a:t>
            </a:r>
            <a:r>
              <a:rPr lang="en-GB" altLang="en-US" sz="2000" dirty="0"/>
              <a:t>creating Health &amp; Well Being Boards </a:t>
            </a:r>
          </a:p>
          <a:p>
            <a:r>
              <a:rPr lang="en-GB" altLang="en-US" sz="2000" b="1" dirty="0"/>
              <a:t>Care Act</a:t>
            </a:r>
            <a:r>
              <a:rPr lang="en-GB" altLang="en-US" sz="2000" dirty="0"/>
              <a:t> - an emphasis on housing/home based solutions</a:t>
            </a:r>
          </a:p>
          <a:p>
            <a:r>
              <a:rPr lang="en-GB" altLang="en-US" sz="2000" b="1" dirty="0"/>
              <a:t>Better Care Fund  –  </a:t>
            </a:r>
            <a:r>
              <a:rPr lang="en-GB" altLang="en-US" sz="2000" dirty="0"/>
              <a:t>promoting integration including Housing</a:t>
            </a:r>
          </a:p>
          <a:p>
            <a:r>
              <a:rPr lang="en-GB" altLang="en-US" sz="2000" b="1" dirty="0"/>
              <a:t>Five Year Forward View</a:t>
            </a:r>
            <a:r>
              <a:rPr lang="en-GB" altLang="en-US" sz="2000" dirty="0"/>
              <a:t>  – Healthy New Towns</a:t>
            </a:r>
          </a:p>
          <a:p>
            <a:r>
              <a:rPr lang="en-GB" altLang="en-US" sz="2000" b="1" dirty="0"/>
              <a:t>Building our Homes , Communities and Futures  </a:t>
            </a:r>
            <a:r>
              <a:rPr lang="en-GB" altLang="en-US" sz="2000" dirty="0"/>
              <a:t>–  Dec 16 LGA Housing Commission </a:t>
            </a:r>
          </a:p>
          <a:p>
            <a:r>
              <a:rPr lang="en-GB" altLang="en-US" sz="2000" b="1" dirty="0"/>
              <a:t>Housing White Paper – “</a:t>
            </a:r>
            <a:r>
              <a:rPr lang="en-GB" altLang="en-US" sz="2000" dirty="0"/>
              <a:t>Fixing our broken housing market</a:t>
            </a:r>
            <a:r>
              <a:rPr lang="en-GB" altLang="en-US" sz="2000" b="1" dirty="0"/>
              <a:t>”  </a:t>
            </a:r>
            <a:r>
              <a:rPr lang="en-GB" altLang="en-US" sz="2000" dirty="0"/>
              <a:t>Feb 17 </a:t>
            </a:r>
          </a:p>
          <a:p>
            <a:r>
              <a:rPr lang="en-GB" altLang="en-US" sz="2000" b="1" dirty="0"/>
              <a:t>Neighbourhood Planning Act </a:t>
            </a:r>
            <a:r>
              <a:rPr lang="en-GB" altLang="en-US" sz="2000" dirty="0"/>
              <a:t>– April 2017</a:t>
            </a:r>
          </a:p>
          <a:p>
            <a:r>
              <a:rPr lang="en-GB" altLang="en-US" sz="2000" b="1" dirty="0"/>
              <a:t>MHCLG /DWP Supported Housing Consultation </a:t>
            </a:r>
            <a:r>
              <a:rPr lang="en-GB" altLang="en-US" sz="2000" dirty="0"/>
              <a:t>– 2017/18</a:t>
            </a:r>
          </a:p>
          <a:p>
            <a:r>
              <a:rPr lang="en-GB" altLang="en-US" sz="2000" b="1" dirty="0"/>
              <a:t>Social Housing Green Paper – </a:t>
            </a:r>
            <a:r>
              <a:rPr lang="en-GB" altLang="en-US" sz="2000" dirty="0"/>
              <a:t>Summer/Autumn 2018 </a:t>
            </a:r>
          </a:p>
          <a:p>
            <a:r>
              <a:rPr lang="en-GB" altLang="en-US" sz="2000" b="1" dirty="0"/>
              <a:t>NHS Plan - </a:t>
            </a:r>
            <a:r>
              <a:rPr lang="en-GB" altLang="en-US" sz="2000" dirty="0"/>
              <a:t>in development </a:t>
            </a:r>
          </a:p>
          <a:p>
            <a:r>
              <a:rPr lang="en-GB" altLang="en-US" sz="2000" b="1" dirty="0"/>
              <a:t>Adult Social Care Green Paper  - </a:t>
            </a:r>
            <a:r>
              <a:rPr lang="en-GB" altLang="en-US" sz="2000" dirty="0"/>
              <a:t>soon?</a:t>
            </a:r>
          </a:p>
          <a:p>
            <a:endParaRPr lang="en-GB" altLang="en-US" sz="2000" b="1" dirty="0"/>
          </a:p>
          <a:p>
            <a:endParaRPr lang="en-GB" altLang="en-US" sz="2000" dirty="0"/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0A43CE5-425B-4998-A788-8D5D17245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6697663" cy="941387"/>
          </a:xfrm>
        </p:spPr>
        <p:txBody>
          <a:bodyPr/>
          <a:lstStyle/>
          <a:p>
            <a:r>
              <a:rPr lang="en-GB" altLang="en-US" sz="2800" dirty="0"/>
              <a:t>Improving Health and Care Through the Home - National MoU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B490EC77-70F8-4614-8BBF-D1C22C600A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56100" y="1944688"/>
            <a:ext cx="3816350" cy="3600450"/>
          </a:xfrm>
        </p:spPr>
        <p:txBody>
          <a:bodyPr/>
          <a:lstStyle/>
          <a:p>
            <a:r>
              <a:rPr lang="en-GB" altLang="en-US" sz="2200" dirty="0"/>
              <a:t>NHS England initiated discussions with the Housing and Care sector</a:t>
            </a:r>
          </a:p>
          <a:p>
            <a:r>
              <a:rPr lang="en-GB" altLang="en-US" sz="2200" dirty="0"/>
              <a:t>Published in 2014 and refreshed March 2018</a:t>
            </a:r>
          </a:p>
          <a:p>
            <a:r>
              <a:rPr lang="en-GB" altLang="en-US" sz="2200" dirty="0"/>
              <a:t>ADASS hosted the process supported by DHSC</a:t>
            </a:r>
          </a:p>
          <a:p>
            <a:r>
              <a:rPr lang="en-GB" altLang="en-US" sz="2200" dirty="0"/>
              <a:t>Public Health England taking a lead role</a:t>
            </a:r>
          </a:p>
          <a:p>
            <a:endParaRPr lang="en-GB" altLang="en-US" dirty="0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B1EAD8CA-22A4-4FC1-85F3-28B19C843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357187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A615-550C-1543-B691-CC8C9283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620688"/>
            <a:ext cx="6697663" cy="941387"/>
          </a:xfrm>
        </p:spPr>
        <p:txBody>
          <a:bodyPr/>
          <a:lstStyle/>
          <a:p>
            <a:r>
              <a:rPr lang="en-US" dirty="0"/>
              <a:t>Using &amp; Extending the MoU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F062A-9C75-6445-A9DA-27EC6F393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700808"/>
            <a:ext cx="8642350" cy="4094163"/>
          </a:xfrm>
        </p:spPr>
        <p:txBody>
          <a:bodyPr/>
          <a:lstStyle/>
          <a:p>
            <a:r>
              <a:rPr lang="en-GB" dirty="0"/>
              <a:t>Nottingham</a:t>
            </a:r>
          </a:p>
          <a:p>
            <a:r>
              <a:rPr lang="en-GB" dirty="0"/>
              <a:t>Cambridgeshire and Peterborough</a:t>
            </a:r>
          </a:p>
          <a:p>
            <a:r>
              <a:rPr lang="en-GB" dirty="0"/>
              <a:t>Hertfordshire</a:t>
            </a:r>
          </a:p>
          <a:p>
            <a:r>
              <a:rPr lang="en-GB" dirty="0"/>
              <a:t>Northamptonshire</a:t>
            </a:r>
          </a:p>
          <a:p>
            <a:r>
              <a:rPr lang="en-GB" dirty="0"/>
              <a:t>Gloucestershire</a:t>
            </a:r>
          </a:p>
          <a:p>
            <a:r>
              <a:rPr lang="en-GB" dirty="0"/>
              <a:t>Worcestershire</a:t>
            </a:r>
          </a:p>
          <a:p>
            <a:r>
              <a:rPr lang="en-GB" dirty="0"/>
              <a:t>Bristol</a:t>
            </a:r>
          </a:p>
          <a:p>
            <a:r>
              <a:rPr lang="en-US" dirty="0"/>
              <a:t>Greater Manchester</a:t>
            </a:r>
          </a:p>
          <a:p>
            <a:r>
              <a:rPr lang="en-US" dirty="0"/>
              <a:t>North East</a:t>
            </a:r>
          </a:p>
        </p:txBody>
      </p:sp>
    </p:spTree>
    <p:extLst>
      <p:ext uri="{BB962C8B-B14F-4D97-AF65-F5344CB8AC3E}">
        <p14:creationId xmlns:p14="http://schemas.microsoft.com/office/powerpoint/2010/main" val="166701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3105D70-8FF3-483F-AF88-5BEFFE262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6697663" cy="941388"/>
          </a:xfrm>
        </p:spPr>
        <p:txBody>
          <a:bodyPr/>
          <a:lstStyle/>
          <a:p>
            <a:r>
              <a:rPr lang="en-GB" altLang="en-US" sz="3200" dirty="0"/>
              <a:t>The Cost of Poor Housing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8BF377A-16E9-46A8-AA4C-8DA24181AB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281988" cy="4319587"/>
          </a:xfrm>
        </p:spPr>
        <p:txBody>
          <a:bodyPr/>
          <a:lstStyle/>
          <a:p>
            <a:r>
              <a:rPr lang="en-GB" altLang="en-US" sz="2200" dirty="0"/>
              <a:t>The cost of poor housing is estimated to be at least £1.4bn p.a. (first year treatment costs only)</a:t>
            </a:r>
          </a:p>
          <a:p>
            <a:r>
              <a:rPr lang="en-GB" altLang="en-US" sz="2200" dirty="0"/>
              <a:t>1.3m homes with Category 1 hazard </a:t>
            </a:r>
          </a:p>
          <a:p>
            <a:r>
              <a:rPr lang="en-GB" altLang="en-US" sz="2200" dirty="0"/>
              <a:t>£442m p.a. excess cold</a:t>
            </a:r>
          </a:p>
          <a:p>
            <a:r>
              <a:rPr lang="en-GB" altLang="en-US" sz="2200" dirty="0"/>
              <a:t>£131m falls </a:t>
            </a:r>
          </a:p>
          <a:p>
            <a:r>
              <a:rPr lang="en-GB" altLang="en-US" sz="2200" dirty="0"/>
              <a:t>&gt;£26m delayed transfer of care – lack of housing </a:t>
            </a:r>
          </a:p>
          <a:p>
            <a:r>
              <a:rPr lang="en-GB" altLang="en-US" sz="2200" dirty="0"/>
              <a:t>Only between 4 – 7% of homes are accessible</a:t>
            </a:r>
          </a:p>
          <a:p>
            <a:r>
              <a:rPr lang="en-GB" altLang="en-US" sz="2200" dirty="0"/>
              <a:t>Poor housing affects 3.6m children, 9.2m working age adults, 2m pensioners</a:t>
            </a:r>
          </a:p>
          <a:p>
            <a:r>
              <a:rPr lang="en-GB" altLang="en-US" sz="2200" dirty="0"/>
              <a:t>19% of adults in poor housing have poor mental health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91909B6-3C25-49D6-9F76-8EDC3F762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638" y="620713"/>
            <a:ext cx="6697662" cy="941387"/>
          </a:xfrm>
        </p:spPr>
        <p:txBody>
          <a:bodyPr/>
          <a:lstStyle/>
          <a:p>
            <a:r>
              <a:rPr lang="en-GB" altLang="en-US" sz="3200" dirty="0"/>
              <a:t>Building the Strategic Case</a:t>
            </a:r>
            <a:r>
              <a:rPr lang="en-GB" altLang="en-US" dirty="0"/>
              <a:t>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D5DB-2386-46CC-B48A-3A9924B92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73238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sz="2200" dirty="0"/>
              <a:t>Joint Strategic Needs Assessment </a:t>
            </a:r>
          </a:p>
          <a:p>
            <a:pPr>
              <a:defRPr/>
            </a:pPr>
            <a:r>
              <a:rPr lang="en-GB" sz="2200" dirty="0"/>
              <a:t>Health and Wellbeing Board and Strategy</a:t>
            </a:r>
          </a:p>
          <a:p>
            <a:pPr>
              <a:defRPr/>
            </a:pPr>
            <a:r>
              <a:rPr lang="en-GB" sz="2200" dirty="0"/>
              <a:t>Client Group Strategies (Older People/Learning Disabilities)</a:t>
            </a:r>
          </a:p>
          <a:p>
            <a:pPr>
              <a:defRPr/>
            </a:pPr>
            <a:r>
              <a:rPr lang="en-GB" sz="2200" dirty="0"/>
              <a:t>BCF Plan</a:t>
            </a:r>
          </a:p>
          <a:p>
            <a:pPr>
              <a:defRPr/>
            </a:pPr>
            <a:r>
              <a:rPr lang="en-GB" sz="2200" dirty="0"/>
              <a:t>Housing Needs Analysis</a:t>
            </a:r>
          </a:p>
          <a:p>
            <a:pPr>
              <a:defRPr/>
            </a:pPr>
            <a:r>
              <a:rPr lang="en-GB" sz="2200" dirty="0"/>
              <a:t>Local Plan and Housing Strategy</a:t>
            </a:r>
          </a:p>
          <a:p>
            <a:pPr>
              <a:defRPr/>
            </a:pPr>
            <a:r>
              <a:rPr lang="en-GB" sz="2200" dirty="0"/>
              <a:t>Sustainable Transformation Plans (STP)</a:t>
            </a:r>
          </a:p>
          <a:p>
            <a:pPr>
              <a:defRPr/>
            </a:pPr>
            <a:r>
              <a:rPr lang="en-GB" sz="2200" dirty="0"/>
              <a:t>Neighbourhood Planning Act</a:t>
            </a:r>
          </a:p>
          <a:p>
            <a:pPr>
              <a:defRPr/>
            </a:pPr>
            <a:r>
              <a:rPr lang="en-GB" sz="2200" dirty="0"/>
              <a:t>Developing age-friendly Communities</a:t>
            </a:r>
          </a:p>
          <a:p>
            <a:pPr>
              <a:defRPr/>
            </a:pPr>
            <a:endParaRPr lang="en-GB" sz="2400" dirty="0"/>
          </a:p>
          <a:p>
            <a:pPr marL="0" indent="0">
              <a:buFontTx/>
              <a:buNone/>
              <a:defRPr/>
            </a:pPr>
            <a:r>
              <a:rPr lang="en-GB" sz="2200" dirty="0"/>
              <a:t>Underpinned by research to understand the aspirations</a:t>
            </a:r>
          </a:p>
          <a:p>
            <a:pPr marL="0" indent="0">
              <a:buFontTx/>
              <a:buNone/>
              <a:defRPr/>
            </a:pPr>
            <a:r>
              <a:rPr lang="en-GB" sz="2200" dirty="0"/>
              <a:t>of current and future generations of people</a:t>
            </a:r>
          </a:p>
          <a:p>
            <a:pPr>
              <a:defRPr/>
            </a:pPr>
            <a:endParaRPr lang="en-GB" sz="2400" dirty="0"/>
          </a:p>
          <a:p>
            <a:pPr marL="457200" lvl="1" indent="0">
              <a:buFontTx/>
              <a:buNone/>
              <a:defRPr/>
            </a:pPr>
            <a:endParaRPr lang="en-GB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055502C-21F8-4017-9674-9705A3512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908720"/>
            <a:ext cx="6697663" cy="941387"/>
          </a:xfrm>
        </p:spPr>
        <p:txBody>
          <a:bodyPr/>
          <a:lstStyle/>
          <a:p>
            <a:r>
              <a:rPr lang="en-GB" altLang="en-US" sz="3200" dirty="0"/>
              <a:t>Good Practice Examples -  Strategic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CD9-7685-4C5C-A253-F03E8E233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348880"/>
            <a:ext cx="8351838" cy="4094162"/>
          </a:xfrm>
        </p:spPr>
        <p:txBody>
          <a:bodyPr/>
          <a:lstStyle/>
          <a:p>
            <a:pPr>
              <a:defRPr/>
            </a:pPr>
            <a:r>
              <a:rPr lang="en-GB" sz="2200" dirty="0"/>
              <a:t>Central Bedfordshire – from a detailed evidence base the Council has developed an Investment Prospectus</a:t>
            </a:r>
          </a:p>
          <a:p>
            <a:pPr>
              <a:defRPr/>
            </a:pPr>
            <a:r>
              <a:rPr lang="en-GB" sz="2200" dirty="0"/>
              <a:t>North Yorkshire – 15 year strategy has delivered 23 Extra Care schemes with a further 40 planned</a:t>
            </a:r>
          </a:p>
          <a:p>
            <a:pPr>
              <a:defRPr/>
            </a:pPr>
            <a:r>
              <a:rPr lang="en-GB" sz="2200" dirty="0"/>
              <a:t>Sunderland – Over 800 units of Extra Care and Supported Living with more in development delivered since 2008 as a result of a long term strategic approach</a:t>
            </a:r>
          </a:p>
          <a:p>
            <a:pPr>
              <a:defRPr/>
            </a:pPr>
            <a:r>
              <a:rPr lang="en-GB" sz="2200" dirty="0"/>
              <a:t>Greater Manchester – Health &amp; Social Care Partnership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" y="-1"/>
            <a:ext cx="9143994" cy="1402599"/>
          </a:xfrm>
          <a:prstGeom prst="rect">
            <a:avLst/>
          </a:prstGeom>
          <a:solidFill>
            <a:srgbClr val="4BACC6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Shape 743"/>
          <p:cNvSpPr txBox="1"/>
          <p:nvPr/>
        </p:nvSpPr>
        <p:spPr>
          <a:xfrm>
            <a:off x="62635" y="-10941"/>
            <a:ext cx="7412690" cy="430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743"/>
          <p:cNvSpPr txBox="1"/>
          <p:nvPr/>
        </p:nvSpPr>
        <p:spPr>
          <a:xfrm>
            <a:off x="62635" y="3235"/>
            <a:ext cx="7412690" cy="430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GB" sz="2200" kern="0" dirty="0">
              <a:solidFill>
                <a:srgbClr val="B4D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-7684" y="6492969"/>
            <a:ext cx="348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97568F5-243C-45F1-80A0-2106B97B04B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/>
              <a:t>8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" y="1384460"/>
            <a:ext cx="9066308" cy="25776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en-US" sz="1300" dirty="0">
              <a:solidFill>
                <a:prstClr val="black"/>
              </a:solidFill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8427" y="2184626"/>
            <a:ext cx="8915438" cy="14286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801" y="2275536"/>
            <a:ext cx="8614646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fontAlgn="t">
              <a:defRPr/>
            </a:pPr>
            <a:r>
              <a:rPr lang="en-GB" sz="2000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</a:rPr>
              <a:t>Utilising the opportunities presented through devolution, empower residents to live healthy, independent lives in a suitable home within their own communities and draw on their skills and strengths to contribute to health, wellbeing and economic growth within Greater Manchester.</a:t>
            </a:r>
          </a:p>
          <a:p>
            <a:pPr marL="0" lvl="1" algn="just" fontAlgn="t">
              <a:defRPr/>
            </a:pPr>
            <a:endParaRPr lang="en-GB" sz="13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321" y="3806724"/>
            <a:ext cx="86056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defRPr/>
            </a:pPr>
            <a:r>
              <a:rPr lang="en-GB" sz="2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Our objectives:</a:t>
            </a: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Support a social care system that is less reliant upon nursing and residential care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Develop ‘asks’ of the system to assist in innovative delivery arrangements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Oversee and advocate up-scaled provision of extra care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Create confidence in the market for providers and developers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Stimulate economic growth through development of new housing</a:t>
            </a: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6A5268-BD45-D648-8261-E93C8ADA5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9" y="87177"/>
            <a:ext cx="1125102" cy="118866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2329" y="1512691"/>
            <a:ext cx="9050686" cy="671935"/>
            <a:chOff x="-9995" y="747242"/>
            <a:chExt cx="4742323" cy="671935"/>
          </a:xfrm>
        </p:grpSpPr>
        <p:sp>
          <p:nvSpPr>
            <p:cNvPr id="24" name="Rounded Rectangle 23"/>
            <p:cNvSpPr/>
            <p:nvPr/>
          </p:nvSpPr>
          <p:spPr>
            <a:xfrm>
              <a:off x="-9995" y="747243"/>
              <a:ext cx="3481407" cy="581025"/>
            </a:xfrm>
            <a:prstGeom prst="roundRect">
              <a:avLst>
                <a:gd name="adj" fmla="val 0"/>
              </a:avLst>
            </a:prstGeom>
            <a:solidFill>
              <a:srgbClr val="B8D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28762" y="747242"/>
              <a:ext cx="1803566" cy="581025"/>
            </a:xfrm>
            <a:prstGeom prst="roundRect">
              <a:avLst>
                <a:gd name="adj" fmla="val 50000"/>
              </a:avLst>
            </a:prstGeom>
            <a:solidFill>
              <a:srgbClr val="B8D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 bwMode="auto">
            <a:xfrm>
              <a:off x="5263" y="830573"/>
              <a:ext cx="4588203" cy="58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Font typeface="Arial" charset="0"/>
                <a:buNone/>
              </a:pPr>
              <a:r>
                <a:rPr lang="en-GB" sz="2400" b="1" dirty="0">
                  <a:solidFill>
                    <a:srgbClr val="FFFFFF"/>
                  </a:solidFill>
                </a:rPr>
                <a:t>Creating the stock we need – Supported Housing Strategy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664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3665BEC-DE3F-4E2B-98A0-3B93FF3AD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874713"/>
            <a:ext cx="6697663" cy="941387"/>
          </a:xfrm>
        </p:spPr>
        <p:txBody>
          <a:bodyPr/>
          <a:lstStyle/>
          <a:p>
            <a:r>
              <a:rPr lang="en-GB" altLang="en-US" sz="3200" dirty="0"/>
              <a:t>Good Practice Example – Learning Disabilities &amp; Transforming Care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49A3F743-AEF4-4225-8150-431BED246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968500"/>
            <a:ext cx="8642350" cy="4248150"/>
          </a:xfrm>
        </p:spPr>
        <p:txBody>
          <a:bodyPr/>
          <a:lstStyle/>
          <a:p>
            <a:pPr>
              <a:defRPr/>
            </a:pPr>
            <a:endParaRPr lang="en-GB" altLang="en-US" sz="800" dirty="0"/>
          </a:p>
          <a:p>
            <a:pPr marL="0" indent="0">
              <a:buFontTx/>
              <a:buNone/>
              <a:defRPr/>
            </a:pPr>
            <a:r>
              <a:rPr lang="en-GB" altLang="en-US" sz="2400" dirty="0"/>
              <a:t>Nimrod House, Newham (Look Ahead)</a:t>
            </a:r>
          </a:p>
          <a:p>
            <a:pPr marL="0" indent="0">
              <a:buFontTx/>
              <a:buNone/>
              <a:defRPr/>
            </a:pPr>
            <a:endParaRPr lang="en-GB" altLang="en-US" sz="2000" dirty="0"/>
          </a:p>
          <a:p>
            <a:pPr>
              <a:defRPr/>
            </a:pPr>
            <a:r>
              <a:rPr lang="en-GB" altLang="en-US" sz="2000" dirty="0"/>
              <a:t>Developed in 2016 to support the Transforming Care Programme</a:t>
            </a:r>
          </a:p>
          <a:p>
            <a:pPr>
              <a:defRPr/>
            </a:pPr>
            <a:r>
              <a:rPr lang="en-GB" altLang="en-US" sz="2000" dirty="0"/>
              <a:t>Co-designed with customers, carers, families, clinicians and CQC</a:t>
            </a:r>
          </a:p>
          <a:p>
            <a:pPr>
              <a:defRPr/>
            </a:pPr>
            <a:r>
              <a:rPr lang="en-GB" altLang="en-US" sz="2000" dirty="0"/>
              <a:t>Designed for people with complex needs</a:t>
            </a:r>
          </a:p>
          <a:p>
            <a:pPr>
              <a:defRPr/>
            </a:pPr>
            <a:r>
              <a:rPr lang="en-GB" altLang="en-US" sz="2000" dirty="0"/>
              <a:t>Delivering impressive outcomes for individuals with complex, profound, and multiple needs </a:t>
            </a:r>
          </a:p>
          <a:p>
            <a:pPr>
              <a:defRPr/>
            </a:pPr>
            <a:r>
              <a:rPr lang="en-GB" altLang="en-US" sz="2000" dirty="0"/>
              <a:t>Delivering significant efficiencies</a:t>
            </a:r>
          </a:p>
          <a:p>
            <a:pPr>
              <a:defRPr/>
            </a:pPr>
            <a:endParaRPr lang="en-GB" altLang="en-US" sz="2000" dirty="0"/>
          </a:p>
          <a:p>
            <a:pPr marL="0" indent="0">
              <a:buFontTx/>
              <a:buNone/>
              <a:defRPr/>
            </a:pPr>
            <a:r>
              <a:rPr lang="en-GB" altLang="en-US" sz="1600" dirty="0"/>
              <a:t>Winner - CIH UK Housing Awards 2017 (Outstanding approach to meeting specialist housing needs)</a:t>
            </a:r>
          </a:p>
          <a:p>
            <a:pPr marL="0" indent="0">
              <a:buFontTx/>
              <a:buNone/>
              <a:defRPr/>
            </a:pPr>
            <a:r>
              <a:rPr lang="en-GB" sz="1600" dirty="0"/>
              <a:t>Winner - National Learning Disabilities &amp; Autism Awards 2017 (</a:t>
            </a:r>
            <a:r>
              <a:rPr lang="en-GB" sz="1600" dirty="0">
                <a:solidFill>
                  <a:srgbClr val="000000"/>
                </a:solidFill>
              </a:rPr>
              <a:t>Supported Housing Award)</a:t>
            </a:r>
            <a:endParaRPr lang="en-GB" alt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5267</TotalTime>
  <Words>923</Words>
  <Application>Microsoft Macintosh PowerPoint</Application>
  <PresentationFormat>On-screen Show (4:3)</PresentationFormat>
  <Paragraphs>144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Unicode MS</vt:lpstr>
      <vt:lpstr>ＭＳ Ｐゴシック</vt:lpstr>
      <vt:lpstr>ＭＳ Ｐゴシック</vt:lpstr>
      <vt:lpstr>Arial</vt:lpstr>
      <vt:lpstr>Calibri</vt:lpstr>
      <vt:lpstr>Times New Roman</vt:lpstr>
      <vt:lpstr>Default Design</vt:lpstr>
      <vt:lpstr>From Understanding to Partnership  Integrating health, housing and adult services  22nd November 2018</vt:lpstr>
      <vt:lpstr>National Policy Context </vt:lpstr>
      <vt:lpstr>Improving Health and Care Through the Home - National MoU</vt:lpstr>
      <vt:lpstr>Using &amp; Extending the MoU</vt:lpstr>
      <vt:lpstr>The Cost of Poor Housing</vt:lpstr>
      <vt:lpstr>Building the Strategic Case </vt:lpstr>
      <vt:lpstr>Good Practice Examples -  Strategic Approaches</vt:lpstr>
      <vt:lpstr>PowerPoint Presentation</vt:lpstr>
      <vt:lpstr>Good Practice Example – Learning Disabilities &amp; Transforming Care</vt:lpstr>
      <vt:lpstr>Good Practice Example – Derby City Council</vt:lpstr>
      <vt:lpstr>Good Practice Example – One Housing Group</vt:lpstr>
      <vt:lpstr>Home from Hospital – Interactive Map</vt:lpstr>
      <vt:lpstr>Summary - working in partnership with housing is good for you</vt:lpstr>
    </vt:vector>
  </TitlesOfParts>
  <Company>LGA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Marinda Oosthuizen</dc:creator>
  <cp:lastModifiedBy>Neil Revely</cp:lastModifiedBy>
  <cp:revision>192</cp:revision>
  <cp:lastPrinted>2018-11-13T09:33:30Z</cp:lastPrinted>
  <dcterms:created xsi:type="dcterms:W3CDTF">2007-03-15T15:06:48Z</dcterms:created>
  <dcterms:modified xsi:type="dcterms:W3CDTF">2018-11-18T19:06:37Z</dcterms:modified>
</cp:coreProperties>
</file>