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58" r:id="rId5"/>
    <p:sldId id="262" r:id="rId6"/>
    <p:sldId id="259" r:id="rId7"/>
    <p:sldId id="275" r:id="rId8"/>
    <p:sldId id="263" r:id="rId9"/>
    <p:sldId id="272" r:id="rId10"/>
    <p:sldId id="273" r:id="rId11"/>
    <p:sldId id="276" r:id="rId12"/>
    <p:sldId id="266" r:id="rId13"/>
    <p:sldId id="267" r:id="rId14"/>
    <p:sldId id="277" r:id="rId15"/>
    <p:sldId id="265" r:id="rId16"/>
    <p:sldId id="261" r:id="rId17"/>
    <p:sldId id="269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B071A2-358E-494A-9684-1228281DEE86}">
          <p14:sldIdLst>
            <p14:sldId id="256"/>
            <p14:sldId id="257"/>
            <p14:sldId id="274"/>
            <p14:sldId id="258"/>
          </p14:sldIdLst>
        </p14:section>
        <p14:section name="Untitled Section" id="{266DDBB7-1D1F-42AA-8462-D6841D9F6AB6}">
          <p14:sldIdLst>
            <p14:sldId id="262"/>
            <p14:sldId id="259"/>
            <p14:sldId id="275"/>
            <p14:sldId id="263"/>
          </p14:sldIdLst>
        </p14:section>
        <p14:section name="Untitled Section" id="{BEFAFF02-DCF8-44B6-A9B8-6A31B7FDAA41}">
          <p14:sldIdLst>
            <p14:sldId id="272"/>
            <p14:sldId id="273"/>
            <p14:sldId id="276"/>
            <p14:sldId id="266"/>
            <p14:sldId id="267"/>
            <p14:sldId id="277"/>
            <p14:sldId id="265"/>
            <p14:sldId id="261"/>
          </p14:sldIdLst>
        </p14:section>
        <p14:section name="Untitled Section" id="{B968DCEE-6397-4381-A384-3445AB786DC8}">
          <p14:sldIdLst>
            <p14:sldId id="269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C58E"/>
    <a:srgbClr val="07E9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38410-F587-4C8A-A913-5D9EF85210EF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0445C-4A00-43A2-A74F-91F3BD2617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39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C9E8-E406-4BD4-82D0-5BDA0F011E5D}" type="datetime1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91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CBA-45BC-4626-96FE-261BF82E8BE4}" type="datetime1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95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9979F-2E78-4B31-BD1F-2760DD5F937A}" type="datetime1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68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195AA-20A4-4FAE-A687-193C907C2C1B}" type="datetime1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9ECAA-CF36-44A2-9B3A-63C34C7ED6A9}" type="datetime1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01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7877-F3D5-459F-BA47-788A2FBC466C}" type="datetime1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77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A75-0B14-4A18-AA7B-79D951E9B3D7}" type="datetime1">
              <a:rPr lang="en-GB" smtClean="0"/>
              <a:t>15/11/2018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7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E3B5-1266-4C3D-B934-F91A6C3F3DD7}" type="datetime1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7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CC72-0755-464D-9EEA-089366BDFB89}" type="datetime1">
              <a:rPr lang="en-GB" smtClean="0"/>
              <a:t>15/11/2018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02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8CF5C-AD93-4543-8598-CBF22E721F88}" type="datetime1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4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6E11F-F56B-462B-A15B-AE78E907558B}" type="datetime1">
              <a:rPr lang="en-GB" smtClean="0"/>
              <a:t>15/11/2018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9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EDDB-6FA9-4C59-A053-2174C8D058D7}" type="datetime1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33969-582B-431D-9512-135E0E7931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63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3384376"/>
          </a:xfrm>
        </p:spPr>
        <p:txBody>
          <a:bodyPr>
            <a:normAutofit/>
          </a:bodyPr>
          <a:lstStyle/>
          <a:p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3600" dirty="0" smtClean="0"/>
              <a:t>Suffolk </a:t>
            </a:r>
            <a:r>
              <a:rPr lang="en-GB" sz="3600" dirty="0"/>
              <a:t>Mental Health Supported Housing </a:t>
            </a:r>
            <a:r>
              <a:rPr lang="en-GB" sz="3600" dirty="0" smtClean="0"/>
              <a:t>Pathway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Adult </a:t>
            </a:r>
            <a:r>
              <a:rPr lang="en-GB" sz="3600" dirty="0"/>
              <a:t>A</a:t>
            </a:r>
            <a:r>
              <a:rPr lang="en-GB" sz="3600" dirty="0" smtClean="0"/>
              <a:t>cute </a:t>
            </a:r>
            <a:r>
              <a:rPr lang="en-GB" sz="3600" dirty="0"/>
              <a:t>S</a:t>
            </a:r>
            <a:r>
              <a:rPr lang="en-GB" sz="3600" dirty="0" smtClean="0"/>
              <a:t>ervices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368752" cy="1368152"/>
          </a:xfrm>
        </p:spPr>
        <p:txBody>
          <a:bodyPr>
            <a:normAutofit fontScale="92500" lnSpcReduction="20000"/>
          </a:bodyPr>
          <a:lstStyle/>
          <a:p>
            <a:r>
              <a:rPr lang="en-GB" sz="2500" dirty="0"/>
              <a:t>Wendy Scott, </a:t>
            </a:r>
            <a:r>
              <a:rPr lang="en-GB" sz="2500" dirty="0" smtClean="0"/>
              <a:t>Ipswich &amp; East and West Suffolk Clinical </a:t>
            </a:r>
            <a:r>
              <a:rPr lang="en-GB" sz="2500" dirty="0"/>
              <a:t>Commissioning </a:t>
            </a:r>
            <a:r>
              <a:rPr lang="en-GB" sz="2500" dirty="0" smtClean="0"/>
              <a:t>Group</a:t>
            </a:r>
          </a:p>
          <a:p>
            <a:endParaRPr lang="en-GB" sz="2200" dirty="0"/>
          </a:p>
          <a:p>
            <a:r>
              <a:rPr lang="en-GB" sz="2500" dirty="0" smtClean="0"/>
              <a:t>Jo </a:t>
            </a:r>
            <a:r>
              <a:rPr lang="en-GB" sz="2500" dirty="0"/>
              <a:t>Bailey, Suffolk County Council 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0932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Ipswich &amp; East Suffolk CCG</a:t>
            </a:r>
          </a:p>
          <a:p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West Suffolk CCG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Suffolk County Council</a:t>
            </a:r>
            <a:endParaRPr lang="en-GB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32656"/>
            <a:ext cx="1780170" cy="540000"/>
          </a:xfrm>
          <a:prstGeom prst="rect">
            <a:avLst/>
          </a:prstGeom>
        </p:spPr>
      </p:pic>
      <p:pic>
        <p:nvPicPr>
          <p:cNvPr id="5" name="Picture 3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21" y="277314"/>
            <a:ext cx="23495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2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Review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dirty="0"/>
              <a:t>Once the service user has been allocated a supported accommodation placement they will be subject to a review every 12 months. </a:t>
            </a:r>
            <a:endParaRPr lang="en-GB" dirty="0" smtClean="0"/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dirty="0" smtClean="0"/>
              <a:t>The </a:t>
            </a:r>
            <a:r>
              <a:rPr lang="en-GB" dirty="0"/>
              <a:t>Panel will also review all service users whose length of stay has exceeded 18 months with the Care Co-ordinator</a:t>
            </a:r>
            <a:r>
              <a:rPr lang="en-GB" dirty="0" smtClean="0"/>
              <a:t>.</a:t>
            </a:r>
          </a:p>
          <a:p>
            <a:r>
              <a:rPr lang="en-GB" dirty="0" smtClean="0"/>
              <a:t>This </a:t>
            </a:r>
            <a:r>
              <a:rPr lang="en-GB" dirty="0"/>
              <a:t>process will be repeated every six months and the service user’s needs will be thoroughly evaluated and move on options and related issues explored.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764704"/>
            <a:ext cx="7754899" cy="53732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507288" cy="6408712"/>
          </a:xfrm>
        </p:spPr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Extra Contractual Resources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7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MH EAT Panel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49685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Membership </a:t>
            </a:r>
            <a:r>
              <a:rPr lang="en-GB" sz="2000" dirty="0"/>
              <a:t>includes Suffolk County Council and CCG </a:t>
            </a:r>
          </a:p>
          <a:p>
            <a:pPr marL="0" indent="0">
              <a:buNone/>
            </a:pPr>
            <a:endParaRPr lang="en-GB" sz="600" dirty="0" smtClean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purpose of the </a:t>
            </a:r>
            <a:r>
              <a:rPr lang="en-GB" sz="2000" dirty="0" smtClean="0"/>
              <a:t>MH EAT </a:t>
            </a:r>
            <a:r>
              <a:rPr lang="en-GB" sz="2000" dirty="0"/>
              <a:t>panel is:</a:t>
            </a:r>
          </a:p>
          <a:p>
            <a:pPr lvl="1"/>
            <a:r>
              <a:rPr lang="en-GB" sz="2000" dirty="0"/>
              <a:t>to MAKE funding decisions for individual patients, where funding is not already agreed through standard contracting and commissioning</a:t>
            </a:r>
          </a:p>
          <a:p>
            <a:pPr lvl="1"/>
            <a:r>
              <a:rPr lang="en-GB" sz="2000" dirty="0"/>
              <a:t>to review funding decisions on all new packages after 3 months and established packages 6 monthly.</a:t>
            </a:r>
          </a:p>
          <a:p>
            <a:pPr marL="0" indent="0">
              <a:buNone/>
            </a:pPr>
            <a:endParaRPr lang="en-GB" sz="200" dirty="0" smtClean="0"/>
          </a:p>
          <a:p>
            <a:r>
              <a:rPr lang="en-GB" sz="2000" dirty="0" smtClean="0"/>
              <a:t>Criteria is S117 aftercare or clinical exceptionality</a:t>
            </a:r>
          </a:p>
          <a:p>
            <a:pPr marL="0" indent="0">
              <a:buNone/>
            </a:pPr>
            <a:endParaRPr lang="en-GB" sz="100" dirty="0" smtClean="0"/>
          </a:p>
          <a:p>
            <a:pPr marL="0" indent="0">
              <a:buNone/>
            </a:pPr>
            <a:r>
              <a:rPr lang="en-GB" sz="2000" dirty="0">
                <a:solidFill>
                  <a:srgbClr val="7030A0"/>
                </a:solidFill>
              </a:rPr>
              <a:t> </a:t>
            </a:r>
            <a:r>
              <a:rPr lang="en-GB" sz="2000" dirty="0" smtClean="0">
                <a:solidFill>
                  <a:srgbClr val="7030A0"/>
                </a:solidFill>
              </a:rPr>
              <a:t>     Clinical Exceptionality definition: </a:t>
            </a:r>
            <a:endParaRPr lang="en-GB" sz="2000" dirty="0">
              <a:solidFill>
                <a:srgbClr val="7030A0"/>
              </a:solidFill>
            </a:endParaRPr>
          </a:p>
          <a:p>
            <a:r>
              <a:rPr lang="en-GB" sz="2000" dirty="0"/>
              <a:t>How is this patient significantly different from the population of patients with similar clinical circumstances who would not normally be offered this treatment?</a:t>
            </a:r>
          </a:p>
          <a:p>
            <a:r>
              <a:rPr lang="en-GB" sz="2000" dirty="0"/>
              <a:t> </a:t>
            </a:r>
            <a:r>
              <a:rPr lang="en-GB" sz="2000" dirty="0" smtClean="0"/>
              <a:t>Is </a:t>
            </a:r>
            <a:r>
              <a:rPr lang="en-GB" sz="2000" dirty="0"/>
              <a:t>this patient likely to gain significantly more benefit from this treatment than would be expected from other patients with the same condition who are not currently offered it</a:t>
            </a:r>
            <a:r>
              <a:rPr lang="en-GB" sz="2000" dirty="0" smtClean="0"/>
              <a:t>?</a:t>
            </a:r>
            <a:endParaRPr lang="en-GB" sz="1800" dirty="0"/>
          </a:p>
          <a:p>
            <a:pPr marL="0" indent="0">
              <a:buNone/>
            </a:pPr>
            <a:endParaRPr lang="en-GB" sz="400" dirty="0"/>
          </a:p>
          <a:p>
            <a:r>
              <a:rPr lang="en-GB" sz="2000" dirty="0" smtClean="0"/>
              <a:t>Funding 50/50 split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3686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Limitations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Supported housing does not administer medication provide personal care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Admission prevention patient/customer needs to be open to the home treatment team to access the admission prevention beds.</a:t>
            </a:r>
          </a:p>
          <a:p>
            <a:endParaRPr lang="en-GB" dirty="0" smtClean="0"/>
          </a:p>
          <a:p>
            <a:r>
              <a:rPr lang="en-GB" dirty="0" smtClean="0"/>
              <a:t>Requiring </a:t>
            </a:r>
            <a:r>
              <a:rPr lang="en-GB" dirty="0"/>
              <a:t>only prompting for support needs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8" y="274638"/>
            <a:ext cx="8247919" cy="6034682"/>
          </a:xfrm>
        </p:spPr>
      </p:pic>
    </p:spTree>
    <p:extLst>
      <p:ext uri="{BB962C8B-B14F-4D97-AF65-F5344CB8AC3E}">
        <p14:creationId xmlns:p14="http://schemas.microsoft.com/office/powerpoint/2010/main" val="40659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kern="1400" spc="-50" dirty="0">
                <a:solidFill>
                  <a:srgbClr val="2BC58E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Flexible Short Stay Pilots</a:t>
            </a:r>
            <a:r>
              <a:rPr lang="en-GB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kern="1400" spc="-5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703" y="1340769"/>
            <a:ext cx="5331433" cy="169463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176598"/>
              </p:ext>
            </p:extLst>
          </p:nvPr>
        </p:nvGraphicFramePr>
        <p:xfrm>
          <a:off x="1619672" y="3356992"/>
          <a:ext cx="5725160" cy="3095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580">
                  <a:extLst>
                    <a:ext uri="{9D8B030D-6E8A-4147-A177-3AD203B41FA5}">
                      <a16:colId xmlns:a16="http://schemas.microsoft.com/office/drawing/2014/main" val="492537640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4271985632"/>
                    </a:ext>
                  </a:extLst>
                </a:gridCol>
              </a:tblGrid>
              <a:tr h="624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Corner House x 2 beds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Hospital Road x 1 bed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The Coach House x 2 beds</a:t>
                      </a:r>
                      <a:endParaRPr lang="en-GB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1073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Can provide prompting with medication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Can provide prompting with personal care and Activities and Daily Living (ADL).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Service user needs to be able to provide and prepare own food with support.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Can Administer medication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Can provide/assist with personal care and ADL’s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Meals can be provided, and support can be given to eat also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>
                          <a:effectLst/>
                        </a:rPr>
                        <a:t>Physical observations can be carried out and completed if required.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744057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Service Users are monitored by MH hospital social worker and/or Home Treatment Team (HTT).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It is no longer a requirement to be open to HTT, although support workers from HTT will provide support</a:t>
                      </a:r>
                    </a:p>
                    <a:p>
                      <a:pPr marL="342900" lvl="0" indent="-342900">
                        <a:lnSpc>
                          <a:spcPct val="10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100" dirty="0">
                          <a:effectLst/>
                        </a:rPr>
                        <a:t>Access up until 10.30pm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321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50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2BC58E"/>
                </a:solidFill>
              </a:rPr>
              <a:t>Referral process and form</a:t>
            </a:r>
            <a:endParaRPr lang="en-GB" dirty="0">
              <a:solidFill>
                <a:srgbClr val="2BC58E"/>
              </a:solidFill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99274"/>
            <a:ext cx="1600282" cy="7810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957" y="1799274"/>
            <a:ext cx="1771741" cy="7048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127" y="3124133"/>
            <a:ext cx="1695537" cy="70488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212976"/>
            <a:ext cx="1657435" cy="7048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2224" y="4750345"/>
            <a:ext cx="1600282" cy="70488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1076" y="4653136"/>
            <a:ext cx="1714588" cy="7048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3464" y="1950531"/>
            <a:ext cx="585267" cy="40237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1593" y="2606047"/>
            <a:ext cx="408467" cy="45114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3312" y="3272342"/>
            <a:ext cx="548688" cy="4084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9712" y="4093234"/>
            <a:ext cx="402371" cy="45724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5506" y="4869160"/>
            <a:ext cx="536494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7E998"/>
                </a:solidFill>
              </a:rPr>
              <a:t>Aspirations</a:t>
            </a:r>
            <a:endParaRPr lang="en-GB" dirty="0">
              <a:solidFill>
                <a:srgbClr val="07E99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If pilot successful to become part of pooled fund offer</a:t>
            </a:r>
          </a:p>
          <a:p>
            <a:pPr marL="0" indent="0">
              <a:buNone/>
            </a:pPr>
            <a:endParaRPr lang="en-GB" sz="1050" dirty="0" smtClean="0"/>
          </a:p>
          <a:p>
            <a:pPr marL="0" indent="0">
              <a:buNone/>
            </a:pPr>
            <a:r>
              <a:rPr lang="en-GB" dirty="0" smtClean="0"/>
              <a:t>Explore </a:t>
            </a:r>
            <a:r>
              <a:rPr lang="en-GB" dirty="0"/>
              <a:t>PHB &amp; DP’s for </a:t>
            </a:r>
            <a:r>
              <a:rPr lang="en-GB" dirty="0" smtClean="0"/>
              <a:t>aftercare</a:t>
            </a:r>
          </a:p>
          <a:p>
            <a:pPr marL="0" indent="0">
              <a:buNone/>
            </a:pPr>
            <a:endParaRPr lang="en-GB" i="1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518727"/>
            <a:ext cx="6273328" cy="6889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149080"/>
            <a:ext cx="3030607" cy="2327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026" y="5374983"/>
            <a:ext cx="450533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92343"/>
            <a:ext cx="8064896" cy="58169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pPr algn="ctr"/>
            <a:endParaRPr lang="en-GB" sz="4800" b="1" dirty="0" smtClean="0"/>
          </a:p>
          <a:p>
            <a:pPr algn="ctr"/>
            <a:endParaRPr lang="en-GB" sz="4800" b="1" dirty="0"/>
          </a:p>
          <a:p>
            <a:pPr algn="ctr"/>
            <a:endParaRPr lang="en-GB" sz="4800" b="1" dirty="0" smtClean="0"/>
          </a:p>
          <a:p>
            <a:pPr algn="ctr"/>
            <a:endParaRPr lang="en-GB" sz="4800" b="1" dirty="0"/>
          </a:p>
          <a:p>
            <a:pPr algn="ctr"/>
            <a:endParaRPr lang="en-GB" sz="4800" b="1" dirty="0" smtClean="0"/>
          </a:p>
          <a:p>
            <a:pPr algn="ctr"/>
            <a:r>
              <a:rPr lang="en-GB" sz="4800" b="1" dirty="0" smtClean="0"/>
              <a:t>Any Questions ????</a:t>
            </a:r>
          </a:p>
          <a:p>
            <a:pPr algn="ctr"/>
            <a:endParaRPr lang="en-GB" sz="4800" b="1" dirty="0"/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92343"/>
            <a:ext cx="324036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Geographical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12373"/>
            <a:ext cx="7704856" cy="544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5513466" cy="388843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5721499"/>
          </a:xfrm>
          <a:solidFill>
            <a:srgbClr val="0070C0"/>
          </a:solidFill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sz="40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GB" sz="4000" dirty="0"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3848" y="5085184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/>
              <a:t>Where are we now?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5904893" cy="350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Current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250 </a:t>
            </a:r>
            <a:r>
              <a:rPr lang="en-GB" dirty="0"/>
              <a:t>beds of various support levels across all areas. </a:t>
            </a:r>
          </a:p>
          <a:p>
            <a:r>
              <a:rPr lang="en-GB" dirty="0"/>
              <a:t>Some with 24 hour support</a:t>
            </a:r>
          </a:p>
          <a:p>
            <a:r>
              <a:rPr lang="en-GB" dirty="0"/>
              <a:t>Some with waking nights.</a:t>
            </a:r>
          </a:p>
          <a:p>
            <a:r>
              <a:rPr lang="en-GB" dirty="0"/>
              <a:t>Others with floating support </a:t>
            </a:r>
            <a:r>
              <a:rPr lang="en-GB" dirty="0" smtClean="0"/>
              <a:t>and/or </a:t>
            </a:r>
            <a:r>
              <a:rPr lang="en-GB" dirty="0"/>
              <a:t>personal care package </a:t>
            </a:r>
          </a:p>
          <a:p>
            <a:r>
              <a:rPr lang="en-GB" dirty="0"/>
              <a:t>4 different providers MIND, Julian Support, Richmond Fellowship and Home Group. </a:t>
            </a:r>
          </a:p>
          <a:p>
            <a:r>
              <a:rPr lang="en-GB" dirty="0"/>
              <a:t>Assessment beds </a:t>
            </a:r>
            <a:r>
              <a:rPr lang="en-GB" dirty="0" smtClean="0"/>
              <a:t>x 2 </a:t>
            </a:r>
            <a:r>
              <a:rPr lang="en-GB" dirty="0"/>
              <a:t>for </a:t>
            </a:r>
            <a:r>
              <a:rPr lang="en-GB" dirty="0" smtClean="0"/>
              <a:t>up to 3 </a:t>
            </a:r>
            <a:r>
              <a:rPr lang="en-GB" dirty="0"/>
              <a:t>months.</a:t>
            </a:r>
          </a:p>
          <a:p>
            <a:r>
              <a:rPr lang="en-GB" dirty="0"/>
              <a:t>3 x respite beds</a:t>
            </a:r>
          </a:p>
          <a:p>
            <a:r>
              <a:rPr lang="en-GB" dirty="0"/>
              <a:t>3 x admission prevention (gate kept by home treatment team)</a:t>
            </a:r>
          </a:p>
          <a:p>
            <a:r>
              <a:rPr lang="en-GB" dirty="0"/>
              <a:t>1 x homelessness bed.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4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/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24 hour Support Providers in Suffolk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25" y="1268760"/>
            <a:ext cx="8496944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70C0"/>
                </a:solidFill>
              </a:rPr>
              <a:t>Ipswich</a:t>
            </a:r>
            <a:r>
              <a:rPr lang="en-GB" dirty="0" smtClean="0">
                <a:solidFill>
                  <a:srgbClr val="0070C0"/>
                </a:solidFill>
              </a:rPr>
              <a:t>		</a:t>
            </a:r>
            <a:r>
              <a:rPr lang="en-GB" sz="2400" dirty="0" smtClean="0">
                <a:solidFill>
                  <a:srgbClr val="0070C0"/>
                </a:solidFill>
              </a:rPr>
              <a:t> 	 Mid Suffolk &amp; </a:t>
            </a:r>
            <a:r>
              <a:rPr lang="en-GB" sz="2400" dirty="0" err="1" smtClean="0">
                <a:solidFill>
                  <a:srgbClr val="0070C0"/>
                </a:solidFill>
              </a:rPr>
              <a:t>Babergh</a:t>
            </a:r>
            <a:r>
              <a:rPr lang="en-GB" sz="2400" dirty="0" smtClean="0">
                <a:solidFill>
                  <a:srgbClr val="0070C0"/>
                </a:solidFill>
              </a:rPr>
              <a:t>            Suffolk Coastal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pPr marL="0" indent="0">
              <a:buNone/>
            </a:pPr>
            <a:r>
              <a:rPr lang="en-GB" sz="2800" dirty="0">
                <a:solidFill>
                  <a:srgbClr val="0070C0"/>
                </a:solidFill>
              </a:rPr>
              <a:t> </a:t>
            </a:r>
            <a:endParaRPr lang="en-GB" sz="2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400" dirty="0" err="1" smtClean="0">
                <a:solidFill>
                  <a:srgbClr val="0070C0"/>
                </a:solidFill>
              </a:rPr>
              <a:t>Waverney</a:t>
            </a:r>
            <a:r>
              <a:rPr lang="en-GB" sz="2400" dirty="0" smtClean="0">
                <a:solidFill>
                  <a:srgbClr val="0070C0"/>
                </a:solidFill>
              </a:rPr>
              <a:t>		West Suffolk			</a:t>
            </a:r>
          </a:p>
          <a:p>
            <a:pPr marL="0" indent="0">
              <a:buNone/>
            </a:pPr>
            <a:endParaRPr lang="en-GB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800" dirty="0" smtClean="0"/>
              <a:t>                                    </a:t>
            </a:r>
            <a:r>
              <a:rPr lang="en-GB" sz="1600" dirty="0" smtClean="0"/>
              <a:t>	     </a:t>
            </a:r>
            <a:endParaRPr lang="en-GB" sz="2000" dirty="0" smtClean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55576" y="1838427"/>
            <a:ext cx="2421150" cy="48309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err="1" smtClean="0"/>
              <a:t>Bramford</a:t>
            </a:r>
            <a:r>
              <a:rPr lang="en-GB" sz="1800" dirty="0" smtClean="0"/>
              <a:t> Place</a:t>
            </a:r>
          </a:p>
          <a:p>
            <a:endParaRPr lang="en-GB" sz="500" dirty="0" smtClean="0"/>
          </a:p>
          <a:p>
            <a:r>
              <a:rPr lang="en-GB" sz="1800" dirty="0" smtClean="0"/>
              <a:t>The </a:t>
            </a:r>
            <a:r>
              <a:rPr lang="en-GB" sz="1800" dirty="0" err="1" smtClean="0"/>
              <a:t>Cornerhouse</a:t>
            </a:r>
            <a:r>
              <a:rPr lang="en-GB" sz="1800" dirty="0" smtClean="0"/>
              <a:t> </a:t>
            </a:r>
          </a:p>
          <a:p>
            <a:pPr marL="0" indent="0">
              <a:buNone/>
            </a:pPr>
            <a:r>
              <a:rPr lang="en-GB" sz="1800" dirty="0" smtClean="0"/>
              <a:t>      (waking night)</a:t>
            </a:r>
          </a:p>
          <a:p>
            <a:endParaRPr lang="en-GB" sz="500" dirty="0" smtClean="0"/>
          </a:p>
          <a:p>
            <a:r>
              <a:rPr lang="en-GB" sz="1800" dirty="0" err="1" smtClean="0"/>
              <a:t>Gippeswyk</a:t>
            </a:r>
            <a:endParaRPr lang="en-GB" sz="1800" dirty="0" smtClean="0"/>
          </a:p>
          <a:p>
            <a:pPr marL="0" indent="0">
              <a:buNone/>
            </a:pPr>
            <a:endParaRPr lang="en-GB" sz="500" dirty="0" smtClean="0"/>
          </a:p>
          <a:p>
            <a:r>
              <a:rPr lang="en-GB" sz="1800" dirty="0" smtClean="0"/>
              <a:t>Felixstowe Road</a:t>
            </a:r>
          </a:p>
          <a:p>
            <a:endParaRPr lang="en-GB" sz="500" dirty="0" smtClean="0"/>
          </a:p>
          <a:p>
            <a:r>
              <a:rPr lang="en-GB" sz="1800" dirty="0" smtClean="0"/>
              <a:t>Riverside Road</a:t>
            </a:r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1800" dirty="0" err="1" smtClean="0"/>
              <a:t>Kirkley</a:t>
            </a:r>
            <a:r>
              <a:rPr lang="en-GB" sz="1800" dirty="0" smtClean="0"/>
              <a:t> Cliff, Lowestoft</a:t>
            </a:r>
          </a:p>
        </p:txBody>
      </p:sp>
      <p:sp>
        <p:nvSpPr>
          <p:cNvPr id="7" name="Rectangle 6"/>
          <p:cNvSpPr/>
          <p:nvPr/>
        </p:nvSpPr>
        <p:spPr>
          <a:xfrm>
            <a:off x="3311860" y="1829554"/>
            <a:ext cx="252028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Cricket Meadow, Stowmarket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Queens </a:t>
            </a:r>
            <a:r>
              <a:rPr lang="en-GB" dirty="0"/>
              <a:t>Road, Sudbury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Rye </a:t>
            </a:r>
            <a:r>
              <a:rPr lang="en-GB" dirty="0"/>
              <a:t>Hill, </a:t>
            </a:r>
            <a:r>
              <a:rPr lang="en-GB" dirty="0" smtClean="0"/>
              <a:t>Sudbury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 smtClean="0"/>
          </a:p>
          <a:p>
            <a:endParaRPr lang="en-GB" sz="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Hospital Road, Bury St Edmunds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732239" y="1838427"/>
            <a:ext cx="2168629" cy="190550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/>
              <a:t>Spinney Close, </a:t>
            </a:r>
            <a:r>
              <a:rPr lang="en-GB" sz="1800" dirty="0" err="1" smtClean="0"/>
              <a:t>Kelsale</a:t>
            </a:r>
            <a:endParaRPr lang="en-GB" sz="1800" dirty="0" smtClean="0"/>
          </a:p>
          <a:p>
            <a:pPr marL="0" indent="0">
              <a:buNone/>
            </a:pPr>
            <a:endParaRPr lang="en-GB" sz="500" dirty="0"/>
          </a:p>
          <a:p>
            <a:r>
              <a:rPr lang="en-GB" sz="1800" dirty="0" smtClean="0"/>
              <a:t>Eastwood Terrace, Woodbridge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806980"/>
            <a:ext cx="1872208" cy="18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Financial Breakdown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Pooled Fund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Total Supported Housing		£2,436,706</a:t>
            </a:r>
          </a:p>
          <a:p>
            <a:r>
              <a:rPr lang="en-GB" dirty="0" smtClean="0"/>
              <a:t>Suffolk County Council		£1,515,389</a:t>
            </a:r>
          </a:p>
          <a:p>
            <a:r>
              <a:rPr lang="en-GB" dirty="0" smtClean="0"/>
              <a:t>West Suffolk CCG			£307,998</a:t>
            </a:r>
          </a:p>
          <a:p>
            <a:r>
              <a:rPr lang="en-GB" sz="3000" dirty="0" smtClean="0"/>
              <a:t>Ipswich &amp; East Suffolk CCG</a:t>
            </a:r>
            <a:r>
              <a:rPr lang="en-GB" dirty="0" smtClean="0"/>
              <a:t>		£459,562</a:t>
            </a:r>
          </a:p>
          <a:p>
            <a:r>
              <a:rPr lang="en-GB" dirty="0" smtClean="0"/>
              <a:t>Waveney CCG			          £153,756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01499"/>
            <a:ext cx="1674209" cy="111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332656"/>
            <a:ext cx="7852171" cy="61624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5" y="692696"/>
            <a:ext cx="749577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smtClean="0">
                <a:solidFill>
                  <a:srgbClr val="00B050"/>
                </a:solidFill>
              </a:rPr>
              <a:t> Aims</a:t>
            </a:r>
            <a:endParaRPr lang="en-GB" sz="4000" dirty="0" smtClean="0"/>
          </a:p>
          <a:p>
            <a:r>
              <a:rPr lang="en-GB" sz="4000" dirty="0" smtClean="0"/>
              <a:t>       </a:t>
            </a:r>
          </a:p>
          <a:p>
            <a:pPr lvl="8"/>
            <a:r>
              <a:rPr lang="en-GB" sz="4000" dirty="0" smtClean="0"/>
              <a:t>		   </a:t>
            </a:r>
          </a:p>
          <a:p>
            <a:pPr lvl="8"/>
            <a:r>
              <a:rPr lang="en-GB" sz="4000" b="1" dirty="0">
                <a:solidFill>
                  <a:srgbClr val="00B050"/>
                </a:solidFill>
              </a:rPr>
              <a:t>	</a:t>
            </a:r>
            <a:r>
              <a:rPr lang="en-GB" sz="4000" b="1" dirty="0" smtClean="0">
                <a:solidFill>
                  <a:srgbClr val="00B050"/>
                </a:solidFill>
              </a:rPr>
              <a:t>	</a:t>
            </a:r>
            <a:endParaRPr lang="en-GB" sz="100" dirty="0" smtClean="0"/>
          </a:p>
          <a:p>
            <a:endParaRPr lang="en-GB" b="1" dirty="0" smtClean="0">
              <a:solidFill>
                <a:srgbClr val="00B050"/>
              </a:solidFill>
            </a:endParaRPr>
          </a:p>
          <a:p>
            <a:r>
              <a:rPr lang="en-GB" sz="4000" b="1" dirty="0" smtClean="0">
                <a:solidFill>
                  <a:srgbClr val="00B050"/>
                </a:solidFill>
              </a:rPr>
              <a:t>Review</a:t>
            </a:r>
            <a:endParaRPr lang="en-GB" sz="4000" b="1" dirty="0">
              <a:solidFill>
                <a:srgbClr val="00B050"/>
              </a:solidFill>
            </a:endParaRPr>
          </a:p>
          <a:p>
            <a:r>
              <a:rPr lang="en-GB" sz="4000" dirty="0" smtClean="0"/>
              <a:t>				</a:t>
            </a:r>
            <a:endParaRPr lang="en-GB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54868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B050"/>
                </a:solidFill>
              </a:rPr>
              <a:t>Processes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48264" y="2636912"/>
            <a:ext cx="1903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300" b="1" dirty="0" smtClean="0">
                <a:solidFill>
                  <a:srgbClr val="00B050"/>
                </a:solidFill>
              </a:rPr>
              <a:t>Moving On</a:t>
            </a:r>
            <a:endParaRPr lang="en-GB" sz="33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Aim of Mental Health Supported Housing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 aim of these services </a:t>
            </a:r>
            <a:r>
              <a:rPr lang="en-GB" dirty="0" smtClean="0"/>
              <a:t>is</a:t>
            </a:r>
          </a:p>
          <a:p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enable people to recover</a:t>
            </a:r>
            <a:r>
              <a:rPr lang="en-GB" dirty="0" smtClean="0"/>
              <a:t>,</a:t>
            </a:r>
          </a:p>
          <a:p>
            <a:r>
              <a:rPr lang="en-GB" dirty="0"/>
              <a:t>S</a:t>
            </a:r>
            <a:r>
              <a:rPr lang="en-GB" dirty="0" smtClean="0"/>
              <a:t>ustain </a:t>
            </a:r>
            <a:r>
              <a:rPr lang="en-GB" dirty="0"/>
              <a:t>that recovery, </a:t>
            </a:r>
            <a:endParaRPr lang="en-GB" dirty="0" smtClean="0"/>
          </a:p>
          <a:p>
            <a:r>
              <a:rPr lang="en-GB" dirty="0"/>
              <a:t>B</a:t>
            </a:r>
            <a:r>
              <a:rPr lang="en-GB" dirty="0" smtClean="0"/>
              <a:t>e </a:t>
            </a:r>
            <a:r>
              <a:rPr lang="en-GB" dirty="0"/>
              <a:t>socially included </a:t>
            </a:r>
            <a:endParaRPr lang="en-GB" dirty="0" smtClean="0"/>
          </a:p>
          <a:p>
            <a:r>
              <a:rPr lang="en-GB" dirty="0"/>
              <a:t>D</a:t>
            </a:r>
            <a:r>
              <a:rPr lang="en-GB" dirty="0" smtClean="0"/>
              <a:t>evelop</a:t>
            </a:r>
            <a:r>
              <a:rPr lang="en-GB" dirty="0"/>
              <a:t>/ maintain independent living </a:t>
            </a:r>
            <a:r>
              <a:rPr lang="en-GB" dirty="0" smtClean="0"/>
              <a:t>skills.</a:t>
            </a:r>
          </a:p>
          <a:p>
            <a:pPr marL="0" indent="0">
              <a:buNone/>
            </a:pPr>
            <a:endParaRPr lang="en-GB" sz="1700" dirty="0" smtClean="0"/>
          </a:p>
          <a:p>
            <a:pPr marL="0" indent="0">
              <a:buNone/>
            </a:pPr>
            <a:r>
              <a:rPr lang="en-GB" dirty="0" smtClean="0"/>
              <a:t>These </a:t>
            </a:r>
            <a:r>
              <a:rPr lang="en-GB" dirty="0"/>
              <a:t>services are firmly embedded within recovery principles and cannot be viewed as long term solutions.</a:t>
            </a:r>
          </a:p>
        </p:txBody>
      </p:sp>
    </p:spTree>
    <p:extLst>
      <p:ext uri="{BB962C8B-B14F-4D97-AF65-F5344CB8AC3E}">
        <p14:creationId xmlns:p14="http://schemas.microsoft.com/office/powerpoint/2010/main" val="150697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Process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Prior to completing </a:t>
            </a:r>
            <a:r>
              <a:rPr lang="en-GB" dirty="0" smtClean="0"/>
              <a:t>application </a:t>
            </a:r>
            <a:r>
              <a:rPr lang="en-GB" dirty="0"/>
              <a:t>form the Care </a:t>
            </a:r>
            <a:r>
              <a:rPr lang="en-GB" dirty="0" smtClean="0"/>
              <a:t>Co-ordinator contacts </a:t>
            </a:r>
            <a:r>
              <a:rPr lang="en-GB" dirty="0"/>
              <a:t>the support providers to discuss the referral and arrange project visits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Once </a:t>
            </a:r>
            <a:r>
              <a:rPr lang="en-GB" dirty="0"/>
              <a:t>the providers have received all the necessary information and the service user has visited potential projects an assessment will be arranged. 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Following </a:t>
            </a:r>
            <a:r>
              <a:rPr lang="en-GB" dirty="0"/>
              <a:t>assessment, the Providers will take their recommendations to the Supported Housing Panel which meets on a monthly basis. </a:t>
            </a:r>
            <a:endParaRPr lang="en-GB" dirty="0" smtClean="0"/>
          </a:p>
          <a:p>
            <a:endParaRPr lang="en-GB" sz="1800" dirty="0" smtClean="0"/>
          </a:p>
          <a:p>
            <a:r>
              <a:rPr lang="en-GB" dirty="0" smtClean="0"/>
              <a:t>The </a:t>
            </a:r>
            <a:r>
              <a:rPr lang="en-GB" dirty="0"/>
              <a:t>role of the Panel is to offer advice and guidance to Care Co-ordinators regarding housing and support solutions that will best meet the need of the individual and agree the allocation of supported housing when appropriate.</a:t>
            </a:r>
          </a:p>
        </p:txBody>
      </p:sp>
    </p:spTree>
    <p:extLst>
      <p:ext uri="{BB962C8B-B14F-4D97-AF65-F5344CB8AC3E}">
        <p14:creationId xmlns:p14="http://schemas.microsoft.com/office/powerpoint/2010/main" val="31306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692</Words>
  <Application>Microsoft Office PowerPoint</Application>
  <PresentationFormat>On-screen Show (4:3)</PresentationFormat>
  <Paragraphs>155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  Suffolk Mental Health Supported Housing Pathway  Adult Acute Services</vt:lpstr>
      <vt:lpstr>Geographical area</vt:lpstr>
      <vt:lpstr>PowerPoint Presentation</vt:lpstr>
      <vt:lpstr>Current provision</vt:lpstr>
      <vt:lpstr> 24 hour Support Providers in Suffolk </vt:lpstr>
      <vt:lpstr>Financial Breakdown</vt:lpstr>
      <vt:lpstr>PowerPoint Presentation</vt:lpstr>
      <vt:lpstr>Aim of Mental Health Supported Housing</vt:lpstr>
      <vt:lpstr>Process</vt:lpstr>
      <vt:lpstr>Review</vt:lpstr>
      <vt:lpstr>Extra Contractual Resources        </vt:lpstr>
      <vt:lpstr>MH EAT Panel </vt:lpstr>
      <vt:lpstr>Limitations</vt:lpstr>
      <vt:lpstr>PowerPoint Presentation</vt:lpstr>
      <vt:lpstr>Flexible Short Stay Pilots </vt:lpstr>
      <vt:lpstr>Referral process and form</vt:lpstr>
      <vt:lpstr>Aspirations</vt:lpstr>
      <vt:lpstr>PowerPoint Presentation</vt:lpstr>
    </vt:vector>
  </TitlesOfParts>
  <Company>Suffolk Support Services 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Helen.Farrow</dc:creator>
  <cp:lastModifiedBy>Scott Wendy (IESCCG)</cp:lastModifiedBy>
  <cp:revision>47</cp:revision>
  <dcterms:created xsi:type="dcterms:W3CDTF">2013-09-26T13:47:33Z</dcterms:created>
  <dcterms:modified xsi:type="dcterms:W3CDTF">2018-11-15T14:57:18Z</dcterms:modified>
</cp:coreProperties>
</file>