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73" r:id="rId2"/>
    <p:sldId id="274" r:id="rId3"/>
    <p:sldId id="275" r:id="rId4"/>
    <p:sldId id="276" r:id="rId5"/>
    <p:sldId id="277" r:id="rId6"/>
    <p:sldId id="278" r:id="rId7"/>
    <p:sldId id="279" r:id="rId8"/>
    <p:sldId id="280" r:id="rId9"/>
    <p:sldId id="281" r:id="rId10"/>
    <p:sldId id="282" r:id="rId11"/>
    <p:sldId id="296" r:id="rId12"/>
    <p:sldId id="317" r:id="rId13"/>
    <p:sldId id="315" r:id="rId14"/>
    <p:sldId id="259" r:id="rId15"/>
    <p:sldId id="324" r:id="rId16"/>
    <p:sldId id="325" r:id="rId17"/>
    <p:sldId id="326" r:id="rId18"/>
    <p:sldId id="328" r:id="rId19"/>
    <p:sldId id="329" r:id="rId20"/>
    <p:sldId id="331" r:id="rId21"/>
    <p:sldId id="332" r:id="rId22"/>
    <p:sldId id="327"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11F"/>
    <a:srgbClr val="009FE3"/>
    <a:srgbClr val="E6007E"/>
    <a:srgbClr val="F39200"/>
    <a:srgbClr val="95C11E"/>
    <a:srgbClr val="F9B000"/>
    <a:srgbClr val="E7027E"/>
    <a:srgbClr val="B90D80"/>
    <a:srgbClr val="702283"/>
    <a:srgbClr val="4826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229" autoAdjust="0"/>
  </p:normalViewPr>
  <p:slideViewPr>
    <p:cSldViewPr snapToGrid="0" snapToObjects="1">
      <p:cViewPr>
        <p:scale>
          <a:sx n="100" d="100"/>
          <a:sy n="100" d="100"/>
        </p:scale>
        <p:origin x="-58" y="-115"/>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8B6CEC-4A76-410D-AF63-DC24B8908199}" type="datetimeFigureOut">
              <a:rPr lang="en-GB" smtClean="0"/>
              <a:t>16/11/2018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7C1066-87B0-429D-B528-C9B8DD3A4E98}" type="slidenum">
              <a:rPr lang="en-GB" smtClean="0"/>
              <a:t>‹#›</a:t>
            </a:fld>
            <a:endParaRPr lang="en-GB"/>
          </a:p>
        </p:txBody>
      </p:sp>
      <p:sp>
        <p:nvSpPr>
          <p:cNvPr id="6" name="fl"/>
          <p:cNvSpPr txBox="1"/>
          <p:nvPr/>
        </p:nvSpPr>
        <p:spPr>
          <a:xfrm>
            <a:off x="0" y="8806180"/>
            <a:ext cx="6858000" cy="369332"/>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67741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B9425-3F76-4106-BA08-068126A0E8C4}" type="datetimeFigureOut">
              <a:rPr lang="en-GB" smtClean="0"/>
              <a:t>16/11/2018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E139B-A3BA-472B-A582-B7A3ED03FC45}" type="slidenum">
              <a:rPr lang="en-GB" smtClean="0"/>
              <a:t>‹#›</a:t>
            </a:fld>
            <a:endParaRPr lang="en-GB"/>
          </a:p>
        </p:txBody>
      </p:sp>
      <p:sp>
        <p:nvSpPr>
          <p:cNvPr id="8" name="fl"/>
          <p:cNvSpPr txBox="1"/>
          <p:nvPr/>
        </p:nvSpPr>
        <p:spPr>
          <a:xfrm>
            <a:off x="0" y="8806180"/>
            <a:ext cx="6858000" cy="369332"/>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779788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118CDC"/>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dirty="0" smtClean="0">
                <a:latin typeface="Corbel"/>
                <a:cs typeface="Corbel"/>
              </a:rPr>
              <a:t>Making homes happen</a:t>
            </a:r>
            <a:endParaRPr lang="en-US" sz="1400" dirty="0">
              <a:latin typeface="Corbel"/>
              <a:cs typeface="Corbel"/>
            </a:endParaRPr>
          </a:p>
        </p:txBody>
      </p:sp>
      <p:pic>
        <p:nvPicPr>
          <p:cNvPr id="8" name="Picture 7" descr="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351695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 Slide 2col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231329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Slide 3col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49434"/>
          </a:xfrm>
        </p:spPr>
        <p:txBody>
          <a:bodyPr lIns="0" tIns="0" rIns="0" bIns="0" numCol="3" spcCol="288000">
            <a:normAutofit/>
          </a:bodyPr>
          <a:lstStyle>
            <a:lvl1pPr>
              <a:spcBef>
                <a:spcPts val="480"/>
              </a:spcBef>
              <a:defRPr sz="1600">
                <a:latin typeface="Corbel"/>
                <a:cs typeface="Corbel"/>
              </a:defRPr>
            </a:lvl1pPr>
            <a:lvl2pPr>
              <a:spcBef>
                <a:spcPts val="480"/>
              </a:spcBef>
              <a:defRPr sz="1600">
                <a:latin typeface="Corbel"/>
                <a:cs typeface="Corbel"/>
              </a:defRPr>
            </a:lvl2pPr>
            <a:lvl3pPr>
              <a:spcBef>
                <a:spcPts val="480"/>
              </a:spcBef>
              <a:defRPr sz="1600">
                <a:latin typeface="Corbel"/>
                <a:cs typeface="Corbel"/>
              </a:defRPr>
            </a:lvl3pPr>
            <a:lvl4pPr>
              <a:spcBef>
                <a:spcPts val="480"/>
              </a:spcBef>
              <a:defRPr sz="16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837960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 Slide Purp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E6007E"/>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2297"/>
            <a:ext cx="6837916" cy="3142782"/>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812992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 Slide 2col Purp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E6007E"/>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1567733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 Slide 3col Purp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E6007E"/>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49434"/>
          </a:xfrm>
        </p:spPr>
        <p:txBody>
          <a:bodyPr lIns="0" tIns="0" rIns="0" bIns="0" numCol="3" spcCol="288000">
            <a:normAutofit/>
          </a:bodyPr>
          <a:lstStyle>
            <a:lvl1pPr>
              <a:spcBef>
                <a:spcPts val="480"/>
              </a:spcBef>
              <a:defRPr sz="1600">
                <a:latin typeface="Corbel"/>
                <a:cs typeface="Corbel"/>
              </a:defRPr>
            </a:lvl1pPr>
            <a:lvl2pPr>
              <a:spcBef>
                <a:spcPts val="480"/>
              </a:spcBef>
              <a:defRPr sz="1600">
                <a:latin typeface="Corbel"/>
                <a:cs typeface="Corbel"/>
              </a:defRPr>
            </a:lvl2pPr>
            <a:lvl3pPr>
              <a:spcBef>
                <a:spcPts val="480"/>
              </a:spcBef>
              <a:defRPr sz="1600">
                <a:latin typeface="Corbel"/>
                <a:cs typeface="Corbel"/>
              </a:defRPr>
            </a:lvl3pPr>
            <a:lvl4pPr>
              <a:spcBef>
                <a:spcPts val="480"/>
              </a:spcBef>
              <a:defRPr sz="16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68163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Slide G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95C11E"/>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2297"/>
            <a:ext cx="6837916" cy="3142782"/>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237249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 Slide 2col G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1523036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 Slide 3col G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49434"/>
          </a:xfrm>
        </p:spPr>
        <p:txBody>
          <a:bodyPr lIns="0" tIns="0" rIns="0" bIns="0" numCol="3" spcCol="288000">
            <a:normAutofit/>
          </a:bodyPr>
          <a:lstStyle>
            <a:lvl1pPr>
              <a:spcBef>
                <a:spcPts val="480"/>
              </a:spcBef>
              <a:defRPr sz="1600">
                <a:latin typeface="Corbel"/>
                <a:cs typeface="Corbel"/>
              </a:defRPr>
            </a:lvl1pPr>
            <a:lvl2pPr>
              <a:spcBef>
                <a:spcPts val="480"/>
              </a:spcBef>
              <a:defRPr sz="1600">
                <a:latin typeface="Corbel"/>
                <a:cs typeface="Corbel"/>
              </a:defRPr>
            </a:lvl2pPr>
            <a:lvl3pPr>
              <a:spcBef>
                <a:spcPts val="480"/>
              </a:spcBef>
              <a:defRPr sz="1600">
                <a:latin typeface="Corbel"/>
                <a:cs typeface="Corbel"/>
              </a:defRPr>
            </a:lvl3pPr>
            <a:lvl4pPr>
              <a:spcBef>
                <a:spcPts val="480"/>
              </a:spcBef>
              <a:defRPr sz="16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39391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ext Slide Oran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F9B000"/>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2297"/>
            <a:ext cx="6837916" cy="3142782"/>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1557192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xt Slide 2col Oran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F9B000"/>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369867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urpl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E6007E"/>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dirty="0" smtClean="0">
                <a:latin typeface="Corbel"/>
                <a:cs typeface="Corbel"/>
              </a:rPr>
              <a:t>Making homes happen</a:t>
            </a:r>
            <a:endParaRPr lang="en-US" sz="1400" dirty="0">
              <a:latin typeface="Corbel"/>
              <a:cs typeface="Corbel"/>
            </a:endParaRPr>
          </a:p>
        </p:txBody>
      </p:sp>
      <p:pic>
        <p:nvPicPr>
          <p:cNvPr id="7" name="Picture 6" descr="purp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178609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Slide 3col Oran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F9B000"/>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4000"/>
            <a:ext cx="8229600" cy="3149434"/>
          </a:xfrm>
        </p:spPr>
        <p:txBody>
          <a:bodyPr lIns="0" tIns="0" rIns="0" bIns="0" numCol="3" spcCol="288000">
            <a:normAutofit/>
          </a:bodyPr>
          <a:lstStyle>
            <a:lvl1pPr>
              <a:spcBef>
                <a:spcPts val="480"/>
              </a:spcBef>
              <a:defRPr sz="1600">
                <a:latin typeface="Corbel"/>
                <a:cs typeface="Corbel"/>
              </a:defRPr>
            </a:lvl1pPr>
            <a:lvl2pPr>
              <a:spcBef>
                <a:spcPts val="480"/>
              </a:spcBef>
              <a:defRPr sz="1600">
                <a:latin typeface="Corbel"/>
                <a:cs typeface="Corbel"/>
              </a:defRPr>
            </a:lvl2pPr>
            <a:lvl3pPr>
              <a:spcBef>
                <a:spcPts val="480"/>
              </a:spcBef>
              <a:defRPr sz="1600">
                <a:latin typeface="Corbel"/>
                <a:cs typeface="Corbel"/>
              </a:defRPr>
            </a:lvl3pPr>
            <a:lvl4pPr>
              <a:spcBef>
                <a:spcPts val="480"/>
              </a:spcBef>
              <a:defRPr sz="16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2983454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 - Divider Slide Green">
    <p:bg>
      <p:bgPr>
        <a:solidFill>
          <a:srgbClr val="83B91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smtClean="0"/>
              <a:t>Click to edit Master title style</a:t>
            </a:r>
            <a:endParaRPr lang="en-US" dirty="0"/>
          </a:p>
        </p:txBody>
      </p:sp>
      <p:pic>
        <p:nvPicPr>
          <p:cNvPr id="3" name="Picture 2" descr="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4" name="TextBox 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solidFill>
                  <a:schemeClr val="bg1"/>
                </a:solidFill>
                <a:latin typeface="Corbel"/>
                <a:cs typeface="Corbel"/>
              </a:rPr>
              <a:t>#</a:t>
            </a:r>
            <a:r>
              <a:rPr lang="en-US" sz="900" dirty="0" err="1" smtClean="0">
                <a:solidFill>
                  <a:schemeClr val="bg1"/>
                </a:solidFill>
                <a:latin typeface="Corbel"/>
                <a:cs typeface="Corbel"/>
              </a:rPr>
              <a:t>makinghomeshappen</a:t>
            </a:r>
            <a:endParaRPr lang="en-US" sz="900" dirty="0">
              <a:solidFill>
                <a:schemeClr val="bg1"/>
              </a:solidFill>
              <a:latin typeface="Corbel"/>
              <a:cs typeface="Corbel"/>
            </a:endParaRPr>
          </a:p>
        </p:txBody>
      </p:sp>
      <p:sp>
        <p:nvSpPr>
          <p:cNvPr id="5" name="Slide Number Placeholder 5"/>
          <p:cNvSpPr>
            <a:spLocks noGrp="1"/>
          </p:cNvSpPr>
          <p:nvPr>
            <p:ph type="sldNum" sz="quarter" idx="12"/>
          </p:nvPr>
        </p:nvSpPr>
        <p:spPr>
          <a:xfrm>
            <a:off x="4229369" y="4837444"/>
            <a:ext cx="690052" cy="133482"/>
          </a:xfrm>
          <a:prstGeom prst="rect">
            <a:avLst/>
          </a:prstGeom>
        </p:spPr>
        <p:txBody>
          <a:bodyPr/>
          <a:lstStyle>
            <a:lvl1pPr algn="ctr">
              <a:defRPr sz="900">
                <a:solidFill>
                  <a:srgbClr val="FFFFFF"/>
                </a:solidFill>
                <a:latin typeface="Corbel"/>
                <a:cs typeface="Corbel"/>
              </a:defRPr>
            </a:lvl1pPr>
          </a:lstStyle>
          <a:p>
            <a:fld id="{B85282A8-A6D7-5B4D-8257-F9C7177A3D72}" type="slidenum">
              <a:rPr lang="en-US" smtClean="0"/>
              <a:pPr/>
              <a:t>‹#›</a:t>
            </a:fld>
            <a:endParaRPr lang="en-US" dirty="0"/>
          </a:p>
        </p:txBody>
      </p:sp>
    </p:spTree>
    <p:extLst>
      <p:ext uri="{BB962C8B-B14F-4D97-AF65-F5344CB8AC3E}">
        <p14:creationId xmlns:p14="http://schemas.microsoft.com/office/powerpoint/2010/main" val="357946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Green">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95C11E"/>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dirty="0" smtClean="0">
                <a:latin typeface="Corbel"/>
                <a:cs typeface="Corbel"/>
              </a:rPr>
              <a:t>Making homes happen</a:t>
            </a:r>
            <a:endParaRPr lang="en-US" sz="1400" dirty="0">
              <a:latin typeface="Corbel"/>
              <a:cs typeface="Corbel"/>
            </a:endParaRPr>
          </a:p>
        </p:txBody>
      </p:sp>
      <p:pic>
        <p:nvPicPr>
          <p:cNvPr id="8" name="Picture 7" descr="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100837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Orang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F7A109"/>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dirty="0" smtClean="0">
                <a:latin typeface="Corbel"/>
                <a:cs typeface="Corbel"/>
              </a:rPr>
              <a:t>Making homes happen</a:t>
            </a:r>
            <a:endParaRPr lang="en-US" sz="1400" dirty="0">
              <a:latin typeface="Corbel"/>
              <a:cs typeface="Corbel"/>
            </a:endParaRPr>
          </a:p>
        </p:txBody>
      </p:sp>
      <p:pic>
        <p:nvPicPr>
          <p:cNvPr id="7" name="Picture 6" descr="yello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428714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C64B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smtClean="0"/>
              <a:t>Click to edit Master title style</a:t>
            </a:r>
            <a:endParaRPr lang="en-US" dirty="0"/>
          </a:p>
        </p:txBody>
      </p:sp>
      <p:pic>
        <p:nvPicPr>
          <p:cNvPr id="5" name="Picture 4" descr="b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4" name="TextBox 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solidFill>
                  <a:schemeClr val="bg1"/>
                </a:solidFill>
                <a:latin typeface="Corbel"/>
                <a:cs typeface="Corbel"/>
              </a:rPr>
              <a:t>#</a:t>
            </a:r>
            <a:r>
              <a:rPr lang="en-US" sz="900" dirty="0" err="1" smtClean="0">
                <a:solidFill>
                  <a:schemeClr val="bg1"/>
                </a:solidFill>
                <a:latin typeface="Corbel"/>
                <a:cs typeface="Corbel"/>
              </a:rPr>
              <a:t>MakingHomesHappen</a:t>
            </a:r>
            <a:endParaRPr lang="en-US" sz="900" dirty="0">
              <a:solidFill>
                <a:schemeClr val="bg1"/>
              </a:solidFill>
              <a:latin typeface="Corbel"/>
              <a:cs typeface="Corbel"/>
            </a:endParaRPr>
          </a:p>
        </p:txBody>
      </p:sp>
    </p:spTree>
    <p:extLst>
      <p:ext uri="{BB962C8B-B14F-4D97-AF65-F5344CB8AC3E}">
        <p14:creationId xmlns:p14="http://schemas.microsoft.com/office/powerpoint/2010/main" val="958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A6006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smtClean="0"/>
              <a:t>Click to edit Master title style</a:t>
            </a:r>
            <a:endParaRPr lang="en-US" dirty="0"/>
          </a:p>
        </p:txBody>
      </p:sp>
      <p:pic>
        <p:nvPicPr>
          <p:cNvPr id="4" name="Picture 3" descr="p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5" name="TextBox 4"/>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solidFill>
                  <a:schemeClr val="bg1"/>
                </a:solidFill>
                <a:latin typeface="Corbel"/>
                <a:cs typeface="Corbel"/>
              </a:rPr>
              <a:t>#</a:t>
            </a:r>
            <a:r>
              <a:rPr lang="en-US" sz="900" dirty="0" err="1" smtClean="0">
                <a:solidFill>
                  <a:schemeClr val="bg1"/>
                </a:solidFill>
                <a:latin typeface="Corbel"/>
                <a:cs typeface="Corbel"/>
              </a:rPr>
              <a:t>MakingHomesHappen</a:t>
            </a:r>
            <a:endParaRPr lang="en-US" sz="900" dirty="0">
              <a:solidFill>
                <a:schemeClr val="bg1"/>
              </a:solidFill>
              <a:latin typeface="Corbel"/>
              <a:cs typeface="Corbel"/>
            </a:endParaRPr>
          </a:p>
        </p:txBody>
      </p:sp>
    </p:spTree>
    <p:extLst>
      <p:ext uri="{BB962C8B-B14F-4D97-AF65-F5344CB8AC3E}">
        <p14:creationId xmlns:p14="http://schemas.microsoft.com/office/powerpoint/2010/main" val="167719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83B91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smtClean="0"/>
              <a:t>Click to edit Master title style</a:t>
            </a:r>
            <a:endParaRPr lang="en-US" dirty="0"/>
          </a:p>
        </p:txBody>
      </p:sp>
      <p:pic>
        <p:nvPicPr>
          <p:cNvPr id="3" name="Picture 2" descr="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4" name="TextBox 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solidFill>
                  <a:schemeClr val="bg1"/>
                </a:solidFill>
                <a:latin typeface="Corbel"/>
                <a:cs typeface="Corbel"/>
              </a:rPr>
              <a:t>#</a:t>
            </a:r>
            <a:r>
              <a:rPr lang="en-US" sz="900" dirty="0" err="1" smtClean="0">
                <a:solidFill>
                  <a:schemeClr val="bg1"/>
                </a:solidFill>
                <a:latin typeface="Corbel"/>
                <a:cs typeface="Corbel"/>
              </a:rPr>
              <a:t>MakingHomesHappen</a:t>
            </a:r>
            <a:endParaRPr lang="en-US" sz="900" dirty="0">
              <a:solidFill>
                <a:schemeClr val="bg1"/>
              </a:solidFill>
              <a:latin typeface="Corbel"/>
              <a:cs typeface="Corbel"/>
            </a:endParaRPr>
          </a:p>
        </p:txBody>
      </p:sp>
    </p:spTree>
    <p:extLst>
      <p:ext uri="{BB962C8B-B14F-4D97-AF65-F5344CB8AC3E}">
        <p14:creationId xmlns:p14="http://schemas.microsoft.com/office/powerpoint/2010/main" val="382677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rgbClr val="F7A109"/>
        </a:solidFill>
        <a:effectLst/>
      </p:bgPr>
    </p:bg>
    <p:spTree>
      <p:nvGrpSpPr>
        <p:cNvPr id="1" name=""/>
        <p:cNvGrpSpPr/>
        <p:nvPr/>
      </p:nvGrpSpPr>
      <p:grpSpPr>
        <a:xfrm>
          <a:off x="0" y="0"/>
          <a:ext cx="0" cy="0"/>
          <a:chOff x="0" y="0"/>
          <a:chExt cx="0" cy="0"/>
        </a:xfrm>
      </p:grpSpPr>
      <p:pic>
        <p:nvPicPr>
          <p:cNvPr id="3" name="Picture 2" descr="o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4" name="TextBox 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solidFill>
                  <a:schemeClr val="bg1"/>
                </a:solidFill>
                <a:latin typeface="Corbel"/>
                <a:cs typeface="Corbel"/>
              </a:rPr>
              <a:t>#</a:t>
            </a:r>
            <a:r>
              <a:rPr lang="en-US" sz="900" dirty="0" err="1" smtClean="0">
                <a:solidFill>
                  <a:schemeClr val="bg1"/>
                </a:solidFill>
                <a:latin typeface="Corbel"/>
                <a:cs typeface="Corbel"/>
              </a:rPr>
              <a:t>MakingHomesHappen</a:t>
            </a:r>
            <a:endParaRPr lang="en-US" sz="900" dirty="0">
              <a:solidFill>
                <a:schemeClr val="bg1"/>
              </a:solidFill>
              <a:latin typeface="Corbel"/>
              <a:cs typeface="Corbel"/>
            </a:endParaRPr>
          </a:p>
        </p:txBody>
      </p:sp>
      <p:sp>
        <p:nvSpPr>
          <p:cNvPr id="2" name="Title 1"/>
          <p:cNvSpPr>
            <a:spLocks noGrp="1"/>
          </p:cNvSpPr>
          <p:nvPr>
            <p:ph type="ctrTitle"/>
          </p:nvPr>
        </p:nvSpPr>
        <p:spPr>
          <a:xfrm>
            <a:off x="457199" y="360000"/>
            <a:ext cx="8161079"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smtClean="0"/>
              <a:t>Click to edit Master title style</a:t>
            </a:r>
            <a:endParaRPr lang="en-US" dirty="0"/>
          </a:p>
        </p:txBody>
      </p:sp>
    </p:spTree>
    <p:extLst>
      <p:ext uri="{BB962C8B-B14F-4D97-AF65-F5344CB8AC3E}">
        <p14:creationId xmlns:p14="http://schemas.microsoft.com/office/powerpoint/2010/main" val="20002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 Slide Blu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009FE3"/>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2297"/>
            <a:ext cx="6837916" cy="3142782"/>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dirty="0" smtClean="0">
                <a:latin typeface="Corbel"/>
                <a:cs typeface="Corbel"/>
              </a:rPr>
              <a:t>#</a:t>
            </a:r>
            <a:r>
              <a:rPr lang="en-US" sz="900" dirty="0" err="1" smtClean="0">
                <a:latin typeface="Corbel"/>
                <a:cs typeface="Corbel"/>
              </a:rPr>
              <a:t>MakingHomesHappen</a:t>
            </a:r>
            <a:endParaRPr lang="en-US" sz="900" dirty="0">
              <a:latin typeface="Corbel"/>
              <a:cs typeface="Corbel"/>
            </a:endParaRPr>
          </a:p>
        </p:txBody>
      </p:sp>
    </p:spTree>
    <p:extLst>
      <p:ext uri="{BB962C8B-B14F-4D97-AF65-F5344CB8AC3E}">
        <p14:creationId xmlns:p14="http://schemas.microsoft.com/office/powerpoint/2010/main" val="257374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242181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72" r:id="rId3"/>
    <p:sldLayoutId id="2147483673" r:id="rId4"/>
    <p:sldLayoutId id="2147483665" r:id="rId5"/>
    <p:sldLayoutId id="2147483666" r:id="rId6"/>
    <p:sldLayoutId id="2147483667" r:id="rId7"/>
    <p:sldLayoutId id="2147483668" r:id="rId8"/>
    <p:sldLayoutId id="2147483650" r:id="rId9"/>
    <p:sldLayoutId id="2147483670" r:id="rId10"/>
    <p:sldLayoutId id="2147483669"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tmp"/><Relationship Id="rId7" Type="http://schemas.openxmlformats.org/officeDocument/2006/relationships/image" Target="../media/image29.tmp"/><Relationship Id="rId2" Type="http://schemas.openxmlformats.org/officeDocument/2006/relationships/image" Target="../media/image24.tmp"/><Relationship Id="rId1" Type="http://schemas.openxmlformats.org/officeDocument/2006/relationships/slideLayout" Target="../slideLayouts/slideLayout9.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26.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Homes England</a:t>
            </a:r>
            <a:endParaRPr lang="en-US" dirty="0"/>
          </a:p>
        </p:txBody>
      </p:sp>
      <p:sp>
        <p:nvSpPr>
          <p:cNvPr id="3" name="Subtitle 2"/>
          <p:cNvSpPr>
            <a:spLocks noGrp="1"/>
          </p:cNvSpPr>
          <p:nvPr>
            <p:ph type="subTitle" idx="1"/>
          </p:nvPr>
        </p:nvSpPr>
        <p:spPr/>
        <p:txBody>
          <a:bodyPr/>
          <a:lstStyle/>
          <a:p>
            <a:r>
              <a:rPr lang="en-US" dirty="0" smtClean="0"/>
              <a:t>Making homes happen</a:t>
            </a:r>
            <a:endParaRPr lang="en-US" dirty="0"/>
          </a:p>
        </p:txBody>
      </p:sp>
      <p:sp>
        <p:nvSpPr>
          <p:cNvPr id="7" name="TextBox 6"/>
          <p:cNvSpPr txBox="1"/>
          <p:nvPr/>
        </p:nvSpPr>
        <p:spPr>
          <a:xfrm>
            <a:off x="7028597" y="846161"/>
            <a:ext cx="1835624"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763628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39200"/>
                </a:solidFill>
              </a:rPr>
              <a:t>Our objectives</a:t>
            </a:r>
            <a:endParaRPr lang="en-US" dirty="0">
              <a:solidFill>
                <a:srgbClr val="F39200"/>
              </a:solidFill>
            </a:endParaRPr>
          </a:p>
        </p:txBody>
      </p:sp>
      <p:sp>
        <p:nvSpPr>
          <p:cNvPr id="3" name="Rectangle 2"/>
          <p:cNvSpPr/>
          <p:nvPr/>
        </p:nvSpPr>
        <p:spPr>
          <a:xfrm>
            <a:off x="6333272" y="1613271"/>
            <a:ext cx="2230706" cy="492443"/>
          </a:xfrm>
          <a:prstGeom prst="rect">
            <a:avLst/>
          </a:prstGeom>
        </p:spPr>
        <p:txBody>
          <a:bodyPr wrap="square">
            <a:spAutoFit/>
          </a:bodyPr>
          <a:lstStyle/>
          <a:p>
            <a:pPr algn="ctr"/>
            <a:r>
              <a:rPr lang="en-GB" sz="1300" dirty="0" smtClean="0">
                <a:latin typeface="Corbel" panose="020B0503020204020204" pitchFamily="34" charset="0"/>
              </a:rPr>
              <a:t>We’ll improve construction productivity. </a:t>
            </a:r>
            <a:endParaRPr lang="en-GB" sz="1300" dirty="0">
              <a:latin typeface="Corbel" panose="020B0503020204020204" pitchFamily="34" charset="0"/>
            </a:endParaRPr>
          </a:p>
        </p:txBody>
      </p:sp>
      <p:sp>
        <p:nvSpPr>
          <p:cNvPr id="5" name="Rectangle 4"/>
          <p:cNvSpPr/>
          <p:nvPr/>
        </p:nvSpPr>
        <p:spPr>
          <a:xfrm>
            <a:off x="3119120" y="1607266"/>
            <a:ext cx="2895044" cy="1292662"/>
          </a:xfrm>
          <a:prstGeom prst="rect">
            <a:avLst/>
          </a:prstGeom>
        </p:spPr>
        <p:txBody>
          <a:bodyPr wrap="square">
            <a:spAutoFit/>
          </a:bodyPr>
          <a:lstStyle/>
          <a:p>
            <a:pPr algn="ctr"/>
            <a:r>
              <a:rPr lang="en-GB" sz="1300" dirty="0">
                <a:latin typeface="Corbel" panose="020B0503020204020204" pitchFamily="34" charset="0"/>
              </a:rPr>
              <a:t>We’ll ensure a range of investment products are available to support housebuilding and infrastructure, including more affordable housing and homes for rent, where the market is not acting.</a:t>
            </a:r>
          </a:p>
        </p:txBody>
      </p:sp>
      <p:sp>
        <p:nvSpPr>
          <p:cNvPr id="6" name="Rectangle 5"/>
          <p:cNvSpPr/>
          <p:nvPr/>
        </p:nvSpPr>
        <p:spPr>
          <a:xfrm>
            <a:off x="789757" y="1608321"/>
            <a:ext cx="1945641" cy="1092607"/>
          </a:xfrm>
          <a:prstGeom prst="rect">
            <a:avLst/>
          </a:prstGeom>
        </p:spPr>
        <p:txBody>
          <a:bodyPr wrap="square">
            <a:spAutoFit/>
          </a:bodyPr>
          <a:lstStyle/>
          <a:p>
            <a:pPr algn="ctr"/>
            <a:r>
              <a:rPr lang="en-GB" sz="1300" dirty="0">
                <a:latin typeface="Corbel" panose="020B0503020204020204" pitchFamily="34" charset="0"/>
              </a:rPr>
              <a:t>We’ll unlock public and private land where the market will not, to get more homes built where they are needed.</a:t>
            </a:r>
          </a:p>
        </p:txBody>
      </p:sp>
      <p:sp>
        <p:nvSpPr>
          <p:cNvPr id="7" name="Rectangle 6"/>
          <p:cNvSpPr/>
          <p:nvPr/>
        </p:nvSpPr>
        <p:spPr>
          <a:xfrm>
            <a:off x="463003" y="3676220"/>
            <a:ext cx="2599151" cy="1092607"/>
          </a:xfrm>
          <a:prstGeom prst="rect">
            <a:avLst/>
          </a:prstGeom>
        </p:spPr>
        <p:txBody>
          <a:bodyPr wrap="square">
            <a:spAutoFit/>
          </a:bodyPr>
          <a:lstStyle/>
          <a:p>
            <a:pPr algn="ctr"/>
            <a:r>
              <a:rPr lang="en-GB" sz="1300" dirty="0">
                <a:latin typeface="Corbel" panose="020B0503020204020204" pitchFamily="34" charset="0"/>
              </a:rPr>
              <a:t>We’ll create a more resilient and competitive market by supporting smaller builders and new entrants, and promoting better design and higher quality homes.</a:t>
            </a:r>
          </a:p>
        </p:txBody>
      </p:sp>
      <p:sp>
        <p:nvSpPr>
          <p:cNvPr id="8" name="Rectangle 7"/>
          <p:cNvSpPr/>
          <p:nvPr/>
        </p:nvSpPr>
        <p:spPr>
          <a:xfrm>
            <a:off x="3393840" y="3680660"/>
            <a:ext cx="2345603" cy="1092607"/>
          </a:xfrm>
          <a:prstGeom prst="rect">
            <a:avLst/>
          </a:prstGeom>
        </p:spPr>
        <p:txBody>
          <a:bodyPr wrap="square">
            <a:spAutoFit/>
          </a:bodyPr>
          <a:lstStyle/>
          <a:p>
            <a:pPr algn="ctr"/>
            <a:r>
              <a:rPr lang="en-GB" sz="1300" dirty="0">
                <a:latin typeface="Corbel" panose="020B0503020204020204" pitchFamily="34" charset="0"/>
              </a:rPr>
              <a:t>We’ll offer expert support for priority locations, helping to create and deliver more ambitious plans to get more homes built</a:t>
            </a:r>
            <a:r>
              <a:rPr lang="en-GB" sz="1300" dirty="0" smtClean="0">
                <a:latin typeface="Corbel" panose="020B0503020204020204" pitchFamily="34" charset="0"/>
              </a:rPr>
              <a:t>.</a:t>
            </a:r>
            <a:endParaRPr lang="en-GB" sz="1300" dirty="0">
              <a:latin typeface="Corbel" panose="020B0503020204020204" pitchFamily="34" charset="0"/>
            </a:endParaRPr>
          </a:p>
        </p:txBody>
      </p:sp>
      <p:sp>
        <p:nvSpPr>
          <p:cNvPr id="9" name="Rectangle 8"/>
          <p:cNvSpPr/>
          <p:nvPr/>
        </p:nvSpPr>
        <p:spPr>
          <a:xfrm>
            <a:off x="6164409" y="3675977"/>
            <a:ext cx="2436313" cy="892552"/>
          </a:xfrm>
          <a:prstGeom prst="rect">
            <a:avLst/>
          </a:prstGeom>
        </p:spPr>
        <p:txBody>
          <a:bodyPr wrap="square">
            <a:spAutoFit/>
          </a:bodyPr>
          <a:lstStyle/>
          <a:p>
            <a:pPr algn="ctr"/>
            <a:r>
              <a:rPr lang="en-GB" sz="1300" dirty="0">
                <a:latin typeface="Corbel" panose="020B0503020204020204" pitchFamily="34" charset="0"/>
              </a:rPr>
              <a:t>We’ll effectively deliver home ownership products, providing an industry standard service to consumers.</a:t>
            </a:r>
          </a:p>
        </p:txBody>
      </p:sp>
      <p:pic>
        <p:nvPicPr>
          <p:cNvPr id="10" name="Picture 9" descr="https://assets.publishing.service.gov.uk/government/uploads/system/uploads/attachment_data/file - Internet Explorer"/>
          <p:cNvPicPr>
            <a:picLocks noChangeAspect="1"/>
          </p:cNvPicPr>
          <p:nvPr/>
        </p:nvPicPr>
        <p:blipFill rotWithShape="1">
          <a:blip r:embed="rId2">
            <a:extLst>
              <a:ext uri="{28A0092B-C50C-407E-A947-70E740481C1C}">
                <a14:useLocalDpi xmlns:a14="http://schemas.microsoft.com/office/drawing/2010/main" val="0"/>
              </a:ext>
            </a:extLst>
          </a:blip>
          <a:srcRect l="11255" t="38526" r="62892" b="39117"/>
          <a:stretch/>
        </p:blipFill>
        <p:spPr>
          <a:xfrm>
            <a:off x="1326316" y="862982"/>
            <a:ext cx="872522" cy="811117"/>
          </a:xfrm>
          <a:prstGeom prst="rect">
            <a:avLst/>
          </a:prstGeom>
        </p:spPr>
      </p:pic>
      <p:pic>
        <p:nvPicPr>
          <p:cNvPr id="11" name="Picture 10" descr="https://assets.publishing.service.gov.uk/government/uploads/system/uploads/attachment_data/file - Internet Explorer"/>
          <p:cNvPicPr>
            <a:picLocks noChangeAspect="1"/>
          </p:cNvPicPr>
          <p:nvPr/>
        </p:nvPicPr>
        <p:blipFill rotWithShape="1">
          <a:blip r:embed="rId3">
            <a:extLst>
              <a:ext uri="{28A0092B-C50C-407E-A947-70E740481C1C}">
                <a14:useLocalDpi xmlns:a14="http://schemas.microsoft.com/office/drawing/2010/main" val="0"/>
              </a:ext>
            </a:extLst>
          </a:blip>
          <a:srcRect l="11255" t="29050" r="62828" b="47335"/>
          <a:stretch/>
        </p:blipFill>
        <p:spPr>
          <a:xfrm>
            <a:off x="4146658" y="871502"/>
            <a:ext cx="819648" cy="802814"/>
          </a:xfrm>
          <a:prstGeom prst="rect">
            <a:avLst/>
          </a:prstGeom>
        </p:spPr>
      </p:pic>
      <p:pic>
        <p:nvPicPr>
          <p:cNvPr id="12" name="Picture 11" descr="https://assets.publishing.service.gov.uk/government/uploads/system/uploads/attachment_data/file - Internet Explorer"/>
          <p:cNvPicPr>
            <a:picLocks noChangeAspect="1"/>
          </p:cNvPicPr>
          <p:nvPr/>
        </p:nvPicPr>
        <p:blipFill rotWithShape="1">
          <a:blip r:embed="rId4">
            <a:extLst>
              <a:ext uri="{28A0092B-C50C-407E-A947-70E740481C1C}">
                <a14:useLocalDpi xmlns:a14="http://schemas.microsoft.com/office/drawing/2010/main" val="0"/>
              </a:ext>
            </a:extLst>
          </a:blip>
          <a:srcRect l="11255" t="27832" r="64399" b="47884"/>
          <a:stretch/>
        </p:blipFill>
        <p:spPr>
          <a:xfrm>
            <a:off x="7031886" y="809215"/>
            <a:ext cx="810899" cy="869448"/>
          </a:xfrm>
          <a:prstGeom prst="rect">
            <a:avLst/>
          </a:prstGeom>
        </p:spPr>
      </p:pic>
      <p:pic>
        <p:nvPicPr>
          <p:cNvPr id="13" name="Picture 12" descr="https://assets.publishing.service.gov.uk/government/uploads/system/uploads/attachment_data/file - Internet Explorer"/>
          <p:cNvPicPr>
            <a:picLocks noChangeAspect="1"/>
          </p:cNvPicPr>
          <p:nvPr/>
        </p:nvPicPr>
        <p:blipFill rotWithShape="1">
          <a:blip r:embed="rId5">
            <a:extLst>
              <a:ext uri="{28A0092B-C50C-407E-A947-70E740481C1C}">
                <a14:useLocalDpi xmlns:a14="http://schemas.microsoft.com/office/drawing/2010/main" val="0"/>
              </a:ext>
            </a:extLst>
          </a:blip>
          <a:srcRect l="11516" t="32146" r="62566" b="42277"/>
          <a:stretch/>
        </p:blipFill>
        <p:spPr>
          <a:xfrm>
            <a:off x="1352876" y="2891060"/>
            <a:ext cx="819403" cy="869272"/>
          </a:xfrm>
          <a:prstGeom prst="rect">
            <a:avLst/>
          </a:prstGeom>
        </p:spPr>
      </p:pic>
      <p:pic>
        <p:nvPicPr>
          <p:cNvPr id="14" name="Picture 13" descr="https://assets.publishing.service.gov.uk/government/uploads/system/uploads/attachment_data/file - Internet Explorer"/>
          <p:cNvPicPr>
            <a:picLocks noChangeAspect="1"/>
          </p:cNvPicPr>
          <p:nvPr/>
        </p:nvPicPr>
        <p:blipFill rotWithShape="1">
          <a:blip r:embed="rId6">
            <a:extLst>
              <a:ext uri="{28A0092B-C50C-407E-A947-70E740481C1C}">
                <a14:useLocalDpi xmlns:a14="http://schemas.microsoft.com/office/drawing/2010/main" val="0"/>
              </a:ext>
            </a:extLst>
          </a:blip>
          <a:srcRect l="13087" t="46864" r="65064" b="30107"/>
          <a:stretch/>
        </p:blipFill>
        <p:spPr>
          <a:xfrm>
            <a:off x="4198483" y="2902686"/>
            <a:ext cx="736317" cy="834251"/>
          </a:xfrm>
          <a:prstGeom prst="rect">
            <a:avLst/>
          </a:prstGeom>
        </p:spPr>
      </p:pic>
      <p:pic>
        <p:nvPicPr>
          <p:cNvPr id="15" name="Picture 14" descr="https://assets.publishing.service.gov.uk/government/uploads/system/uploads/attachment_data/file - Internet Explorer"/>
          <p:cNvPicPr>
            <a:picLocks noChangeAspect="1"/>
          </p:cNvPicPr>
          <p:nvPr/>
        </p:nvPicPr>
        <p:blipFill rotWithShape="1">
          <a:blip r:embed="rId7">
            <a:extLst>
              <a:ext uri="{28A0092B-C50C-407E-A947-70E740481C1C}">
                <a14:useLocalDpi xmlns:a14="http://schemas.microsoft.com/office/drawing/2010/main" val="0"/>
              </a:ext>
            </a:extLst>
          </a:blip>
          <a:srcRect l="12564" t="32390" r="64922" b="45269"/>
          <a:stretch/>
        </p:blipFill>
        <p:spPr>
          <a:xfrm>
            <a:off x="7062086" y="2855738"/>
            <a:ext cx="773079" cy="824676"/>
          </a:xfrm>
          <a:prstGeom prst="rect">
            <a:avLst/>
          </a:prstGeom>
        </p:spPr>
      </p:pic>
    </p:spTree>
    <p:extLst>
      <p:ext uri="{BB962C8B-B14F-4D97-AF65-F5344CB8AC3E}">
        <p14:creationId xmlns:p14="http://schemas.microsoft.com/office/powerpoint/2010/main" val="3799976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Our ethos</a:t>
            </a:r>
            <a:endParaRPr lang="en-US" dirty="0"/>
          </a:p>
        </p:txBody>
      </p:sp>
    </p:spTree>
    <p:extLst>
      <p:ext uri="{BB962C8B-B14F-4D97-AF65-F5344CB8AC3E}">
        <p14:creationId xmlns:p14="http://schemas.microsoft.com/office/powerpoint/2010/main" val="2518257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57199" y="1589960"/>
            <a:ext cx="4995082" cy="266131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550" dirty="0"/>
              <a:t>We will</a:t>
            </a:r>
            <a:r>
              <a:rPr lang="en-GB" sz="1550" dirty="0" smtClean="0"/>
              <a:t>:</a:t>
            </a:r>
            <a:endParaRPr lang="en-GB" sz="1550" dirty="0"/>
          </a:p>
          <a:p>
            <a:r>
              <a:rPr lang="en-GB" sz="1550" dirty="0"/>
              <a:t>Aim investments at smaller builders – helping them to scale up so they can access funding, grow and expand </a:t>
            </a:r>
          </a:p>
          <a:p>
            <a:r>
              <a:rPr lang="en-GB" sz="1550" dirty="0"/>
              <a:t>Work with local authorities and housing associations to help them make their vision a reality</a:t>
            </a:r>
          </a:p>
          <a:p>
            <a:r>
              <a:rPr lang="en-GB" sz="1550" dirty="0"/>
              <a:t>Help housing associations through strategic partnership deals – in return for being more ambitious with their delivery </a:t>
            </a:r>
          </a:p>
          <a:p>
            <a:r>
              <a:rPr lang="en-GB" sz="1550" dirty="0"/>
              <a:t>Work closely with housebuilders to promote better design and higher quality homes  through Build for Life</a:t>
            </a:r>
          </a:p>
          <a:p>
            <a:r>
              <a:rPr lang="en-GB" sz="1550" dirty="0"/>
              <a:t>Work collaboratively with local areas to help them grow by identifying and overcoming barriers to growth</a:t>
            </a:r>
          </a:p>
        </p:txBody>
      </p:sp>
      <p:sp>
        <p:nvSpPr>
          <p:cNvPr id="2" name="Title 1"/>
          <p:cNvSpPr>
            <a:spLocks noGrp="1"/>
          </p:cNvSpPr>
          <p:nvPr>
            <p:ph type="title"/>
          </p:nvPr>
        </p:nvSpPr>
        <p:spPr/>
        <p:txBody>
          <a:bodyPr/>
          <a:lstStyle/>
          <a:p>
            <a:r>
              <a:rPr lang="en-GB" dirty="0" smtClean="0">
                <a:solidFill>
                  <a:srgbClr val="E6007E"/>
                </a:solidFill>
              </a:rPr>
              <a:t>Our commitment</a:t>
            </a:r>
            <a:endParaRPr lang="en-GB" dirty="0">
              <a:solidFill>
                <a:srgbClr val="E6007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13829" y="1630600"/>
            <a:ext cx="3001851" cy="2954414"/>
          </a:xfrm>
          <a:prstGeom prst="ellipse">
            <a:avLst/>
          </a:prstGeom>
          <a:ln>
            <a:noFill/>
          </a:ln>
          <a:effectLst>
            <a:softEdge rad="0"/>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63155" y="840873"/>
            <a:ext cx="7634433" cy="615553"/>
          </a:xfrm>
          <a:prstGeom prst="rect">
            <a:avLst/>
          </a:prstGeom>
        </p:spPr>
        <p:txBody>
          <a:bodyPr wrap="square">
            <a:spAutoFit/>
          </a:bodyPr>
          <a:lstStyle/>
          <a:p>
            <a:r>
              <a:rPr lang="en-GB" sz="1700" dirty="0">
                <a:latin typeface="Corbel" panose="020B0503020204020204" pitchFamily="34" charset="0"/>
              </a:rPr>
              <a:t>We cannot deliver the homes England needs alone. That’s why it’s our job to work with partners across the sector.</a:t>
            </a:r>
          </a:p>
        </p:txBody>
      </p:sp>
    </p:spTree>
    <p:extLst>
      <p:ext uri="{BB962C8B-B14F-4D97-AF65-F5344CB8AC3E}">
        <p14:creationId xmlns:p14="http://schemas.microsoft.com/office/powerpoint/2010/main" val="2175688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199" y="271721"/>
            <a:ext cx="7311418" cy="3102388"/>
          </a:xfrm>
          <a:prstGeom prst="rect">
            <a:avLst/>
          </a:prstGeom>
          <a:noFill/>
        </p:spPr>
        <p:txBody>
          <a:bodyPr wrap="square" lIns="0" tIns="0" rIns="0" bIns="0" rtlCol="0">
            <a:spAutoFit/>
          </a:bodyPr>
          <a:lstStyle/>
          <a:p>
            <a:pPr>
              <a:lnSpc>
                <a:spcPct val="90000"/>
              </a:lnSpc>
            </a:pPr>
            <a:r>
              <a:rPr lang="en-GB" sz="3400" dirty="0" smtClean="0">
                <a:solidFill>
                  <a:srgbClr val="E6007E"/>
                </a:solidFill>
                <a:latin typeface="Corbel"/>
                <a:cs typeface="Corbel"/>
              </a:rPr>
              <a:t>“We </a:t>
            </a:r>
            <a:r>
              <a:rPr lang="en-GB" sz="3400" dirty="0">
                <a:solidFill>
                  <a:srgbClr val="E6007E"/>
                </a:solidFill>
                <a:latin typeface="Corbel"/>
                <a:cs typeface="Corbel"/>
              </a:rPr>
              <a:t>plan to be bold, creative and think big. We hope the whole of the housing sector – big and small, up and down the country – will join us for the next five years and </a:t>
            </a:r>
            <a:r>
              <a:rPr lang="en-GB" sz="3400" dirty="0" smtClean="0">
                <a:solidFill>
                  <a:srgbClr val="E6007E"/>
                </a:solidFill>
                <a:latin typeface="Corbel"/>
                <a:cs typeface="Corbel"/>
              </a:rPr>
              <a:t>beyond.”</a:t>
            </a:r>
          </a:p>
          <a:p>
            <a:pPr>
              <a:lnSpc>
                <a:spcPct val="90000"/>
              </a:lnSpc>
            </a:pPr>
            <a:endParaRPr lang="en-US" dirty="0" smtClean="0">
              <a:solidFill>
                <a:srgbClr val="E6007E"/>
              </a:solidFill>
              <a:latin typeface="Corbel"/>
              <a:cs typeface="Corbel"/>
            </a:endParaRPr>
          </a:p>
          <a:p>
            <a:pPr>
              <a:lnSpc>
                <a:spcPct val="90000"/>
              </a:lnSpc>
            </a:pPr>
            <a:r>
              <a:rPr lang="en-US" dirty="0" smtClean="0">
                <a:solidFill>
                  <a:srgbClr val="E6007E"/>
                </a:solidFill>
                <a:latin typeface="Corbel"/>
                <a:cs typeface="Corbel"/>
              </a:rPr>
              <a:t>Sir Edward Lister</a:t>
            </a:r>
          </a:p>
          <a:p>
            <a:pPr>
              <a:lnSpc>
                <a:spcPct val="90000"/>
              </a:lnSpc>
            </a:pPr>
            <a:r>
              <a:rPr lang="en-US" dirty="0" smtClean="0">
                <a:solidFill>
                  <a:srgbClr val="E6007E"/>
                </a:solidFill>
                <a:latin typeface="Corbel"/>
                <a:cs typeface="Corbel"/>
              </a:rPr>
              <a:t>Chairman, Homes England</a:t>
            </a:r>
            <a:endParaRPr lang="en-US" dirty="0">
              <a:solidFill>
                <a:srgbClr val="E6007E"/>
              </a:solidFill>
              <a:latin typeface="Corbel"/>
              <a:cs typeface="Corbel"/>
            </a:endParaRPr>
          </a:p>
        </p:txBody>
      </p:sp>
    </p:spTree>
    <p:extLst>
      <p:ext uri="{BB962C8B-B14F-4D97-AF65-F5344CB8AC3E}">
        <p14:creationId xmlns:p14="http://schemas.microsoft.com/office/powerpoint/2010/main" val="1847064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Affordable Housing Funds</a:t>
            </a:r>
            <a:endParaRPr lang="en-US" dirty="0"/>
          </a:p>
        </p:txBody>
      </p:sp>
    </p:spTree>
    <p:extLst>
      <p:ext uri="{BB962C8B-B14F-4D97-AF65-F5344CB8AC3E}">
        <p14:creationId xmlns:p14="http://schemas.microsoft.com/office/powerpoint/2010/main" val="2941617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Funding Programmes</a:t>
            </a:r>
            <a:endParaRPr lang="en-US" dirty="0"/>
          </a:p>
        </p:txBody>
      </p:sp>
      <p:sp>
        <p:nvSpPr>
          <p:cNvPr id="3" name="Content Placeholder 2"/>
          <p:cNvSpPr>
            <a:spLocks noGrp="1"/>
          </p:cNvSpPr>
          <p:nvPr>
            <p:ph idx="1"/>
          </p:nvPr>
        </p:nvSpPr>
        <p:spPr>
          <a:xfrm>
            <a:off x="457200" y="1404000"/>
            <a:ext cx="8229600" cy="3248209"/>
          </a:xfrm>
        </p:spPr>
        <p:txBody>
          <a:bodyPr>
            <a:noAutofit/>
          </a:bodyPr>
          <a:lstStyle/>
          <a:p>
            <a:pPr marL="0" indent="0">
              <a:buNone/>
            </a:pPr>
            <a:r>
              <a:rPr lang="en-US" dirty="0" smtClean="0">
                <a:solidFill>
                  <a:srgbClr val="128C3C"/>
                </a:solidFill>
              </a:rPr>
              <a:t> </a:t>
            </a:r>
            <a:r>
              <a:rPr lang="en-US" dirty="0" smtClean="0">
                <a:solidFill>
                  <a:srgbClr val="009FE3"/>
                </a:solidFill>
              </a:rPr>
              <a:t>Affordable Homes</a:t>
            </a:r>
          </a:p>
          <a:p>
            <a:pPr marL="0" lvl="0" indent="0">
              <a:buNone/>
            </a:pPr>
            <a:r>
              <a:rPr lang="en-GB" dirty="0" smtClean="0"/>
              <a:t>Main </a:t>
            </a:r>
            <a:r>
              <a:rPr lang="en-GB" dirty="0"/>
              <a:t>16-21 AHP </a:t>
            </a:r>
            <a:r>
              <a:rPr lang="en-GB" dirty="0" smtClean="0"/>
              <a:t>Programme: </a:t>
            </a:r>
            <a:r>
              <a:rPr lang="en-GB" dirty="0"/>
              <a:t>open for bidding via </a:t>
            </a:r>
            <a:r>
              <a:rPr lang="en-GB" dirty="0" smtClean="0"/>
              <a:t>CME.</a:t>
            </a:r>
            <a:endParaRPr lang="en-GB" dirty="0"/>
          </a:p>
          <a:p>
            <a:pPr marL="0" indent="0">
              <a:buNone/>
            </a:pPr>
            <a:endParaRPr lang="en-US" dirty="0" smtClean="0">
              <a:solidFill>
                <a:srgbClr val="128C3C"/>
              </a:solidFill>
            </a:endParaRPr>
          </a:p>
          <a:p>
            <a:pPr marL="0" indent="0">
              <a:buNone/>
            </a:pPr>
            <a:endParaRPr lang="en-US" dirty="0" smtClean="0">
              <a:solidFill>
                <a:srgbClr val="128C3C"/>
              </a:solidFill>
            </a:endParaRPr>
          </a:p>
          <a:p>
            <a:pPr marL="0" indent="0">
              <a:buNone/>
            </a:pPr>
            <a:r>
              <a:rPr lang="en-US" dirty="0" smtClean="0">
                <a:solidFill>
                  <a:srgbClr val="009FE3"/>
                </a:solidFill>
              </a:rPr>
              <a:t>Social </a:t>
            </a:r>
            <a:r>
              <a:rPr lang="en-US" dirty="0">
                <a:solidFill>
                  <a:srgbClr val="009FE3"/>
                </a:solidFill>
              </a:rPr>
              <a:t>Rent </a:t>
            </a:r>
          </a:p>
          <a:p>
            <a:pPr marL="0" lvl="0" indent="0">
              <a:buClr>
                <a:srgbClr val="95C11E"/>
              </a:buClr>
              <a:buNone/>
            </a:pPr>
            <a:r>
              <a:rPr lang="en-GB" dirty="0"/>
              <a:t>Social Rent P</a:t>
            </a:r>
            <a:r>
              <a:rPr lang="en-GB" dirty="0" smtClean="0"/>
              <a:t>rogramme: open </a:t>
            </a:r>
            <a:r>
              <a:rPr lang="en-GB" dirty="0"/>
              <a:t>for bidding via </a:t>
            </a:r>
            <a:r>
              <a:rPr lang="en-GB" dirty="0" smtClean="0"/>
              <a:t>CME.</a:t>
            </a:r>
            <a:endParaRPr lang="en-GB" dirty="0"/>
          </a:p>
          <a:p>
            <a:pPr marL="0" indent="0">
              <a:buNone/>
            </a:pPr>
            <a:endParaRPr lang="en-US" dirty="0" smtClean="0">
              <a:solidFill>
                <a:srgbClr val="128C3C"/>
              </a:solidFill>
            </a:endParaRPr>
          </a:p>
          <a:p>
            <a:pPr marL="0" indent="0">
              <a:buNone/>
            </a:pPr>
            <a:endParaRPr lang="en-US" dirty="0" smtClean="0">
              <a:solidFill>
                <a:srgbClr val="128C3C"/>
              </a:solidFill>
            </a:endParaRPr>
          </a:p>
          <a:p>
            <a:pPr marL="0" indent="0">
              <a:buNone/>
            </a:pPr>
            <a:endParaRPr lang="en-US" dirty="0">
              <a:solidFill>
                <a:srgbClr val="128C3C"/>
              </a:solidFill>
            </a:endParaRPr>
          </a:p>
          <a:p>
            <a:pPr marL="0" indent="0">
              <a:buNone/>
            </a:pPr>
            <a:endParaRPr lang="en-US" dirty="0" smtClean="0">
              <a:solidFill>
                <a:srgbClr val="128C3C"/>
              </a:solidFill>
            </a:endParaRPr>
          </a:p>
          <a:p>
            <a:pPr marL="0" indent="0">
              <a:buNone/>
            </a:pPr>
            <a:endParaRPr lang="en-US" dirty="0">
              <a:solidFill>
                <a:srgbClr val="128C3C"/>
              </a:solidFill>
            </a:endParaRPr>
          </a:p>
          <a:p>
            <a:pPr marL="0" indent="0">
              <a:buNone/>
            </a:pPr>
            <a:endParaRPr lang="en-US" dirty="0" smtClean="0">
              <a:solidFill>
                <a:srgbClr val="128C3C"/>
              </a:solidFill>
            </a:endParaRPr>
          </a:p>
          <a:p>
            <a:pPr marL="0" indent="0">
              <a:buNone/>
            </a:pPr>
            <a:endParaRPr lang="en-US" dirty="0">
              <a:solidFill>
                <a:srgbClr val="128C3C"/>
              </a:solidFill>
            </a:endParaRPr>
          </a:p>
          <a:p>
            <a:pPr marL="0" indent="0">
              <a:buNone/>
            </a:pPr>
            <a:r>
              <a:rPr lang="en-US" dirty="0" smtClean="0">
                <a:solidFill>
                  <a:srgbClr val="009FE3"/>
                </a:solidFill>
              </a:rPr>
              <a:t>Community </a:t>
            </a:r>
            <a:r>
              <a:rPr lang="en-US" dirty="0">
                <a:solidFill>
                  <a:srgbClr val="009FE3"/>
                </a:solidFill>
              </a:rPr>
              <a:t>Led</a:t>
            </a:r>
          </a:p>
          <a:p>
            <a:pPr marL="0" lvl="0" indent="0">
              <a:buNone/>
            </a:pPr>
            <a:r>
              <a:rPr lang="en-GB" dirty="0" smtClean="0"/>
              <a:t>Community Led Affordable Housing: open </a:t>
            </a:r>
            <a:r>
              <a:rPr lang="en-GB" dirty="0"/>
              <a:t>for bidding via </a:t>
            </a:r>
            <a:r>
              <a:rPr lang="en-GB" dirty="0" smtClean="0"/>
              <a:t>CME.</a:t>
            </a:r>
            <a:endParaRPr lang="en-GB" dirty="0"/>
          </a:p>
          <a:p>
            <a:pPr marL="0" indent="0">
              <a:buNone/>
            </a:pPr>
            <a:endParaRPr lang="en-US" dirty="0" smtClean="0">
              <a:solidFill>
                <a:srgbClr val="128C3C"/>
              </a:solidFill>
            </a:endParaRPr>
          </a:p>
          <a:p>
            <a:pPr marL="0" indent="0">
              <a:buNone/>
            </a:pPr>
            <a:r>
              <a:rPr lang="en-US" dirty="0" err="1" smtClean="0">
                <a:solidFill>
                  <a:srgbClr val="009FE3"/>
                </a:solidFill>
              </a:rPr>
              <a:t>CaSSH</a:t>
            </a:r>
            <a:r>
              <a:rPr lang="en-US" dirty="0" smtClean="0">
                <a:solidFill>
                  <a:srgbClr val="009FE3"/>
                </a:solidFill>
              </a:rPr>
              <a:t> </a:t>
            </a:r>
            <a:endParaRPr lang="en-US" dirty="0">
              <a:solidFill>
                <a:srgbClr val="009FE3"/>
              </a:solidFill>
            </a:endParaRPr>
          </a:p>
          <a:p>
            <a:pPr marL="0" lvl="0" indent="0">
              <a:buNone/>
            </a:pPr>
            <a:r>
              <a:rPr lang="en-GB" dirty="0"/>
              <a:t>Care and Support Specialised Housing </a:t>
            </a:r>
            <a:r>
              <a:rPr lang="en-GB" dirty="0" smtClean="0"/>
              <a:t>Fund: open </a:t>
            </a:r>
            <a:r>
              <a:rPr lang="en-GB" dirty="0"/>
              <a:t>for bidding via </a:t>
            </a:r>
            <a:r>
              <a:rPr lang="en-GB" dirty="0" smtClean="0"/>
              <a:t>CME.</a:t>
            </a:r>
            <a:endParaRPr lang="en-GB"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solidFill>
                  <a:srgbClr val="009FE3"/>
                </a:solidFill>
              </a:rPr>
              <a:t>Move on Fund </a:t>
            </a:r>
            <a:endParaRPr lang="en-US" dirty="0">
              <a:solidFill>
                <a:srgbClr val="009FE3"/>
              </a:solidFill>
            </a:endParaRPr>
          </a:p>
          <a:p>
            <a:pPr marL="0" lvl="0" indent="0">
              <a:buNone/>
            </a:pPr>
            <a:r>
              <a:rPr lang="en-GB" dirty="0"/>
              <a:t>Move on Fund – The Government is making available £50million across England (outside London) up to 2020/21 . The fund is part of a package of measures that have been announced through the Government’s new Rough Sleeping </a:t>
            </a:r>
            <a:r>
              <a:rPr lang="en-GB" dirty="0" smtClean="0"/>
              <a:t>Strategy: open </a:t>
            </a:r>
            <a:r>
              <a:rPr lang="en-GB" dirty="0"/>
              <a:t>for bidding via </a:t>
            </a:r>
            <a:r>
              <a:rPr lang="en-GB" dirty="0" smtClean="0"/>
              <a:t>CME.</a:t>
            </a:r>
            <a:endParaRPr lang="en-GB"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8129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7" y="271721"/>
            <a:ext cx="8229600" cy="642679"/>
          </a:xfrm>
        </p:spPr>
        <p:txBody>
          <a:bodyPr>
            <a:normAutofit fontScale="90000"/>
          </a:bodyPr>
          <a:lstStyle/>
          <a:p>
            <a:r>
              <a:rPr lang="en-US" sz="3600" dirty="0" smtClean="0"/>
              <a:t>Strategic Partnerships</a:t>
            </a:r>
            <a:r>
              <a:rPr lang="en-US" sz="3600" dirty="0" smtClean="0">
                <a:solidFill>
                  <a:srgbClr val="95C11E"/>
                </a:solidFill>
              </a:rPr>
              <a:t/>
            </a:r>
            <a:br>
              <a:rPr lang="en-US" sz="3600" dirty="0" smtClean="0">
                <a:solidFill>
                  <a:srgbClr val="95C11E"/>
                </a:solidFill>
              </a:rPr>
            </a:br>
            <a:r>
              <a:rPr lang="en-US" sz="3600" dirty="0" smtClean="0">
                <a:solidFill>
                  <a:srgbClr val="95C11E"/>
                </a:solidFill>
              </a:rPr>
              <a:t/>
            </a:r>
            <a:br>
              <a:rPr lang="en-US" sz="3600" dirty="0" smtClean="0">
                <a:solidFill>
                  <a:srgbClr val="95C11E"/>
                </a:solidFill>
              </a:rPr>
            </a:br>
            <a:endParaRPr lang="en-US" sz="6000" dirty="0">
              <a:solidFill>
                <a:srgbClr val="95C11E"/>
              </a:solidFill>
            </a:endParaRPr>
          </a:p>
        </p:txBody>
      </p:sp>
      <p:sp>
        <p:nvSpPr>
          <p:cNvPr id="3" name="Rectangle 2"/>
          <p:cNvSpPr/>
          <p:nvPr/>
        </p:nvSpPr>
        <p:spPr>
          <a:xfrm>
            <a:off x="752474" y="1057692"/>
            <a:ext cx="7667626" cy="3693319"/>
          </a:xfrm>
          <a:prstGeom prst="rect">
            <a:avLst/>
          </a:prstGeom>
        </p:spPr>
        <p:txBody>
          <a:bodyPr wrap="square">
            <a:spAutoFit/>
          </a:bodyPr>
          <a:lstStyle/>
          <a:p>
            <a:pPr marL="285750" lvl="0" indent="-285750" defTabSz="914400">
              <a:buClr>
                <a:srgbClr val="009FE3"/>
              </a:buClr>
              <a:buSzPts val="1800"/>
              <a:buFont typeface="Arial" panose="020B0604020202020204" pitchFamily="34" charset="0"/>
              <a:buChar char="•"/>
            </a:pPr>
            <a:r>
              <a:rPr lang="en-GB" kern="0" dirty="0">
                <a:latin typeface="Raleway Light"/>
                <a:sym typeface="Raleway Light"/>
              </a:rPr>
              <a:t>Housing Associations currently deliver around 65,000 homes pa – we need this to increase to around 100,000 homes p.a. to meet </a:t>
            </a:r>
            <a:r>
              <a:rPr lang="en-GB" kern="0" dirty="0" smtClean="0">
                <a:latin typeface="Raleway Light"/>
                <a:sym typeface="Raleway Light"/>
              </a:rPr>
              <a:t>demand.</a:t>
            </a:r>
          </a:p>
          <a:p>
            <a:pPr marL="285750" lvl="0" indent="-285750" defTabSz="914400">
              <a:buClr>
                <a:srgbClr val="009FE3"/>
              </a:buClr>
              <a:buSzPts val="1800"/>
              <a:buFont typeface="Arial" panose="020B0604020202020204" pitchFamily="34" charset="0"/>
              <a:buChar char="•"/>
            </a:pPr>
            <a:endParaRPr lang="en-GB" kern="0" dirty="0" smtClean="0">
              <a:latin typeface="Raleway Light"/>
              <a:sym typeface="Raleway Light"/>
            </a:endParaRPr>
          </a:p>
          <a:p>
            <a:pPr marL="285750" lvl="0" indent="-285750" defTabSz="914400">
              <a:buClr>
                <a:srgbClr val="009FE3"/>
              </a:buClr>
              <a:buSzPts val="1800"/>
              <a:buFont typeface="Arial" panose="020B0604020202020204" pitchFamily="34" charset="0"/>
              <a:buChar char="•"/>
            </a:pPr>
            <a:r>
              <a:rPr lang="en-GB" kern="0" dirty="0">
                <a:latin typeface="Raleway Light"/>
                <a:sym typeface="Raleway Light"/>
              </a:rPr>
              <a:t>This project (joint with the NHF and MHCLG) was established to remove barriers and co-design a new relationship – and design a new supply deal – to deliver affordable housing at </a:t>
            </a:r>
            <a:r>
              <a:rPr lang="en-GB" kern="0" dirty="0" smtClean="0">
                <a:latin typeface="Raleway Light"/>
                <a:sym typeface="Raleway Light"/>
              </a:rPr>
              <a:t>scale</a:t>
            </a:r>
          </a:p>
          <a:p>
            <a:pPr marL="285750" lvl="0" indent="-285750" defTabSz="914400">
              <a:buClr>
                <a:srgbClr val="009FE3"/>
              </a:buClr>
              <a:buSzPts val="1800"/>
              <a:buFont typeface="Arial" panose="020B0604020202020204" pitchFamily="34" charset="0"/>
              <a:buChar char="•"/>
            </a:pPr>
            <a:endParaRPr lang="en-GB" kern="0" dirty="0">
              <a:latin typeface="Raleway Light"/>
              <a:sym typeface="Raleway Light"/>
            </a:endParaRPr>
          </a:p>
          <a:p>
            <a:pPr marL="285750" lvl="0" indent="-285750" defTabSz="914400">
              <a:buClr>
                <a:srgbClr val="009FE3"/>
              </a:buClr>
              <a:buSzPts val="1800"/>
              <a:buFont typeface="Arial" panose="020B0604020202020204" pitchFamily="34" charset="0"/>
              <a:buChar char="•"/>
            </a:pPr>
            <a:r>
              <a:rPr lang="en-GB" kern="0" dirty="0">
                <a:latin typeface="Raleway Light"/>
                <a:sym typeface="Raleway Light"/>
              </a:rPr>
              <a:t>For Homes England, this  provides a more mature, strategic partnership approach with trusted delivery partners, and better assurance on delivery and spend than management on a scheme by scheme basis</a:t>
            </a:r>
            <a:endParaRPr lang="en-GB" kern="0" dirty="0" smtClean="0">
              <a:latin typeface="Raleway Light"/>
              <a:sym typeface="Raleway Light"/>
            </a:endParaRPr>
          </a:p>
          <a:p>
            <a:pPr marL="285750" lvl="0" indent="-285750" defTabSz="914400">
              <a:buClr>
                <a:srgbClr val="52AE31"/>
              </a:buClr>
              <a:buSzPts val="1800"/>
              <a:buFont typeface="Raleway Light"/>
              <a:buChar char="●"/>
            </a:pPr>
            <a:endParaRPr lang="en-GB" kern="0" dirty="0">
              <a:solidFill>
                <a:srgbClr val="666666"/>
              </a:solidFill>
              <a:latin typeface="Raleway Light"/>
              <a:sym typeface="Raleway Light"/>
            </a:endParaRPr>
          </a:p>
          <a:p>
            <a:pPr marL="285750" lvl="0" indent="-285750" defTabSz="914400">
              <a:buClr>
                <a:srgbClr val="52AE31"/>
              </a:buClr>
              <a:buSzPts val="1800"/>
              <a:buFont typeface="Raleway Light"/>
              <a:buChar char="●"/>
            </a:pPr>
            <a:endParaRPr lang="en-GB" kern="0" dirty="0">
              <a:solidFill>
                <a:srgbClr val="666666"/>
              </a:solidFill>
              <a:latin typeface="Raleway Light"/>
              <a:sym typeface="Raleway Light"/>
            </a:endParaRPr>
          </a:p>
        </p:txBody>
      </p:sp>
    </p:spTree>
    <p:extLst>
      <p:ext uri="{BB962C8B-B14F-4D97-AF65-F5344CB8AC3E}">
        <p14:creationId xmlns:p14="http://schemas.microsoft.com/office/powerpoint/2010/main" val="3256016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Announcements</a:t>
            </a:r>
            <a:endParaRPr lang="en-GB" dirty="0"/>
          </a:p>
        </p:txBody>
      </p:sp>
      <p:sp>
        <p:nvSpPr>
          <p:cNvPr id="3" name="Content Placeholder 2"/>
          <p:cNvSpPr>
            <a:spLocks noGrp="1"/>
          </p:cNvSpPr>
          <p:nvPr>
            <p:ph idx="1"/>
          </p:nvPr>
        </p:nvSpPr>
        <p:spPr>
          <a:xfrm>
            <a:off x="457200" y="1390649"/>
            <a:ext cx="7962900" cy="3203973"/>
          </a:xfrm>
        </p:spPr>
        <p:txBody>
          <a:bodyPr/>
          <a:lstStyle/>
          <a:p>
            <a:pPr lvl="0">
              <a:buClr>
                <a:srgbClr val="009FE3"/>
              </a:buClr>
            </a:pPr>
            <a:r>
              <a:rPr lang="en-GB" sz="2400" dirty="0"/>
              <a:t>In September, the Prime Minister announced a £2bn </a:t>
            </a:r>
            <a:r>
              <a:rPr lang="en-GB" sz="2400" b="1" dirty="0"/>
              <a:t>long-term fund </a:t>
            </a:r>
            <a:r>
              <a:rPr lang="en-GB" sz="2400" dirty="0"/>
              <a:t>to boost social housing and help build the homes the country needs, including at least 40,000 more affordable homes.  This funding will be distributed through strategic partnerships from 2022-23 to 2028-29</a:t>
            </a:r>
            <a:r>
              <a:rPr lang="en-GB" sz="2400" dirty="0" smtClean="0"/>
              <a:t>.</a:t>
            </a:r>
          </a:p>
          <a:p>
            <a:pPr lvl="0">
              <a:buClr>
                <a:srgbClr val="009FE3"/>
              </a:buClr>
            </a:pPr>
            <a:endParaRPr lang="en-GB" sz="2400" dirty="0"/>
          </a:p>
          <a:p>
            <a:pPr>
              <a:buClr>
                <a:srgbClr val="009FE3"/>
              </a:buClr>
            </a:pPr>
            <a:r>
              <a:rPr lang="en-GB" sz="2400" dirty="0"/>
              <a:t>In October, the Prime Minister announced that the HRA Borrowing cap would be lifted</a:t>
            </a:r>
          </a:p>
          <a:p>
            <a:endParaRPr lang="en-GB" dirty="0"/>
          </a:p>
        </p:txBody>
      </p:sp>
    </p:spTree>
    <p:extLst>
      <p:ext uri="{BB962C8B-B14F-4D97-AF65-F5344CB8AC3E}">
        <p14:creationId xmlns:p14="http://schemas.microsoft.com/office/powerpoint/2010/main" val="174984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Studies</a:t>
            </a:r>
            <a:endParaRPr lang="en-US" dirty="0"/>
          </a:p>
        </p:txBody>
      </p:sp>
    </p:spTree>
    <p:extLst>
      <p:ext uri="{BB962C8B-B14F-4D97-AF65-F5344CB8AC3E}">
        <p14:creationId xmlns:p14="http://schemas.microsoft.com/office/powerpoint/2010/main" val="3516228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95C11E"/>
                </a:solidFill>
              </a:rPr>
              <a:t>Hughendon</a:t>
            </a:r>
            <a:r>
              <a:rPr lang="en-US" dirty="0" smtClean="0">
                <a:solidFill>
                  <a:srgbClr val="95C11E"/>
                </a:solidFill>
              </a:rPr>
              <a:t> Gardens Village, High Wycombe</a:t>
            </a:r>
            <a:br>
              <a:rPr lang="en-US" dirty="0" smtClean="0">
                <a:solidFill>
                  <a:srgbClr val="95C11E"/>
                </a:solidFill>
              </a:rPr>
            </a:br>
            <a:r>
              <a:rPr lang="en-US" dirty="0" smtClean="0">
                <a:solidFill>
                  <a:srgbClr val="95C11E"/>
                </a:solidFill>
              </a:rPr>
              <a:t>The </a:t>
            </a:r>
            <a:r>
              <a:rPr lang="en-US" dirty="0" err="1" smtClean="0">
                <a:solidFill>
                  <a:srgbClr val="95C11E"/>
                </a:solidFill>
              </a:rPr>
              <a:t>ExtraCare</a:t>
            </a:r>
            <a:r>
              <a:rPr lang="en-US" dirty="0" smtClean="0">
                <a:solidFill>
                  <a:srgbClr val="95C11E"/>
                </a:solidFill>
              </a:rPr>
              <a:t> Charitable Trust</a:t>
            </a:r>
            <a:br>
              <a:rPr lang="en-US" dirty="0" smtClean="0">
                <a:solidFill>
                  <a:srgbClr val="95C11E"/>
                </a:solidFill>
              </a:rPr>
            </a:br>
            <a:endParaRPr lang="en-US" dirty="0">
              <a:solidFill>
                <a:srgbClr val="95C11E"/>
              </a:solidFill>
            </a:endParaRPr>
          </a:p>
        </p:txBody>
      </p:sp>
      <p:sp>
        <p:nvSpPr>
          <p:cNvPr id="3" name="Content Placeholder 2"/>
          <p:cNvSpPr>
            <a:spLocks noGrp="1"/>
          </p:cNvSpPr>
          <p:nvPr>
            <p:ph idx="1"/>
          </p:nvPr>
        </p:nvSpPr>
        <p:spPr>
          <a:xfrm>
            <a:off x="457200" y="1404000"/>
            <a:ext cx="4686300" cy="2996976"/>
          </a:xfrm>
        </p:spPr>
        <p:txBody>
          <a:bodyPr>
            <a:normAutofit fontScale="85000" lnSpcReduction="10000"/>
          </a:bodyPr>
          <a:lstStyle/>
          <a:p>
            <a:pPr>
              <a:buClr>
                <a:srgbClr val="95C11F"/>
              </a:buClr>
            </a:pPr>
            <a:r>
              <a:rPr lang="en-GB" dirty="0"/>
              <a:t>260 self-contained, fully accessible </a:t>
            </a:r>
            <a:r>
              <a:rPr lang="en-GB" dirty="0" smtClean="0"/>
              <a:t>apartments</a:t>
            </a:r>
          </a:p>
          <a:p>
            <a:pPr>
              <a:buClr>
                <a:srgbClr val="95C11F"/>
              </a:buClr>
            </a:pPr>
            <a:r>
              <a:rPr lang="en-GB" dirty="0" smtClean="0"/>
              <a:t>129 market sale, 56 shared ownership, 75 rent (capacity for 350 residents)</a:t>
            </a:r>
          </a:p>
          <a:p>
            <a:pPr>
              <a:buClr>
                <a:srgbClr val="95C11F"/>
              </a:buClr>
            </a:pPr>
            <a:r>
              <a:rPr lang="en-GB" dirty="0" smtClean="0"/>
              <a:t>Extensive facilities; links to local community</a:t>
            </a:r>
          </a:p>
          <a:p>
            <a:pPr>
              <a:buClr>
                <a:srgbClr val="95C11F"/>
              </a:buClr>
            </a:pPr>
            <a:r>
              <a:rPr lang="en-GB" dirty="0" smtClean="0"/>
              <a:t>Care and wellbeing support, fitness and other activities</a:t>
            </a:r>
          </a:p>
          <a:p>
            <a:pPr>
              <a:buClr>
                <a:srgbClr val="95C11F"/>
              </a:buClr>
            </a:pPr>
            <a:r>
              <a:rPr lang="en-GB" dirty="0" smtClean="0"/>
              <a:t>200 construction jobs, locally recruited village staff</a:t>
            </a:r>
          </a:p>
          <a:p>
            <a:pPr>
              <a:buClr>
                <a:srgbClr val="95C11F"/>
              </a:buClr>
            </a:pPr>
            <a:r>
              <a:rPr lang="en-GB" dirty="0" smtClean="0"/>
              <a:t>Build cost £54.5m; Homes England Grant £1.4m</a:t>
            </a:r>
          </a:p>
          <a:p>
            <a:endParaRPr lang="en-GB" dirty="0" smtClean="0"/>
          </a:p>
          <a:p>
            <a:endParaRPr lang="en-GB" dirty="0" smtClean="0"/>
          </a:p>
          <a:p>
            <a:endParaRPr lang="en-US" dirty="0"/>
          </a:p>
        </p:txBody>
      </p:sp>
      <p:pic>
        <p:nvPicPr>
          <p:cNvPr id="6" name="Picture 5" descr="\\hca.local\wa\EE\East of England Strategy, Programme &amp; Performance\77 Case Studies\Supported Housing\Hughenden Care Village - ECCT\image1.2.jpeg"/>
          <p:cNvPicPr/>
          <p:nvPr/>
        </p:nvPicPr>
        <p:blipFill rotWithShape="1">
          <a:blip r:embed="rId2">
            <a:extLst>
              <a:ext uri="{28A0092B-C50C-407E-A947-70E740481C1C}">
                <a14:useLocalDpi xmlns:a14="http://schemas.microsoft.com/office/drawing/2010/main" val="0"/>
              </a:ext>
            </a:extLst>
          </a:blip>
          <a:srcRect l="1851" t="745" r="-233" b="20792"/>
          <a:stretch/>
        </p:blipFill>
        <p:spPr bwMode="auto">
          <a:xfrm>
            <a:off x="5466974" y="1269156"/>
            <a:ext cx="3219826" cy="3136055"/>
          </a:xfrm>
          <a:prstGeom prst="ellipse">
            <a:avLst/>
          </a:prstGeom>
          <a:ln>
            <a:noFill/>
          </a:ln>
          <a:effectLst>
            <a:softEdge rad="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9160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new agency</a:t>
            </a:r>
            <a:endParaRPr lang="en-US" dirty="0"/>
          </a:p>
        </p:txBody>
      </p:sp>
    </p:spTree>
    <p:extLst>
      <p:ext uri="{BB962C8B-B14F-4D97-AF65-F5344CB8AC3E}">
        <p14:creationId xmlns:p14="http://schemas.microsoft.com/office/powerpoint/2010/main" val="3914115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104"/>
            <a:ext cx="8229600" cy="1130576"/>
          </a:xfrm>
        </p:spPr>
        <p:txBody>
          <a:bodyPr>
            <a:normAutofit fontScale="90000"/>
          </a:bodyPr>
          <a:lstStyle/>
          <a:p>
            <a:r>
              <a:rPr lang="en-US" dirty="0" err="1" smtClean="0">
                <a:solidFill>
                  <a:srgbClr val="95C11E"/>
                </a:solidFill>
              </a:rPr>
              <a:t>Rosewell</a:t>
            </a:r>
            <a:r>
              <a:rPr lang="en-US" dirty="0" smtClean="0">
                <a:solidFill>
                  <a:srgbClr val="95C11E"/>
                </a:solidFill>
              </a:rPr>
              <a:t> House, </a:t>
            </a:r>
            <a:r>
              <a:rPr lang="en-US" dirty="0" err="1" smtClean="0">
                <a:solidFill>
                  <a:srgbClr val="95C11E"/>
                </a:solidFill>
              </a:rPr>
              <a:t>Tonbridge</a:t>
            </a:r>
            <a:r>
              <a:rPr lang="en-US" dirty="0" smtClean="0">
                <a:solidFill>
                  <a:srgbClr val="95C11E"/>
                </a:solidFill>
              </a:rPr>
              <a:t>, Kent</a:t>
            </a:r>
            <a:br>
              <a:rPr lang="en-US" dirty="0" smtClean="0">
                <a:solidFill>
                  <a:srgbClr val="95C11E"/>
                </a:solidFill>
              </a:rPr>
            </a:br>
            <a:r>
              <a:rPr lang="en-US" dirty="0" smtClean="0">
                <a:solidFill>
                  <a:srgbClr val="95C11E"/>
                </a:solidFill>
              </a:rPr>
              <a:t>Rapport Housing and Care</a:t>
            </a:r>
            <a:br>
              <a:rPr lang="en-US" dirty="0" smtClean="0">
                <a:solidFill>
                  <a:srgbClr val="95C11E"/>
                </a:solidFill>
              </a:rPr>
            </a:br>
            <a:endParaRPr lang="en-US" dirty="0">
              <a:solidFill>
                <a:srgbClr val="95C11E"/>
              </a:solidFill>
            </a:endParaRPr>
          </a:p>
        </p:txBody>
      </p:sp>
      <p:sp>
        <p:nvSpPr>
          <p:cNvPr id="3" name="Content Placeholder 2"/>
          <p:cNvSpPr>
            <a:spLocks noGrp="1"/>
          </p:cNvSpPr>
          <p:nvPr>
            <p:ph idx="1"/>
          </p:nvPr>
        </p:nvSpPr>
        <p:spPr>
          <a:xfrm>
            <a:off x="457200" y="1404000"/>
            <a:ext cx="4914900" cy="2996976"/>
          </a:xfrm>
        </p:spPr>
        <p:txBody>
          <a:bodyPr>
            <a:normAutofit fontScale="92500"/>
          </a:bodyPr>
          <a:lstStyle/>
          <a:p>
            <a:pPr>
              <a:buClr>
                <a:srgbClr val="95C11F"/>
              </a:buClr>
            </a:pPr>
            <a:r>
              <a:rPr lang="en-GB" dirty="0" smtClean="0"/>
              <a:t>Over 55’s assisted living scheme; 59 one and two bed apartments, 35 rent, 24 shared ownership</a:t>
            </a:r>
          </a:p>
          <a:p>
            <a:pPr>
              <a:buClr>
                <a:srgbClr val="95C11F"/>
              </a:buClr>
            </a:pPr>
            <a:r>
              <a:rPr lang="en-GB" dirty="0"/>
              <a:t>D</a:t>
            </a:r>
            <a:r>
              <a:rPr lang="en-GB" dirty="0" smtClean="0"/>
              <a:t>esign </a:t>
            </a:r>
            <a:r>
              <a:rPr lang="en-GB" dirty="0"/>
              <a:t>promotes integration, companionship and </a:t>
            </a:r>
            <a:r>
              <a:rPr lang="en-GB" dirty="0" smtClean="0"/>
              <a:t>wellbeing</a:t>
            </a:r>
          </a:p>
          <a:p>
            <a:pPr>
              <a:buClr>
                <a:srgbClr val="95C11F"/>
              </a:buClr>
            </a:pPr>
            <a:r>
              <a:rPr lang="en-GB" dirty="0" smtClean="0"/>
              <a:t>Use of MMC reduced build time by 3 months</a:t>
            </a:r>
          </a:p>
          <a:p>
            <a:pPr>
              <a:buClr>
                <a:srgbClr val="95C11F"/>
              </a:buClr>
            </a:pPr>
            <a:r>
              <a:rPr lang="en-GB" dirty="0" smtClean="0"/>
              <a:t>Attention to safety, security and accessibility</a:t>
            </a:r>
          </a:p>
          <a:p>
            <a:pPr>
              <a:buClr>
                <a:srgbClr val="95C11F"/>
              </a:buClr>
            </a:pPr>
            <a:r>
              <a:rPr lang="en-GB" dirty="0" smtClean="0"/>
              <a:t>Pet friendly policy</a:t>
            </a:r>
          </a:p>
          <a:p>
            <a:pPr>
              <a:buClr>
                <a:srgbClr val="95C11F"/>
              </a:buClr>
            </a:pPr>
            <a:r>
              <a:rPr lang="en-GB" dirty="0" smtClean="0"/>
              <a:t>£1.8m Homes England Grant</a:t>
            </a:r>
          </a:p>
          <a:p>
            <a:endParaRPr lang="en-GB" dirty="0" smtClean="0"/>
          </a:p>
          <a:p>
            <a:endParaRPr lang="en-GB" dirty="0" smtClean="0"/>
          </a:p>
          <a:p>
            <a:endParaRPr lang="en-GB" dirty="0" smtClean="0"/>
          </a:p>
          <a:p>
            <a:endParaRPr lang="en-GB" dirty="0" smtClean="0"/>
          </a:p>
          <a:p>
            <a:endParaRPr lang="en-GB" dirty="0" smtClean="0"/>
          </a:p>
          <a:p>
            <a:endParaRPr lang="en-US" dirty="0"/>
          </a:p>
        </p:txBody>
      </p:sp>
      <p:pic>
        <p:nvPicPr>
          <p:cNvPr id="7" name="Picture 6" descr="\\hca.local\wa\EE\East of England Strategy, Programme &amp; Performance\77 Case Studies\Supported Housing\Rapport - Rosewell\Photos\High Res (Print)\180614_RosewellHouse_0025-Edit-Edit_High.jpg"/>
          <p:cNvPicPr/>
          <p:nvPr/>
        </p:nvPicPr>
        <p:blipFill rotWithShape="1">
          <a:blip r:embed="rId2" cstate="print">
            <a:extLst>
              <a:ext uri="{28A0092B-C50C-407E-A947-70E740481C1C}">
                <a14:useLocalDpi xmlns:a14="http://schemas.microsoft.com/office/drawing/2010/main" val="0"/>
              </a:ext>
            </a:extLst>
          </a:blip>
          <a:srcRect l="12296" t="121" r="4720" b="7021"/>
          <a:stretch/>
        </p:blipFill>
        <p:spPr bwMode="auto">
          <a:xfrm>
            <a:off x="5798820" y="1179620"/>
            <a:ext cx="2981672" cy="2889460"/>
          </a:xfrm>
          <a:prstGeom prst="ellipse">
            <a:avLst/>
          </a:prstGeom>
          <a:ln>
            <a:noFill/>
          </a:ln>
          <a:effectLst>
            <a:glow rad="266700">
              <a:sysClr val="window" lastClr="FFFFFF">
                <a:alpha val="85000"/>
              </a:sys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1006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818" y="271720"/>
            <a:ext cx="7311418" cy="3438891"/>
          </a:xfrm>
          <a:prstGeom prst="rect">
            <a:avLst/>
          </a:prstGeom>
          <a:noFill/>
        </p:spPr>
        <p:txBody>
          <a:bodyPr wrap="square" lIns="0" tIns="0" rIns="0" bIns="0" rtlCol="0">
            <a:spAutoFit/>
          </a:bodyPr>
          <a:lstStyle/>
          <a:p>
            <a:pPr>
              <a:lnSpc>
                <a:spcPct val="90000"/>
              </a:lnSpc>
            </a:pPr>
            <a:r>
              <a:rPr lang="en-US" sz="3600" dirty="0">
                <a:solidFill>
                  <a:srgbClr val="95C11F"/>
                </a:solidFill>
                <a:latin typeface="Corbel"/>
                <a:cs typeface="Corbel"/>
              </a:rPr>
              <a:t>“We’re using our finance, land and expertise to get new homes built in ambitious places, demonstrating how government is prepared to intervene to unblock development and help people and businesses thrive”</a:t>
            </a:r>
            <a:r>
              <a:rPr lang="en-US" sz="3600" dirty="0" smtClean="0">
                <a:solidFill>
                  <a:srgbClr val="95C11F"/>
                </a:solidFill>
                <a:latin typeface="Corbel"/>
                <a:cs typeface="Corbel"/>
              </a:rPr>
              <a:t>.</a:t>
            </a:r>
          </a:p>
          <a:p>
            <a:pPr>
              <a:lnSpc>
                <a:spcPct val="90000"/>
              </a:lnSpc>
            </a:pPr>
            <a:endParaRPr lang="en-US" sz="1600" dirty="0" smtClean="0">
              <a:solidFill>
                <a:srgbClr val="95C11F"/>
              </a:solidFill>
              <a:latin typeface="Corbel"/>
              <a:cs typeface="Corbel"/>
            </a:endParaRPr>
          </a:p>
          <a:p>
            <a:pPr>
              <a:lnSpc>
                <a:spcPct val="90000"/>
              </a:lnSpc>
            </a:pPr>
            <a:r>
              <a:rPr lang="en-US" sz="1600" dirty="0" smtClean="0">
                <a:solidFill>
                  <a:srgbClr val="95C11F"/>
                </a:solidFill>
                <a:latin typeface="Corbel"/>
                <a:cs typeface="Corbel"/>
              </a:rPr>
              <a:t>Carol Cairns, Head of Home Ownership and Supply, South East</a:t>
            </a:r>
            <a:endParaRPr lang="en-US" sz="1600" dirty="0">
              <a:solidFill>
                <a:srgbClr val="95C11F"/>
              </a:solidFill>
              <a:latin typeface="Corbel"/>
              <a:cs typeface="Corbel"/>
            </a:endParaRPr>
          </a:p>
        </p:txBody>
      </p:sp>
    </p:spTree>
    <p:extLst>
      <p:ext uri="{BB962C8B-B14F-4D97-AF65-F5344CB8AC3E}">
        <p14:creationId xmlns:p14="http://schemas.microsoft.com/office/powerpoint/2010/main" val="1828338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Contact details</a:t>
            </a:r>
            <a:br>
              <a:rPr lang="en-US" dirty="0" smtClean="0"/>
            </a:br>
            <a:r>
              <a:rPr lang="en-US" dirty="0"/>
              <a:t/>
            </a:r>
            <a:br>
              <a:rPr lang="en-US" dirty="0"/>
            </a:br>
            <a:r>
              <a:rPr lang="en-US" sz="2000" dirty="0" smtClean="0"/>
              <a:t>Carol Cairns</a:t>
            </a:r>
            <a:br>
              <a:rPr lang="en-US" sz="2000" dirty="0" smtClean="0"/>
            </a:br>
            <a:r>
              <a:rPr lang="en-US" sz="2000" dirty="0" smtClean="0"/>
              <a:t>Head of Home Ownership and Supply, South East</a:t>
            </a:r>
            <a:br>
              <a:rPr lang="en-US" sz="2000" dirty="0" smtClean="0"/>
            </a:br>
            <a:r>
              <a:rPr lang="en-US" sz="2000" dirty="0"/>
              <a:t/>
            </a:r>
            <a:br>
              <a:rPr lang="en-US" sz="2000" dirty="0"/>
            </a:br>
            <a:r>
              <a:rPr lang="en-US" sz="2000" dirty="0" smtClean="0"/>
              <a:t>carol.cairns@homesengland.gov.uk</a:t>
            </a:r>
            <a:br>
              <a:rPr lang="en-US" sz="2000" dirty="0" smtClean="0"/>
            </a:br>
            <a:r>
              <a:rPr lang="en-US" sz="2000" dirty="0" smtClean="0"/>
              <a:t>01234 242517</a:t>
            </a:r>
            <a:endParaRPr lang="en-US" dirty="0"/>
          </a:p>
        </p:txBody>
      </p:sp>
    </p:spTree>
    <p:extLst>
      <p:ext uri="{BB962C8B-B14F-4D97-AF65-F5344CB8AC3E}">
        <p14:creationId xmlns:p14="http://schemas.microsoft.com/office/powerpoint/2010/main" val="281908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C11F"/>
                </a:solidFill>
              </a:rPr>
              <a:t>Who we are</a:t>
            </a:r>
            <a:endParaRPr lang="en-US" dirty="0">
              <a:solidFill>
                <a:srgbClr val="95C11F"/>
              </a:solidFill>
            </a:endParaRPr>
          </a:p>
        </p:txBody>
      </p:sp>
      <p:sp>
        <p:nvSpPr>
          <p:cNvPr id="3" name="Content Placeholder 2"/>
          <p:cNvSpPr>
            <a:spLocks noGrp="1"/>
          </p:cNvSpPr>
          <p:nvPr>
            <p:ph idx="1"/>
          </p:nvPr>
        </p:nvSpPr>
        <p:spPr/>
        <p:txBody>
          <a:bodyPr>
            <a:normAutofit/>
          </a:bodyPr>
          <a:lstStyle/>
          <a:p>
            <a:pPr marL="0" indent="0">
              <a:buNone/>
            </a:pPr>
            <a:r>
              <a:rPr lang="en-GB" sz="1900" dirty="0"/>
              <a:t>We’re the government’s housing accelerator. We have the appetite, influence, expertise and resources to drive positive market change. By releasing more land to developers who want to make a difference, we’re making possible the new homes England needs, helping to improve neighbourhoods and grow communities. So we welcome partners who share our ambition to challenge traditional norms and build better homes faster. Join us in breaking new ground to make this happen.</a:t>
            </a:r>
          </a:p>
        </p:txBody>
      </p:sp>
    </p:spTree>
    <p:extLst>
      <p:ext uri="{BB962C8B-B14F-4D97-AF65-F5344CB8AC3E}">
        <p14:creationId xmlns:p14="http://schemas.microsoft.com/office/powerpoint/2010/main" val="2595162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558"/>
            <a:ext cx="8229600" cy="1222480"/>
          </a:xfrm>
        </p:spPr>
        <p:txBody>
          <a:bodyPr/>
          <a:lstStyle/>
          <a:p>
            <a:r>
              <a:rPr lang="en-US" dirty="0" smtClean="0">
                <a:solidFill>
                  <a:srgbClr val="95C11F"/>
                </a:solidFill>
              </a:rPr>
              <a:t>Our Strategic Plan</a:t>
            </a:r>
            <a:endParaRPr lang="en-US" dirty="0">
              <a:solidFill>
                <a:srgbClr val="95C11F"/>
              </a:solidFill>
            </a:endParaRPr>
          </a:p>
        </p:txBody>
      </p:sp>
      <p:sp>
        <p:nvSpPr>
          <p:cNvPr id="3" name="Content Placeholder 2"/>
          <p:cNvSpPr>
            <a:spLocks noGrp="1"/>
          </p:cNvSpPr>
          <p:nvPr>
            <p:ph idx="1"/>
          </p:nvPr>
        </p:nvSpPr>
        <p:spPr>
          <a:xfrm>
            <a:off x="457200" y="1597647"/>
            <a:ext cx="3843079" cy="2996976"/>
          </a:xfrm>
        </p:spPr>
        <p:txBody>
          <a:bodyPr>
            <a:normAutofit/>
          </a:bodyPr>
          <a:lstStyle/>
          <a:p>
            <a:pPr marL="0" indent="0">
              <a:buNone/>
            </a:pPr>
            <a:r>
              <a:rPr lang="en-US" sz="1900" dirty="0"/>
              <a:t>We were launched in January 2018 to </a:t>
            </a:r>
            <a:r>
              <a:rPr lang="en-GB" sz="1900" dirty="0"/>
              <a:t>play a major role in fixing the housing </a:t>
            </a:r>
            <a:r>
              <a:rPr lang="en-GB" sz="1900" dirty="0" smtClean="0"/>
              <a:t>market.</a:t>
            </a:r>
            <a:endParaRPr lang="en-GB" sz="1900" dirty="0"/>
          </a:p>
          <a:p>
            <a:pPr marL="0" indent="0">
              <a:buNone/>
            </a:pPr>
            <a:endParaRPr lang="en-GB" sz="1900" dirty="0" smtClean="0"/>
          </a:p>
          <a:p>
            <a:pPr marL="0" indent="0">
              <a:buNone/>
            </a:pPr>
            <a:r>
              <a:rPr lang="en-GB" sz="1900" dirty="0" smtClean="0"/>
              <a:t>At Budget 2018, we published our </a:t>
            </a:r>
            <a:r>
              <a:rPr lang="en-GB" sz="1900" dirty="0"/>
              <a:t> </a:t>
            </a:r>
            <a:r>
              <a:rPr lang="en-GB" sz="1900" dirty="0" smtClean="0"/>
              <a:t>five-year Strategic Plan </a:t>
            </a:r>
            <a:r>
              <a:rPr lang="en-GB" sz="1900" dirty="0"/>
              <a:t>e</a:t>
            </a:r>
            <a:r>
              <a:rPr lang="en-GB" sz="1900" dirty="0" smtClean="0"/>
              <a:t>xplaining the steps we’ll take, in partnership with the sector, to do this.</a:t>
            </a:r>
            <a:endParaRPr lang="en-US" sz="1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5370">
            <a:off x="5090683" y="1020270"/>
            <a:ext cx="2482767" cy="3163388"/>
          </a:xfrm>
          <a:prstGeom prst="rect">
            <a:avLst/>
          </a:prstGeom>
        </p:spPr>
      </p:pic>
    </p:spTree>
    <p:extLst>
      <p:ext uri="{BB962C8B-B14F-4D97-AF65-F5344CB8AC3E}">
        <p14:creationId xmlns:p14="http://schemas.microsoft.com/office/powerpoint/2010/main" val="3183876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199" y="271721"/>
            <a:ext cx="7311418" cy="4210383"/>
          </a:xfrm>
          <a:prstGeom prst="rect">
            <a:avLst/>
          </a:prstGeom>
          <a:noFill/>
        </p:spPr>
        <p:txBody>
          <a:bodyPr wrap="square" lIns="0" tIns="0" rIns="0" bIns="0" rtlCol="0">
            <a:spAutoFit/>
          </a:bodyPr>
          <a:lstStyle/>
          <a:p>
            <a:pPr>
              <a:lnSpc>
                <a:spcPct val="90000"/>
              </a:lnSpc>
            </a:pPr>
            <a:r>
              <a:rPr lang="en-US" sz="3200" dirty="0" smtClean="0">
                <a:solidFill>
                  <a:srgbClr val="95C11F"/>
                </a:solidFill>
                <a:latin typeface="Corbel"/>
                <a:cs typeface="Corbel"/>
              </a:rPr>
              <a:t>“</a:t>
            </a:r>
            <a:r>
              <a:rPr lang="en-GB" sz="3200" dirty="0">
                <a:solidFill>
                  <a:srgbClr val="95C11F"/>
                </a:solidFill>
                <a:latin typeface="Corbel"/>
                <a:cs typeface="Corbel"/>
              </a:rPr>
              <a:t>The new Homes England is all about making homes happen – and our new </a:t>
            </a:r>
            <a:endParaRPr lang="en-GB" sz="3200" dirty="0" smtClean="0">
              <a:solidFill>
                <a:srgbClr val="95C11F"/>
              </a:solidFill>
              <a:latin typeface="Corbel"/>
              <a:cs typeface="Corbel"/>
            </a:endParaRPr>
          </a:p>
          <a:p>
            <a:pPr>
              <a:lnSpc>
                <a:spcPct val="90000"/>
              </a:lnSpc>
            </a:pPr>
            <a:r>
              <a:rPr lang="en-GB" sz="3200" dirty="0" smtClean="0">
                <a:solidFill>
                  <a:srgbClr val="95C11F"/>
                </a:solidFill>
                <a:latin typeface="Corbel"/>
                <a:cs typeface="Corbel"/>
              </a:rPr>
              <a:t>five-year </a:t>
            </a:r>
            <a:r>
              <a:rPr lang="en-GB" sz="3200" dirty="0">
                <a:solidFill>
                  <a:srgbClr val="95C11F"/>
                </a:solidFill>
                <a:latin typeface="Corbel"/>
                <a:cs typeface="Corbel"/>
              </a:rPr>
              <a:t>plan sets out our ambitious new approach. We are committing to boosting housing supply, productivity, innovation, quality, skills and modern methods of construction to help make a more diverse and resilient </a:t>
            </a:r>
            <a:r>
              <a:rPr lang="en-GB" sz="3200" dirty="0" smtClean="0">
                <a:solidFill>
                  <a:srgbClr val="95C11F"/>
                </a:solidFill>
                <a:latin typeface="Corbel"/>
                <a:cs typeface="Corbel"/>
              </a:rPr>
              <a:t>market.</a:t>
            </a:r>
            <a:r>
              <a:rPr lang="en-US" sz="3200" dirty="0" smtClean="0">
                <a:solidFill>
                  <a:srgbClr val="95C11F"/>
                </a:solidFill>
                <a:latin typeface="Corbel"/>
                <a:cs typeface="Corbel"/>
              </a:rPr>
              <a:t>”</a:t>
            </a:r>
          </a:p>
          <a:p>
            <a:pPr>
              <a:lnSpc>
                <a:spcPct val="90000"/>
              </a:lnSpc>
            </a:pPr>
            <a:endParaRPr lang="en-US" sz="1600" dirty="0" smtClean="0">
              <a:solidFill>
                <a:srgbClr val="95C11F"/>
              </a:solidFill>
              <a:latin typeface="Corbel"/>
              <a:cs typeface="Corbel"/>
            </a:endParaRPr>
          </a:p>
          <a:p>
            <a:pPr>
              <a:lnSpc>
                <a:spcPct val="90000"/>
              </a:lnSpc>
            </a:pPr>
            <a:r>
              <a:rPr lang="en-US" sz="1600" dirty="0" smtClean="0">
                <a:solidFill>
                  <a:srgbClr val="95C11F"/>
                </a:solidFill>
                <a:latin typeface="Corbel"/>
                <a:cs typeface="Corbel"/>
              </a:rPr>
              <a:t>Nick Walkley</a:t>
            </a:r>
          </a:p>
          <a:p>
            <a:pPr>
              <a:lnSpc>
                <a:spcPct val="90000"/>
              </a:lnSpc>
            </a:pPr>
            <a:r>
              <a:rPr lang="en-US" sz="1600" dirty="0" smtClean="0">
                <a:solidFill>
                  <a:srgbClr val="95C11F"/>
                </a:solidFill>
                <a:latin typeface="Corbel"/>
                <a:cs typeface="Corbel"/>
              </a:rPr>
              <a:t>Chief Executive, Homes England</a:t>
            </a:r>
            <a:endParaRPr lang="en-US" sz="1600" dirty="0">
              <a:solidFill>
                <a:srgbClr val="95C11F"/>
              </a:solidFill>
              <a:latin typeface="Corbel"/>
              <a:cs typeface="Corbel"/>
            </a:endParaRPr>
          </a:p>
        </p:txBody>
      </p:sp>
    </p:spTree>
    <p:extLst>
      <p:ext uri="{BB962C8B-B14F-4D97-AF65-F5344CB8AC3E}">
        <p14:creationId xmlns:p14="http://schemas.microsoft.com/office/powerpoint/2010/main" val="3488847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3" r="1491" b="55082"/>
          <a:stretch/>
        </p:blipFill>
        <p:spPr bwMode="auto">
          <a:xfrm>
            <a:off x="5568568" y="343060"/>
            <a:ext cx="3346113" cy="60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6347"/>
          <a:stretch/>
        </p:blipFill>
        <p:spPr bwMode="auto">
          <a:xfrm>
            <a:off x="4982262" y="1170953"/>
            <a:ext cx="3227701" cy="735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64404"/>
          <a:stretch/>
        </p:blipFill>
        <p:spPr bwMode="auto">
          <a:xfrm>
            <a:off x="5061897" y="2756075"/>
            <a:ext cx="3416155" cy="56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4006" b="54108"/>
          <a:stretch/>
        </p:blipFill>
        <p:spPr bwMode="auto">
          <a:xfrm>
            <a:off x="5339255" y="3469294"/>
            <a:ext cx="3575426" cy="63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59738"/>
          <a:stretch/>
        </p:blipFill>
        <p:spPr bwMode="auto">
          <a:xfrm>
            <a:off x="4797658" y="4244668"/>
            <a:ext cx="3318956" cy="632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5402" y="1906782"/>
            <a:ext cx="2712446" cy="812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9513" y="1609421"/>
            <a:ext cx="3347234" cy="528187"/>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929" y="2719722"/>
            <a:ext cx="4328713" cy="48881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091" y="2313141"/>
            <a:ext cx="4702387" cy="22014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0786" y="3788347"/>
            <a:ext cx="4145961" cy="613528"/>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5155" y="3325687"/>
            <a:ext cx="4783487" cy="287969"/>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3091" y="982933"/>
            <a:ext cx="3216961" cy="512025"/>
          </a:xfrm>
          <a:prstGeom prst="rect">
            <a:avLst/>
          </a:prstGeom>
        </p:spPr>
      </p:pic>
      <p:sp>
        <p:nvSpPr>
          <p:cNvPr id="17" name="Title 1"/>
          <p:cNvSpPr>
            <a:spLocks noGrp="1"/>
          </p:cNvSpPr>
          <p:nvPr>
            <p:ph type="title"/>
          </p:nvPr>
        </p:nvSpPr>
        <p:spPr>
          <a:xfrm>
            <a:off x="457200" y="271721"/>
            <a:ext cx="8229600" cy="1130576"/>
          </a:xfrm>
        </p:spPr>
        <p:txBody>
          <a:bodyPr/>
          <a:lstStyle/>
          <a:p>
            <a:r>
              <a:rPr lang="en-GB" dirty="0" smtClean="0">
                <a:solidFill>
                  <a:srgbClr val="95C11F"/>
                </a:solidFill>
              </a:rPr>
              <a:t>Making waves</a:t>
            </a:r>
            <a:endParaRPr lang="en-GB" dirty="0">
              <a:solidFill>
                <a:srgbClr val="95C11F"/>
              </a:solidFill>
            </a:endParaRPr>
          </a:p>
        </p:txBody>
      </p:sp>
    </p:spTree>
    <p:extLst>
      <p:ext uri="{BB962C8B-B14F-4D97-AF65-F5344CB8AC3E}">
        <p14:creationId xmlns:p14="http://schemas.microsoft.com/office/powerpoint/2010/main" val="229441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Our mission and objectives</a:t>
            </a:r>
            <a:endParaRPr lang="en-US" dirty="0"/>
          </a:p>
        </p:txBody>
      </p:sp>
    </p:spTree>
    <p:extLst>
      <p:ext uri="{BB962C8B-B14F-4D97-AF65-F5344CB8AC3E}">
        <p14:creationId xmlns:p14="http://schemas.microsoft.com/office/powerpoint/2010/main" val="925219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39200"/>
                </a:solidFill>
              </a:rPr>
              <a:t>Why we are needed</a:t>
            </a:r>
            <a:endParaRPr lang="en-GB" dirty="0">
              <a:solidFill>
                <a:srgbClr val="F39200"/>
              </a:solidFill>
            </a:endParaRPr>
          </a:p>
        </p:txBody>
      </p:sp>
      <p:sp>
        <p:nvSpPr>
          <p:cNvPr id="4" name="Content Placeholder 3"/>
          <p:cNvSpPr>
            <a:spLocks noGrp="1"/>
          </p:cNvSpPr>
          <p:nvPr>
            <p:ph idx="1"/>
          </p:nvPr>
        </p:nvSpPr>
        <p:spPr>
          <a:xfrm>
            <a:off x="457199" y="1139588"/>
            <a:ext cx="5356747" cy="3152633"/>
          </a:xfrm>
        </p:spPr>
        <p:txBody>
          <a:bodyPr numCol="1">
            <a:normAutofit fontScale="92500" lnSpcReduction="10000"/>
          </a:bodyPr>
          <a:lstStyle/>
          <a:p>
            <a:pPr marL="0" indent="0">
              <a:buNone/>
            </a:pPr>
            <a:r>
              <a:rPr lang="en-GB" sz="2000" dirty="0"/>
              <a:t>England does not have enough homes in the right places. This means </a:t>
            </a:r>
            <a:r>
              <a:rPr lang="en-GB" sz="2000" dirty="0" smtClean="0"/>
              <a:t>housing </a:t>
            </a:r>
            <a:r>
              <a:rPr lang="en-GB" sz="2000" dirty="0"/>
              <a:t>is unaffordable in some places and unsuitable in others. The </a:t>
            </a:r>
            <a:r>
              <a:rPr lang="en-GB" sz="2000" dirty="0" smtClean="0"/>
              <a:t>reasons for this include </a:t>
            </a:r>
            <a:r>
              <a:rPr lang="en-GB" sz="2000" dirty="0"/>
              <a:t>a shortage of land available for development, a lack of finance available for major </a:t>
            </a:r>
            <a:r>
              <a:rPr lang="en-GB" sz="2000" dirty="0" smtClean="0"/>
              <a:t>infrastructure, low </a:t>
            </a:r>
            <a:r>
              <a:rPr lang="en-GB" sz="2000" dirty="0"/>
              <a:t>productivity growth in the construction sector and </a:t>
            </a:r>
            <a:r>
              <a:rPr lang="en-GB" sz="2000" dirty="0" smtClean="0"/>
              <a:t>insufficient </a:t>
            </a:r>
            <a:r>
              <a:rPr lang="en-GB" sz="2000" dirty="0"/>
              <a:t>market diversity</a:t>
            </a:r>
            <a:r>
              <a:rPr lang="en-GB" sz="2000" dirty="0" smtClean="0"/>
              <a:t>.</a:t>
            </a:r>
          </a:p>
          <a:p>
            <a:pPr marL="0" indent="0">
              <a:buNone/>
            </a:pPr>
            <a:endParaRPr lang="en-GB" sz="2000" dirty="0" smtClean="0"/>
          </a:p>
          <a:p>
            <a:pPr marL="0" indent="0">
              <a:buNone/>
            </a:pPr>
            <a:r>
              <a:rPr lang="en-GB" sz="2000" dirty="0" smtClean="0"/>
              <a:t>We’re committed </a:t>
            </a:r>
            <a:r>
              <a:rPr lang="en-GB" sz="2000" dirty="0"/>
              <a:t>to tackling the underlying causes of England’s housing crisis, ensuring that more people have access to a home they can afford.</a:t>
            </a:r>
          </a:p>
        </p:txBody>
      </p:sp>
      <p:pic>
        <p:nvPicPr>
          <p:cNvPr id="3" name="Picture 2" descr="http://hca-net/wp-content/uploads/2018/10/Homes_England_Strategic_Plan_AW_REV_150dpi_REV.pdf - Internet Explorer"/>
          <p:cNvPicPr>
            <a:picLocks noChangeAspect="1"/>
          </p:cNvPicPr>
          <p:nvPr/>
        </p:nvPicPr>
        <p:blipFill rotWithShape="1">
          <a:blip r:embed="rId2">
            <a:extLst>
              <a:ext uri="{28A0092B-C50C-407E-A947-70E740481C1C}">
                <a14:useLocalDpi xmlns:a14="http://schemas.microsoft.com/office/drawing/2010/main" val="0"/>
              </a:ext>
            </a:extLst>
          </a:blip>
          <a:srcRect l="7910" t="8695" r="40149" b="5768"/>
          <a:stretch/>
        </p:blipFill>
        <p:spPr>
          <a:xfrm>
            <a:off x="5878039" y="961939"/>
            <a:ext cx="3067111" cy="2736604"/>
          </a:xfrm>
          <a:prstGeom prst="rect">
            <a:avLst/>
          </a:prstGeom>
        </p:spPr>
      </p:pic>
    </p:spTree>
    <p:extLst>
      <p:ext uri="{BB962C8B-B14F-4D97-AF65-F5344CB8AC3E}">
        <p14:creationId xmlns:p14="http://schemas.microsoft.com/office/powerpoint/2010/main" val="1794757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881" y="367229"/>
            <a:ext cx="8634019" cy="3416320"/>
          </a:xfrm>
          <a:prstGeom prst="rect">
            <a:avLst/>
          </a:prstGeom>
        </p:spPr>
        <p:txBody>
          <a:bodyPr wrap="square">
            <a:spAutoFit/>
          </a:bodyPr>
          <a:lstStyle/>
          <a:p>
            <a:r>
              <a:rPr lang="en-GB" sz="3600" b="1" dirty="0">
                <a:solidFill>
                  <a:srgbClr val="F39200"/>
                </a:solidFill>
                <a:latin typeface="Corbel" panose="020B0503020204020204" pitchFamily="34" charset="0"/>
              </a:rPr>
              <a:t>Our mission </a:t>
            </a:r>
            <a:r>
              <a:rPr lang="en-GB" sz="3600" dirty="0">
                <a:latin typeface="Corbel" panose="020B0503020204020204" pitchFamily="34" charset="0"/>
              </a:rPr>
              <a:t>is to intervene in the market to ensure more homes are built in areas of greatest need, to improve </a:t>
            </a:r>
            <a:r>
              <a:rPr lang="en-GB" sz="3600" dirty="0" smtClean="0">
                <a:latin typeface="Corbel" panose="020B0503020204020204" pitchFamily="34" charset="0"/>
              </a:rPr>
              <a:t>affordability.</a:t>
            </a:r>
            <a:endParaRPr lang="en-GB" sz="3600" dirty="0">
              <a:latin typeface="Corbel" panose="020B0503020204020204" pitchFamily="34" charset="0"/>
            </a:endParaRPr>
          </a:p>
          <a:p>
            <a:r>
              <a:rPr lang="en-GB" sz="3600" dirty="0">
                <a:latin typeface="Corbel" panose="020B0503020204020204" pitchFamily="34" charset="0"/>
              </a:rPr>
              <a:t/>
            </a:r>
            <a:br>
              <a:rPr lang="en-GB" sz="3600" dirty="0">
                <a:latin typeface="Corbel" panose="020B0503020204020204" pitchFamily="34" charset="0"/>
              </a:rPr>
            </a:br>
            <a:r>
              <a:rPr lang="en-GB" sz="3600" dirty="0">
                <a:latin typeface="Corbel" panose="020B0503020204020204" pitchFamily="34" charset="0"/>
              </a:rPr>
              <a:t>We will make this sustainable by creating a more resilient and diverse housing </a:t>
            </a:r>
            <a:r>
              <a:rPr lang="en-GB" sz="3600" dirty="0" smtClean="0">
                <a:latin typeface="Corbel" panose="020B0503020204020204" pitchFamily="34" charset="0"/>
              </a:rPr>
              <a:t>market.</a:t>
            </a:r>
            <a:endParaRPr lang="en-GB" sz="3600" dirty="0">
              <a:latin typeface="Corbel" panose="020B0503020204020204" pitchFamily="34" charset="0"/>
            </a:endParaRPr>
          </a:p>
        </p:txBody>
      </p:sp>
    </p:spTree>
    <p:extLst>
      <p:ext uri="{BB962C8B-B14F-4D97-AF65-F5344CB8AC3E}">
        <p14:creationId xmlns:p14="http://schemas.microsoft.com/office/powerpoint/2010/main" val="677291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Homes England PowerPoint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HE_powerpoint_v4</Template>
  <TotalTime>262</TotalTime>
  <Words>1036</Words>
  <Application>Microsoft Office PowerPoint</Application>
  <PresentationFormat>On-screen Show (16:9)</PresentationFormat>
  <Paragraphs>107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Homes England PowerPoint 2018</vt:lpstr>
      <vt:lpstr>Homes England</vt:lpstr>
      <vt:lpstr>A new agency</vt:lpstr>
      <vt:lpstr>Who we are</vt:lpstr>
      <vt:lpstr>Our Strategic Plan</vt:lpstr>
      <vt:lpstr>PowerPoint Presentation</vt:lpstr>
      <vt:lpstr>Making waves</vt:lpstr>
      <vt:lpstr>Our mission and objectives</vt:lpstr>
      <vt:lpstr>Why we are needed</vt:lpstr>
      <vt:lpstr>PowerPoint Presentation</vt:lpstr>
      <vt:lpstr>Our objectives</vt:lpstr>
      <vt:lpstr>Our ethos</vt:lpstr>
      <vt:lpstr>Our commitment</vt:lpstr>
      <vt:lpstr>PowerPoint Presentation</vt:lpstr>
      <vt:lpstr>Affordable Housing Funds</vt:lpstr>
      <vt:lpstr>Grant Funding Programmes</vt:lpstr>
      <vt:lpstr>Strategic Partnerships  </vt:lpstr>
      <vt:lpstr>Recent Announcements</vt:lpstr>
      <vt:lpstr>Case Studies</vt:lpstr>
      <vt:lpstr>Hughendon Gardens Village, High Wycombe The ExtraCare Charitable Trust </vt:lpstr>
      <vt:lpstr>Rosewell House, Tonbridge, Kent Rapport Housing and Care </vt:lpstr>
      <vt:lpstr>PowerPoint Presentation</vt:lpstr>
      <vt:lpstr>Contact details  Carol Cairns Head of Home Ownership and Supply, South East  carol.cairns@homesengland.gov.uk 01234 242517</vt:lpstr>
    </vt:vector>
  </TitlesOfParts>
  <Company>HCA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an example presentation title</dc:title>
  <dc:creator>Tom Davies</dc:creator>
  <cp:lastModifiedBy>Carol Cairns</cp:lastModifiedBy>
  <cp:revision>35</cp:revision>
  <dcterms:created xsi:type="dcterms:W3CDTF">2018-11-12T07:56:33Z</dcterms:created>
  <dcterms:modified xsi:type="dcterms:W3CDTF">2018-11-16T15:20:52Z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4329954d-489b-4a6b-9b04-1619b02952f9</vt:lpwstr>
  </property>
  <property fmtid="{D5CDD505-2E9C-101B-9397-08002B2CF9AE}" pid="3" name="HCAGPMS">
    <vt:lpwstr>OFFICIAL</vt:lpwstr>
  </property>
</Properties>
</file>