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5" r:id="rId3"/>
    <p:sldId id="257" r:id="rId4"/>
    <p:sldId id="271" r:id="rId5"/>
    <p:sldId id="260" r:id="rId6"/>
    <p:sldId id="261" r:id="rId7"/>
    <p:sldId id="262" r:id="rId8"/>
    <p:sldId id="263" r:id="rId9"/>
    <p:sldId id="276" r:id="rId10"/>
    <p:sldId id="277" r:id="rId11"/>
    <p:sldId id="267" r:id="rId12"/>
    <p:sldId id="268" r:id="rId13"/>
    <p:sldId id="278" r:id="rId14"/>
    <p:sldId id="274" r:id="rId15"/>
    <p:sldId id="269" r:id="rId16"/>
    <p:sldId id="272" r:id="rId17"/>
    <p:sldId id="273"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varScale="1">
        <p:scale>
          <a:sx n="116" d="100"/>
          <a:sy n="116" d="100"/>
        </p:scale>
        <p:origin x="336" y="12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Aged 65 and over (%)</c:v>
                </c:pt>
              </c:strCache>
            </c:strRef>
          </c:tx>
          <c:spPr>
            <a:ln w="25400" cap="rnd">
              <a:solidFill>
                <a:srgbClr val="56AC98"/>
              </a:solidFill>
              <a:round/>
            </a:ln>
            <a:effectLst/>
          </c:spPr>
          <c:marker>
            <c:symbol val="circle"/>
            <c:size val="5"/>
            <c:spPr>
              <a:solidFill>
                <a:srgbClr val="56AC98"/>
              </a:solidFill>
              <a:ln w="50800">
                <a:solidFill>
                  <a:srgbClr val="C0DC3B"/>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Sheet1!$A$2:$A$9</c:f>
              <c:numCache>
                <c:formatCode>General</c:formatCode>
                <c:ptCount val="8"/>
                <c:pt idx="0">
                  <c:v>1976</c:v>
                </c:pt>
                <c:pt idx="1">
                  <c:v>1986</c:v>
                </c:pt>
                <c:pt idx="2">
                  <c:v>1996</c:v>
                </c:pt>
                <c:pt idx="3">
                  <c:v>2006</c:v>
                </c:pt>
                <c:pt idx="4">
                  <c:v>2016</c:v>
                </c:pt>
                <c:pt idx="5">
                  <c:v>2026</c:v>
                </c:pt>
                <c:pt idx="6">
                  <c:v>2036</c:v>
                </c:pt>
                <c:pt idx="7">
                  <c:v>2046</c:v>
                </c:pt>
              </c:numCache>
            </c:numRef>
          </c:xVal>
          <c:yVal>
            <c:numRef>
              <c:f>Sheet1!$B$2:$B$9</c:f>
              <c:numCache>
                <c:formatCode>General</c:formatCode>
                <c:ptCount val="8"/>
                <c:pt idx="0">
                  <c:v>14.2</c:v>
                </c:pt>
                <c:pt idx="1">
                  <c:v>15.4</c:v>
                </c:pt>
                <c:pt idx="2">
                  <c:v>15.9</c:v>
                </c:pt>
                <c:pt idx="3">
                  <c:v>15.9</c:v>
                </c:pt>
                <c:pt idx="4">
                  <c:v>18</c:v>
                </c:pt>
                <c:pt idx="5">
                  <c:v>20.5</c:v>
                </c:pt>
                <c:pt idx="6">
                  <c:v>23.9</c:v>
                </c:pt>
                <c:pt idx="7">
                  <c:v>24.7</c:v>
                </c:pt>
              </c:numCache>
            </c:numRef>
          </c:yVal>
          <c:smooth val="0"/>
        </c:ser>
        <c:dLbls>
          <c:showLegendKey val="0"/>
          <c:showVal val="0"/>
          <c:showCatName val="0"/>
          <c:showSerName val="0"/>
          <c:showPercent val="0"/>
          <c:showBubbleSize val="0"/>
        </c:dLbls>
        <c:axId val="449535656"/>
        <c:axId val="449545456"/>
      </c:scatterChart>
      <c:valAx>
        <c:axId val="449535656"/>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449545456"/>
        <c:crosses val="autoZero"/>
        <c:crossBetween val="midCat"/>
      </c:valAx>
      <c:valAx>
        <c:axId val="449545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49535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'Delayed Days by type'!$D$15</c:f>
              <c:strCache>
                <c:ptCount val="1"/>
                <c:pt idx="0">
                  <c:v>Acute</c:v>
                </c:pt>
              </c:strCache>
            </c:strRef>
          </c:tx>
          <c:spPr>
            <a:ln w="28575" cap="rnd">
              <a:solidFill>
                <a:schemeClr val="accent1"/>
              </a:solidFill>
              <a:round/>
            </a:ln>
            <a:effectLst/>
          </c:spPr>
          <c:marker>
            <c:symbol val="none"/>
          </c:marker>
          <c:cat>
            <c:numRef>
              <c:f>'Delayed Days by type'!$B$16:$C$27</c:f>
              <c:numCache>
                <c:formatCode>mmm\-yy</c:formatCode>
                <c:ptCount val="12"/>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numCache>
            </c:numRef>
          </c:cat>
          <c:val>
            <c:numRef>
              <c:f>'Delayed Days by type'!$D$16:$D$27</c:f>
              <c:numCache>
                <c:formatCode>#,##0</c:formatCode>
                <c:ptCount val="12"/>
                <c:pt idx="0">
                  <c:v>109753</c:v>
                </c:pt>
                <c:pt idx="1">
                  <c:v>109886</c:v>
                </c:pt>
                <c:pt idx="2">
                  <c:v>99627</c:v>
                </c:pt>
                <c:pt idx="3">
                  <c:v>93638</c:v>
                </c:pt>
                <c:pt idx="4">
                  <c:v>98983</c:v>
                </c:pt>
                <c:pt idx="5">
                  <c:v>92238</c:v>
                </c:pt>
                <c:pt idx="6">
                  <c:v>102574</c:v>
                </c:pt>
                <c:pt idx="7">
                  <c:v>93885</c:v>
                </c:pt>
                <c:pt idx="8">
                  <c:v>92169</c:v>
                </c:pt>
                <c:pt idx="9">
                  <c:v>88761</c:v>
                </c:pt>
                <c:pt idx="10">
                  <c:v>91815</c:v>
                </c:pt>
                <c:pt idx="11">
                  <c:v>94871</c:v>
                </c:pt>
              </c:numCache>
            </c:numRef>
          </c:val>
          <c:smooth val="0"/>
        </c:ser>
        <c:ser>
          <c:idx val="1"/>
          <c:order val="1"/>
          <c:tx>
            <c:strRef>
              <c:f>'Delayed Days by type'!$E$15</c:f>
              <c:strCache>
                <c:ptCount val="1"/>
                <c:pt idx="0">
                  <c:v>Non-Acute</c:v>
                </c:pt>
              </c:strCache>
            </c:strRef>
          </c:tx>
          <c:spPr>
            <a:ln w="28575" cap="rnd">
              <a:solidFill>
                <a:schemeClr val="accent2"/>
              </a:solidFill>
              <a:round/>
            </a:ln>
            <a:effectLst/>
          </c:spPr>
          <c:marker>
            <c:symbol val="none"/>
          </c:marker>
          <c:cat>
            <c:numRef>
              <c:f>'Delayed Days by type'!$B$16:$C$27</c:f>
              <c:numCache>
                <c:formatCode>mmm\-yy</c:formatCode>
                <c:ptCount val="12"/>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numCache>
            </c:numRef>
          </c:cat>
          <c:val>
            <c:numRef>
              <c:f>'Delayed Days by type'!$E$16:$E$27</c:f>
              <c:numCache>
                <c:formatCode>#,##0</c:formatCode>
                <c:ptCount val="12"/>
                <c:pt idx="0">
                  <c:v>58288</c:v>
                </c:pt>
                <c:pt idx="1">
                  <c:v>59978</c:v>
                </c:pt>
                <c:pt idx="2">
                  <c:v>55510</c:v>
                </c:pt>
                <c:pt idx="3">
                  <c:v>51402</c:v>
                </c:pt>
                <c:pt idx="4">
                  <c:v>52308</c:v>
                </c:pt>
                <c:pt idx="5">
                  <c:v>47895</c:v>
                </c:pt>
                <c:pt idx="6">
                  <c:v>52028</c:v>
                </c:pt>
                <c:pt idx="7">
                  <c:v>51112</c:v>
                </c:pt>
                <c:pt idx="8">
                  <c:v>47035</c:v>
                </c:pt>
                <c:pt idx="9">
                  <c:v>45565</c:v>
                </c:pt>
                <c:pt idx="10">
                  <c:v>48168</c:v>
                </c:pt>
                <c:pt idx="11">
                  <c:v>50746</c:v>
                </c:pt>
              </c:numCache>
            </c:numRef>
          </c:val>
          <c:smooth val="0"/>
        </c:ser>
        <c:ser>
          <c:idx val="2"/>
          <c:order val="2"/>
          <c:tx>
            <c:strRef>
              <c:f>'Delayed Days by type'!$F$15</c:f>
              <c:strCache>
                <c:ptCount val="1"/>
                <c:pt idx="0">
                  <c:v>Total</c:v>
                </c:pt>
              </c:strCache>
            </c:strRef>
          </c:tx>
          <c:spPr>
            <a:ln w="28575" cap="rnd">
              <a:solidFill>
                <a:schemeClr val="accent3"/>
              </a:solidFill>
              <a:round/>
            </a:ln>
            <a:effectLst/>
          </c:spPr>
          <c:marker>
            <c:symbol val="none"/>
          </c:marker>
          <c:cat>
            <c:numRef>
              <c:f>'Delayed Days by type'!$B$16:$C$27</c:f>
              <c:numCache>
                <c:formatCode>mmm\-yy</c:formatCode>
                <c:ptCount val="12"/>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numCache>
            </c:numRef>
          </c:cat>
          <c:val>
            <c:numRef>
              <c:f>'Delayed Days by type'!$F$16:$F$27</c:f>
              <c:numCache>
                <c:formatCode>#,##0</c:formatCode>
                <c:ptCount val="12"/>
                <c:pt idx="0">
                  <c:v>168041</c:v>
                </c:pt>
                <c:pt idx="1">
                  <c:v>169864</c:v>
                </c:pt>
                <c:pt idx="2">
                  <c:v>155137</c:v>
                </c:pt>
                <c:pt idx="3">
                  <c:v>145040</c:v>
                </c:pt>
                <c:pt idx="4">
                  <c:v>151291</c:v>
                </c:pt>
                <c:pt idx="5">
                  <c:v>140133</c:v>
                </c:pt>
                <c:pt idx="6">
                  <c:v>154602</c:v>
                </c:pt>
                <c:pt idx="7">
                  <c:v>144997</c:v>
                </c:pt>
                <c:pt idx="8">
                  <c:v>139204</c:v>
                </c:pt>
                <c:pt idx="9">
                  <c:v>134326</c:v>
                </c:pt>
                <c:pt idx="10">
                  <c:v>139983</c:v>
                </c:pt>
                <c:pt idx="11">
                  <c:v>145617</c:v>
                </c:pt>
              </c:numCache>
            </c:numRef>
          </c:val>
          <c:smooth val="0"/>
        </c:ser>
        <c:dLbls>
          <c:showLegendKey val="0"/>
          <c:showVal val="0"/>
          <c:showCatName val="0"/>
          <c:showSerName val="0"/>
          <c:showPercent val="0"/>
          <c:showBubbleSize val="0"/>
        </c:dLbls>
        <c:smooth val="0"/>
        <c:axId val="449534480"/>
        <c:axId val="449538792"/>
      </c:lineChart>
      <c:dateAx>
        <c:axId val="449534480"/>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9538792"/>
        <c:crosses val="autoZero"/>
        <c:auto val="1"/>
        <c:lblOffset val="100"/>
        <c:baseTimeUnit val="months"/>
      </c:dateAx>
      <c:valAx>
        <c:axId val="449538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GB" b="1" dirty="0" smtClean="0"/>
                  <a:t>Days</a:t>
                </a:r>
                <a:endParaRPr lang="en-GB" b="1" dirty="0"/>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449534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47732D-4278-4EFD-8EF8-214D2A566DB1}" type="datetimeFigureOut">
              <a:rPr lang="en-GB" smtClean="0"/>
              <a:t>05/11/2018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A8B7E-4C44-4DE5-A235-BBED07192D96}" type="slidenum">
              <a:rPr lang="en-GB" smtClean="0"/>
              <a:t>‹#›</a:t>
            </a:fld>
            <a:endParaRPr lang="en-GB"/>
          </a:p>
        </p:txBody>
      </p:sp>
    </p:spTree>
    <p:extLst>
      <p:ext uri="{BB962C8B-B14F-4D97-AF65-F5344CB8AC3E}">
        <p14:creationId xmlns:p14="http://schemas.microsoft.com/office/powerpoint/2010/main" val="388732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F7A8B7E-4C44-4DE5-A235-BBED07192D96}" type="slidenum">
              <a:rPr lang="en-GB" smtClean="0"/>
              <a:t>3</a:t>
            </a:fld>
            <a:endParaRPr lang="en-GB"/>
          </a:p>
        </p:txBody>
      </p:sp>
    </p:spTree>
    <p:extLst>
      <p:ext uri="{BB962C8B-B14F-4D97-AF65-F5344CB8AC3E}">
        <p14:creationId xmlns:p14="http://schemas.microsoft.com/office/powerpoint/2010/main" val="1144683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a:t>
            </a:r>
            <a:r>
              <a:rPr lang="en-GB" baseline="0" dirty="0" smtClean="0"/>
              <a:t> are photos of St John’s at Bathwick.</a:t>
            </a:r>
            <a:endParaRPr lang="en-GB" dirty="0"/>
          </a:p>
        </p:txBody>
      </p:sp>
      <p:sp>
        <p:nvSpPr>
          <p:cNvPr id="4" name="Slide Number Placeholder 3"/>
          <p:cNvSpPr>
            <a:spLocks noGrp="1"/>
          </p:cNvSpPr>
          <p:nvPr>
            <p:ph type="sldNum" sz="quarter" idx="10"/>
          </p:nvPr>
        </p:nvSpPr>
        <p:spPr/>
        <p:txBody>
          <a:bodyPr/>
          <a:lstStyle/>
          <a:p>
            <a:fld id="{946F687D-390E-48E3-B471-DE9D89B203A9}"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677669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sp>
        <p:nvSpPr>
          <p:cNvPr id="2" name="Title 1"/>
          <p:cNvSpPr>
            <a:spLocks noGrp="1"/>
          </p:cNvSpPr>
          <p:nvPr>
            <p:ph type="ctrTitle"/>
          </p:nvPr>
        </p:nvSpPr>
        <p:spPr>
          <a:xfrm>
            <a:off x="914399" y="3429000"/>
            <a:ext cx="9112003" cy="513671"/>
          </a:xfrm>
          <a:ln>
            <a:noFill/>
          </a:ln>
        </p:spPr>
        <p:txBody>
          <a:bodyPr anchor="b"/>
          <a:lstStyle>
            <a:lvl1pPr>
              <a:defRPr b="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14399" y="3942670"/>
            <a:ext cx="9112003" cy="402004"/>
          </a:xfrm>
          <a:ln>
            <a:noFill/>
          </a:ln>
        </p:spPr>
        <p:txBody>
          <a:bodyPr>
            <a:normAutofit/>
          </a:bodyPr>
          <a:lstStyle>
            <a:lvl1pPr marL="0" indent="0" algn="l">
              <a:buNone/>
              <a:defRPr sz="2000">
                <a:solidFill>
                  <a:srgbClr val="625E5E"/>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914399" y="6372288"/>
            <a:ext cx="3445933" cy="230122"/>
          </a:xfrm>
          <a:prstGeom prst="rect">
            <a:avLst/>
          </a:prstGeom>
        </p:spPr>
      </p:pic>
      <p:pic>
        <p:nvPicPr>
          <p:cNvPr id="12" name="Picture 11" descr="Curo_Logo.png"/>
          <p:cNvPicPr>
            <a:picLocks noChangeAspect="1"/>
          </p:cNvPicPr>
          <p:nvPr userDrawn="1"/>
        </p:nvPicPr>
        <p:blipFill>
          <a:blip r:embed="rId4"/>
          <a:stretch>
            <a:fillRect/>
          </a:stretch>
        </p:blipFill>
        <p:spPr>
          <a:xfrm>
            <a:off x="10306936" y="5044622"/>
            <a:ext cx="1323786" cy="1294828"/>
          </a:xfrm>
          <a:prstGeom prst="rect">
            <a:avLst/>
          </a:prstGeom>
        </p:spPr>
      </p:pic>
      <p:pic>
        <p:nvPicPr>
          <p:cNvPr id="14" name="Picture 13" descr="Curo_hello.png"/>
          <p:cNvPicPr>
            <a:picLocks noChangeAspect="1"/>
          </p:cNvPicPr>
          <p:nvPr userDrawn="1"/>
        </p:nvPicPr>
        <p:blipFill>
          <a:blip r:embed="rId5"/>
          <a:stretch>
            <a:fillRect/>
          </a:stretch>
        </p:blipFill>
        <p:spPr>
          <a:xfrm>
            <a:off x="6882110" y="1"/>
            <a:ext cx="5309890" cy="3657599"/>
          </a:xfrm>
          <a:prstGeom prst="rect">
            <a:avLst/>
          </a:prstGeom>
        </p:spPr>
      </p:pic>
      <p:sp>
        <p:nvSpPr>
          <p:cNvPr id="8" name="Subtitle 2"/>
          <p:cNvSpPr txBox="1">
            <a:spLocks/>
          </p:cNvSpPr>
          <p:nvPr userDrawn="1"/>
        </p:nvSpPr>
        <p:spPr>
          <a:xfrm>
            <a:off x="913597" y="5849447"/>
            <a:ext cx="5156201" cy="402004"/>
          </a:xfrm>
          <a:prstGeom prst="rect">
            <a:avLst/>
          </a:prstGeom>
          <a:ln>
            <a:noFill/>
          </a:ln>
        </p:spPr>
        <p:txBody>
          <a:bodyPr vert="horz" lIns="91440" tIns="45720" rIns="91440" bIns="45720" rtlCol="0">
            <a:normAutofit/>
          </a:bodyPr>
          <a:lstStyle>
            <a:lvl1pPr marL="0" indent="0" algn="l" defTabSz="457200" rtl="0" eaLnBrk="1" latinLnBrk="0" hangingPunct="1">
              <a:spcBef>
                <a:spcPct val="20000"/>
              </a:spcBef>
              <a:buClr>
                <a:schemeClr val="tx1"/>
              </a:buClr>
              <a:buFont typeface="Arial"/>
              <a:buNone/>
              <a:defRPr sz="2000" kern="1200">
                <a:solidFill>
                  <a:schemeClr val="bg1"/>
                </a:solidFill>
                <a:latin typeface="Verdana"/>
                <a:ea typeface="+mn-ea"/>
                <a:cs typeface="Verdana"/>
              </a:defRPr>
            </a:lvl1pPr>
            <a:lvl2pPr marL="457200" indent="0" algn="ctr" defTabSz="457200" rtl="0" eaLnBrk="1" latinLnBrk="0" hangingPunct="1">
              <a:spcBef>
                <a:spcPct val="20000"/>
              </a:spcBef>
              <a:buClr>
                <a:schemeClr val="tx1"/>
              </a:buClr>
              <a:buFont typeface="Arial"/>
              <a:buNone/>
              <a:defRPr sz="25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1"/>
              </a:buClr>
              <a:buFont typeface="Arial"/>
              <a:buNone/>
              <a:defRPr sz="25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1"/>
              </a:buClr>
              <a:buFont typeface="Arial"/>
              <a:buNone/>
              <a:defRPr sz="25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1"/>
              </a:buClr>
              <a:buFont typeface="Arial"/>
              <a:buNone/>
              <a:defRPr sz="25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smtClean="0">
                <a:solidFill>
                  <a:srgbClr val="625E5E"/>
                </a:solidFill>
              </a:rPr>
              <a:t>www.curo-group.co.uk</a:t>
            </a:r>
            <a:endParaRPr lang="en-US" sz="2000" dirty="0">
              <a:solidFill>
                <a:srgbClr val="625E5E"/>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7625" y="1600203"/>
            <a:ext cx="2644775" cy="2644775"/>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75174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9403" y="1498601"/>
            <a:ext cx="2125980" cy="3413760"/>
          </a:xfrm>
          <a:prstGeom prst="rect">
            <a:avLst/>
          </a:prstGeom>
        </p:spPr>
      </p:pic>
      <p:sp>
        <p:nvSpPr>
          <p:cNvPr id="8"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7589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3495" y="1600201"/>
            <a:ext cx="2668905" cy="3343275"/>
          </a:xfrm>
          <a:prstGeom prst="rect">
            <a:avLst/>
          </a:prstGeom>
        </p:spPr>
      </p:pic>
      <p:sp>
        <p:nvSpPr>
          <p:cNvPr id="8"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275640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4638" y="1600201"/>
            <a:ext cx="2667762" cy="2732913"/>
          </a:xfrm>
          <a:prstGeom prst="rect">
            <a:avLst/>
          </a:prstGeom>
        </p:spPr>
      </p:pic>
      <p:sp>
        <p:nvSpPr>
          <p:cNvPr id="8"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35488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3307" y="1600201"/>
            <a:ext cx="2649093" cy="2649093"/>
          </a:xfrm>
          <a:prstGeom prst="rect">
            <a:avLst/>
          </a:prstGeom>
        </p:spPr>
      </p:pic>
      <p:sp>
        <p:nvSpPr>
          <p:cNvPr id="8"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653854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6040" y="1600201"/>
            <a:ext cx="2626360" cy="2971800"/>
          </a:xfrm>
          <a:prstGeom prst="rect">
            <a:avLst/>
          </a:prstGeom>
        </p:spPr>
      </p:pic>
      <p:sp>
        <p:nvSpPr>
          <p:cNvPr id="8"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87881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09600" y="1600201"/>
            <a:ext cx="10972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6040" y="1605320"/>
            <a:ext cx="2626360" cy="2626360"/>
          </a:xfrm>
          <a:prstGeom prst="rect">
            <a:avLst/>
          </a:prstGeom>
        </p:spPr>
      </p:pic>
      <p:sp>
        <p:nvSpPr>
          <p:cNvPr id="8"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12971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61882" y="1596277"/>
            <a:ext cx="2620518" cy="2620518"/>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706130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47658" y="1600201"/>
            <a:ext cx="2634742" cy="3382518"/>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4474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3307" y="1600202"/>
            <a:ext cx="2649093" cy="2649093"/>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18302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17432" y="1600201"/>
            <a:ext cx="2664968" cy="2987167"/>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892702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0960" y="1600201"/>
            <a:ext cx="2631440" cy="2631440"/>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9625481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A00F50C3-B330-D04A-8E52-4841B9D0057C}" type="datetimeFigureOut">
              <a:rPr lang="en-US" smtClean="0"/>
              <a:pPr/>
              <a:t>11/5/2018</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0CD92-BE50-BC4B-A6D4-5C17E23BE5D5}" type="slidenum">
              <a:rPr lang="en-US" smtClean="0"/>
              <a:pPr/>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2893" y="1600201"/>
            <a:ext cx="2659507" cy="2659507"/>
          </a:xfrm>
          <a:prstGeom prst="rect">
            <a:avLst/>
          </a:prstGeom>
        </p:spPr>
      </p:pic>
      <p:sp>
        <p:nvSpPr>
          <p:cNvPr id="9" name="Content Placeholder 2"/>
          <p:cNvSpPr>
            <a:spLocks noGrp="1"/>
          </p:cNvSpPr>
          <p:nvPr>
            <p:ph idx="1"/>
          </p:nvPr>
        </p:nvSpPr>
        <p:spPr>
          <a:xfrm>
            <a:off x="609600" y="1600201"/>
            <a:ext cx="7416800" cy="3683482"/>
          </a:xfrm>
        </p:spPr>
        <p:txBody>
          <a:bodyPr/>
          <a:lstStyle>
            <a:lvl1pPr>
              <a:buClr>
                <a:schemeClr val="bg1"/>
              </a:buClr>
              <a:defRPr>
                <a:solidFill>
                  <a:srgbClr val="625E5E"/>
                </a:solidFill>
              </a:defRPr>
            </a:lvl1pPr>
            <a:lvl2pPr>
              <a:buClr>
                <a:schemeClr val="bg1"/>
              </a:buClr>
              <a:defRPr>
                <a:solidFill>
                  <a:srgbClr val="625E5E"/>
                </a:solidFill>
              </a:defRPr>
            </a:lvl2pPr>
            <a:lvl3pPr>
              <a:buClr>
                <a:schemeClr val="bg1"/>
              </a:buClr>
              <a:defRPr>
                <a:solidFill>
                  <a:srgbClr val="625E5E"/>
                </a:solidFill>
              </a:defRPr>
            </a:lvl3pPr>
            <a:lvl4pPr>
              <a:buClr>
                <a:schemeClr val="bg1"/>
              </a:buClr>
              <a:defRPr>
                <a:solidFill>
                  <a:srgbClr val="625E5E"/>
                </a:solidFill>
              </a:defRPr>
            </a:lvl4pPr>
            <a:lvl5pPr>
              <a:buClr>
                <a:schemeClr val="bg1"/>
              </a:buClr>
              <a:defRPr>
                <a:solidFill>
                  <a:srgbClr val="625E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35469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1058394"/>
          </a:xfrm>
          <a:prstGeom prst="rect">
            <a:avLst/>
          </a:prstGeom>
          <a:solidFill>
            <a:srgbClr val="625E5E"/>
          </a:solidFill>
          <a:ln>
            <a:no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1800">
              <a:solidFill>
                <a:srgbClr val="625E5E"/>
              </a:solidFill>
            </a:endParaRPr>
          </a:p>
        </p:txBody>
      </p:sp>
      <p:sp>
        <p:nvSpPr>
          <p:cNvPr id="2" name="Title Placeholder 1"/>
          <p:cNvSpPr>
            <a:spLocks noGrp="1"/>
          </p:cNvSpPr>
          <p:nvPr>
            <p:ph type="title"/>
          </p:nvPr>
        </p:nvSpPr>
        <p:spPr>
          <a:xfrm>
            <a:off x="609600" y="0"/>
            <a:ext cx="10972800" cy="105839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000">
                <a:solidFill>
                  <a:schemeClr val="bg1"/>
                </a:solidFill>
              </a:defRPr>
            </a:lvl1pPr>
          </a:lstStyle>
          <a:p>
            <a:fld id="{A00F50C3-B330-D04A-8E52-4841B9D0057C}" type="datetimeFigureOut">
              <a:rPr lang="en-US" smtClean="0"/>
              <a:pPr/>
              <a:t>11/5/2018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000">
                <a:solidFill>
                  <a:schemeClr val="bg1"/>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000">
                <a:solidFill>
                  <a:schemeClr val="bg1"/>
                </a:solidFill>
              </a:defRPr>
            </a:lvl1pPr>
          </a:lstStyle>
          <a:p>
            <a:fld id="{EED0CD92-BE50-BC4B-A6D4-5C17E23BE5D5}" type="slidenum">
              <a:rPr lang="en-US" smtClean="0"/>
              <a:pPr/>
              <a:t>‹#›</a:t>
            </a:fld>
            <a:endParaRPr lang="en-US"/>
          </a:p>
        </p:txBody>
      </p:sp>
      <p:cxnSp>
        <p:nvCxnSpPr>
          <p:cNvPr id="10" name="Straight Connector 9"/>
          <p:cNvCxnSpPr/>
          <p:nvPr/>
        </p:nvCxnSpPr>
        <p:spPr>
          <a:xfrm>
            <a:off x="609600" y="6358204"/>
            <a:ext cx="10972800" cy="1588"/>
          </a:xfrm>
          <a:prstGeom prst="line">
            <a:avLst/>
          </a:prstGeom>
          <a:ln cap="rnd">
            <a:solidFill>
              <a:srgbClr val="92D050"/>
            </a:solidFill>
            <a:prstDash val="sysDot"/>
          </a:ln>
          <a:effectLst/>
        </p:spPr>
        <p:style>
          <a:lnRef idx="2">
            <a:schemeClr val="accent1"/>
          </a:lnRef>
          <a:fillRef idx="0">
            <a:schemeClr val="accent1"/>
          </a:fillRef>
          <a:effectRef idx="1">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63" r:id="rId6"/>
    <p:sldLayoutId id="2147483657" r:id="rId7"/>
    <p:sldLayoutId id="2147483656" r:id="rId8"/>
    <p:sldLayoutId id="2147483655" r:id="rId9"/>
    <p:sldLayoutId id="2147483654" r:id="rId10"/>
    <p:sldLayoutId id="2147483653" r:id="rId11"/>
    <p:sldLayoutId id="2147483659" r:id="rId12"/>
    <p:sldLayoutId id="2147483662" r:id="rId13"/>
    <p:sldLayoutId id="2147483661" r:id="rId14"/>
    <p:sldLayoutId id="2147483660" r:id="rId15"/>
  </p:sldLayoutIdLst>
  <p:timing>
    <p:tnLst>
      <p:par>
        <p:cTn id="1" dur="indefinite" restart="never" nodeType="tmRoot"/>
      </p:par>
    </p:tnLst>
  </p:timing>
  <p:txStyles>
    <p:titleStyle>
      <a:lvl1pPr algn="l" defTabSz="457200" rtl="0" eaLnBrk="1" latinLnBrk="0" hangingPunct="1">
        <a:spcBef>
          <a:spcPct val="0"/>
        </a:spcBef>
        <a:buNone/>
        <a:defRPr sz="30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Clr>
          <a:schemeClr val="tx1"/>
        </a:buClr>
        <a:buFont typeface="Arial"/>
        <a:buChar char="•"/>
        <a:defRPr sz="250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Clr>
          <a:schemeClr val="tx1"/>
        </a:buClr>
        <a:buFont typeface="Arial"/>
        <a:buChar char="•"/>
        <a:defRPr sz="250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Clr>
          <a:schemeClr val="tx1"/>
        </a:buClr>
        <a:buFont typeface="Arial"/>
        <a:buChar char="•"/>
        <a:defRPr sz="250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Clr>
          <a:schemeClr val="tx1"/>
        </a:buClr>
        <a:buFont typeface="Arial"/>
        <a:buChar char="•"/>
        <a:defRPr sz="250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Clr>
          <a:schemeClr val="tx1"/>
        </a:buClr>
        <a:buFont typeface="Arial"/>
        <a:buChar char="•"/>
        <a:defRPr sz="250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hyperlink" Target="https://www.healthwatch.co.uk/report/2015-07-21/safely-home-what-happens-when-people-leave-hospital-and-care-settings" TargetMode="External"/><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Harriet.Bosnell@curo-group.org.uk"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ctrTitle"/>
          </p:nvPr>
        </p:nvSpPr>
        <p:spPr>
          <a:xfrm>
            <a:off x="914399" y="4015153"/>
            <a:ext cx="9112003" cy="513671"/>
          </a:xfrm>
        </p:spPr>
        <p:txBody>
          <a:bodyPr>
            <a:normAutofit fontScale="90000"/>
          </a:bodyPr>
          <a:lstStyle/>
          <a:p>
            <a:r>
              <a:rPr lang="en-GB" dirty="0" smtClean="0"/>
              <a:t/>
            </a:r>
            <a:br>
              <a:rPr lang="en-GB" dirty="0" smtClean="0"/>
            </a:br>
            <a:r>
              <a:rPr lang="en-US" dirty="0"/>
              <a:t>Designing a healthy </a:t>
            </a:r>
            <a:r>
              <a:rPr lang="en-US" dirty="0" smtClean="0"/>
              <a:t>neighbourhood </a:t>
            </a:r>
            <a:r>
              <a:rPr lang="en-US" dirty="0"/>
              <a:t>and integrating health </a:t>
            </a:r>
            <a:r>
              <a:rPr lang="en-US" dirty="0" smtClean="0"/>
              <a:t>services</a:t>
            </a:r>
            <a:endParaRPr lang="en-GB" dirty="0"/>
          </a:p>
        </p:txBody>
      </p:sp>
      <p:sp>
        <p:nvSpPr>
          <p:cNvPr id="6" name="Subtitle 4"/>
          <p:cNvSpPr>
            <a:spLocks noGrp="1"/>
          </p:cNvSpPr>
          <p:nvPr>
            <p:ph type="subTitle" idx="1"/>
          </p:nvPr>
        </p:nvSpPr>
        <p:spPr>
          <a:xfrm>
            <a:off x="914398" y="4567900"/>
            <a:ext cx="9112003" cy="402004"/>
          </a:xfrm>
        </p:spPr>
        <p:txBody>
          <a:bodyPr/>
          <a:lstStyle/>
          <a:p>
            <a:r>
              <a:rPr lang="en-GB" dirty="0" smtClean="0"/>
              <a:t>Harriet Bosnell</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Getting People Home from Hospital</a:t>
            </a:r>
          </a:p>
        </p:txBody>
      </p:sp>
      <p:pic>
        <p:nvPicPr>
          <p:cNvPr id="5" name="Content Placeholder 4"/>
          <p:cNvPicPr>
            <a:picLocks noGrp="1" noChangeAspect="1"/>
          </p:cNvPicPr>
          <p:nvPr>
            <p:ph idx="1"/>
          </p:nvPr>
        </p:nvPicPr>
        <p:blipFill>
          <a:blip r:embed="rId2"/>
          <a:stretch>
            <a:fillRect/>
          </a:stretch>
        </p:blipFill>
        <p:spPr>
          <a:xfrm>
            <a:off x="716597" y="1201616"/>
            <a:ext cx="4183648" cy="5021526"/>
          </a:xfrm>
          <a:prstGeom prst="rect">
            <a:avLst/>
          </a:prstGeom>
        </p:spPr>
      </p:pic>
      <p:pic>
        <p:nvPicPr>
          <p:cNvPr id="6" name="Picture 5"/>
          <p:cNvPicPr>
            <a:picLocks noChangeAspect="1"/>
          </p:cNvPicPr>
          <p:nvPr/>
        </p:nvPicPr>
        <p:blipFill rotWithShape="1">
          <a:blip r:embed="rId3"/>
          <a:srcRect l="3715" r="5817" b="6126"/>
          <a:stretch/>
        </p:blipFill>
        <p:spPr>
          <a:xfrm>
            <a:off x="6203802" y="3093071"/>
            <a:ext cx="336061" cy="321896"/>
          </a:xfrm>
          <a:prstGeom prst="rect">
            <a:avLst/>
          </a:prstGeom>
        </p:spPr>
      </p:pic>
      <p:pic>
        <p:nvPicPr>
          <p:cNvPr id="7" name="Picture 6"/>
          <p:cNvPicPr>
            <a:picLocks noChangeAspect="1"/>
          </p:cNvPicPr>
          <p:nvPr/>
        </p:nvPicPr>
        <p:blipFill>
          <a:blip r:embed="rId4"/>
          <a:stretch>
            <a:fillRect/>
          </a:stretch>
        </p:blipFill>
        <p:spPr>
          <a:xfrm>
            <a:off x="6216013" y="2515594"/>
            <a:ext cx="323850" cy="314325"/>
          </a:xfrm>
          <a:prstGeom prst="rect">
            <a:avLst/>
          </a:prstGeom>
        </p:spPr>
      </p:pic>
      <p:pic>
        <p:nvPicPr>
          <p:cNvPr id="8" name="Picture 7"/>
          <p:cNvPicPr>
            <a:picLocks noChangeAspect="1"/>
          </p:cNvPicPr>
          <p:nvPr/>
        </p:nvPicPr>
        <p:blipFill>
          <a:blip r:embed="rId5"/>
          <a:stretch>
            <a:fillRect/>
          </a:stretch>
        </p:blipFill>
        <p:spPr>
          <a:xfrm>
            <a:off x="6213098" y="3644805"/>
            <a:ext cx="323850" cy="314325"/>
          </a:xfrm>
          <a:prstGeom prst="rect">
            <a:avLst/>
          </a:prstGeom>
        </p:spPr>
      </p:pic>
      <p:pic>
        <p:nvPicPr>
          <p:cNvPr id="9" name="Picture 8"/>
          <p:cNvPicPr>
            <a:picLocks noChangeAspect="1"/>
          </p:cNvPicPr>
          <p:nvPr/>
        </p:nvPicPr>
        <p:blipFill>
          <a:blip r:embed="rId6"/>
          <a:stretch>
            <a:fillRect/>
          </a:stretch>
        </p:blipFill>
        <p:spPr>
          <a:xfrm>
            <a:off x="6203802" y="2034629"/>
            <a:ext cx="329828" cy="319188"/>
          </a:xfrm>
          <a:prstGeom prst="rect">
            <a:avLst/>
          </a:prstGeom>
        </p:spPr>
      </p:pic>
      <p:sp>
        <p:nvSpPr>
          <p:cNvPr id="10" name="Rectangle 9"/>
          <p:cNvSpPr/>
          <p:nvPr/>
        </p:nvSpPr>
        <p:spPr>
          <a:xfrm>
            <a:off x="6510215" y="2491642"/>
            <a:ext cx="4337791" cy="369332"/>
          </a:xfrm>
          <a:prstGeom prst="rect">
            <a:avLst/>
          </a:prstGeom>
        </p:spPr>
        <p:txBody>
          <a:bodyPr wrap="none">
            <a:spAutoFit/>
          </a:bodyPr>
          <a:lstStyle/>
          <a:p>
            <a:r>
              <a:rPr lang="en-GB" smtClean="0"/>
              <a:t>Community based practical Housing support</a:t>
            </a:r>
            <a:endParaRPr lang="en-GB" dirty="0"/>
          </a:p>
        </p:txBody>
      </p:sp>
      <p:sp>
        <p:nvSpPr>
          <p:cNvPr id="11" name="Rectangle 10"/>
          <p:cNvSpPr/>
          <p:nvPr/>
        </p:nvSpPr>
        <p:spPr>
          <a:xfrm>
            <a:off x="6489821" y="2944838"/>
            <a:ext cx="4218284" cy="646331"/>
          </a:xfrm>
          <a:prstGeom prst="rect">
            <a:avLst/>
          </a:prstGeom>
        </p:spPr>
        <p:txBody>
          <a:bodyPr wrap="square">
            <a:spAutoFit/>
          </a:bodyPr>
          <a:lstStyle/>
          <a:p>
            <a:r>
              <a:rPr lang="en-GB" dirty="0"/>
              <a:t>Co-located / Embedded Caseworkers + Community Based practical</a:t>
            </a:r>
          </a:p>
        </p:txBody>
      </p:sp>
      <p:sp>
        <p:nvSpPr>
          <p:cNvPr id="12" name="Rectangle 11"/>
          <p:cNvSpPr/>
          <p:nvPr/>
        </p:nvSpPr>
        <p:spPr>
          <a:xfrm>
            <a:off x="6489821" y="3499656"/>
            <a:ext cx="4282453" cy="646331"/>
          </a:xfrm>
          <a:prstGeom prst="rect">
            <a:avLst/>
          </a:prstGeom>
        </p:spPr>
        <p:txBody>
          <a:bodyPr wrap="square">
            <a:spAutoFit/>
          </a:bodyPr>
          <a:lstStyle/>
          <a:p>
            <a:r>
              <a:rPr lang="en-GB" dirty="0"/>
              <a:t>Co-located / Embedded Housing Support within Discharge team</a:t>
            </a:r>
          </a:p>
        </p:txBody>
      </p:sp>
      <p:sp>
        <p:nvSpPr>
          <p:cNvPr id="13" name="Rectangle 12"/>
          <p:cNvSpPr/>
          <p:nvPr/>
        </p:nvSpPr>
        <p:spPr>
          <a:xfrm>
            <a:off x="6533629" y="1979435"/>
            <a:ext cx="2932085" cy="369332"/>
          </a:xfrm>
          <a:prstGeom prst="rect">
            <a:avLst/>
          </a:prstGeom>
        </p:spPr>
        <p:txBody>
          <a:bodyPr wrap="none">
            <a:spAutoFit/>
          </a:bodyPr>
          <a:lstStyle/>
          <a:p>
            <a:r>
              <a:rPr lang="en-GB" dirty="0"/>
              <a:t>Step Down Housing Provision</a:t>
            </a:r>
          </a:p>
        </p:txBody>
      </p:sp>
      <p:sp>
        <p:nvSpPr>
          <p:cNvPr id="16" name="Rectangle 15"/>
          <p:cNvSpPr/>
          <p:nvPr/>
        </p:nvSpPr>
        <p:spPr>
          <a:xfrm>
            <a:off x="716597" y="3776655"/>
            <a:ext cx="1532856" cy="338554"/>
          </a:xfrm>
          <a:prstGeom prst="rect">
            <a:avLst/>
          </a:prstGeom>
        </p:spPr>
        <p:txBody>
          <a:bodyPr wrap="none">
            <a:spAutoFit/>
          </a:bodyPr>
          <a:lstStyle/>
          <a:p>
            <a:r>
              <a:rPr lang="en-GB" sz="1600" dirty="0" smtClean="0">
                <a:ln w="22225">
                  <a:solidFill>
                    <a:schemeClr val="accent2"/>
                  </a:solidFill>
                  <a:prstDash val="solid"/>
                </a:ln>
                <a:solidFill>
                  <a:schemeClr val="accent2">
                    <a:lumMod val="40000"/>
                    <a:lumOff val="60000"/>
                  </a:schemeClr>
                </a:solidFill>
              </a:rPr>
              <a:t>Curo Step Down</a:t>
            </a:r>
            <a:endParaRPr lang="en-GB" sz="1600" dirty="0">
              <a:ln w="22225">
                <a:solidFill>
                  <a:schemeClr val="accent2"/>
                </a:solidFill>
                <a:prstDash val="solid"/>
              </a:ln>
              <a:solidFill>
                <a:schemeClr val="accent2">
                  <a:lumMod val="40000"/>
                  <a:lumOff val="60000"/>
                </a:schemeClr>
              </a:solidFill>
            </a:endParaRPr>
          </a:p>
        </p:txBody>
      </p:sp>
      <p:cxnSp>
        <p:nvCxnSpPr>
          <p:cNvPr id="18" name="Straight Arrow Connector 17"/>
          <p:cNvCxnSpPr/>
          <p:nvPr/>
        </p:nvCxnSpPr>
        <p:spPr>
          <a:xfrm>
            <a:off x="1475874" y="4145987"/>
            <a:ext cx="1026694" cy="867171"/>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7035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a:t>
            </a:r>
            <a:r>
              <a:rPr lang="en-GB" dirty="0" smtClean="0"/>
              <a:t>Down - an alternative to hospital </a:t>
            </a:r>
            <a:endParaRPr lang="en-GB" dirty="0"/>
          </a:p>
        </p:txBody>
      </p:sp>
      <p:sp>
        <p:nvSpPr>
          <p:cNvPr id="3" name="Content Placeholder 2"/>
          <p:cNvSpPr>
            <a:spLocks noGrp="1"/>
          </p:cNvSpPr>
          <p:nvPr>
            <p:ph idx="1"/>
          </p:nvPr>
        </p:nvSpPr>
        <p:spPr>
          <a:xfrm>
            <a:off x="609601" y="1058393"/>
            <a:ext cx="5337544" cy="5350222"/>
          </a:xfrm>
        </p:spPr>
        <p:txBody>
          <a:bodyPr>
            <a:normAutofit fontScale="25000" lnSpcReduction="20000"/>
          </a:bodyPr>
          <a:lstStyle/>
          <a:p>
            <a:endParaRPr lang="en-GB" sz="2900" dirty="0"/>
          </a:p>
          <a:p>
            <a:r>
              <a:rPr lang="en-GB" sz="7200" dirty="0"/>
              <a:t>Adults </a:t>
            </a:r>
            <a:r>
              <a:rPr lang="en-GB" sz="7200" dirty="0" smtClean="0"/>
              <a:t>discharge-ready </a:t>
            </a:r>
            <a:r>
              <a:rPr lang="en-GB" sz="7200" dirty="0"/>
              <a:t>who </a:t>
            </a:r>
            <a:r>
              <a:rPr lang="en-GB" sz="7200" dirty="0" smtClean="0"/>
              <a:t>can’t </a:t>
            </a:r>
            <a:r>
              <a:rPr lang="en-GB" sz="7200" dirty="0"/>
              <a:t>immediately return </a:t>
            </a:r>
            <a:r>
              <a:rPr lang="en-GB" sz="7200" dirty="0" smtClean="0"/>
              <a:t>home </a:t>
            </a:r>
            <a:r>
              <a:rPr lang="en-GB" sz="7200" dirty="0"/>
              <a:t>OR who would otherwise be in hospital bed</a:t>
            </a:r>
          </a:p>
          <a:p>
            <a:pPr marL="0" indent="0">
              <a:buNone/>
            </a:pPr>
            <a:endParaRPr lang="en-GB" sz="7200" dirty="0"/>
          </a:p>
          <a:p>
            <a:r>
              <a:rPr lang="en-GB" sz="7200" dirty="0"/>
              <a:t>Accessible apartment with own kitchen and bathroom to hotel standard</a:t>
            </a:r>
          </a:p>
          <a:p>
            <a:endParaRPr lang="en-GB" sz="7200" dirty="0"/>
          </a:p>
          <a:p>
            <a:r>
              <a:rPr lang="en-GB" sz="7200" dirty="0"/>
              <a:t>Care and Support reablement package tailored to each person + telecare</a:t>
            </a:r>
          </a:p>
          <a:p>
            <a:endParaRPr lang="en-GB" sz="7200" dirty="0"/>
          </a:p>
          <a:p>
            <a:r>
              <a:rPr lang="en-GB" sz="7200" dirty="0" smtClean="0"/>
              <a:t>In direct partnership with health professionals </a:t>
            </a:r>
            <a:r>
              <a:rPr lang="en-GB" sz="7200" dirty="0"/>
              <a:t>involved in the discharging </a:t>
            </a:r>
            <a:r>
              <a:rPr lang="en-GB" sz="7200" dirty="0" smtClean="0"/>
              <a:t>process</a:t>
            </a:r>
          </a:p>
          <a:p>
            <a:endParaRPr lang="en-GB" sz="7200" dirty="0" smtClean="0"/>
          </a:p>
          <a:p>
            <a:r>
              <a:rPr lang="en-GB" sz="7200" b="1" dirty="0" smtClean="0">
                <a:solidFill>
                  <a:schemeClr val="bg1"/>
                </a:solidFill>
              </a:rPr>
              <a:t>Curo’s Step Down services saved the NHS 2917 hospital bed days in 2017/18</a:t>
            </a:r>
          </a:p>
          <a:p>
            <a:endParaRPr lang="en-GB" sz="6000" dirty="0"/>
          </a:p>
          <a:p>
            <a:pPr marL="0" indent="0">
              <a:buNone/>
            </a:pPr>
            <a:endParaRPr lang="en-GB" sz="6000" dirty="0"/>
          </a:p>
          <a:p>
            <a:endParaRPr lang="en-GB" dirty="0"/>
          </a:p>
        </p:txBody>
      </p:sp>
      <p:pic>
        <p:nvPicPr>
          <p:cNvPr id="4099" name="Picture 3" descr="V:\JOBS\2017\1703 ILS Peace of Mind\ILS Images\iStock-466693171.jpg"/>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085367" y="1058394"/>
            <a:ext cx="4582633" cy="579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3546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High quality product</a:t>
            </a:r>
            <a:endParaRPr lang="en-GB" dirty="0"/>
          </a:p>
        </p:txBody>
      </p:sp>
      <p:pic>
        <p:nvPicPr>
          <p:cNvPr id="8" name="Picture 2" descr="V:\Photo library\2013\1310 Step Down\Best\Step-down-lounge.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t="11516" r="7127" b="21574"/>
          <a:stretch/>
        </p:blipFill>
        <p:spPr bwMode="auto">
          <a:xfrm>
            <a:off x="0" y="1058395"/>
            <a:ext cx="12192000" cy="5803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938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Wellbeing House</a:t>
            </a:r>
            <a:endParaRPr lang="en-GB" dirty="0"/>
          </a:p>
        </p:txBody>
      </p:sp>
      <p:pic>
        <p:nvPicPr>
          <p:cNvPr id="4" name="Content Placeholder 3" descr="H:\Curo Choice BIS\WELLBEING HOUSE\PROMOTION\hal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71206" y="2035694"/>
            <a:ext cx="4756302" cy="3142557"/>
          </a:xfrm>
          <a:prstGeom prst="rect">
            <a:avLst/>
          </a:prstGeom>
          <a:noFill/>
          <a:ln w="19050">
            <a:solidFill>
              <a:schemeClr val="accent3">
                <a:lumMod val="50000"/>
              </a:schemeClr>
            </a:solidFill>
          </a:ln>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267941" y="1192345"/>
            <a:ext cx="5914028" cy="2832577"/>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ct val="20000"/>
              </a:spcBef>
              <a:buClr>
                <a:schemeClr val="bg1"/>
              </a:buClr>
              <a:buFont typeface="Arial"/>
              <a:buChar char="•"/>
              <a:defRPr sz="2500" kern="1200">
                <a:solidFill>
                  <a:srgbClr val="625E5E"/>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Clr>
                <a:schemeClr val="bg1"/>
              </a:buClr>
              <a:buFont typeface="Arial"/>
              <a:buChar char="•"/>
              <a:defRPr sz="2500" kern="1200">
                <a:solidFill>
                  <a:srgbClr val="625E5E"/>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457200" rtl="0" eaLnBrk="1" latinLnBrk="0" hangingPunct="1">
              <a:spcBef>
                <a:spcPct val="20000"/>
              </a:spcBef>
              <a:buClr>
                <a:schemeClr val="bg1"/>
              </a:buClr>
              <a:buFont typeface="Arial"/>
              <a:buChar char="•"/>
              <a:defRPr sz="2500" kern="1200">
                <a:solidFill>
                  <a:srgbClr val="625E5E"/>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457200" rtl="0" eaLnBrk="1" latinLnBrk="0" hangingPunct="1">
              <a:spcBef>
                <a:spcPct val="20000"/>
              </a:spcBef>
              <a:buClr>
                <a:schemeClr val="bg1"/>
              </a:buClr>
              <a:buFont typeface="Arial"/>
              <a:buChar char="•"/>
              <a:defRPr sz="2500" kern="1200">
                <a:solidFill>
                  <a:srgbClr val="625E5E"/>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457200" rtl="0" eaLnBrk="1" latinLnBrk="0" hangingPunct="1">
              <a:spcBef>
                <a:spcPct val="20000"/>
              </a:spcBef>
              <a:buClr>
                <a:schemeClr val="bg1"/>
              </a:buClr>
              <a:buFont typeface="Arial"/>
              <a:buChar char="•"/>
              <a:defRPr sz="2500" kern="1200">
                <a:solidFill>
                  <a:srgbClr val="625E5E"/>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smtClean="0"/>
          </a:p>
          <a:p>
            <a:r>
              <a:rPr lang="en-GB" sz="2900" dirty="0"/>
              <a:t>An estimated 1 in 20 bed days are used by people experiencing a delayed discharge in a mental </a:t>
            </a:r>
            <a:r>
              <a:rPr lang="en-GB" sz="2900" dirty="0" smtClean="0"/>
              <a:t>health setting</a:t>
            </a:r>
            <a:r>
              <a:rPr lang="en-GB" sz="2900" baseline="30000" dirty="0" smtClean="0">
                <a:hlinkClick r:id="rId3"/>
              </a:rPr>
              <a:t>HealthWatch</a:t>
            </a:r>
            <a:endParaRPr lang="en-GB" sz="2900" baseline="30000" dirty="0" smtClean="0"/>
          </a:p>
          <a:p>
            <a:endParaRPr lang="en-GB" sz="2900" baseline="30000" dirty="0"/>
          </a:p>
          <a:p>
            <a:r>
              <a:rPr lang="en-GB" sz="2900" dirty="0" smtClean="0"/>
              <a:t>Provides </a:t>
            </a:r>
            <a:r>
              <a:rPr lang="en-GB" sz="2900" dirty="0"/>
              <a:t>a </a:t>
            </a:r>
            <a:r>
              <a:rPr lang="en-GB" sz="2900" dirty="0" smtClean="0"/>
              <a:t>retreat for </a:t>
            </a:r>
            <a:r>
              <a:rPr lang="en-GB" sz="2900" dirty="0"/>
              <a:t>those experiencing mental health distress where they can receive support to </a:t>
            </a:r>
            <a:r>
              <a:rPr lang="en-GB" sz="2900" dirty="0" smtClean="0"/>
              <a:t>stabilise </a:t>
            </a:r>
            <a:r>
              <a:rPr lang="en-GB" sz="2900" dirty="0"/>
              <a:t>themselves and prevent </a:t>
            </a:r>
            <a:r>
              <a:rPr lang="en-GB" sz="2900" dirty="0" smtClean="0"/>
              <a:t>escalation to </a:t>
            </a:r>
            <a:r>
              <a:rPr lang="en-GB" sz="2900" dirty="0"/>
              <a:t>secondary </a:t>
            </a:r>
            <a:r>
              <a:rPr lang="en-GB" sz="2900" dirty="0" smtClean="0"/>
              <a:t>care</a:t>
            </a:r>
          </a:p>
          <a:p>
            <a:endParaRPr lang="en-GB" sz="2900" dirty="0"/>
          </a:p>
          <a:p>
            <a:r>
              <a:rPr lang="en-GB" sz="2900" b="1" dirty="0">
                <a:solidFill>
                  <a:schemeClr val="bg1"/>
                </a:solidFill>
              </a:rPr>
              <a:t>Delivered a Social Return on Investment value of £377,763 in 2017/18</a:t>
            </a:r>
          </a:p>
          <a:p>
            <a:pPr marL="0" indent="0">
              <a:buNone/>
            </a:pPr>
            <a:endParaRPr lang="en-GB" dirty="0" smtClean="0"/>
          </a:p>
          <a:p>
            <a:endParaRPr lang="en-GB" dirty="0"/>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750276" y="4158873"/>
            <a:ext cx="4056185" cy="2030912"/>
          </a:xfrm>
          <a:prstGeom prst="rect">
            <a:avLst/>
          </a:prstGeom>
        </p:spPr>
      </p:pic>
    </p:spTree>
    <p:extLst>
      <p:ext uri="{BB962C8B-B14F-4D97-AF65-F5344CB8AC3E}">
        <p14:creationId xmlns:p14="http://schemas.microsoft.com/office/powerpoint/2010/main" val="273122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189"/>
            <a:ext cx="10972800" cy="1058394"/>
          </a:xfrm>
        </p:spPr>
        <p:txBody>
          <a:bodyPr/>
          <a:lstStyle/>
          <a:p>
            <a:r>
              <a:rPr lang="en-GB" dirty="0" smtClean="0"/>
              <a:t>Asset Based Community Development</a:t>
            </a:r>
            <a:endParaRPr lang="en-GB" dirty="0"/>
          </a:p>
        </p:txBody>
      </p:sp>
      <p:sp>
        <p:nvSpPr>
          <p:cNvPr id="3" name="Content Placeholder 2"/>
          <p:cNvSpPr>
            <a:spLocks noGrp="1"/>
          </p:cNvSpPr>
          <p:nvPr>
            <p:ph idx="1"/>
          </p:nvPr>
        </p:nvSpPr>
        <p:spPr>
          <a:xfrm>
            <a:off x="609600" y="1600201"/>
            <a:ext cx="10972800" cy="3927388"/>
          </a:xfrm>
        </p:spPr>
        <p:txBody>
          <a:bodyPr>
            <a:normAutofit fontScale="62500" lnSpcReduction="20000"/>
          </a:bodyPr>
          <a:lstStyle/>
          <a:p>
            <a:r>
              <a:rPr lang="en-GB" dirty="0"/>
              <a:t>Build independence and resilience rather than creating dependency; helping people to develop </a:t>
            </a:r>
            <a:r>
              <a:rPr lang="en-GB" dirty="0" smtClean="0"/>
              <a:t>solutions</a:t>
            </a:r>
          </a:p>
          <a:p>
            <a:endParaRPr lang="en-GB" dirty="0" smtClean="0"/>
          </a:p>
          <a:p>
            <a:r>
              <a:rPr lang="en-GB" dirty="0" smtClean="0"/>
              <a:t>Prevent, reduce </a:t>
            </a:r>
            <a:r>
              <a:rPr lang="en-GB" dirty="0"/>
              <a:t>or delay the need for public sector interventions; encouraging </a:t>
            </a:r>
            <a:r>
              <a:rPr lang="en-GB" dirty="0" smtClean="0"/>
              <a:t>personal responsibility</a:t>
            </a:r>
            <a:r>
              <a:rPr lang="en-GB" dirty="0"/>
              <a:t>, supporting personal ownership of issues and </a:t>
            </a:r>
            <a:r>
              <a:rPr lang="en-GB" dirty="0" smtClean="0"/>
              <a:t>responses</a:t>
            </a:r>
          </a:p>
          <a:p>
            <a:endParaRPr lang="en-GB" dirty="0"/>
          </a:p>
          <a:p>
            <a:r>
              <a:rPr lang="en-GB" dirty="0"/>
              <a:t>S</a:t>
            </a:r>
            <a:r>
              <a:rPr lang="en-GB" dirty="0" smtClean="0"/>
              <a:t>upporting </a:t>
            </a:r>
            <a:r>
              <a:rPr lang="en-GB" dirty="0"/>
              <a:t>reciprocity – people helping each other; passing it on; paying it </a:t>
            </a:r>
            <a:r>
              <a:rPr lang="en-GB" dirty="0" smtClean="0"/>
              <a:t>back</a:t>
            </a:r>
          </a:p>
          <a:p>
            <a:endParaRPr lang="en-GB" dirty="0"/>
          </a:p>
          <a:p>
            <a:r>
              <a:rPr lang="en-GB" dirty="0" smtClean="0"/>
              <a:t>Building </a:t>
            </a:r>
            <a:r>
              <a:rPr lang="en-GB" dirty="0"/>
              <a:t>long-term sustainability into community responses, identifying existing assets and building on them where they exist, supporting the creation of new approaches only where it doesn’t exist</a:t>
            </a:r>
            <a:r>
              <a:rPr lang="en-GB" dirty="0" smtClean="0"/>
              <a:t>.</a:t>
            </a:r>
          </a:p>
          <a:p>
            <a:endParaRPr lang="en-GB" dirty="0"/>
          </a:p>
          <a:p>
            <a:r>
              <a:rPr lang="en-GB" b="1" dirty="0" smtClean="0">
                <a:solidFill>
                  <a:schemeClr val="bg1"/>
                </a:solidFill>
              </a:rPr>
              <a:t>Curo’s ABCD interventions saved over 350 GP appointments, 140 referrals </a:t>
            </a:r>
            <a:r>
              <a:rPr lang="en-GB" b="1" smtClean="0">
                <a:solidFill>
                  <a:schemeClr val="bg1"/>
                </a:solidFill>
              </a:rPr>
              <a:t>to residential care and 85 visits to A&amp;E </a:t>
            </a:r>
            <a:r>
              <a:rPr lang="en-GB" b="1" dirty="0" smtClean="0">
                <a:solidFill>
                  <a:schemeClr val="bg1"/>
                </a:solidFill>
              </a:rPr>
              <a:t>in 2017/18 </a:t>
            </a:r>
          </a:p>
          <a:p>
            <a:endParaRPr lang="en-GB" dirty="0"/>
          </a:p>
          <a:p>
            <a:pPr marL="0" indent="0">
              <a:buNone/>
            </a:pPr>
            <a:r>
              <a:rPr lang="en-GB" dirty="0" smtClean="0"/>
              <a:t>Examples; Community Connect, North Somerset Estate, Connectors</a:t>
            </a:r>
            <a:endParaRPr lang="en-GB" dirty="0"/>
          </a:p>
        </p:txBody>
      </p:sp>
    </p:spTree>
    <p:extLst>
      <p:ext uri="{BB962C8B-B14F-4D97-AF65-F5344CB8AC3E}">
        <p14:creationId xmlns:p14="http://schemas.microsoft.com/office/powerpoint/2010/main" val="2060065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Independent Living Service – A person centred service supporting </a:t>
            </a:r>
            <a:r>
              <a:rPr lang="en-GB" dirty="0"/>
              <a:t>independence</a:t>
            </a:r>
          </a:p>
        </p:txBody>
      </p:sp>
      <p:sp>
        <p:nvSpPr>
          <p:cNvPr id="3" name="Content Placeholder 2"/>
          <p:cNvSpPr>
            <a:spLocks noGrp="1"/>
          </p:cNvSpPr>
          <p:nvPr>
            <p:ph idx="1"/>
          </p:nvPr>
        </p:nvSpPr>
        <p:spPr>
          <a:xfrm>
            <a:off x="609600" y="1252728"/>
            <a:ext cx="5314950" cy="5029200"/>
          </a:xfrm>
        </p:spPr>
        <p:txBody>
          <a:bodyPr>
            <a:normAutofit/>
          </a:bodyPr>
          <a:lstStyle/>
          <a:p>
            <a:endParaRPr lang="en-GB" sz="2100" dirty="0"/>
          </a:p>
          <a:p>
            <a:r>
              <a:rPr lang="en-GB" sz="2100" dirty="0"/>
              <a:t>Our Independent Living Service helps the people we care about to stay independent, in the comfort of their own home</a:t>
            </a:r>
          </a:p>
          <a:p>
            <a:pPr marL="0" indent="0">
              <a:buNone/>
            </a:pPr>
            <a:endParaRPr lang="en-GB" sz="2100" dirty="0"/>
          </a:p>
          <a:p>
            <a:r>
              <a:rPr lang="en-GB" sz="2100" dirty="0"/>
              <a:t>Fully funded Supporting People or privately funded services available </a:t>
            </a:r>
          </a:p>
          <a:p>
            <a:pPr marL="0" indent="0">
              <a:buNone/>
            </a:pPr>
            <a:endParaRPr lang="en-GB" sz="2100" dirty="0"/>
          </a:p>
          <a:p>
            <a:r>
              <a:rPr lang="en-GB" sz="2000" dirty="0"/>
              <a:t>24 Hr </a:t>
            </a:r>
            <a:r>
              <a:rPr lang="en-GB" sz="2000" dirty="0" smtClean="0"/>
              <a:t>alarm </a:t>
            </a:r>
            <a:r>
              <a:rPr lang="en-GB" sz="2000" dirty="0"/>
              <a:t>service available to all customers</a:t>
            </a:r>
          </a:p>
          <a:p>
            <a:endParaRPr lang="en-GB" sz="2000" dirty="0"/>
          </a:p>
          <a:p>
            <a:r>
              <a:rPr lang="en-GB" sz="2000" dirty="0"/>
              <a:t>Flexible and bespoke approach to individual needs</a:t>
            </a:r>
          </a:p>
          <a:p>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4549" y="1619252"/>
            <a:ext cx="5606363" cy="3741313"/>
          </a:xfrm>
          <a:prstGeom prst="rect">
            <a:avLst/>
          </a:prstGeom>
        </p:spPr>
      </p:pic>
    </p:spTree>
    <p:extLst>
      <p:ext uri="{BB962C8B-B14F-4D97-AF65-F5344CB8AC3E}">
        <p14:creationId xmlns:p14="http://schemas.microsoft.com/office/powerpoint/2010/main" val="1336525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Measuring Social Return</a:t>
            </a:r>
            <a:endParaRPr lang="en-GB" dirty="0"/>
          </a:p>
        </p:txBody>
      </p:sp>
      <p:graphicFrame>
        <p:nvGraphicFramePr>
          <p:cNvPr id="10" name="Content Placeholder 9"/>
          <p:cNvGraphicFramePr>
            <a:graphicFrameLocks noGrp="1"/>
          </p:cNvGraphicFramePr>
          <p:nvPr>
            <p:ph idx="1"/>
          </p:nvPr>
        </p:nvGraphicFramePr>
        <p:xfrm>
          <a:off x="696097" y="1587543"/>
          <a:ext cx="9823621" cy="4239028"/>
        </p:xfrm>
        <a:graphic>
          <a:graphicData uri="http://schemas.openxmlformats.org/drawingml/2006/table">
            <a:tbl>
              <a:tblPr/>
              <a:tblGrid>
                <a:gridCol w="3358871"/>
                <a:gridCol w="3832558"/>
                <a:gridCol w="1162686"/>
                <a:gridCol w="1469506"/>
              </a:tblGrid>
              <a:tr h="331873">
                <a:tc>
                  <a:txBody>
                    <a:bodyPr/>
                    <a:lstStyle/>
                    <a:p>
                      <a:pPr algn="l" fontAlgn="t"/>
                      <a:r>
                        <a:rPr lang="en-GB" sz="1800" b="1" i="0" u="none" strike="noStrike" dirty="0">
                          <a:solidFill>
                            <a:srgbClr val="000000"/>
                          </a:solidFill>
                          <a:effectLst/>
                          <a:latin typeface="Verdana" panose="020B0604030504040204" pitchFamily="34" charset="0"/>
                        </a:rPr>
                        <a:t>SROI outcome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000000"/>
                          </a:solidFill>
                          <a:effectLst/>
                          <a:latin typeface="Verdana" panose="020B0604030504040204" pitchFamily="34" charset="0"/>
                        </a:rPr>
                        <a:t>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000000"/>
                          </a:solidFill>
                          <a:effectLst/>
                          <a:latin typeface="Verdana" panose="020B0604030504040204" pitchFamily="34" charset="0"/>
                        </a:rPr>
                        <a:t>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Homelessness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National Audit Office - Cost of homelessness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£14,888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Hospital spell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Department of Health NHS Reference costs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£1,590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a:solidFill>
                            <a:srgbClr val="56AC98"/>
                          </a:solidFill>
                          <a:effectLst/>
                          <a:latin typeface="Verdana" panose="020B0604030504040204" pitchFamily="34" charset="0"/>
                        </a:rPr>
                        <a:t>A&amp;E attendance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Department of Health NHS Reference costs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£148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a:solidFill>
                            <a:srgbClr val="56AC98"/>
                          </a:solidFill>
                          <a:effectLst/>
                          <a:latin typeface="Verdana" panose="020B0604030504040204" pitchFamily="34" charset="0"/>
                        </a:rPr>
                        <a:t>Admission to residential care (12 weeks)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smtClean="0">
                          <a:solidFill>
                            <a:srgbClr val="000000"/>
                          </a:solidFill>
                          <a:effectLst/>
                          <a:latin typeface="Verdana" panose="020B0604030504040204" pitchFamily="34" charset="0"/>
                        </a:rPr>
                        <a:t>Local residential </a:t>
                      </a:r>
                      <a:r>
                        <a:rPr lang="en-GB" sz="1800" b="1" i="0" u="none" strike="noStrike" dirty="0">
                          <a:solidFill>
                            <a:srgbClr val="000000"/>
                          </a:solidFill>
                          <a:effectLst/>
                          <a:latin typeface="Verdana" panose="020B0604030504040204" pitchFamily="34" charset="0"/>
                        </a:rPr>
                        <a:t>rate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£5,925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GP </a:t>
                      </a:r>
                      <a:r>
                        <a:rPr lang="en-GB" sz="1800" b="1" i="0" u="none" strike="noStrike" dirty="0" smtClean="0">
                          <a:solidFill>
                            <a:srgbClr val="56AC98"/>
                          </a:solidFill>
                          <a:effectLst/>
                          <a:latin typeface="Verdana" panose="020B0604030504040204" pitchFamily="34" charset="0"/>
                        </a:rPr>
                        <a:t>Appointment</a:t>
                      </a:r>
                      <a:endParaRPr lang="en-GB" sz="1800" b="1" i="0" u="none" strike="noStrike" dirty="0">
                        <a:solidFill>
                          <a:srgbClr val="56AC98"/>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Personal Social Services Research 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000000"/>
                          </a:solidFill>
                          <a:effectLst/>
                          <a:latin typeface="Verdana" panose="020B060403050404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smtClean="0">
                          <a:solidFill>
                            <a:srgbClr val="56AC98"/>
                          </a:solidFill>
                          <a:effectLst/>
                          <a:latin typeface="Verdana" panose="020B0604030504040204" pitchFamily="34" charset="0"/>
                        </a:rPr>
                        <a:t>Standard hospital </a:t>
                      </a:r>
                      <a:r>
                        <a:rPr lang="en-GB" sz="1800" b="1" i="0" u="none" strike="noStrike" dirty="0">
                          <a:solidFill>
                            <a:srgbClr val="56AC98"/>
                          </a:solidFill>
                          <a:effectLst/>
                          <a:latin typeface="Verdana" panose="020B0604030504040204" pitchFamily="34" charset="0"/>
                        </a:rPr>
                        <a:t>bed 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a:solidFill>
                            <a:srgbClr val="000000"/>
                          </a:solidFill>
                          <a:effectLst/>
                          <a:latin typeface="Verdana" panose="020B0604030504040204" pitchFamily="34" charset="0"/>
                        </a:rPr>
                        <a:t>Department of Health NHS Reference costs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000000"/>
                          </a:solidFill>
                          <a:effectLst/>
                          <a:latin typeface="Verdana" panose="020B0604030504040204" pitchFamily="34" charset="0"/>
                        </a:rPr>
                        <a:t>2016/17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Mental </a:t>
                      </a:r>
                      <a:r>
                        <a:rPr lang="en-GB" sz="1800" b="1" i="0" u="none" strike="noStrike" dirty="0" smtClean="0">
                          <a:solidFill>
                            <a:srgbClr val="56AC98"/>
                          </a:solidFill>
                          <a:effectLst/>
                          <a:latin typeface="Verdana" panose="020B0604030504040204" pitchFamily="34" charset="0"/>
                        </a:rPr>
                        <a:t>health </a:t>
                      </a:r>
                      <a:r>
                        <a:rPr lang="en-GB" sz="1800" b="1" i="0" u="none" strike="noStrike" dirty="0">
                          <a:solidFill>
                            <a:srgbClr val="56AC98"/>
                          </a:solidFill>
                          <a:effectLst/>
                          <a:latin typeface="Verdana" panose="020B0604030504040204" pitchFamily="34" charset="0"/>
                        </a:rPr>
                        <a:t>bed day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Personal Social Services Research Unit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EE2974"/>
                          </a:solidFill>
                          <a:effectLst/>
                          <a:latin typeface="Verdana" panose="020B0604030504040204" pitchFamily="34" charset="0"/>
                        </a:rPr>
                        <a:t>£404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05975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Housing </a:t>
            </a:r>
            <a:r>
              <a:rPr lang="en-GB" dirty="0" smtClean="0"/>
              <a:t>Associations’ </a:t>
            </a:r>
            <a:r>
              <a:rPr lang="en-GB" dirty="0"/>
              <a:t>Charitable </a:t>
            </a:r>
            <a:r>
              <a:rPr lang="en-GB" dirty="0" smtClean="0"/>
              <a:t>Trust – Social Value</a:t>
            </a:r>
            <a:endParaRPr lang="en-GB" dirty="0"/>
          </a:p>
        </p:txBody>
      </p:sp>
      <p:graphicFrame>
        <p:nvGraphicFramePr>
          <p:cNvPr id="10" name="Content Placeholder 9"/>
          <p:cNvGraphicFramePr>
            <a:graphicFrameLocks noGrp="1"/>
          </p:cNvGraphicFramePr>
          <p:nvPr>
            <p:ph idx="1"/>
          </p:nvPr>
        </p:nvGraphicFramePr>
        <p:xfrm>
          <a:off x="696097" y="2296670"/>
          <a:ext cx="9823621" cy="2838853"/>
        </p:xfrm>
        <a:graphic>
          <a:graphicData uri="http://schemas.openxmlformats.org/drawingml/2006/table">
            <a:tbl>
              <a:tblPr/>
              <a:tblGrid>
                <a:gridCol w="3358871"/>
                <a:gridCol w="3832558"/>
                <a:gridCol w="1162686"/>
                <a:gridCol w="1469506"/>
              </a:tblGrid>
              <a:tr h="331873">
                <a:tc>
                  <a:txBody>
                    <a:bodyPr/>
                    <a:lstStyle/>
                    <a:p>
                      <a:pPr algn="l" fontAlgn="t"/>
                      <a:r>
                        <a:rPr lang="en-GB" sz="1800" b="1" i="0" u="none" strike="noStrike" dirty="0" smtClean="0">
                          <a:solidFill>
                            <a:srgbClr val="000000"/>
                          </a:solidFill>
                          <a:effectLst/>
                          <a:latin typeface="Verdana" panose="020B0604030504040204" pitchFamily="34" charset="0"/>
                        </a:rPr>
                        <a:t>Outcome</a:t>
                      </a:r>
                      <a:endParaRPr lang="en-GB" sz="1800" b="1" i="0" u="none" strike="noStrike" dirty="0">
                        <a:solidFill>
                          <a:srgbClr val="000000"/>
                        </a:solidFill>
                        <a:effectLst/>
                        <a:latin typeface="Verdana" panose="020B060403050404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a:solidFill>
                            <a:srgbClr val="000000"/>
                          </a:solidFill>
                          <a:effectLst/>
                          <a:latin typeface="Verdana" panose="020B0604030504040204" pitchFamily="34" charset="0"/>
                        </a:rPr>
                        <a:t>Source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dirty="0">
                          <a:solidFill>
                            <a:srgbClr val="000000"/>
                          </a:solidFill>
                          <a:effectLst/>
                          <a:latin typeface="Verdana" panose="020B0604030504040204" pitchFamily="34" charset="0"/>
                        </a:rPr>
                        <a:t>Date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1" i="0" u="none" strike="noStrike">
                          <a:solidFill>
                            <a:srgbClr val="000000"/>
                          </a:solidFill>
                          <a:effectLst/>
                          <a:latin typeface="Verdana" panose="020B0604030504040204" pitchFamily="34" charset="0"/>
                        </a:rPr>
                        <a:t>Value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Temporary accommodation to secure housing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Housing Associations' Charitable Trust (HACT)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000000"/>
                          </a:solidFill>
                          <a:effectLst/>
                          <a:latin typeface="Verdana" panose="020B060403050404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EE2974"/>
                          </a:solidFill>
                          <a:effectLst/>
                          <a:latin typeface="Verdana" panose="020B0604030504040204" pitchFamily="34" charset="0"/>
                        </a:rPr>
                        <a:t>£8,019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a:solidFill>
                            <a:srgbClr val="56AC98"/>
                          </a:solidFill>
                          <a:effectLst/>
                          <a:latin typeface="Verdana" panose="020B0604030504040204" pitchFamily="34" charset="0"/>
                        </a:rPr>
                        <a:t>Unemployment to full time employment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a:solidFill>
                            <a:srgbClr val="000000"/>
                          </a:solidFill>
                          <a:effectLst/>
                          <a:latin typeface="Verdana" panose="020B0604030504040204" pitchFamily="34" charset="0"/>
                        </a:rPr>
                        <a:t>Housing Associations' Charitable Trust (HACT)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EE2974"/>
                          </a:solidFill>
                          <a:effectLst/>
                          <a:latin typeface="Verdana" panose="020B0604030504040204" pitchFamily="34" charset="0"/>
                        </a:rPr>
                        <a:t>£14,433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Unemployment to part time employment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Housing Associations' Charitable Trust (HACT)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EE2974"/>
                          </a:solidFill>
                          <a:effectLst/>
                          <a:latin typeface="Verdana" panose="020B0604030504040204" pitchFamily="34" charset="0"/>
                        </a:rPr>
                        <a:t>£1,229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8777">
                <a:tc>
                  <a:txBody>
                    <a:bodyPr/>
                    <a:lstStyle/>
                    <a:p>
                      <a:pPr algn="l" fontAlgn="t"/>
                      <a:r>
                        <a:rPr lang="en-GB" sz="1800" b="1" i="0" u="none" strike="noStrike" dirty="0">
                          <a:solidFill>
                            <a:srgbClr val="56AC98"/>
                          </a:solidFill>
                          <a:effectLst/>
                          <a:latin typeface="Verdana" panose="020B0604030504040204" pitchFamily="34" charset="0"/>
                        </a:rPr>
                        <a:t>Regular volunteering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1800" b="1" i="0" u="none" strike="noStrike" dirty="0">
                          <a:solidFill>
                            <a:srgbClr val="000000"/>
                          </a:solidFill>
                          <a:effectLst/>
                          <a:latin typeface="Verdana" panose="020B0604030504040204" pitchFamily="34" charset="0"/>
                        </a:rPr>
                        <a:t>Housing Associations' Charitable Trust (HACT)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a:solidFill>
                            <a:srgbClr val="000000"/>
                          </a:solidFill>
                          <a:effectLst/>
                          <a:latin typeface="Verdana" panose="020B0604030504040204" pitchFamily="34" charset="0"/>
                        </a:rPr>
                        <a:t>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800" b="0" i="0" u="none" strike="noStrike" dirty="0">
                          <a:solidFill>
                            <a:srgbClr val="EE2974"/>
                          </a:solidFill>
                          <a:effectLst/>
                          <a:latin typeface="Verdana" panose="020B0604030504040204" pitchFamily="34" charset="0"/>
                        </a:rPr>
                        <a:t>£2,357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91527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details</a:t>
            </a:r>
            <a:endParaRPr lang="en-GB" dirty="0"/>
          </a:p>
        </p:txBody>
      </p:sp>
      <p:sp>
        <p:nvSpPr>
          <p:cNvPr id="3" name="Content Placeholder 2"/>
          <p:cNvSpPr>
            <a:spLocks noGrp="1"/>
          </p:cNvSpPr>
          <p:nvPr>
            <p:ph idx="1"/>
          </p:nvPr>
        </p:nvSpPr>
        <p:spPr/>
        <p:txBody>
          <a:bodyPr/>
          <a:lstStyle/>
          <a:p>
            <a:pPr marL="0" indent="0">
              <a:buNone/>
            </a:pPr>
            <a:r>
              <a:rPr lang="en-GB" dirty="0" smtClean="0">
                <a:hlinkClick r:id="rId2"/>
              </a:rPr>
              <a:t>Harriet.Bosnell@curo-group.co.uk</a:t>
            </a:r>
            <a:endParaRPr lang="en-GB" dirty="0" smtClean="0"/>
          </a:p>
          <a:p>
            <a:pPr marL="0" indent="0">
              <a:buNone/>
            </a:pPr>
            <a:endParaRPr lang="en-GB" dirty="0"/>
          </a:p>
          <a:p>
            <a:pPr marL="0" indent="0">
              <a:buNone/>
            </a:pPr>
            <a:r>
              <a:rPr lang="en-GB" dirty="0" smtClean="0"/>
              <a:t>Twitter @</a:t>
            </a:r>
            <a:r>
              <a:rPr lang="en-GB" dirty="0" err="1" smtClean="0"/>
              <a:t>hbosnellcuro</a:t>
            </a:r>
            <a:endParaRPr lang="en-GB" dirty="0" smtClean="0"/>
          </a:p>
          <a:p>
            <a:pPr marL="0" indent="0">
              <a:buNone/>
            </a:pPr>
            <a:endParaRPr lang="en-GB" dirty="0"/>
          </a:p>
          <a:p>
            <a:pPr marL="0" indent="0">
              <a:buNone/>
            </a:pPr>
            <a:r>
              <a:rPr lang="en-GB" dirty="0" smtClean="0"/>
              <a:t>Tel; 01225 366135</a:t>
            </a:r>
          </a:p>
          <a:p>
            <a:pPr marL="0" indent="0">
              <a:buNone/>
            </a:pPr>
            <a:endParaRPr lang="en-GB" dirty="0" smtClean="0"/>
          </a:p>
          <a:p>
            <a:pPr marL="0" indent="0">
              <a:buNone/>
            </a:pPr>
            <a:r>
              <a:rPr lang="en-GB" dirty="0" smtClean="0"/>
              <a:t>Mobile; 07553 435556</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577661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Curo – supporting health through housing </a:t>
            </a:r>
            <a:endParaRPr lang="en-GB" dirty="0"/>
          </a:p>
        </p:txBody>
      </p:sp>
      <p:sp>
        <p:nvSpPr>
          <p:cNvPr id="3" name="Content Placeholder 2"/>
          <p:cNvSpPr>
            <a:spLocks noGrp="1"/>
          </p:cNvSpPr>
          <p:nvPr>
            <p:ph idx="1"/>
          </p:nvPr>
        </p:nvSpPr>
        <p:spPr>
          <a:xfrm>
            <a:off x="1338648" y="1192345"/>
            <a:ext cx="6693244" cy="5084063"/>
          </a:xfrm>
        </p:spPr>
        <p:txBody>
          <a:bodyPr>
            <a:normAutofit fontScale="92500" lnSpcReduction="10000"/>
          </a:bodyPr>
          <a:lstStyle/>
          <a:p>
            <a:endParaRPr lang="en-GB" dirty="0" smtClean="0"/>
          </a:p>
          <a:p>
            <a:r>
              <a:rPr lang="en-GB" dirty="0" smtClean="0"/>
              <a:t>Curo is a housing association, house builder and support provider with 13,000 homes in South West England housing 25,000 people</a:t>
            </a:r>
          </a:p>
          <a:p>
            <a:endParaRPr lang="en-GB" dirty="0" smtClean="0"/>
          </a:p>
          <a:p>
            <a:r>
              <a:rPr lang="en-GB" dirty="0" smtClean="0"/>
              <a:t>Support services include supported accommodation &amp; independent living services to over 3,000 each week</a:t>
            </a:r>
          </a:p>
          <a:p>
            <a:endParaRPr lang="en-GB" dirty="0"/>
          </a:p>
          <a:p>
            <a:r>
              <a:rPr lang="en-GB" dirty="0" smtClean="0"/>
              <a:t>Step Down from hospital, Wellbeing House, Independent Living Service all part of health offer &amp; open to all residents of Local Authority area</a:t>
            </a:r>
          </a:p>
          <a:p>
            <a:endParaRPr lang="en-GB" dirty="0"/>
          </a:p>
          <a:p>
            <a:endParaRPr lang="en-GB" dirty="0"/>
          </a:p>
        </p:txBody>
      </p:sp>
    </p:spTree>
    <p:extLst>
      <p:ext uri="{BB962C8B-B14F-4D97-AF65-F5344CB8AC3E}">
        <p14:creationId xmlns:p14="http://schemas.microsoft.com/office/powerpoint/2010/main" val="4272110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Housing and health in the UK</a:t>
            </a:r>
            <a:endParaRPr lang="en-GB" dirty="0"/>
          </a:p>
        </p:txBody>
      </p:sp>
      <p:sp>
        <p:nvSpPr>
          <p:cNvPr id="3" name="Content Placeholder 2"/>
          <p:cNvSpPr>
            <a:spLocks noGrp="1"/>
          </p:cNvSpPr>
          <p:nvPr>
            <p:ph idx="1"/>
          </p:nvPr>
        </p:nvSpPr>
        <p:spPr>
          <a:xfrm>
            <a:off x="609600" y="1058394"/>
            <a:ext cx="10972800" cy="4930513"/>
          </a:xfrm>
        </p:spPr>
        <p:txBody>
          <a:bodyPr>
            <a:normAutofit/>
          </a:bodyPr>
          <a:lstStyle/>
          <a:p>
            <a:endParaRPr lang="en-GB" dirty="0" smtClean="0"/>
          </a:p>
          <a:p>
            <a:r>
              <a:rPr lang="en-GB" sz="2000" dirty="0" smtClean="0"/>
              <a:t>Recent data - significant </a:t>
            </a:r>
            <a:r>
              <a:rPr lang="en-GB" sz="2000" dirty="0"/>
              <a:t>increase in the number of disabled people rising from 11.9m (19%) in 2013/14 to 13.9m (22%) in 2016/17. The change comes from increases in working-age adults and state pension age adults reporting a disability</a:t>
            </a:r>
            <a:r>
              <a:rPr lang="en-GB" sz="2000" dirty="0" smtClean="0"/>
              <a:t>.</a:t>
            </a:r>
          </a:p>
          <a:p>
            <a:pPr marL="0" indent="0">
              <a:buNone/>
            </a:pPr>
            <a:endParaRPr lang="en-GB" sz="2000" dirty="0"/>
          </a:p>
          <a:p>
            <a:r>
              <a:rPr lang="en-GB" sz="2000" dirty="0" smtClean="0"/>
              <a:t>A </a:t>
            </a:r>
            <a:r>
              <a:rPr lang="en-GB" sz="2000" dirty="0"/>
              <a:t>quarter of </a:t>
            </a:r>
            <a:r>
              <a:rPr lang="en-GB" sz="2000" dirty="0" smtClean="0"/>
              <a:t>the UK </a:t>
            </a:r>
            <a:r>
              <a:rPr lang="en-GB" sz="2000" dirty="0"/>
              <a:t>population is disabled, yet just 7% of homes meet access </a:t>
            </a:r>
            <a:r>
              <a:rPr lang="en-GB" sz="2000" dirty="0" smtClean="0"/>
              <a:t>standards</a:t>
            </a:r>
          </a:p>
          <a:p>
            <a:endParaRPr lang="en-GB" sz="2000" dirty="0"/>
          </a:p>
          <a:p>
            <a:r>
              <a:rPr lang="en-GB" sz="2000" dirty="0" smtClean="0"/>
              <a:t>In </a:t>
            </a:r>
            <a:r>
              <a:rPr lang="en-GB" sz="2000" dirty="0"/>
              <a:t>2015 some 1.2m hospital bed days were lost costing £820m, due to patients not having a suitable home to go </a:t>
            </a:r>
            <a:r>
              <a:rPr lang="en-GB" sz="2000" dirty="0" smtClean="0"/>
              <a:t>to</a:t>
            </a:r>
          </a:p>
          <a:p>
            <a:endParaRPr lang="en-GB" sz="2000" dirty="0" smtClean="0"/>
          </a:p>
          <a:p>
            <a:r>
              <a:rPr lang="en-GB" sz="2000" dirty="0" smtClean="0"/>
              <a:t>Not investing in housing will result in an additional 55,000 residential care housing placements by 2030</a:t>
            </a:r>
          </a:p>
          <a:p>
            <a:endParaRPr lang="en-GB" sz="2000" dirty="0" smtClean="0"/>
          </a:p>
          <a:p>
            <a:endParaRPr lang="en-GB" dirty="0"/>
          </a:p>
          <a:p>
            <a:endParaRPr lang="en-GB" dirty="0"/>
          </a:p>
        </p:txBody>
      </p:sp>
      <p:sp>
        <p:nvSpPr>
          <p:cNvPr id="4" name="Footer Placeholder 3"/>
          <p:cNvSpPr>
            <a:spLocks noGrp="1"/>
          </p:cNvSpPr>
          <p:nvPr>
            <p:ph type="ftr" sz="quarter" idx="11"/>
          </p:nvPr>
        </p:nvSpPr>
        <p:spPr/>
        <p:txBody>
          <a:bodyPr/>
          <a:lstStyle/>
          <a:p>
            <a:r>
              <a:rPr lang="en-GB" smtClean="0"/>
              <a:t>The Department for Work and Pensions published the latest Family Resources Survey in March 2018. </a:t>
            </a:r>
            <a:endParaRPr lang="en-US"/>
          </a:p>
        </p:txBody>
      </p:sp>
    </p:spTree>
    <p:extLst>
      <p:ext uri="{BB962C8B-B14F-4D97-AF65-F5344CB8AC3E}">
        <p14:creationId xmlns:p14="http://schemas.microsoft.com/office/powerpoint/2010/main" val="3869816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Ageing UK Population</a:t>
            </a:r>
            <a:endParaRPr lang="en-GB" dirty="0"/>
          </a:p>
        </p:txBody>
      </p:sp>
      <p:graphicFrame>
        <p:nvGraphicFramePr>
          <p:cNvPr id="4" name="Content Placeholder 3"/>
          <p:cNvGraphicFramePr>
            <a:graphicFrameLocks noGrp="1"/>
          </p:cNvGraphicFramePr>
          <p:nvPr>
            <p:ph idx="1"/>
          </p:nvPr>
        </p:nvGraphicFramePr>
        <p:xfrm>
          <a:off x="609600" y="1600200"/>
          <a:ext cx="10972800" cy="368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450085" y="6027350"/>
            <a:ext cx="2478564" cy="230832"/>
          </a:xfrm>
          <a:prstGeom prst="rect">
            <a:avLst/>
          </a:prstGeom>
        </p:spPr>
        <p:txBody>
          <a:bodyPr wrap="none">
            <a:spAutoFit/>
          </a:bodyPr>
          <a:lstStyle/>
          <a:p>
            <a:r>
              <a:rPr lang="en-GB" sz="900" b="1" dirty="0">
                <a:latin typeface="Verdana" panose="020B0604030504040204" pitchFamily="34" charset="0"/>
                <a:ea typeface="Verdana" panose="020B0604030504040204" pitchFamily="34" charset="0"/>
                <a:cs typeface="Verdana" panose="020B0604030504040204" pitchFamily="34" charset="0"/>
              </a:rPr>
              <a:t>Office for National </a:t>
            </a:r>
            <a:r>
              <a:rPr lang="en-GB" sz="900" b="1" dirty="0" smtClean="0">
                <a:latin typeface="Verdana" panose="020B0604030504040204" pitchFamily="34" charset="0"/>
                <a:ea typeface="Verdana" panose="020B0604030504040204" pitchFamily="34" charset="0"/>
                <a:cs typeface="Verdana" panose="020B0604030504040204" pitchFamily="34" charset="0"/>
              </a:rPr>
              <a:t>Statistics - 2017</a:t>
            </a:r>
            <a:endParaRPr lang="en-GB" sz="9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p:cNvSpPr txBox="1"/>
          <p:nvPr/>
        </p:nvSpPr>
        <p:spPr>
          <a:xfrm>
            <a:off x="718457" y="5542384"/>
            <a:ext cx="8731628" cy="369332"/>
          </a:xfrm>
          <a:prstGeom prst="rect">
            <a:avLst/>
          </a:prstGeom>
          <a:noFill/>
        </p:spPr>
        <p:txBody>
          <a:bodyPr wrap="square" rtlCol="0">
            <a:spAutoFit/>
          </a:bodyPr>
          <a:lstStyle/>
          <a:p>
            <a:r>
              <a:rPr lang="en-GB" dirty="0" smtClean="0">
                <a:latin typeface="Verdana" panose="020B0604030504040204" pitchFamily="34" charset="0"/>
                <a:ea typeface="Verdana" panose="020B0604030504040204" pitchFamily="34" charset="0"/>
                <a:cs typeface="Verdana" panose="020B0604030504040204" pitchFamily="34" charset="0"/>
              </a:rPr>
              <a:t>Today there are about 12m people over 65. In 2046, there will be c.19m</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7150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a:t>
            </a:r>
            <a:r>
              <a:rPr lang="en-GB" dirty="0"/>
              <a:t>C</a:t>
            </a:r>
            <a:r>
              <a:rPr lang="en-GB" dirty="0" smtClean="0"/>
              <a:t>ooperative Approach</a:t>
            </a:r>
            <a:endParaRPr lang="en-GB" dirty="0"/>
          </a:p>
        </p:txBody>
      </p:sp>
      <p:pic>
        <p:nvPicPr>
          <p:cNvPr id="6" name="Content Placeholder 5"/>
          <p:cNvPicPr>
            <a:picLocks noGrp="1" noChangeAspect="1"/>
          </p:cNvPicPr>
          <p:nvPr>
            <p:ph idx="1"/>
          </p:nvPr>
        </p:nvPicPr>
        <p:blipFill>
          <a:blip r:embed="rId2"/>
          <a:stretch>
            <a:fillRect/>
          </a:stretch>
        </p:blipFill>
        <p:spPr>
          <a:xfrm>
            <a:off x="609600" y="1569308"/>
            <a:ext cx="2792028" cy="3683000"/>
          </a:xfrm>
          <a:prstGeom prst="rect">
            <a:avLst/>
          </a:prstGeom>
        </p:spPr>
      </p:pic>
      <p:sp>
        <p:nvSpPr>
          <p:cNvPr id="7" name="Rectangle 6"/>
          <p:cNvSpPr/>
          <p:nvPr/>
        </p:nvSpPr>
        <p:spPr>
          <a:xfrm>
            <a:off x="3855309" y="1357350"/>
            <a:ext cx="6096000" cy="4939814"/>
          </a:xfrm>
          <a:prstGeom prst="rect">
            <a:avLst/>
          </a:prstGeom>
        </p:spPr>
        <p:txBody>
          <a:bodyPr>
            <a:spAutoFit/>
          </a:bodyPr>
          <a:lstStyle/>
          <a:p>
            <a:pPr marL="285750" indent="-285750">
              <a:buClr>
                <a:srgbClr val="C0DC3B"/>
              </a:buClr>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Support national and local dialogue and information exchange to inform better strategic decision-making across government, health, social care and housing </a:t>
            </a:r>
            <a:r>
              <a:rPr lang="en-GB" sz="1500" dirty="0" smtClean="0">
                <a:latin typeface="Verdana" panose="020B0604030504040204" pitchFamily="34" charset="0"/>
                <a:ea typeface="Verdana" panose="020B0604030504040204" pitchFamily="34" charset="0"/>
                <a:cs typeface="Verdana" panose="020B0604030504040204" pitchFamily="34" charset="0"/>
              </a:rPr>
              <a:t>sectors</a:t>
            </a:r>
          </a:p>
          <a:p>
            <a:pPr marL="285750" indent="-285750">
              <a:buClr>
                <a:srgbClr val="C0DC3B"/>
              </a:buClr>
              <a:buFont typeface="Arial" panose="020B0604020202020204" pitchFamily="34" charset="0"/>
              <a:buChar cha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C0DC3B"/>
              </a:buClr>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Coordinate health, social care, and housing policy to offer a more integrated approach to national policy development and advise on local </a:t>
            </a:r>
            <a:r>
              <a:rPr lang="en-GB" sz="1500" dirty="0" smtClean="0">
                <a:latin typeface="Verdana" panose="020B0604030504040204" pitchFamily="34" charset="0"/>
                <a:ea typeface="Verdana" panose="020B0604030504040204" pitchFamily="34" charset="0"/>
                <a:cs typeface="Verdana" panose="020B0604030504040204" pitchFamily="34" charset="0"/>
              </a:rPr>
              <a:t>implementation</a:t>
            </a:r>
          </a:p>
          <a:p>
            <a:pPr marL="285750" indent="-285750">
              <a:buClr>
                <a:srgbClr val="C0DC3B"/>
              </a:buClr>
              <a:buFont typeface="Arial" panose="020B0604020202020204" pitchFamily="34" charset="0"/>
              <a:buChar char="•"/>
            </a:pPr>
            <a:endParaRPr lang="en-GB"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C0DC3B"/>
              </a:buClr>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Enable local partnerships to collaborate more effectively across health, care and housing when planning, commissioning and delivering homes and </a:t>
            </a:r>
            <a:r>
              <a:rPr lang="en-GB" sz="1500" dirty="0" smtClean="0">
                <a:latin typeface="Verdana" panose="020B0604030504040204" pitchFamily="34" charset="0"/>
                <a:ea typeface="Verdana" panose="020B0604030504040204" pitchFamily="34" charset="0"/>
                <a:cs typeface="Verdana" panose="020B0604030504040204" pitchFamily="34" charset="0"/>
              </a:rPr>
              <a:t>services</a:t>
            </a:r>
          </a:p>
          <a:p>
            <a:pPr marL="285750" indent="-285750">
              <a:buClr>
                <a:srgbClr val="C0DC3B"/>
              </a:buClr>
              <a:buFont typeface="Arial" panose="020B0604020202020204" pitchFamily="34" charset="0"/>
              <a:buChar char="•"/>
            </a:pPr>
            <a:endParaRPr lang="en-GB" sz="15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C0DC3B"/>
              </a:buClr>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Ensure the public and service users are heard and involved in collaborative work across health, care and </a:t>
            </a:r>
            <a:r>
              <a:rPr lang="en-GB" sz="1500" dirty="0" smtClean="0">
                <a:latin typeface="Verdana" panose="020B0604030504040204" pitchFamily="34" charset="0"/>
                <a:ea typeface="Verdana" panose="020B0604030504040204" pitchFamily="34" charset="0"/>
                <a:cs typeface="Verdana" panose="020B0604030504040204" pitchFamily="34" charset="0"/>
              </a:rPr>
              <a:t>housing</a:t>
            </a:r>
          </a:p>
          <a:p>
            <a:pPr marL="285750" indent="-285750">
              <a:buClr>
                <a:srgbClr val="C0DC3B"/>
              </a:buClr>
              <a:buFont typeface="Arial" panose="020B0604020202020204" pitchFamily="34" charset="0"/>
              <a:buChar char="•"/>
            </a:pPr>
            <a:endParaRPr lang="en-GB" sz="1500"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C0DC3B"/>
              </a:buClr>
              <a:buFont typeface="Arial" panose="020B0604020202020204" pitchFamily="34" charset="0"/>
              <a:buChar char="•"/>
            </a:pPr>
            <a:r>
              <a:rPr lang="en-GB" sz="1500" dirty="0">
                <a:latin typeface="Verdana" panose="020B0604030504040204" pitchFamily="34" charset="0"/>
                <a:ea typeface="Verdana" panose="020B0604030504040204" pitchFamily="34" charset="0"/>
                <a:cs typeface="Verdana" panose="020B0604030504040204" pitchFamily="34" charset="0"/>
              </a:rPr>
              <a:t>Promote the housing sector contribution to: addressing the wider determinants of health; health equity; improving people's experience and outcomes; preventing ill health and </a:t>
            </a:r>
            <a:r>
              <a:rPr lang="en-GB" sz="1500" dirty="0" smtClean="0">
                <a:latin typeface="Verdana" panose="020B0604030504040204" pitchFamily="34" charset="0"/>
                <a:ea typeface="Verdana" panose="020B0604030504040204" pitchFamily="34" charset="0"/>
                <a:cs typeface="Verdana" panose="020B0604030504040204" pitchFamily="34" charset="0"/>
              </a:rPr>
              <a:t>safeguarding</a:t>
            </a:r>
            <a:endParaRPr lang="en-GB" sz="1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8466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Memorandum of Understanding</a:t>
            </a:r>
          </a:p>
        </p:txBody>
      </p:sp>
      <p:sp>
        <p:nvSpPr>
          <p:cNvPr id="7" name="Rectangle 6"/>
          <p:cNvSpPr/>
          <p:nvPr/>
        </p:nvSpPr>
        <p:spPr>
          <a:xfrm>
            <a:off x="3855308" y="1404864"/>
            <a:ext cx="7727092" cy="3785652"/>
          </a:xfrm>
          <a:prstGeom prst="rect">
            <a:avLst/>
          </a:prstGeom>
        </p:spPr>
        <p:txBody>
          <a:bodyPr wrap="square">
            <a:spAutoFit/>
          </a:bodyPr>
          <a:lstStyle/>
          <a:p>
            <a:pPr marL="285750" indent="-285750">
              <a:buClr>
                <a:srgbClr val="C0DC3B"/>
              </a:buCl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Promote the adaptation of existing homes and the building of new accessible housing with support which is environmentally sustainable and resilient to future climate change and changing needs and </a:t>
            </a:r>
            <a:r>
              <a:rPr lang="en-GB" sz="2000" dirty="0" smtClean="0">
                <a:latin typeface="Verdana" panose="020B0604030504040204" pitchFamily="34" charset="0"/>
                <a:ea typeface="Verdana" panose="020B0604030504040204" pitchFamily="34" charset="0"/>
                <a:cs typeface="Verdana" panose="020B0604030504040204" pitchFamily="34" charset="0"/>
              </a:rPr>
              <a:t>aspirations</a:t>
            </a:r>
          </a:p>
          <a:p>
            <a:pPr marL="285750" indent="-285750">
              <a:buClr>
                <a:srgbClr val="C0DC3B"/>
              </a:buClr>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C0DC3B"/>
              </a:buClr>
              <a:buFont typeface="Arial" panose="020B0604020202020204" pitchFamily="34" charset="0"/>
              <a:buChar char="•"/>
            </a:pPr>
            <a:r>
              <a:rPr lang="en-GB" sz="2000" dirty="0">
                <a:latin typeface="Verdana" panose="020B0604030504040204" pitchFamily="34" charset="0"/>
                <a:ea typeface="Verdana" panose="020B0604030504040204" pitchFamily="34" charset="0"/>
                <a:cs typeface="Verdana" panose="020B0604030504040204" pitchFamily="34" charset="0"/>
              </a:rPr>
              <a:t>Develop the workforce across sectors so that they are confident and skilled in understanding the relationship between where people live and their health and wellbeing, and are able to identify suitable solutions to improve </a:t>
            </a:r>
            <a:r>
              <a:rPr lang="en-GB" sz="2000" dirty="0" smtClean="0">
                <a:latin typeface="Verdana" panose="020B0604030504040204" pitchFamily="34" charset="0"/>
                <a:ea typeface="Verdana" panose="020B0604030504040204" pitchFamily="34" charset="0"/>
                <a:cs typeface="Verdana" panose="020B0604030504040204" pitchFamily="34" charset="0"/>
              </a:rPr>
              <a:t>outcomes</a:t>
            </a:r>
          </a:p>
          <a:p>
            <a:pPr marL="285750" indent="-285750">
              <a:buClr>
                <a:srgbClr val="C0DC3B"/>
              </a:buClr>
              <a:buFont typeface="Arial" panose="020B0604020202020204" pitchFamily="34" charset="0"/>
              <a:buChar char="•"/>
            </a:pPr>
            <a:endParaRPr lang="en-GB" sz="2000" dirty="0">
              <a:latin typeface="Verdana" panose="020B0604030504040204" pitchFamily="34" charset="0"/>
              <a:ea typeface="Verdana" panose="020B0604030504040204" pitchFamily="34" charset="0"/>
              <a:cs typeface="Verdana" panose="020B0604030504040204" pitchFamily="34" charset="0"/>
            </a:endParaRPr>
          </a:p>
          <a:p>
            <a:pPr marL="285750" indent="-285750">
              <a:buClr>
                <a:srgbClr val="C0DC3B"/>
              </a:buClr>
              <a:buFont typeface="Arial" panose="020B0604020202020204" pitchFamily="34" charset="0"/>
              <a:buChar char="•"/>
            </a:pPr>
            <a:r>
              <a:rPr lang="en-GB" sz="2000" dirty="0" smtClean="0">
                <a:latin typeface="Verdana" panose="020B0604030504040204" pitchFamily="34" charset="0"/>
                <a:ea typeface="Verdana" panose="020B0604030504040204" pitchFamily="34" charset="0"/>
                <a:cs typeface="Verdana" panose="020B0604030504040204" pitchFamily="34" charset="0"/>
              </a:rPr>
              <a:t>Signed up to by a wide number of key partners</a:t>
            </a:r>
            <a:endParaRPr lang="en-GB" sz="2800" dirty="0"/>
          </a:p>
        </p:txBody>
      </p:sp>
      <p:pic>
        <p:nvPicPr>
          <p:cNvPr id="9" name="Content Placeholder 8"/>
          <p:cNvPicPr>
            <a:picLocks noGrp="1" noChangeAspect="1"/>
          </p:cNvPicPr>
          <p:nvPr>
            <p:ph idx="1"/>
          </p:nvPr>
        </p:nvPicPr>
        <p:blipFill>
          <a:blip r:embed="rId2"/>
          <a:stretch>
            <a:fillRect/>
          </a:stretch>
        </p:blipFill>
        <p:spPr>
          <a:xfrm>
            <a:off x="368582" y="1509584"/>
            <a:ext cx="3486727" cy="3683000"/>
          </a:xfrm>
          <a:prstGeom prst="rect">
            <a:avLst/>
          </a:prstGeom>
        </p:spPr>
      </p:pic>
    </p:spTree>
    <p:extLst>
      <p:ext uri="{BB962C8B-B14F-4D97-AF65-F5344CB8AC3E}">
        <p14:creationId xmlns:p14="http://schemas.microsoft.com/office/powerpoint/2010/main" val="303466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to date</a:t>
            </a:r>
            <a:endParaRPr lang="en-GB" dirty="0"/>
          </a:p>
        </p:txBody>
      </p:sp>
      <p:sp>
        <p:nvSpPr>
          <p:cNvPr id="3" name="Content Placeholder 2"/>
          <p:cNvSpPr>
            <a:spLocks noGrp="1"/>
          </p:cNvSpPr>
          <p:nvPr>
            <p:ph idx="1"/>
          </p:nvPr>
        </p:nvSpPr>
        <p:spPr>
          <a:xfrm>
            <a:off x="609600" y="1600200"/>
            <a:ext cx="7416800" cy="4504038"/>
          </a:xfrm>
        </p:spPr>
        <p:txBody>
          <a:bodyPr>
            <a:normAutofit fontScale="77500" lnSpcReduction="20000"/>
          </a:bodyPr>
          <a:lstStyle/>
          <a:p>
            <a:r>
              <a:rPr lang="en-GB" dirty="0" smtClean="0"/>
              <a:t>Housing equal partners at National Policy and governance level; Better Care Fund Framework</a:t>
            </a:r>
          </a:p>
          <a:p>
            <a:endParaRPr lang="en-GB" dirty="0" smtClean="0"/>
          </a:p>
          <a:p>
            <a:r>
              <a:rPr lang="en-GB" dirty="0" smtClean="0"/>
              <a:t>Increased recognition in the role housing plays in integrated health &amp; social care</a:t>
            </a:r>
          </a:p>
          <a:p>
            <a:endParaRPr lang="en-GB" dirty="0" smtClean="0"/>
          </a:p>
          <a:p>
            <a:r>
              <a:rPr lang="en-GB" dirty="0" smtClean="0"/>
              <a:t>Influencing regional housing market as shown by investments</a:t>
            </a:r>
          </a:p>
          <a:p>
            <a:endParaRPr lang="en-GB" dirty="0" smtClean="0"/>
          </a:p>
          <a:p>
            <a:r>
              <a:rPr lang="en-GB" dirty="0" smtClean="0"/>
              <a:t>Regional Leadership sets (Housing LIN)</a:t>
            </a:r>
          </a:p>
          <a:p>
            <a:endParaRPr lang="en-GB" dirty="0" smtClean="0"/>
          </a:p>
          <a:p>
            <a:r>
              <a:rPr lang="en-GB" dirty="0" smtClean="0"/>
              <a:t>50+ Clinical Commissioning Groups engaged in MOU</a:t>
            </a:r>
          </a:p>
          <a:p>
            <a:endParaRPr lang="en-GB" dirty="0" smtClean="0"/>
          </a:p>
          <a:p>
            <a:r>
              <a:rPr lang="en-GB" dirty="0" smtClean="0"/>
              <a:t>Consultative NHS commissioning practices with the social </a:t>
            </a:r>
            <a:r>
              <a:rPr lang="en-GB" dirty="0"/>
              <a:t>h</a:t>
            </a:r>
            <a:r>
              <a:rPr lang="en-GB" dirty="0" smtClean="0"/>
              <a:t>ousing sector i.e. stepdown </a:t>
            </a:r>
            <a:endParaRPr lang="en-GB" dirty="0"/>
          </a:p>
        </p:txBody>
      </p:sp>
    </p:spTree>
    <p:extLst>
      <p:ext uri="{BB962C8B-B14F-4D97-AF65-F5344CB8AC3E}">
        <p14:creationId xmlns:p14="http://schemas.microsoft.com/office/powerpoint/2010/main" val="138270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Outcomes</a:t>
            </a:r>
            <a:endParaRPr lang="en-GB" dirty="0"/>
          </a:p>
        </p:txBody>
      </p:sp>
      <p:sp>
        <p:nvSpPr>
          <p:cNvPr id="3" name="Content Placeholder 2"/>
          <p:cNvSpPr>
            <a:spLocks noGrp="1"/>
          </p:cNvSpPr>
          <p:nvPr>
            <p:ph idx="1"/>
          </p:nvPr>
        </p:nvSpPr>
        <p:spPr>
          <a:xfrm>
            <a:off x="609600" y="1433384"/>
            <a:ext cx="10972800" cy="4530811"/>
          </a:xfrm>
        </p:spPr>
        <p:txBody>
          <a:bodyPr>
            <a:normAutofit fontScale="85000" lnSpcReduction="10000"/>
          </a:bodyPr>
          <a:lstStyle/>
          <a:p>
            <a:r>
              <a:rPr lang="en-GB" dirty="0" smtClean="0"/>
              <a:t>Development of a new evidence base via collaboration (HACT social value and Social Return on Investment measures)</a:t>
            </a:r>
          </a:p>
          <a:p>
            <a:endParaRPr lang="en-GB" dirty="0" smtClean="0"/>
          </a:p>
          <a:p>
            <a:r>
              <a:rPr lang="en-GB" dirty="0" smtClean="0"/>
              <a:t>Shared learning &amp; accelerated improvements</a:t>
            </a:r>
          </a:p>
          <a:p>
            <a:endParaRPr lang="en-GB" dirty="0" smtClean="0"/>
          </a:p>
          <a:p>
            <a:r>
              <a:rPr lang="en-GB" dirty="0" smtClean="0"/>
              <a:t>Home adaptations Consortium on MOU steering group</a:t>
            </a:r>
          </a:p>
          <a:p>
            <a:endParaRPr lang="en-GB" dirty="0" smtClean="0"/>
          </a:p>
          <a:p>
            <a:r>
              <a:rPr lang="en-GB" dirty="0" smtClean="0"/>
              <a:t>Provides permission and scope for integration pioneers to take local action</a:t>
            </a:r>
          </a:p>
          <a:p>
            <a:endParaRPr lang="en-GB" dirty="0" smtClean="0"/>
          </a:p>
          <a:p>
            <a:r>
              <a:rPr lang="en-GB" dirty="0" smtClean="0"/>
              <a:t>Promotion of working examples of best practice – like stepdown from hospital &amp; Asset Based Community Development with Public Health</a:t>
            </a:r>
          </a:p>
          <a:p>
            <a:endParaRPr lang="en-GB" dirty="0" smtClean="0"/>
          </a:p>
          <a:p>
            <a:r>
              <a:rPr lang="en-GB" dirty="0" smtClean="0"/>
              <a:t>Public health commissioning of ABCD model for challenging housing estates </a:t>
            </a:r>
          </a:p>
          <a:p>
            <a:endParaRPr lang="en-GB" dirty="0"/>
          </a:p>
        </p:txBody>
      </p:sp>
    </p:spTree>
    <p:extLst>
      <p:ext uri="{BB962C8B-B14F-4D97-AF65-F5344CB8AC3E}">
        <p14:creationId xmlns:p14="http://schemas.microsoft.com/office/powerpoint/2010/main" val="2668710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Delayed Transfer of Care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1787750"/>
              </p:ext>
            </p:extLst>
          </p:nvPr>
        </p:nvGraphicFramePr>
        <p:xfrm>
          <a:off x="562708" y="1232877"/>
          <a:ext cx="10972800" cy="3683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789354" y="4970585"/>
            <a:ext cx="10519508" cy="1200329"/>
          </a:xfrm>
          <a:prstGeom prst="rect">
            <a:avLst/>
          </a:prstGeom>
          <a:noFill/>
        </p:spPr>
        <p:txBody>
          <a:bodyPr wrap="square" rtlCol="0">
            <a:spAutoFit/>
          </a:bodyPr>
          <a:lstStyle/>
          <a:p>
            <a:pPr marL="342900" indent="-342900">
              <a:buClr>
                <a:schemeClr val="bg1"/>
              </a:buClr>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Chart shows number of delayed days for patients receiving acute and non-acute care in NHS </a:t>
            </a:r>
            <a:r>
              <a:rPr lang="en-GB" dirty="0">
                <a:latin typeface="Verdana" panose="020B0604030504040204" pitchFamily="34" charset="0"/>
                <a:ea typeface="Verdana" panose="020B0604030504040204" pitchFamily="34" charset="0"/>
                <a:cs typeface="Verdana" panose="020B0604030504040204" pitchFamily="34" charset="0"/>
              </a:rPr>
              <a:t>o</a:t>
            </a:r>
            <a:r>
              <a:rPr lang="en-GB" dirty="0" smtClean="0">
                <a:latin typeface="Verdana" panose="020B0604030504040204" pitchFamily="34" charset="0"/>
                <a:ea typeface="Verdana" panose="020B0604030504040204" pitchFamily="34" charset="0"/>
                <a:cs typeface="Verdana" panose="020B0604030504040204" pitchFamily="34" charset="0"/>
              </a:rPr>
              <a:t>rganisations in England</a:t>
            </a:r>
          </a:p>
          <a:p>
            <a:pPr marL="342900" indent="-342900">
              <a:buClr>
                <a:schemeClr val="bg1"/>
              </a:buClr>
              <a:buFont typeface="Arial" panose="020B0604020202020204" pitchFamily="34" charset="0"/>
              <a:buChar char="•"/>
            </a:pPr>
            <a:r>
              <a:rPr lang="en-GB" dirty="0" smtClean="0">
                <a:latin typeface="Verdana" panose="020B0604030504040204" pitchFamily="34" charset="0"/>
                <a:ea typeface="Verdana" panose="020B0604030504040204" pitchFamily="34" charset="0"/>
                <a:cs typeface="Verdana" panose="020B0604030504040204" pitchFamily="34" charset="0"/>
              </a:rPr>
              <a:t>‘Awaiting residential’ </a:t>
            </a:r>
            <a:r>
              <a:rPr lang="en-GB" dirty="0">
                <a:latin typeface="Verdana" panose="020B0604030504040204" pitchFamily="34" charset="0"/>
                <a:ea typeface="Verdana" panose="020B0604030504040204" pitchFamily="34" charset="0"/>
                <a:cs typeface="Verdana" panose="020B0604030504040204" pitchFamily="34" charset="0"/>
              </a:rPr>
              <a:t>or </a:t>
            </a:r>
            <a:r>
              <a:rPr lang="en-GB" dirty="0" smtClean="0">
                <a:latin typeface="Verdana" panose="020B0604030504040204" pitchFamily="34" charset="0"/>
                <a:ea typeface="Verdana" panose="020B0604030504040204" pitchFamily="34" charset="0"/>
                <a:cs typeface="Verdana" panose="020B0604030504040204" pitchFamily="34" charset="0"/>
              </a:rPr>
              <a:t>‘nursing </a:t>
            </a:r>
            <a:r>
              <a:rPr lang="en-GB" dirty="0">
                <a:latin typeface="Verdana" panose="020B0604030504040204" pitchFamily="34" charset="0"/>
                <a:ea typeface="Verdana" panose="020B0604030504040204" pitchFamily="34" charset="0"/>
                <a:cs typeface="Verdana" panose="020B0604030504040204" pitchFamily="34" charset="0"/>
              </a:rPr>
              <a:t>home </a:t>
            </a:r>
            <a:r>
              <a:rPr lang="en-GB" dirty="0" smtClean="0">
                <a:latin typeface="Verdana" panose="020B0604030504040204" pitchFamily="34" charset="0"/>
                <a:ea typeface="Verdana" panose="020B0604030504040204" pitchFamily="34" charset="0"/>
                <a:cs typeface="Verdana" panose="020B0604030504040204" pitchFamily="34" charset="0"/>
              </a:rPr>
              <a:t>placement’ </a:t>
            </a:r>
            <a:r>
              <a:rPr lang="en-GB" dirty="0">
                <a:latin typeface="Verdana" panose="020B0604030504040204" pitchFamily="34" charset="0"/>
                <a:ea typeface="Verdana" panose="020B0604030504040204" pitchFamily="34" charset="0"/>
                <a:cs typeface="Verdana" panose="020B0604030504040204" pitchFamily="34" charset="0"/>
              </a:rPr>
              <a:t>and </a:t>
            </a:r>
            <a:r>
              <a:rPr lang="en-GB" dirty="0" smtClean="0">
                <a:latin typeface="Verdana" panose="020B0604030504040204" pitchFamily="34" charset="0"/>
                <a:ea typeface="Verdana" panose="020B0604030504040204" pitchFamily="34" charset="0"/>
                <a:cs typeface="Verdana" panose="020B0604030504040204" pitchFamily="34" charset="0"/>
              </a:rPr>
              <a:t>‘awaiting </a:t>
            </a:r>
            <a:r>
              <a:rPr lang="en-GB" dirty="0">
                <a:latin typeface="Verdana" panose="020B0604030504040204" pitchFamily="34" charset="0"/>
                <a:ea typeface="Verdana" panose="020B0604030504040204" pitchFamily="34" charset="0"/>
                <a:cs typeface="Verdana" panose="020B0604030504040204" pitchFamily="34" charset="0"/>
              </a:rPr>
              <a:t>care </a:t>
            </a:r>
            <a:r>
              <a:rPr lang="en-GB" dirty="0" smtClean="0">
                <a:latin typeface="Verdana" panose="020B0604030504040204" pitchFamily="34" charset="0"/>
                <a:ea typeface="Verdana" panose="020B0604030504040204" pitchFamily="34" charset="0"/>
                <a:cs typeface="Verdana" panose="020B0604030504040204" pitchFamily="34" charset="0"/>
              </a:rPr>
              <a:t>package’ </a:t>
            </a:r>
            <a:r>
              <a:rPr lang="en-GB" dirty="0">
                <a:latin typeface="Verdana" panose="020B0604030504040204" pitchFamily="34" charset="0"/>
                <a:ea typeface="Verdana" panose="020B0604030504040204" pitchFamily="34" charset="0"/>
                <a:cs typeface="Verdana" panose="020B0604030504040204" pitchFamily="34" charset="0"/>
              </a:rPr>
              <a:t>in own </a:t>
            </a:r>
            <a:r>
              <a:rPr lang="en-GB" dirty="0" smtClean="0">
                <a:latin typeface="Verdana" panose="020B0604030504040204" pitchFamily="34" charset="0"/>
                <a:ea typeface="Verdana" panose="020B0604030504040204" pitchFamily="34" charset="0"/>
                <a:cs typeface="Verdana" panose="020B0604030504040204" pitchFamily="34" charset="0"/>
              </a:rPr>
              <a:t>home were key reasons for delays</a:t>
            </a:r>
            <a:endParaRPr lang="en-GB"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48559912"/>
      </p:ext>
    </p:extLst>
  </p:cSld>
  <p:clrMapOvr>
    <a:masterClrMapping/>
  </p:clrMapOvr>
</p:sld>
</file>

<file path=ppt/theme/theme1.xml><?xml version="1.0" encoding="utf-8"?>
<a:theme xmlns:a="http://schemas.openxmlformats.org/drawingml/2006/main" name="Curo Template 2014">
  <a:themeElements>
    <a:clrScheme name="Curo Colours">
      <a:dk1>
        <a:srgbClr val="C0DC3B"/>
      </a:dk1>
      <a:lt1>
        <a:srgbClr val="625E5E"/>
      </a:lt1>
      <a:dk2>
        <a:srgbClr val="FFFFFF"/>
      </a:dk2>
      <a:lt2>
        <a:srgbClr val="FFFFFF"/>
      </a:lt2>
      <a:accent1>
        <a:srgbClr val="56AC98"/>
      </a:accent1>
      <a:accent2>
        <a:srgbClr val="C0DC3B"/>
      </a:accent2>
      <a:accent3>
        <a:srgbClr val="625E5E"/>
      </a:accent3>
      <a:accent4>
        <a:srgbClr val="A7D0C4"/>
      </a:accent4>
      <a:accent5>
        <a:srgbClr val="EE2B74"/>
      </a:accent5>
      <a:accent6>
        <a:srgbClr val="7FBDAD"/>
      </a:accent6>
      <a:hlink>
        <a:srgbClr val="C0DC3B"/>
      </a:hlink>
      <a:folHlink>
        <a:srgbClr val="56AC9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24E1916C-6802-4CA5-849D-2257575E4A64}" vid="{B99CDC90-05F4-4665-8275-85D3D30E87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Curo widescreen template</Template>
  <TotalTime>371</TotalTime>
  <Words>1123</Words>
  <Application>Microsoft Office PowerPoint</Application>
  <PresentationFormat>Widescreen</PresentationFormat>
  <Paragraphs>180</Paragraphs>
  <Slides>18</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Curo Template 2014</vt:lpstr>
      <vt:lpstr> Designing a healthy neighbourhood and integrating health services</vt:lpstr>
      <vt:lpstr>Curo – supporting health through housing </vt:lpstr>
      <vt:lpstr>Housing and health in the UK</vt:lpstr>
      <vt:lpstr>Ageing UK Population</vt:lpstr>
      <vt:lpstr>A Cooperative Approach</vt:lpstr>
      <vt:lpstr>Memorandum of Understanding</vt:lpstr>
      <vt:lpstr>Impact to date</vt:lpstr>
      <vt:lpstr>Outcomes</vt:lpstr>
      <vt:lpstr>Delayed Transfer of Care </vt:lpstr>
      <vt:lpstr>Getting People Home from Hospital</vt:lpstr>
      <vt:lpstr>Step Down - an alternative to hospital </vt:lpstr>
      <vt:lpstr>High quality product</vt:lpstr>
      <vt:lpstr>The Wellbeing House</vt:lpstr>
      <vt:lpstr>Asset Based Community Development</vt:lpstr>
      <vt:lpstr>Independent Living Service – A person centred service supporting independence</vt:lpstr>
      <vt:lpstr>Measuring Social Return</vt:lpstr>
      <vt:lpstr>Housing Associations’ Charitable Trust – Social Value</vt:lpstr>
      <vt:lpstr>Contact details</vt:lpstr>
    </vt:vector>
  </TitlesOfParts>
  <Company>Curo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Wood</dc:creator>
  <cp:lastModifiedBy>Harriet Bosnell</cp:lastModifiedBy>
  <cp:revision>40</cp:revision>
  <dcterms:created xsi:type="dcterms:W3CDTF">2018-10-12T11:46:04Z</dcterms:created>
  <dcterms:modified xsi:type="dcterms:W3CDTF">2018-11-05T16:53:40Z</dcterms:modified>
</cp:coreProperties>
</file>