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0" d="100"/>
          <a:sy n="110" d="100"/>
        </p:scale>
        <p:origin x="164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2" y="0"/>
            <a:ext cx="2971800" cy="4572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7" name="Google Shape;7;n"/>
          <p:cNvSpPr txBox="1">
            <a:spLocks noGrp="1"/>
          </p:cNvSpPr>
          <p:nvPr>
            <p:ph type="ftr" idx="11"/>
          </p:nvPr>
        </p:nvSpPr>
        <p:spPr>
          <a:xfrm>
            <a:off x="0" y="8685212"/>
            <a:ext cx="2971800" cy="457200"/>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a:t>
            </a:fld>
            <a:endParaRPr/>
          </a:p>
        </p:txBody>
      </p:sp>
    </p:spTree>
    <p:extLst>
      <p:ext uri="{BB962C8B-B14F-4D97-AF65-F5344CB8AC3E}">
        <p14:creationId xmlns:p14="http://schemas.microsoft.com/office/powerpoint/2010/main" val="18303864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1</a:t>
            </a:fld>
            <a:endParaRPr/>
          </a:p>
        </p:txBody>
      </p:sp>
      <p:sp>
        <p:nvSpPr>
          <p:cNvPr id="52" name="Google Shape;52;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3" name="Google Shape;53;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57737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472c48bfa7_0_8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472c48bfa7_0_8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g472c48bfa7_0_82:notes"/>
          <p:cNvSpPr txBox="1">
            <a:spLocks noGrp="1"/>
          </p:cNvSpPr>
          <p:nvPr>
            <p:ph type="sldNum" idx="12"/>
          </p:nvPr>
        </p:nvSpPr>
        <p:spPr>
          <a:xfrm>
            <a:off x="3884612" y="8685212"/>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10</a:t>
            </a:fld>
            <a:endParaRPr sz="1400"/>
          </a:p>
        </p:txBody>
      </p:sp>
    </p:spTree>
    <p:extLst>
      <p:ext uri="{BB962C8B-B14F-4D97-AF65-F5344CB8AC3E}">
        <p14:creationId xmlns:p14="http://schemas.microsoft.com/office/powerpoint/2010/main" val="24921213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472c48bfa7_0_9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472c48bfa7_0_9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 name="Google Shape;117;g472c48bfa7_0_90:notes"/>
          <p:cNvSpPr txBox="1">
            <a:spLocks noGrp="1"/>
          </p:cNvSpPr>
          <p:nvPr>
            <p:ph type="sldNum" idx="12"/>
          </p:nvPr>
        </p:nvSpPr>
        <p:spPr>
          <a:xfrm>
            <a:off x="3884612" y="8685212"/>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11</a:t>
            </a:fld>
            <a:endParaRPr sz="1400"/>
          </a:p>
        </p:txBody>
      </p:sp>
    </p:spTree>
    <p:extLst>
      <p:ext uri="{BB962C8B-B14F-4D97-AF65-F5344CB8AC3E}">
        <p14:creationId xmlns:p14="http://schemas.microsoft.com/office/powerpoint/2010/main" val="29637009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472c48bfa7_0_9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472c48bfa7_0_9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5" name="Google Shape;125;g472c48bfa7_0_98:notes"/>
          <p:cNvSpPr txBox="1">
            <a:spLocks noGrp="1"/>
          </p:cNvSpPr>
          <p:nvPr>
            <p:ph type="sldNum" idx="12"/>
          </p:nvPr>
        </p:nvSpPr>
        <p:spPr>
          <a:xfrm>
            <a:off x="3884612" y="8685212"/>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12</a:t>
            </a:fld>
            <a:endParaRPr sz="1400"/>
          </a:p>
        </p:txBody>
      </p:sp>
    </p:spTree>
    <p:extLst>
      <p:ext uri="{BB962C8B-B14F-4D97-AF65-F5344CB8AC3E}">
        <p14:creationId xmlns:p14="http://schemas.microsoft.com/office/powerpoint/2010/main" val="5594871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472c48bfa7_0_4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2" name="Google Shape;132;g472c48bfa7_0_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176675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472c48bfa7_0_7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8" name="Google Shape;138;g472c48bfa7_0_7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384542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472c48bfa7_0_4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g472c48bfa7_0_4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158934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472c48bfa7_0_3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0" name="Google Shape;150;g472c48bfa7_0_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191640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472c48bfa7_1_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g472c48bfa7_1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328262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472c48bfa7_0_6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2" name="Google Shape;162;g472c48bfa7_0_6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410591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472c48bfa7_0_6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8" name="Google Shape;168;g472c48bfa7_0_6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099752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 name="Google Shape;59;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540394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472c48bfa7_0_5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g472c48bfa7_0_5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638845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472c48bfa7_1_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0" name="Google Shape;180;g472c48bfa7_1_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202954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472c48bfa7_0_5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6" name="Google Shape;186;g472c48bfa7_0_5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532269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472c48bfa7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 name="Google Shape;65;g472c48bfa7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874821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472c48bfa7_0_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 name="Google Shape;71;g472c48bfa7_0_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493424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472c48bfa7_0_2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7" name="Google Shape;77;g472c48bfa7_0_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496354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472c48bfa7_0_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3" name="Google Shape;83;g472c48bfa7_0_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82795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472c48bfa7_0_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9" name="Google Shape;89;g472c48bfa7_0_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24693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472c48bfa7_0_3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g472c48bfa7_0_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92425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472c48bfa7_0_7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472c48bfa7_0_7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 name="Google Shape;102;g472c48bfa7_0_76:notes"/>
          <p:cNvSpPr txBox="1">
            <a:spLocks noGrp="1"/>
          </p:cNvSpPr>
          <p:nvPr>
            <p:ph type="sldNum" idx="12"/>
          </p:nvPr>
        </p:nvSpPr>
        <p:spPr>
          <a:xfrm>
            <a:off x="3884612" y="8685212"/>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9</a:t>
            </a:fld>
            <a:endParaRPr sz="1400"/>
          </a:p>
        </p:txBody>
      </p:sp>
    </p:spTree>
    <p:extLst>
      <p:ext uri="{BB962C8B-B14F-4D97-AF65-F5344CB8AC3E}">
        <p14:creationId xmlns:p14="http://schemas.microsoft.com/office/powerpoint/2010/main" val="11718121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4"/>
        <p:cNvGrpSpPr/>
        <p:nvPr/>
      </p:nvGrpSpPr>
      <p:grpSpPr>
        <a:xfrm>
          <a:off x="0" y="0"/>
          <a:ext cx="0" cy="0"/>
          <a:chOff x="0" y="0"/>
          <a:chExt cx="0" cy="0"/>
        </a:xfrm>
      </p:grpSpPr>
      <p:sp>
        <p:nvSpPr>
          <p:cNvPr id="15" name="Google Shape;15;p2"/>
          <p:cNvSpPr txBox="1">
            <a:spLocks noGrp="1"/>
          </p:cNvSpPr>
          <p:nvPr>
            <p:ph type="ctrTitle"/>
          </p:nvPr>
        </p:nvSpPr>
        <p:spPr>
          <a:xfrm>
            <a:off x="1143000" y="1122363"/>
            <a:ext cx="6858000" cy="2387600"/>
          </a:xfrm>
          <a:prstGeom prst="rect">
            <a:avLst/>
          </a:prstGeom>
          <a:noFill/>
          <a:ln>
            <a:noFill/>
          </a:ln>
        </p:spPr>
        <p:txBody>
          <a:bodyPr spcFirstLastPara="1" wrap="square" lIns="91425" tIns="45700" rIns="91425" bIns="45700" anchor="b" anchorCtr="0"/>
          <a:lstStyle>
            <a:lvl1pPr lvl="0" algn="ctr">
              <a:spcBef>
                <a:spcPts val="0"/>
              </a:spcBef>
              <a:spcAft>
                <a:spcPts val="0"/>
              </a:spcAft>
              <a:buSzPts val="1400"/>
              <a:buNone/>
              <a:defRPr sz="6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lstStyle>
            <a:lvl1pPr lvl="0" algn="ctr">
              <a:spcBef>
                <a:spcPts val="480"/>
              </a:spcBef>
              <a:spcAft>
                <a:spcPts val="0"/>
              </a:spcAft>
              <a:buClr>
                <a:srgbClr val="006666"/>
              </a:buClr>
              <a:buSzPts val="2400"/>
              <a:buFont typeface="Arial"/>
              <a:buNone/>
              <a:defRPr sz="2400"/>
            </a:lvl1pPr>
            <a:lvl2pPr lvl="1" algn="ctr">
              <a:spcBef>
                <a:spcPts val="400"/>
              </a:spcBef>
              <a:spcAft>
                <a:spcPts val="0"/>
              </a:spcAft>
              <a:buClr>
                <a:srgbClr val="006666"/>
              </a:buClr>
              <a:buSzPts val="2000"/>
              <a:buFont typeface="Arial"/>
              <a:buNone/>
              <a:defRPr sz="2000"/>
            </a:lvl2pPr>
            <a:lvl3pPr lvl="2" algn="ctr">
              <a:spcBef>
                <a:spcPts val="360"/>
              </a:spcBef>
              <a:spcAft>
                <a:spcPts val="0"/>
              </a:spcAft>
              <a:buClr>
                <a:srgbClr val="006666"/>
              </a:buClr>
              <a:buSzPts val="1800"/>
              <a:buFont typeface="Arial"/>
              <a:buNone/>
              <a:defRPr sz="1800"/>
            </a:lvl3pPr>
            <a:lvl4pPr lvl="3" algn="ctr">
              <a:spcBef>
                <a:spcPts val="320"/>
              </a:spcBef>
              <a:spcAft>
                <a:spcPts val="0"/>
              </a:spcAft>
              <a:buClr>
                <a:srgbClr val="006666"/>
              </a:buClr>
              <a:buSzPts val="1600"/>
              <a:buFont typeface="Arial"/>
              <a:buNone/>
              <a:defRPr sz="1600"/>
            </a:lvl4pPr>
            <a:lvl5pPr lvl="4" algn="ctr">
              <a:spcBef>
                <a:spcPts val="320"/>
              </a:spcBef>
              <a:spcAft>
                <a:spcPts val="0"/>
              </a:spcAft>
              <a:buClr>
                <a:srgbClr val="006666"/>
              </a:buClr>
              <a:buSzPts val="1600"/>
              <a:buFont typeface="Arial"/>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3"/>
        <p:cNvGrpSpPr/>
        <p:nvPr/>
      </p:nvGrpSpPr>
      <p:grpSpPr>
        <a:xfrm>
          <a:off x="0" y="0"/>
          <a:ext cx="0" cy="0"/>
          <a:chOff x="0" y="0"/>
          <a:chExt cx="0" cy="0"/>
        </a:xfrm>
      </p:grpSpPr>
      <p:sp>
        <p:nvSpPr>
          <p:cNvPr id="44" name="Google Shape;44;p11"/>
          <p:cNvSpPr txBox="1">
            <a:spLocks noGrp="1"/>
          </p:cNvSpPr>
          <p:nvPr>
            <p:ph type="title"/>
          </p:nvPr>
        </p:nvSpPr>
        <p:spPr>
          <a:xfrm>
            <a:off x="395287" y="-100012"/>
            <a:ext cx="6624637" cy="1143000"/>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11"/>
          <p:cNvSpPr txBox="1">
            <a:spLocks noGrp="1"/>
          </p:cNvSpPr>
          <p:nvPr>
            <p:ph type="body" idx="1"/>
          </p:nvPr>
        </p:nvSpPr>
        <p:spPr>
          <a:xfrm>
            <a:off x="468313" y="1125538"/>
            <a:ext cx="3241675" cy="1108075"/>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Clr>
                <a:srgbClr val="006666"/>
              </a:buClr>
              <a:buSzPts val="1800"/>
              <a:buChar char="•"/>
              <a:defRPr/>
            </a:lvl1pPr>
            <a:lvl2pPr marL="914400" lvl="1" indent="-342900" algn="l">
              <a:spcBef>
                <a:spcPts val="360"/>
              </a:spcBef>
              <a:spcAft>
                <a:spcPts val="0"/>
              </a:spcAft>
              <a:buClr>
                <a:srgbClr val="006666"/>
              </a:buClr>
              <a:buSzPts val="1800"/>
              <a:buChar char="–"/>
              <a:defRPr/>
            </a:lvl2pPr>
            <a:lvl3pPr marL="1371600" lvl="2" indent="-342900" algn="l">
              <a:spcBef>
                <a:spcPts val="360"/>
              </a:spcBef>
              <a:spcAft>
                <a:spcPts val="0"/>
              </a:spcAft>
              <a:buClr>
                <a:srgbClr val="006666"/>
              </a:buClr>
              <a:buSzPts val="1800"/>
              <a:buChar char="•"/>
              <a:defRPr/>
            </a:lvl3pPr>
            <a:lvl4pPr marL="1828800" lvl="3" indent="-342900" algn="l">
              <a:spcBef>
                <a:spcPts val="360"/>
              </a:spcBef>
              <a:spcAft>
                <a:spcPts val="0"/>
              </a:spcAft>
              <a:buClr>
                <a:srgbClr val="006666"/>
              </a:buClr>
              <a:buSzPts val="1800"/>
              <a:buChar char="–"/>
              <a:defRPr/>
            </a:lvl4pPr>
            <a:lvl5pPr marL="2286000" lvl="4" indent="-342900" algn="l">
              <a:spcBef>
                <a:spcPts val="360"/>
              </a:spcBef>
              <a:spcAft>
                <a:spcPts val="0"/>
              </a:spcAft>
              <a:buClr>
                <a:srgbClr val="00666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1"/>
          <p:cNvSpPr txBox="1">
            <a:spLocks noGrp="1"/>
          </p:cNvSpPr>
          <p:nvPr>
            <p:ph type="body" idx="2"/>
          </p:nvPr>
        </p:nvSpPr>
        <p:spPr>
          <a:xfrm>
            <a:off x="3862388" y="1125538"/>
            <a:ext cx="3241675" cy="1108075"/>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Clr>
                <a:srgbClr val="006666"/>
              </a:buClr>
              <a:buSzPts val="1800"/>
              <a:buChar char="•"/>
              <a:defRPr/>
            </a:lvl1pPr>
            <a:lvl2pPr marL="914400" lvl="1" indent="-342900" algn="l">
              <a:spcBef>
                <a:spcPts val="360"/>
              </a:spcBef>
              <a:spcAft>
                <a:spcPts val="0"/>
              </a:spcAft>
              <a:buClr>
                <a:srgbClr val="006666"/>
              </a:buClr>
              <a:buSzPts val="1800"/>
              <a:buChar char="–"/>
              <a:defRPr/>
            </a:lvl2pPr>
            <a:lvl3pPr marL="1371600" lvl="2" indent="-342900" algn="l">
              <a:spcBef>
                <a:spcPts val="360"/>
              </a:spcBef>
              <a:spcAft>
                <a:spcPts val="0"/>
              </a:spcAft>
              <a:buClr>
                <a:srgbClr val="006666"/>
              </a:buClr>
              <a:buSzPts val="1800"/>
              <a:buChar char="•"/>
              <a:defRPr/>
            </a:lvl3pPr>
            <a:lvl4pPr marL="1828800" lvl="3" indent="-342900" algn="l">
              <a:spcBef>
                <a:spcPts val="360"/>
              </a:spcBef>
              <a:spcAft>
                <a:spcPts val="0"/>
              </a:spcAft>
              <a:buClr>
                <a:srgbClr val="006666"/>
              </a:buClr>
              <a:buSzPts val="1800"/>
              <a:buChar char="–"/>
              <a:defRPr/>
            </a:lvl4pPr>
            <a:lvl5pPr marL="2286000" lvl="4" indent="-342900" algn="l">
              <a:spcBef>
                <a:spcPts val="360"/>
              </a:spcBef>
              <a:spcAft>
                <a:spcPts val="0"/>
              </a:spcAft>
              <a:buClr>
                <a:srgbClr val="00666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7"/>
        <p:cNvGrpSpPr/>
        <p:nvPr/>
      </p:nvGrpSpPr>
      <p:grpSpPr>
        <a:xfrm>
          <a:off x="0" y="0"/>
          <a:ext cx="0" cy="0"/>
          <a:chOff x="0" y="0"/>
          <a:chExt cx="0" cy="0"/>
        </a:xfrm>
      </p:grpSpPr>
      <p:sp>
        <p:nvSpPr>
          <p:cNvPr id="48" name="Google Shape;48;p12"/>
          <p:cNvSpPr txBox="1">
            <a:spLocks noGrp="1"/>
          </p:cNvSpPr>
          <p:nvPr>
            <p:ph type="title"/>
          </p:nvPr>
        </p:nvSpPr>
        <p:spPr>
          <a:xfrm>
            <a:off x="623888" y="1709738"/>
            <a:ext cx="7886700" cy="2852737"/>
          </a:xfrm>
          <a:prstGeom prst="rect">
            <a:avLst/>
          </a:prstGeom>
          <a:noFill/>
          <a:ln>
            <a:noFill/>
          </a:ln>
        </p:spPr>
        <p:txBody>
          <a:bodyPr spcFirstLastPara="1" wrap="square" lIns="91425" tIns="45700" rIns="91425" bIns="45700" anchor="b" anchorCtr="0"/>
          <a:lstStyle>
            <a:lvl1pPr lvl="0" algn="l">
              <a:spcBef>
                <a:spcPts val="0"/>
              </a:spcBef>
              <a:spcAft>
                <a:spcPts val="0"/>
              </a:spcAft>
              <a:buSzPts val="1400"/>
              <a:buNone/>
              <a:defRPr sz="6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2"/>
          <p:cNvSpPr txBox="1">
            <a:spLocks noGrp="1"/>
          </p:cNvSpPr>
          <p:nvPr>
            <p:ph type="body" idx="1"/>
          </p:nvPr>
        </p:nvSpPr>
        <p:spPr>
          <a:xfrm>
            <a:off x="623888" y="4589463"/>
            <a:ext cx="7886700" cy="1500187"/>
          </a:xfrm>
          <a:prstGeom prst="rect">
            <a:avLst/>
          </a:prstGeom>
          <a:noFill/>
          <a:ln>
            <a:noFill/>
          </a:ln>
        </p:spPr>
        <p:txBody>
          <a:bodyPr spcFirstLastPara="1" wrap="square" lIns="91425" tIns="45700" rIns="91425" bIns="45700" anchor="t" anchorCtr="0"/>
          <a:lstStyle>
            <a:lvl1pPr marL="457200" lvl="0" indent="-228600" algn="l">
              <a:spcBef>
                <a:spcPts val="480"/>
              </a:spcBef>
              <a:spcAft>
                <a:spcPts val="0"/>
              </a:spcAft>
              <a:buClr>
                <a:srgbClr val="006666"/>
              </a:buClr>
              <a:buSzPts val="2400"/>
              <a:buFont typeface="Arial"/>
              <a:buNone/>
              <a:defRPr sz="2400"/>
            </a:lvl1pPr>
            <a:lvl2pPr marL="914400" lvl="1" indent="-228600" algn="l">
              <a:spcBef>
                <a:spcPts val="400"/>
              </a:spcBef>
              <a:spcAft>
                <a:spcPts val="0"/>
              </a:spcAft>
              <a:buClr>
                <a:srgbClr val="006666"/>
              </a:buClr>
              <a:buSzPts val="2000"/>
              <a:buFont typeface="Arial"/>
              <a:buNone/>
              <a:defRPr sz="2000"/>
            </a:lvl2pPr>
            <a:lvl3pPr marL="1371600" lvl="2" indent="-228600" algn="l">
              <a:spcBef>
                <a:spcPts val="360"/>
              </a:spcBef>
              <a:spcAft>
                <a:spcPts val="0"/>
              </a:spcAft>
              <a:buClr>
                <a:srgbClr val="006666"/>
              </a:buClr>
              <a:buSzPts val="1800"/>
              <a:buFont typeface="Arial"/>
              <a:buNone/>
              <a:defRPr sz="1800"/>
            </a:lvl3pPr>
            <a:lvl4pPr marL="1828800" lvl="3" indent="-228600" algn="l">
              <a:spcBef>
                <a:spcPts val="320"/>
              </a:spcBef>
              <a:spcAft>
                <a:spcPts val="0"/>
              </a:spcAft>
              <a:buClr>
                <a:srgbClr val="006666"/>
              </a:buClr>
              <a:buSzPts val="1600"/>
              <a:buFont typeface="Arial"/>
              <a:buNone/>
              <a:defRPr sz="1600"/>
            </a:lvl4pPr>
            <a:lvl5pPr marL="2286000" lvl="4" indent="-228600" algn="l">
              <a:spcBef>
                <a:spcPts val="320"/>
              </a:spcBef>
              <a:spcAft>
                <a:spcPts val="0"/>
              </a:spcAft>
              <a:buClr>
                <a:srgbClr val="006666"/>
              </a:buClr>
              <a:buSzPts val="1600"/>
              <a:buFont typeface="Arial"/>
              <a:buNone/>
              <a:defRPr sz="1600"/>
            </a:lvl5pPr>
            <a:lvl6pPr marL="2743200" lvl="5" indent="-228600" algn="l">
              <a:lnSpc>
                <a:spcPct val="90000"/>
              </a:lnSpc>
              <a:spcBef>
                <a:spcPts val="500"/>
              </a:spcBef>
              <a:spcAft>
                <a:spcPts val="0"/>
              </a:spcAft>
              <a:buClr>
                <a:schemeClr val="dk1"/>
              </a:buClr>
              <a:buSzPts val="1600"/>
              <a:buNone/>
              <a:defRPr sz="1600"/>
            </a:lvl6pPr>
            <a:lvl7pPr marL="3200400" lvl="6" indent="-228600" algn="l">
              <a:lnSpc>
                <a:spcPct val="90000"/>
              </a:lnSpc>
              <a:spcBef>
                <a:spcPts val="500"/>
              </a:spcBef>
              <a:spcAft>
                <a:spcPts val="0"/>
              </a:spcAft>
              <a:buClr>
                <a:schemeClr val="dk1"/>
              </a:buClr>
              <a:buSzPts val="1600"/>
              <a:buNone/>
              <a:defRPr sz="1600"/>
            </a:lvl7pPr>
            <a:lvl8pPr marL="3657600" lvl="7" indent="-228600" algn="l">
              <a:lnSpc>
                <a:spcPct val="90000"/>
              </a:lnSpc>
              <a:spcBef>
                <a:spcPts val="500"/>
              </a:spcBef>
              <a:spcAft>
                <a:spcPts val="0"/>
              </a:spcAft>
              <a:buClr>
                <a:schemeClr val="dk1"/>
              </a:buClr>
              <a:buSzPts val="1600"/>
              <a:buNone/>
              <a:defRPr sz="1600"/>
            </a:lvl8pPr>
            <a:lvl9pPr marL="4114800" lvl="8" indent="-228600" algn="l">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395287" y="-100012"/>
            <a:ext cx="6624637" cy="1143000"/>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
          <p:cNvSpPr txBox="1">
            <a:spLocks noGrp="1"/>
          </p:cNvSpPr>
          <p:nvPr>
            <p:ph type="body" idx="1"/>
          </p:nvPr>
        </p:nvSpPr>
        <p:spPr>
          <a:xfrm>
            <a:off x="468312" y="1125537"/>
            <a:ext cx="6635750" cy="1108075"/>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Clr>
                <a:srgbClr val="006666"/>
              </a:buClr>
              <a:buSzPts val="1800"/>
              <a:buChar char="•"/>
              <a:defRPr/>
            </a:lvl1pPr>
            <a:lvl2pPr marL="914400" lvl="1" indent="-342900" algn="l">
              <a:spcBef>
                <a:spcPts val="360"/>
              </a:spcBef>
              <a:spcAft>
                <a:spcPts val="0"/>
              </a:spcAft>
              <a:buClr>
                <a:srgbClr val="006666"/>
              </a:buClr>
              <a:buSzPts val="1800"/>
              <a:buChar char="–"/>
              <a:defRPr/>
            </a:lvl2pPr>
            <a:lvl3pPr marL="1371600" lvl="2" indent="-342900" algn="l">
              <a:spcBef>
                <a:spcPts val="360"/>
              </a:spcBef>
              <a:spcAft>
                <a:spcPts val="0"/>
              </a:spcAft>
              <a:buClr>
                <a:srgbClr val="006666"/>
              </a:buClr>
              <a:buSzPts val="1800"/>
              <a:buChar char="•"/>
              <a:defRPr/>
            </a:lvl3pPr>
            <a:lvl4pPr marL="1828800" lvl="3" indent="-342900" algn="l">
              <a:spcBef>
                <a:spcPts val="360"/>
              </a:spcBef>
              <a:spcAft>
                <a:spcPts val="0"/>
              </a:spcAft>
              <a:buClr>
                <a:srgbClr val="006666"/>
              </a:buClr>
              <a:buSzPts val="1800"/>
              <a:buChar char="–"/>
              <a:defRPr/>
            </a:lvl4pPr>
            <a:lvl5pPr marL="2286000" lvl="4" indent="-342900" algn="l">
              <a:spcBef>
                <a:spcPts val="360"/>
              </a:spcBef>
              <a:spcAft>
                <a:spcPts val="0"/>
              </a:spcAft>
              <a:buClr>
                <a:srgbClr val="00666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rot="5400000">
            <a:off x="5099050" y="228600"/>
            <a:ext cx="2333626" cy="1676400"/>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4"/>
          <p:cNvSpPr txBox="1">
            <a:spLocks noGrp="1"/>
          </p:cNvSpPr>
          <p:nvPr>
            <p:ph type="body" idx="1"/>
          </p:nvPr>
        </p:nvSpPr>
        <p:spPr>
          <a:xfrm rot="5400000">
            <a:off x="1668462" y="-1373188"/>
            <a:ext cx="2333626" cy="4879975"/>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Clr>
                <a:srgbClr val="006666"/>
              </a:buClr>
              <a:buSzPts val="1800"/>
              <a:buChar char="•"/>
              <a:defRPr/>
            </a:lvl1pPr>
            <a:lvl2pPr marL="914400" lvl="1" indent="-342900" algn="l">
              <a:spcBef>
                <a:spcPts val="360"/>
              </a:spcBef>
              <a:spcAft>
                <a:spcPts val="0"/>
              </a:spcAft>
              <a:buClr>
                <a:srgbClr val="006666"/>
              </a:buClr>
              <a:buSzPts val="1800"/>
              <a:buChar char="–"/>
              <a:defRPr/>
            </a:lvl2pPr>
            <a:lvl3pPr marL="1371600" lvl="2" indent="-342900" algn="l">
              <a:spcBef>
                <a:spcPts val="360"/>
              </a:spcBef>
              <a:spcAft>
                <a:spcPts val="0"/>
              </a:spcAft>
              <a:buClr>
                <a:srgbClr val="006666"/>
              </a:buClr>
              <a:buSzPts val="1800"/>
              <a:buChar char="•"/>
              <a:defRPr/>
            </a:lvl3pPr>
            <a:lvl4pPr marL="1828800" lvl="3" indent="-342900" algn="l">
              <a:spcBef>
                <a:spcPts val="360"/>
              </a:spcBef>
              <a:spcAft>
                <a:spcPts val="0"/>
              </a:spcAft>
              <a:buClr>
                <a:srgbClr val="006666"/>
              </a:buClr>
              <a:buSzPts val="1800"/>
              <a:buChar char="–"/>
              <a:defRPr/>
            </a:lvl4pPr>
            <a:lvl5pPr marL="2286000" lvl="4" indent="-342900" algn="l">
              <a:spcBef>
                <a:spcPts val="360"/>
              </a:spcBef>
              <a:spcAft>
                <a:spcPts val="0"/>
              </a:spcAft>
              <a:buClr>
                <a:srgbClr val="00666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395287" y="-100012"/>
            <a:ext cx="6624637" cy="1143000"/>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5"/>
          <p:cNvSpPr txBox="1">
            <a:spLocks noGrp="1"/>
          </p:cNvSpPr>
          <p:nvPr>
            <p:ph type="body" idx="1"/>
          </p:nvPr>
        </p:nvSpPr>
        <p:spPr>
          <a:xfrm rot="5400000">
            <a:off x="3232149" y="-1638301"/>
            <a:ext cx="1108075" cy="6635750"/>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Clr>
                <a:srgbClr val="006666"/>
              </a:buClr>
              <a:buSzPts val="1800"/>
              <a:buChar char="•"/>
              <a:defRPr/>
            </a:lvl1pPr>
            <a:lvl2pPr marL="914400" lvl="1" indent="-342900" algn="l">
              <a:spcBef>
                <a:spcPts val="360"/>
              </a:spcBef>
              <a:spcAft>
                <a:spcPts val="0"/>
              </a:spcAft>
              <a:buClr>
                <a:srgbClr val="006666"/>
              </a:buClr>
              <a:buSzPts val="1800"/>
              <a:buChar char="–"/>
              <a:defRPr/>
            </a:lvl2pPr>
            <a:lvl3pPr marL="1371600" lvl="2" indent="-342900" algn="l">
              <a:spcBef>
                <a:spcPts val="360"/>
              </a:spcBef>
              <a:spcAft>
                <a:spcPts val="0"/>
              </a:spcAft>
              <a:buClr>
                <a:srgbClr val="006666"/>
              </a:buClr>
              <a:buSzPts val="1800"/>
              <a:buChar char="•"/>
              <a:defRPr/>
            </a:lvl3pPr>
            <a:lvl4pPr marL="1828800" lvl="3" indent="-342900" algn="l">
              <a:spcBef>
                <a:spcPts val="360"/>
              </a:spcBef>
              <a:spcAft>
                <a:spcPts val="0"/>
              </a:spcAft>
              <a:buClr>
                <a:srgbClr val="006666"/>
              </a:buClr>
              <a:buSzPts val="1800"/>
              <a:buChar char="–"/>
              <a:defRPr/>
            </a:lvl4pPr>
            <a:lvl5pPr marL="2286000" lvl="4" indent="-342900" algn="l">
              <a:spcBef>
                <a:spcPts val="360"/>
              </a:spcBef>
              <a:spcAft>
                <a:spcPts val="0"/>
              </a:spcAft>
              <a:buClr>
                <a:srgbClr val="00666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630238" y="457200"/>
            <a:ext cx="2949575" cy="1600200"/>
          </a:xfrm>
          <a:prstGeom prst="rect">
            <a:avLst/>
          </a:prstGeom>
          <a:noFill/>
          <a:ln>
            <a:noFill/>
          </a:ln>
        </p:spPr>
        <p:txBody>
          <a:bodyPr spcFirstLastPara="1" wrap="square" lIns="91425" tIns="45700" rIns="91425" bIns="45700" anchor="b" anchorCtr="0"/>
          <a:lstStyle>
            <a:lvl1pPr lvl="0" algn="l">
              <a:spcBef>
                <a:spcPts val="0"/>
              </a:spcBef>
              <a:spcAft>
                <a:spcPts val="0"/>
              </a:spcAft>
              <a:buSzPts val="1400"/>
              <a:buNone/>
              <a:defRPr sz="3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6"/>
          <p:cNvSpPr>
            <a:spLocks noGrp="1"/>
          </p:cNvSpPr>
          <p:nvPr>
            <p:ph type="pic" idx="2"/>
          </p:nvPr>
        </p:nvSpPr>
        <p:spPr>
          <a:xfrm>
            <a:off x="3887788" y="987425"/>
            <a:ext cx="4629150" cy="4873625"/>
          </a:xfrm>
          <a:prstGeom prst="rect">
            <a:avLst/>
          </a:prstGeom>
          <a:noFill/>
          <a:ln>
            <a:noFill/>
          </a:ln>
        </p:spPr>
        <p:txBody>
          <a:bodyPr spcFirstLastPara="1" wrap="square" lIns="91425" tIns="45700" rIns="91425" bIns="45700" anchor="t" anchorCtr="0"/>
          <a:lstStyle>
            <a:lvl1pPr marR="0" lvl="0" algn="l" rtl="0">
              <a:spcBef>
                <a:spcPts val="640"/>
              </a:spcBef>
              <a:spcAft>
                <a:spcPts val="0"/>
              </a:spcAft>
              <a:buClr>
                <a:srgbClr val="006666"/>
              </a:buClr>
              <a:buSzPts val="3200"/>
              <a:buFont typeface="Arial"/>
              <a:buNone/>
              <a:defRPr sz="3200" b="0" i="0" u="none" strike="noStrike" cap="none">
                <a:solidFill>
                  <a:srgbClr val="006666"/>
                </a:solidFill>
                <a:latin typeface="Arial"/>
                <a:ea typeface="Arial"/>
                <a:cs typeface="Arial"/>
                <a:sym typeface="Arial"/>
              </a:defRPr>
            </a:lvl1pPr>
            <a:lvl2pPr marR="0" lvl="1" algn="l" rtl="0">
              <a:spcBef>
                <a:spcPts val="560"/>
              </a:spcBef>
              <a:spcAft>
                <a:spcPts val="0"/>
              </a:spcAft>
              <a:buClr>
                <a:srgbClr val="006666"/>
              </a:buClr>
              <a:buSzPts val="2800"/>
              <a:buFont typeface="Arial"/>
              <a:buNone/>
              <a:defRPr sz="2800" b="0" i="0" u="none" strike="noStrike" cap="none">
                <a:solidFill>
                  <a:srgbClr val="006666"/>
                </a:solidFill>
                <a:latin typeface="Arial"/>
                <a:ea typeface="Arial"/>
                <a:cs typeface="Arial"/>
                <a:sym typeface="Arial"/>
              </a:defRPr>
            </a:lvl2pPr>
            <a:lvl3pPr marR="0" lvl="2" algn="l" rtl="0">
              <a:spcBef>
                <a:spcPts val="480"/>
              </a:spcBef>
              <a:spcAft>
                <a:spcPts val="0"/>
              </a:spcAft>
              <a:buClr>
                <a:srgbClr val="006666"/>
              </a:buClr>
              <a:buSzPts val="2400"/>
              <a:buFont typeface="Arial"/>
              <a:buNone/>
              <a:defRPr sz="2400" b="0" i="0" u="none" strike="noStrike" cap="none">
                <a:solidFill>
                  <a:srgbClr val="006666"/>
                </a:solidFill>
                <a:latin typeface="Arial"/>
                <a:ea typeface="Arial"/>
                <a:cs typeface="Arial"/>
                <a:sym typeface="Arial"/>
              </a:defRPr>
            </a:lvl3pPr>
            <a:lvl4pPr marR="0" lvl="3" algn="l" rtl="0">
              <a:spcBef>
                <a:spcPts val="400"/>
              </a:spcBef>
              <a:spcAft>
                <a:spcPts val="0"/>
              </a:spcAft>
              <a:buClr>
                <a:srgbClr val="006666"/>
              </a:buClr>
              <a:buSzPts val="2000"/>
              <a:buFont typeface="Arial"/>
              <a:buNone/>
              <a:defRPr sz="2000" b="0" i="0" u="none" strike="noStrike" cap="none">
                <a:solidFill>
                  <a:srgbClr val="006666"/>
                </a:solidFill>
                <a:latin typeface="Arial"/>
                <a:ea typeface="Arial"/>
                <a:cs typeface="Arial"/>
                <a:sym typeface="Arial"/>
              </a:defRPr>
            </a:lvl4pPr>
            <a:lvl5pPr marR="0" lvl="4" algn="l" rtl="0">
              <a:spcBef>
                <a:spcPts val="400"/>
              </a:spcBef>
              <a:spcAft>
                <a:spcPts val="0"/>
              </a:spcAft>
              <a:buClr>
                <a:srgbClr val="006666"/>
              </a:buClr>
              <a:buSzPts val="2000"/>
              <a:buFont typeface="Arial"/>
              <a:buNone/>
              <a:defRPr sz="2000" b="0" i="0" u="none" strike="noStrike" cap="none">
                <a:solidFill>
                  <a:srgbClr val="006666"/>
                </a:solidFill>
                <a:latin typeface="Arial"/>
                <a:ea typeface="Arial"/>
                <a:cs typeface="Arial"/>
                <a:sym typeface="Arial"/>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29" name="Google Shape;29;p6"/>
          <p:cNvSpPr txBox="1">
            <a:spLocks noGrp="1"/>
          </p:cNvSpPr>
          <p:nvPr>
            <p:ph type="body" idx="1"/>
          </p:nvPr>
        </p:nvSpPr>
        <p:spPr>
          <a:xfrm>
            <a:off x="630238" y="2057400"/>
            <a:ext cx="2949575" cy="3811588"/>
          </a:xfrm>
          <a:prstGeom prst="rect">
            <a:avLst/>
          </a:prstGeom>
          <a:noFill/>
          <a:ln>
            <a:noFill/>
          </a:ln>
        </p:spPr>
        <p:txBody>
          <a:bodyPr spcFirstLastPara="1" wrap="square" lIns="91425" tIns="45700" rIns="91425" bIns="45700" anchor="t" anchorCtr="0"/>
          <a:lstStyle>
            <a:lvl1pPr marL="457200" lvl="0" indent="-228600" algn="l">
              <a:spcBef>
                <a:spcPts val="320"/>
              </a:spcBef>
              <a:spcAft>
                <a:spcPts val="0"/>
              </a:spcAft>
              <a:buClr>
                <a:srgbClr val="006666"/>
              </a:buClr>
              <a:buSzPts val="1600"/>
              <a:buFont typeface="Arial"/>
              <a:buNone/>
              <a:defRPr sz="1600"/>
            </a:lvl1pPr>
            <a:lvl2pPr marL="914400" lvl="1" indent="-228600" algn="l">
              <a:spcBef>
                <a:spcPts val="280"/>
              </a:spcBef>
              <a:spcAft>
                <a:spcPts val="0"/>
              </a:spcAft>
              <a:buClr>
                <a:srgbClr val="006666"/>
              </a:buClr>
              <a:buSzPts val="1400"/>
              <a:buFont typeface="Arial"/>
              <a:buNone/>
              <a:defRPr sz="1400"/>
            </a:lvl2pPr>
            <a:lvl3pPr marL="1371600" lvl="2" indent="-228600" algn="l">
              <a:spcBef>
                <a:spcPts val="240"/>
              </a:spcBef>
              <a:spcAft>
                <a:spcPts val="0"/>
              </a:spcAft>
              <a:buClr>
                <a:srgbClr val="006666"/>
              </a:buClr>
              <a:buSzPts val="1200"/>
              <a:buFont typeface="Arial"/>
              <a:buNone/>
              <a:defRPr sz="1200"/>
            </a:lvl3pPr>
            <a:lvl4pPr marL="1828800" lvl="3" indent="-228600" algn="l">
              <a:spcBef>
                <a:spcPts val="200"/>
              </a:spcBef>
              <a:spcAft>
                <a:spcPts val="0"/>
              </a:spcAft>
              <a:buClr>
                <a:srgbClr val="006666"/>
              </a:buClr>
              <a:buSzPts val="1000"/>
              <a:buFont typeface="Arial"/>
              <a:buNone/>
              <a:defRPr sz="1000"/>
            </a:lvl4pPr>
            <a:lvl5pPr marL="2286000" lvl="4" indent="-228600" algn="l">
              <a:spcBef>
                <a:spcPts val="200"/>
              </a:spcBef>
              <a:spcAft>
                <a:spcPts val="0"/>
              </a:spcAft>
              <a:buClr>
                <a:srgbClr val="006666"/>
              </a:buClr>
              <a:buSzPts val="1000"/>
              <a:buFont typeface="Arial"/>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0"/>
        <p:cNvGrpSpPr/>
        <p:nvPr/>
      </p:nvGrpSpPr>
      <p:grpSpPr>
        <a:xfrm>
          <a:off x="0" y="0"/>
          <a:ext cx="0" cy="0"/>
          <a:chOff x="0" y="0"/>
          <a:chExt cx="0" cy="0"/>
        </a:xfrm>
      </p:grpSpPr>
      <p:sp>
        <p:nvSpPr>
          <p:cNvPr id="31" name="Google Shape;31;p7"/>
          <p:cNvSpPr txBox="1">
            <a:spLocks noGrp="1"/>
          </p:cNvSpPr>
          <p:nvPr>
            <p:ph type="title"/>
          </p:nvPr>
        </p:nvSpPr>
        <p:spPr>
          <a:xfrm>
            <a:off x="630238" y="457200"/>
            <a:ext cx="2949575" cy="1600200"/>
          </a:xfrm>
          <a:prstGeom prst="rect">
            <a:avLst/>
          </a:prstGeom>
          <a:noFill/>
          <a:ln>
            <a:noFill/>
          </a:ln>
        </p:spPr>
        <p:txBody>
          <a:bodyPr spcFirstLastPara="1" wrap="square" lIns="91425" tIns="45700" rIns="91425" bIns="45700" anchor="b" anchorCtr="0"/>
          <a:lstStyle>
            <a:lvl1pPr lvl="0" algn="l">
              <a:spcBef>
                <a:spcPts val="0"/>
              </a:spcBef>
              <a:spcAft>
                <a:spcPts val="0"/>
              </a:spcAft>
              <a:buSzPts val="1400"/>
              <a:buNone/>
              <a:defRPr sz="3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7"/>
          <p:cNvSpPr txBox="1">
            <a:spLocks noGrp="1"/>
          </p:cNvSpPr>
          <p:nvPr>
            <p:ph type="body" idx="1"/>
          </p:nvPr>
        </p:nvSpPr>
        <p:spPr>
          <a:xfrm>
            <a:off x="3887788" y="987425"/>
            <a:ext cx="4629150" cy="4873625"/>
          </a:xfrm>
          <a:prstGeom prst="rect">
            <a:avLst/>
          </a:prstGeom>
          <a:noFill/>
          <a:ln>
            <a:noFill/>
          </a:ln>
        </p:spPr>
        <p:txBody>
          <a:bodyPr spcFirstLastPara="1" wrap="square" lIns="91425" tIns="45700" rIns="91425" bIns="45700" anchor="t" anchorCtr="0"/>
          <a:lstStyle>
            <a:lvl1pPr marL="457200" lvl="0" indent="-431800" algn="l">
              <a:spcBef>
                <a:spcPts val="640"/>
              </a:spcBef>
              <a:spcAft>
                <a:spcPts val="0"/>
              </a:spcAft>
              <a:buClr>
                <a:srgbClr val="006666"/>
              </a:buClr>
              <a:buSzPts val="3200"/>
              <a:buFont typeface="Arial"/>
              <a:buChar char="•"/>
              <a:defRPr sz="3200"/>
            </a:lvl1pPr>
            <a:lvl2pPr marL="914400" lvl="1" indent="-406400" algn="l">
              <a:spcBef>
                <a:spcPts val="560"/>
              </a:spcBef>
              <a:spcAft>
                <a:spcPts val="0"/>
              </a:spcAft>
              <a:buClr>
                <a:srgbClr val="006666"/>
              </a:buClr>
              <a:buSzPts val="2800"/>
              <a:buFont typeface="Arial"/>
              <a:buChar char="–"/>
              <a:defRPr sz="2800"/>
            </a:lvl2pPr>
            <a:lvl3pPr marL="1371600" lvl="2" indent="-381000" algn="l">
              <a:spcBef>
                <a:spcPts val="480"/>
              </a:spcBef>
              <a:spcAft>
                <a:spcPts val="0"/>
              </a:spcAft>
              <a:buClr>
                <a:srgbClr val="006666"/>
              </a:buClr>
              <a:buSzPts val="2400"/>
              <a:buFont typeface="Arial"/>
              <a:buChar char="•"/>
              <a:defRPr sz="2400"/>
            </a:lvl3pPr>
            <a:lvl4pPr marL="1828800" lvl="3" indent="-355600" algn="l">
              <a:spcBef>
                <a:spcPts val="400"/>
              </a:spcBef>
              <a:spcAft>
                <a:spcPts val="0"/>
              </a:spcAft>
              <a:buClr>
                <a:srgbClr val="006666"/>
              </a:buClr>
              <a:buSzPts val="2000"/>
              <a:buFont typeface="Arial"/>
              <a:buChar char="–"/>
              <a:defRPr sz="2000"/>
            </a:lvl4pPr>
            <a:lvl5pPr marL="2286000" lvl="4" indent="-355600" algn="l">
              <a:spcBef>
                <a:spcPts val="400"/>
              </a:spcBef>
              <a:spcAft>
                <a:spcPts val="0"/>
              </a:spcAft>
              <a:buClr>
                <a:srgbClr val="006666"/>
              </a:buClr>
              <a:buSzPts val="2000"/>
              <a:buFont typeface="Arial"/>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33" name="Google Shape;33;p7"/>
          <p:cNvSpPr txBox="1">
            <a:spLocks noGrp="1"/>
          </p:cNvSpPr>
          <p:nvPr>
            <p:ph type="body" idx="2"/>
          </p:nvPr>
        </p:nvSpPr>
        <p:spPr>
          <a:xfrm>
            <a:off x="630238" y="2057400"/>
            <a:ext cx="2949575" cy="3811588"/>
          </a:xfrm>
          <a:prstGeom prst="rect">
            <a:avLst/>
          </a:prstGeom>
          <a:noFill/>
          <a:ln>
            <a:noFill/>
          </a:ln>
        </p:spPr>
        <p:txBody>
          <a:bodyPr spcFirstLastPara="1" wrap="square" lIns="91425" tIns="45700" rIns="91425" bIns="45700" anchor="t" anchorCtr="0"/>
          <a:lstStyle>
            <a:lvl1pPr marL="457200" lvl="0" indent="-228600" algn="l">
              <a:spcBef>
                <a:spcPts val="320"/>
              </a:spcBef>
              <a:spcAft>
                <a:spcPts val="0"/>
              </a:spcAft>
              <a:buClr>
                <a:srgbClr val="006666"/>
              </a:buClr>
              <a:buSzPts val="1600"/>
              <a:buFont typeface="Arial"/>
              <a:buNone/>
              <a:defRPr sz="1600"/>
            </a:lvl1pPr>
            <a:lvl2pPr marL="914400" lvl="1" indent="-228600" algn="l">
              <a:spcBef>
                <a:spcPts val="280"/>
              </a:spcBef>
              <a:spcAft>
                <a:spcPts val="0"/>
              </a:spcAft>
              <a:buClr>
                <a:srgbClr val="006666"/>
              </a:buClr>
              <a:buSzPts val="1400"/>
              <a:buFont typeface="Arial"/>
              <a:buNone/>
              <a:defRPr sz="1400"/>
            </a:lvl2pPr>
            <a:lvl3pPr marL="1371600" lvl="2" indent="-228600" algn="l">
              <a:spcBef>
                <a:spcPts val="240"/>
              </a:spcBef>
              <a:spcAft>
                <a:spcPts val="0"/>
              </a:spcAft>
              <a:buClr>
                <a:srgbClr val="006666"/>
              </a:buClr>
              <a:buSzPts val="1200"/>
              <a:buFont typeface="Arial"/>
              <a:buNone/>
              <a:defRPr sz="1200"/>
            </a:lvl3pPr>
            <a:lvl4pPr marL="1828800" lvl="3" indent="-228600" algn="l">
              <a:spcBef>
                <a:spcPts val="200"/>
              </a:spcBef>
              <a:spcAft>
                <a:spcPts val="0"/>
              </a:spcAft>
              <a:buClr>
                <a:srgbClr val="006666"/>
              </a:buClr>
              <a:buSzPts val="1000"/>
              <a:buFont typeface="Arial"/>
              <a:buNone/>
              <a:defRPr sz="1000"/>
            </a:lvl4pPr>
            <a:lvl5pPr marL="2286000" lvl="4" indent="-228600" algn="l">
              <a:spcBef>
                <a:spcPts val="200"/>
              </a:spcBef>
              <a:spcAft>
                <a:spcPts val="0"/>
              </a:spcAft>
              <a:buClr>
                <a:srgbClr val="006666"/>
              </a:buClr>
              <a:buSzPts val="1000"/>
              <a:buFont typeface="Arial"/>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4"/>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Google Shape;36;p9"/>
          <p:cNvSpPr txBox="1">
            <a:spLocks noGrp="1"/>
          </p:cNvSpPr>
          <p:nvPr>
            <p:ph type="title"/>
          </p:nvPr>
        </p:nvSpPr>
        <p:spPr>
          <a:xfrm>
            <a:off x="395287" y="-100012"/>
            <a:ext cx="6624637" cy="1143000"/>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7"/>
        <p:cNvGrpSpPr/>
        <p:nvPr/>
      </p:nvGrpSpPr>
      <p:grpSpPr>
        <a:xfrm>
          <a:off x="0" y="0"/>
          <a:ext cx="0" cy="0"/>
          <a:chOff x="0" y="0"/>
          <a:chExt cx="0" cy="0"/>
        </a:xfrm>
      </p:grpSpPr>
      <p:sp>
        <p:nvSpPr>
          <p:cNvPr id="38" name="Google Shape;38;p10"/>
          <p:cNvSpPr txBox="1">
            <a:spLocks noGrp="1"/>
          </p:cNvSpPr>
          <p:nvPr>
            <p:ph type="title"/>
          </p:nvPr>
        </p:nvSpPr>
        <p:spPr>
          <a:xfrm>
            <a:off x="630238" y="365125"/>
            <a:ext cx="7886700" cy="1325563"/>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0"/>
          <p:cNvSpPr txBox="1">
            <a:spLocks noGrp="1"/>
          </p:cNvSpPr>
          <p:nvPr>
            <p:ph type="body" idx="1"/>
          </p:nvPr>
        </p:nvSpPr>
        <p:spPr>
          <a:xfrm>
            <a:off x="630238" y="1681163"/>
            <a:ext cx="3868737" cy="823912"/>
          </a:xfrm>
          <a:prstGeom prst="rect">
            <a:avLst/>
          </a:prstGeom>
          <a:noFill/>
          <a:ln>
            <a:noFill/>
          </a:ln>
        </p:spPr>
        <p:txBody>
          <a:bodyPr spcFirstLastPara="1" wrap="square" lIns="91425" tIns="45700" rIns="91425" bIns="45700" anchor="b" anchorCtr="0"/>
          <a:lstStyle>
            <a:lvl1pPr marL="457200" lvl="0" indent="-228600" algn="l">
              <a:spcBef>
                <a:spcPts val="480"/>
              </a:spcBef>
              <a:spcAft>
                <a:spcPts val="0"/>
              </a:spcAft>
              <a:buClr>
                <a:srgbClr val="006666"/>
              </a:buClr>
              <a:buSzPts val="2400"/>
              <a:buFont typeface="Arial"/>
              <a:buNone/>
              <a:defRPr sz="2400" b="1"/>
            </a:lvl1pPr>
            <a:lvl2pPr marL="914400" lvl="1" indent="-228600" algn="l">
              <a:spcBef>
                <a:spcPts val="400"/>
              </a:spcBef>
              <a:spcAft>
                <a:spcPts val="0"/>
              </a:spcAft>
              <a:buClr>
                <a:srgbClr val="006666"/>
              </a:buClr>
              <a:buSzPts val="2000"/>
              <a:buFont typeface="Arial"/>
              <a:buNone/>
              <a:defRPr sz="2000" b="1"/>
            </a:lvl2pPr>
            <a:lvl3pPr marL="1371600" lvl="2" indent="-228600" algn="l">
              <a:spcBef>
                <a:spcPts val="360"/>
              </a:spcBef>
              <a:spcAft>
                <a:spcPts val="0"/>
              </a:spcAft>
              <a:buClr>
                <a:srgbClr val="006666"/>
              </a:buClr>
              <a:buSzPts val="1800"/>
              <a:buFont typeface="Arial"/>
              <a:buNone/>
              <a:defRPr sz="1800" b="1"/>
            </a:lvl3pPr>
            <a:lvl4pPr marL="1828800" lvl="3" indent="-228600" algn="l">
              <a:spcBef>
                <a:spcPts val="320"/>
              </a:spcBef>
              <a:spcAft>
                <a:spcPts val="0"/>
              </a:spcAft>
              <a:buClr>
                <a:srgbClr val="006666"/>
              </a:buClr>
              <a:buSzPts val="1600"/>
              <a:buFont typeface="Arial"/>
              <a:buNone/>
              <a:defRPr sz="1600" b="1"/>
            </a:lvl4pPr>
            <a:lvl5pPr marL="2286000" lvl="4" indent="-228600" algn="l">
              <a:spcBef>
                <a:spcPts val="320"/>
              </a:spcBef>
              <a:spcAft>
                <a:spcPts val="0"/>
              </a:spcAft>
              <a:buClr>
                <a:srgbClr val="006666"/>
              </a:buClr>
              <a:buSzPts val="1600"/>
              <a:buFont typeface="Arial"/>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0" name="Google Shape;40;p10"/>
          <p:cNvSpPr txBox="1">
            <a:spLocks noGrp="1"/>
          </p:cNvSpPr>
          <p:nvPr>
            <p:ph type="body" idx="2"/>
          </p:nvPr>
        </p:nvSpPr>
        <p:spPr>
          <a:xfrm>
            <a:off x="630238" y="2505075"/>
            <a:ext cx="3868737" cy="3684588"/>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Clr>
                <a:srgbClr val="006666"/>
              </a:buClr>
              <a:buSzPts val="1800"/>
              <a:buChar char="•"/>
              <a:defRPr/>
            </a:lvl1pPr>
            <a:lvl2pPr marL="914400" lvl="1" indent="-342900" algn="l">
              <a:spcBef>
                <a:spcPts val="360"/>
              </a:spcBef>
              <a:spcAft>
                <a:spcPts val="0"/>
              </a:spcAft>
              <a:buClr>
                <a:srgbClr val="006666"/>
              </a:buClr>
              <a:buSzPts val="1800"/>
              <a:buChar char="–"/>
              <a:defRPr/>
            </a:lvl2pPr>
            <a:lvl3pPr marL="1371600" lvl="2" indent="-342900" algn="l">
              <a:spcBef>
                <a:spcPts val="360"/>
              </a:spcBef>
              <a:spcAft>
                <a:spcPts val="0"/>
              </a:spcAft>
              <a:buClr>
                <a:srgbClr val="006666"/>
              </a:buClr>
              <a:buSzPts val="1800"/>
              <a:buChar char="•"/>
              <a:defRPr/>
            </a:lvl3pPr>
            <a:lvl4pPr marL="1828800" lvl="3" indent="-342900" algn="l">
              <a:spcBef>
                <a:spcPts val="360"/>
              </a:spcBef>
              <a:spcAft>
                <a:spcPts val="0"/>
              </a:spcAft>
              <a:buClr>
                <a:srgbClr val="006666"/>
              </a:buClr>
              <a:buSzPts val="1800"/>
              <a:buChar char="–"/>
              <a:defRPr/>
            </a:lvl4pPr>
            <a:lvl5pPr marL="2286000" lvl="4" indent="-342900" algn="l">
              <a:spcBef>
                <a:spcPts val="360"/>
              </a:spcBef>
              <a:spcAft>
                <a:spcPts val="0"/>
              </a:spcAft>
              <a:buClr>
                <a:srgbClr val="00666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10"/>
          <p:cNvSpPr txBox="1">
            <a:spLocks noGrp="1"/>
          </p:cNvSpPr>
          <p:nvPr>
            <p:ph type="body" idx="3"/>
          </p:nvPr>
        </p:nvSpPr>
        <p:spPr>
          <a:xfrm>
            <a:off x="4629150" y="1681163"/>
            <a:ext cx="3887788" cy="823912"/>
          </a:xfrm>
          <a:prstGeom prst="rect">
            <a:avLst/>
          </a:prstGeom>
          <a:noFill/>
          <a:ln>
            <a:noFill/>
          </a:ln>
        </p:spPr>
        <p:txBody>
          <a:bodyPr spcFirstLastPara="1" wrap="square" lIns="91425" tIns="45700" rIns="91425" bIns="45700" anchor="b" anchorCtr="0"/>
          <a:lstStyle>
            <a:lvl1pPr marL="457200" lvl="0" indent="-228600" algn="l">
              <a:spcBef>
                <a:spcPts val="480"/>
              </a:spcBef>
              <a:spcAft>
                <a:spcPts val="0"/>
              </a:spcAft>
              <a:buClr>
                <a:srgbClr val="006666"/>
              </a:buClr>
              <a:buSzPts val="2400"/>
              <a:buFont typeface="Arial"/>
              <a:buNone/>
              <a:defRPr sz="2400" b="1"/>
            </a:lvl1pPr>
            <a:lvl2pPr marL="914400" lvl="1" indent="-228600" algn="l">
              <a:spcBef>
                <a:spcPts val="400"/>
              </a:spcBef>
              <a:spcAft>
                <a:spcPts val="0"/>
              </a:spcAft>
              <a:buClr>
                <a:srgbClr val="006666"/>
              </a:buClr>
              <a:buSzPts val="2000"/>
              <a:buFont typeface="Arial"/>
              <a:buNone/>
              <a:defRPr sz="2000" b="1"/>
            </a:lvl2pPr>
            <a:lvl3pPr marL="1371600" lvl="2" indent="-228600" algn="l">
              <a:spcBef>
                <a:spcPts val="360"/>
              </a:spcBef>
              <a:spcAft>
                <a:spcPts val="0"/>
              </a:spcAft>
              <a:buClr>
                <a:srgbClr val="006666"/>
              </a:buClr>
              <a:buSzPts val="1800"/>
              <a:buFont typeface="Arial"/>
              <a:buNone/>
              <a:defRPr sz="1800" b="1"/>
            </a:lvl3pPr>
            <a:lvl4pPr marL="1828800" lvl="3" indent="-228600" algn="l">
              <a:spcBef>
                <a:spcPts val="320"/>
              </a:spcBef>
              <a:spcAft>
                <a:spcPts val="0"/>
              </a:spcAft>
              <a:buClr>
                <a:srgbClr val="006666"/>
              </a:buClr>
              <a:buSzPts val="1600"/>
              <a:buFont typeface="Arial"/>
              <a:buNone/>
              <a:defRPr sz="1600" b="1"/>
            </a:lvl4pPr>
            <a:lvl5pPr marL="2286000" lvl="4" indent="-228600" algn="l">
              <a:spcBef>
                <a:spcPts val="320"/>
              </a:spcBef>
              <a:spcAft>
                <a:spcPts val="0"/>
              </a:spcAft>
              <a:buClr>
                <a:srgbClr val="006666"/>
              </a:buClr>
              <a:buSzPts val="1600"/>
              <a:buFont typeface="Arial"/>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2" name="Google Shape;42;p10"/>
          <p:cNvSpPr txBox="1">
            <a:spLocks noGrp="1"/>
          </p:cNvSpPr>
          <p:nvPr>
            <p:ph type="body" idx="4"/>
          </p:nvPr>
        </p:nvSpPr>
        <p:spPr>
          <a:xfrm>
            <a:off x="4629150" y="2505075"/>
            <a:ext cx="3887788" cy="3684588"/>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Clr>
                <a:srgbClr val="006666"/>
              </a:buClr>
              <a:buSzPts val="1800"/>
              <a:buChar char="•"/>
              <a:defRPr/>
            </a:lvl1pPr>
            <a:lvl2pPr marL="914400" lvl="1" indent="-342900" algn="l">
              <a:spcBef>
                <a:spcPts val="360"/>
              </a:spcBef>
              <a:spcAft>
                <a:spcPts val="0"/>
              </a:spcAft>
              <a:buClr>
                <a:srgbClr val="006666"/>
              </a:buClr>
              <a:buSzPts val="1800"/>
              <a:buChar char="–"/>
              <a:defRPr/>
            </a:lvl2pPr>
            <a:lvl3pPr marL="1371600" lvl="2" indent="-342900" algn="l">
              <a:spcBef>
                <a:spcPts val="360"/>
              </a:spcBef>
              <a:spcAft>
                <a:spcPts val="0"/>
              </a:spcAft>
              <a:buClr>
                <a:srgbClr val="006666"/>
              </a:buClr>
              <a:buSzPts val="1800"/>
              <a:buChar char="•"/>
              <a:defRPr/>
            </a:lvl3pPr>
            <a:lvl4pPr marL="1828800" lvl="3" indent="-342900" algn="l">
              <a:spcBef>
                <a:spcPts val="360"/>
              </a:spcBef>
              <a:spcAft>
                <a:spcPts val="0"/>
              </a:spcAft>
              <a:buClr>
                <a:srgbClr val="006666"/>
              </a:buClr>
              <a:buSzPts val="1800"/>
              <a:buChar char="–"/>
              <a:defRPr/>
            </a:lvl4pPr>
            <a:lvl5pPr marL="2286000" lvl="4" indent="-342900" algn="l">
              <a:spcBef>
                <a:spcPts val="360"/>
              </a:spcBef>
              <a:spcAft>
                <a:spcPts val="0"/>
              </a:spcAft>
              <a:buClr>
                <a:srgbClr val="00666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395287" y="-100012"/>
            <a:ext cx="6624637" cy="11430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3600" b="1" i="0" u="none" strike="noStrike" cap="none">
                <a:solidFill>
                  <a:srgbClr val="006666"/>
                </a:solidFill>
                <a:latin typeface="Arial"/>
                <a:ea typeface="Arial"/>
                <a:cs typeface="Arial"/>
                <a:sym typeface="Arial"/>
              </a:defRPr>
            </a:lvl1pPr>
            <a:lvl2pPr marR="0" lvl="1" algn="l" rtl="0">
              <a:spcBef>
                <a:spcPts val="0"/>
              </a:spcBef>
              <a:spcAft>
                <a:spcPts val="0"/>
              </a:spcAft>
              <a:buSzPts val="1400"/>
              <a:buNone/>
              <a:defRPr sz="3600" b="1" i="0" u="none" strike="noStrike" cap="none">
                <a:solidFill>
                  <a:srgbClr val="006666"/>
                </a:solidFill>
                <a:latin typeface="Arial"/>
                <a:ea typeface="Arial"/>
                <a:cs typeface="Arial"/>
                <a:sym typeface="Arial"/>
              </a:defRPr>
            </a:lvl2pPr>
            <a:lvl3pPr marR="0" lvl="2" algn="l" rtl="0">
              <a:spcBef>
                <a:spcPts val="0"/>
              </a:spcBef>
              <a:spcAft>
                <a:spcPts val="0"/>
              </a:spcAft>
              <a:buSzPts val="1400"/>
              <a:buNone/>
              <a:defRPr sz="3600" b="1" i="0" u="none" strike="noStrike" cap="none">
                <a:solidFill>
                  <a:srgbClr val="006666"/>
                </a:solidFill>
                <a:latin typeface="Arial"/>
                <a:ea typeface="Arial"/>
                <a:cs typeface="Arial"/>
                <a:sym typeface="Arial"/>
              </a:defRPr>
            </a:lvl3pPr>
            <a:lvl4pPr marR="0" lvl="3" algn="l" rtl="0">
              <a:spcBef>
                <a:spcPts val="0"/>
              </a:spcBef>
              <a:spcAft>
                <a:spcPts val="0"/>
              </a:spcAft>
              <a:buSzPts val="1400"/>
              <a:buNone/>
              <a:defRPr sz="3600" b="1" i="0" u="none" strike="noStrike" cap="none">
                <a:solidFill>
                  <a:srgbClr val="006666"/>
                </a:solidFill>
                <a:latin typeface="Arial"/>
                <a:ea typeface="Arial"/>
                <a:cs typeface="Arial"/>
                <a:sym typeface="Arial"/>
              </a:defRPr>
            </a:lvl4pPr>
            <a:lvl5pPr marR="0" lvl="4" algn="l" rtl="0">
              <a:spcBef>
                <a:spcPts val="0"/>
              </a:spcBef>
              <a:spcAft>
                <a:spcPts val="0"/>
              </a:spcAft>
              <a:buSzPts val="1400"/>
              <a:buNone/>
              <a:defRPr sz="3600" b="1" i="0" u="none" strike="noStrike" cap="none">
                <a:solidFill>
                  <a:srgbClr val="006666"/>
                </a:solidFill>
                <a:latin typeface="Arial"/>
                <a:ea typeface="Arial"/>
                <a:cs typeface="Arial"/>
                <a:sym typeface="Arial"/>
              </a:defRPr>
            </a:lvl5pPr>
            <a:lvl6pPr marR="0" lvl="5" algn="l" rtl="0">
              <a:spcBef>
                <a:spcPts val="0"/>
              </a:spcBef>
              <a:spcAft>
                <a:spcPts val="0"/>
              </a:spcAft>
              <a:buSzPts val="1400"/>
              <a:buNone/>
              <a:defRPr sz="3600" b="1" i="0" u="none" strike="noStrike" cap="none">
                <a:solidFill>
                  <a:srgbClr val="006666"/>
                </a:solidFill>
                <a:latin typeface="Arial"/>
                <a:ea typeface="Arial"/>
                <a:cs typeface="Arial"/>
                <a:sym typeface="Arial"/>
              </a:defRPr>
            </a:lvl6pPr>
            <a:lvl7pPr marR="0" lvl="6" algn="l" rtl="0">
              <a:spcBef>
                <a:spcPts val="0"/>
              </a:spcBef>
              <a:spcAft>
                <a:spcPts val="0"/>
              </a:spcAft>
              <a:buSzPts val="1400"/>
              <a:buNone/>
              <a:defRPr sz="3600" b="1" i="0" u="none" strike="noStrike" cap="none">
                <a:solidFill>
                  <a:srgbClr val="006666"/>
                </a:solidFill>
                <a:latin typeface="Arial"/>
                <a:ea typeface="Arial"/>
                <a:cs typeface="Arial"/>
                <a:sym typeface="Arial"/>
              </a:defRPr>
            </a:lvl7pPr>
            <a:lvl8pPr marR="0" lvl="7" algn="l" rtl="0">
              <a:spcBef>
                <a:spcPts val="0"/>
              </a:spcBef>
              <a:spcAft>
                <a:spcPts val="0"/>
              </a:spcAft>
              <a:buSzPts val="1400"/>
              <a:buNone/>
              <a:defRPr sz="3600" b="1" i="0" u="none" strike="noStrike" cap="none">
                <a:solidFill>
                  <a:srgbClr val="006666"/>
                </a:solidFill>
                <a:latin typeface="Arial"/>
                <a:ea typeface="Arial"/>
                <a:cs typeface="Arial"/>
                <a:sym typeface="Arial"/>
              </a:defRPr>
            </a:lvl8pPr>
            <a:lvl9pPr marR="0" lvl="8" algn="l" rtl="0">
              <a:spcBef>
                <a:spcPts val="0"/>
              </a:spcBef>
              <a:spcAft>
                <a:spcPts val="0"/>
              </a:spcAft>
              <a:buSzPts val="1400"/>
              <a:buNone/>
              <a:defRPr sz="3600" b="1" i="0" u="none" strike="noStrike" cap="none">
                <a:solidFill>
                  <a:srgbClr val="006666"/>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468312" y="1125537"/>
            <a:ext cx="6635750" cy="1108075"/>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rgbClr val="006666"/>
              </a:buClr>
              <a:buSzPts val="2400"/>
              <a:buFont typeface="Arial"/>
              <a:buChar char="•"/>
              <a:defRPr sz="2400" b="0" i="0" u="none" strike="noStrike" cap="none">
                <a:solidFill>
                  <a:srgbClr val="006666"/>
                </a:solidFill>
                <a:latin typeface="Arial"/>
                <a:ea typeface="Arial"/>
                <a:cs typeface="Arial"/>
                <a:sym typeface="Arial"/>
              </a:defRPr>
            </a:lvl1pPr>
            <a:lvl2pPr marL="914400" marR="0" lvl="1" indent="-368300" algn="l" rtl="0">
              <a:spcBef>
                <a:spcPts val="440"/>
              </a:spcBef>
              <a:spcAft>
                <a:spcPts val="0"/>
              </a:spcAft>
              <a:buClr>
                <a:srgbClr val="006666"/>
              </a:buClr>
              <a:buSzPts val="2200"/>
              <a:buFont typeface="Arial"/>
              <a:buChar char="–"/>
              <a:defRPr sz="2200" b="0" i="0" u="none" strike="noStrike" cap="none">
                <a:solidFill>
                  <a:srgbClr val="006666"/>
                </a:solidFill>
                <a:latin typeface="Arial"/>
                <a:ea typeface="Arial"/>
                <a:cs typeface="Arial"/>
                <a:sym typeface="Arial"/>
              </a:defRPr>
            </a:lvl2pPr>
            <a:lvl3pPr marL="1371600" marR="0" lvl="2" indent="-355600" algn="l" rtl="0">
              <a:spcBef>
                <a:spcPts val="400"/>
              </a:spcBef>
              <a:spcAft>
                <a:spcPts val="0"/>
              </a:spcAft>
              <a:buClr>
                <a:srgbClr val="006666"/>
              </a:buClr>
              <a:buSzPts val="2000"/>
              <a:buFont typeface="Arial"/>
              <a:buChar char="•"/>
              <a:defRPr sz="2000" b="0" i="0" u="none" strike="noStrike" cap="none">
                <a:solidFill>
                  <a:srgbClr val="006666"/>
                </a:solidFill>
                <a:latin typeface="Arial"/>
                <a:ea typeface="Arial"/>
                <a:cs typeface="Arial"/>
                <a:sym typeface="Arial"/>
              </a:defRPr>
            </a:lvl3pPr>
            <a:lvl4pPr marL="1828800" marR="0" lvl="3" indent="-342900" algn="l" rtl="0">
              <a:spcBef>
                <a:spcPts val="360"/>
              </a:spcBef>
              <a:spcAft>
                <a:spcPts val="0"/>
              </a:spcAft>
              <a:buClr>
                <a:srgbClr val="006666"/>
              </a:buClr>
              <a:buSzPts val="1800"/>
              <a:buFont typeface="Arial"/>
              <a:buChar char="–"/>
              <a:defRPr sz="1800" b="0" i="0" u="none" strike="noStrike" cap="none">
                <a:solidFill>
                  <a:srgbClr val="006666"/>
                </a:solidFill>
                <a:latin typeface="Arial"/>
                <a:ea typeface="Arial"/>
                <a:cs typeface="Arial"/>
                <a:sym typeface="Arial"/>
              </a:defRPr>
            </a:lvl4pPr>
            <a:lvl5pPr marL="2286000" marR="0" lvl="4" indent="-330200" algn="l" rtl="0">
              <a:spcBef>
                <a:spcPts val="320"/>
              </a:spcBef>
              <a:spcAft>
                <a:spcPts val="0"/>
              </a:spcAft>
              <a:buClr>
                <a:srgbClr val="006666"/>
              </a:buClr>
              <a:buSzPts val="1600"/>
              <a:buFont typeface="Arial"/>
              <a:buChar char="»"/>
              <a:defRPr sz="1600" b="0" i="0" u="none" strike="noStrike" cap="none">
                <a:solidFill>
                  <a:srgbClr val="00666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12" name="Google Shape;12;p1" descr="PCC4COLO"/>
          <p:cNvPicPr preferRelativeResize="0"/>
          <p:nvPr/>
        </p:nvPicPr>
        <p:blipFill rotWithShape="1">
          <a:blip r:embed="rId13">
            <a:alphaModFix/>
          </a:blip>
          <a:srcRect/>
          <a:stretch/>
        </p:blipFill>
        <p:spPr>
          <a:xfrm>
            <a:off x="7235825" y="260350"/>
            <a:ext cx="1512887" cy="482600"/>
          </a:xfrm>
          <a:prstGeom prst="rect">
            <a:avLst/>
          </a:prstGeom>
          <a:noFill/>
          <a:ln>
            <a:noFill/>
          </a:ln>
        </p:spPr>
      </p:pic>
      <p:pic>
        <p:nvPicPr>
          <p:cNvPr id="13" name="Google Shape;13;p1" descr="bottom of powerpoint"/>
          <p:cNvPicPr preferRelativeResize="0"/>
          <p:nvPr/>
        </p:nvPicPr>
        <p:blipFill rotWithShape="1">
          <a:blip r:embed="rId14">
            <a:alphaModFix/>
          </a:blip>
          <a:srcRect/>
          <a:stretch/>
        </p:blipFill>
        <p:spPr>
          <a:xfrm>
            <a:off x="0" y="4392612"/>
            <a:ext cx="9144000" cy="246538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mailto:belinda.child@peterborough.gov.uk"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mailto:sharon.malia@peterborough.gov.uk"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Google Shape;55;p13"/>
          <p:cNvSpPr txBox="1">
            <a:spLocks noGrp="1"/>
          </p:cNvSpPr>
          <p:nvPr>
            <p:ph type="ctrTitle"/>
          </p:nvPr>
        </p:nvSpPr>
        <p:spPr>
          <a:xfrm>
            <a:off x="685800" y="985823"/>
            <a:ext cx="7772400" cy="17526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endParaRPr sz="3600" dirty="0"/>
          </a:p>
          <a:p>
            <a:pPr marL="0" lvl="0" indent="0" algn="ctr" rtl="0">
              <a:spcBef>
                <a:spcPts val="0"/>
              </a:spcBef>
              <a:spcAft>
                <a:spcPts val="0"/>
              </a:spcAft>
              <a:buNone/>
            </a:pPr>
            <a:r>
              <a:rPr lang="en-US" sz="3600"/>
              <a:t>Peterborough City Council Home Service Delivery</a:t>
            </a:r>
            <a:br>
              <a:rPr lang="en-US" sz="3600"/>
            </a:br>
            <a:r>
              <a:rPr lang="en-US" sz="3600"/>
              <a:t>Team</a:t>
            </a:r>
            <a:br>
              <a:rPr lang="en-US" sz="3600"/>
            </a:br>
            <a:endParaRPr sz="3600"/>
          </a:p>
        </p:txBody>
      </p:sp>
      <p:sp>
        <p:nvSpPr>
          <p:cNvPr id="56" name="Google Shape;56;p13"/>
          <p:cNvSpPr txBox="1">
            <a:spLocks noGrp="1"/>
          </p:cNvSpPr>
          <p:nvPr>
            <p:ph type="subTitle" idx="1"/>
          </p:nvPr>
        </p:nvSpPr>
        <p:spPr>
          <a:xfrm>
            <a:off x="1339850" y="2781300"/>
            <a:ext cx="6400800" cy="17526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006666"/>
              </a:buClr>
              <a:buSzPts val="2400"/>
              <a:buFont typeface="Arial"/>
              <a:buNone/>
            </a:pPr>
            <a:endParaRPr/>
          </a:p>
          <a:p>
            <a:pPr marL="0" lvl="0" indent="0" algn="ctr" rtl="0">
              <a:spcBef>
                <a:spcPts val="0"/>
              </a:spcBef>
              <a:spcAft>
                <a:spcPts val="0"/>
              </a:spcAft>
              <a:buClr>
                <a:srgbClr val="006666"/>
              </a:buClr>
              <a:buSzPts val="2400"/>
              <a:buFont typeface="Arial"/>
              <a:buNone/>
            </a:pPr>
            <a:r>
              <a:rPr lang="en-US"/>
              <a:t>Belinda Child - Head of Housing, Prevention and Wellbeing</a:t>
            </a:r>
            <a:endParaRPr/>
          </a:p>
          <a:p>
            <a:pPr marL="0" lvl="0" indent="0" algn="ctr" rtl="0">
              <a:spcBef>
                <a:spcPts val="0"/>
              </a:spcBef>
              <a:spcAft>
                <a:spcPts val="0"/>
              </a:spcAft>
              <a:buClr>
                <a:srgbClr val="006666"/>
              </a:buClr>
              <a:buSzPts val="2400"/>
              <a:buFont typeface="Arial"/>
              <a:buNone/>
            </a:pPr>
            <a:r>
              <a:rPr lang="en-US"/>
              <a:t>Sharon Malia - Housing Programmes Manager</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2"/>
          <p:cNvSpPr txBox="1">
            <a:spLocks noGrp="1"/>
          </p:cNvSpPr>
          <p:nvPr>
            <p:ph type="title"/>
          </p:nvPr>
        </p:nvSpPr>
        <p:spPr>
          <a:xfrm>
            <a:off x="395287" y="-100012"/>
            <a:ext cx="6624600" cy="11430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Tackling Fuel Poverty</a:t>
            </a:r>
            <a:endParaRPr/>
          </a:p>
        </p:txBody>
      </p:sp>
      <p:sp>
        <p:nvSpPr>
          <p:cNvPr id="112" name="Google Shape;112;p22"/>
          <p:cNvSpPr txBox="1">
            <a:spLocks noGrp="1"/>
          </p:cNvSpPr>
          <p:nvPr>
            <p:ph type="body" idx="1"/>
          </p:nvPr>
        </p:nvSpPr>
        <p:spPr>
          <a:xfrm>
            <a:off x="468300" y="1125475"/>
            <a:ext cx="8211600" cy="4597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b="1"/>
              <a:t>LEAP JOURNEY</a:t>
            </a:r>
            <a:endParaRPr b="1"/>
          </a:p>
        </p:txBody>
      </p:sp>
      <p:pic>
        <p:nvPicPr>
          <p:cNvPr id="113" name="Google Shape;113;p22"/>
          <p:cNvPicPr preferRelativeResize="0"/>
          <p:nvPr/>
        </p:nvPicPr>
        <p:blipFill rotWithShape="1">
          <a:blip r:embed="rId3">
            <a:alphaModFix/>
          </a:blip>
          <a:srcRect b="4351"/>
          <a:stretch/>
        </p:blipFill>
        <p:spPr>
          <a:xfrm>
            <a:off x="1596875" y="1661925"/>
            <a:ext cx="5734050" cy="33813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3"/>
          <p:cNvSpPr txBox="1">
            <a:spLocks noGrp="1"/>
          </p:cNvSpPr>
          <p:nvPr>
            <p:ph type="title"/>
          </p:nvPr>
        </p:nvSpPr>
        <p:spPr>
          <a:xfrm>
            <a:off x="395287" y="-100012"/>
            <a:ext cx="6624600" cy="11430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Tackling Fuel Poverty</a:t>
            </a:r>
            <a:endParaRPr/>
          </a:p>
        </p:txBody>
      </p:sp>
      <p:sp>
        <p:nvSpPr>
          <p:cNvPr id="120" name="Google Shape;120;p23"/>
          <p:cNvSpPr txBox="1">
            <a:spLocks noGrp="1"/>
          </p:cNvSpPr>
          <p:nvPr>
            <p:ph type="body" idx="1"/>
          </p:nvPr>
        </p:nvSpPr>
        <p:spPr>
          <a:xfrm>
            <a:off x="468300" y="1125494"/>
            <a:ext cx="6635700" cy="39342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b="1"/>
              <a:t>Emergency Central Heating Offer (ECHO)</a:t>
            </a:r>
            <a:endParaRPr b="1"/>
          </a:p>
        </p:txBody>
      </p:sp>
      <p:pic>
        <p:nvPicPr>
          <p:cNvPr id="121" name="Google Shape;121;p23"/>
          <p:cNvPicPr preferRelativeResize="0"/>
          <p:nvPr/>
        </p:nvPicPr>
        <p:blipFill>
          <a:blip r:embed="rId3">
            <a:alphaModFix/>
          </a:blip>
          <a:stretch>
            <a:fillRect/>
          </a:stretch>
        </p:blipFill>
        <p:spPr>
          <a:xfrm>
            <a:off x="985250" y="1749713"/>
            <a:ext cx="7044825" cy="33585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4"/>
          <p:cNvSpPr txBox="1">
            <a:spLocks noGrp="1"/>
          </p:cNvSpPr>
          <p:nvPr>
            <p:ph type="title"/>
          </p:nvPr>
        </p:nvSpPr>
        <p:spPr>
          <a:xfrm>
            <a:off x="395287" y="-100012"/>
            <a:ext cx="6624600" cy="11430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Tackling Fuel Poverty</a:t>
            </a:r>
            <a:endParaRPr/>
          </a:p>
        </p:txBody>
      </p:sp>
      <p:sp>
        <p:nvSpPr>
          <p:cNvPr id="128" name="Google Shape;128;p24"/>
          <p:cNvSpPr txBox="1">
            <a:spLocks noGrp="1"/>
          </p:cNvSpPr>
          <p:nvPr>
            <p:ph type="body" idx="1"/>
          </p:nvPr>
        </p:nvSpPr>
        <p:spPr>
          <a:xfrm>
            <a:off x="468300" y="1467900"/>
            <a:ext cx="7938300" cy="3773700"/>
          </a:xfrm>
          <a:prstGeom prst="rect">
            <a:avLst/>
          </a:prstGeom>
        </p:spPr>
        <p:txBody>
          <a:bodyPr spcFirstLastPara="1" wrap="square" lIns="91425" tIns="45700" rIns="91425" bIns="45700" anchor="t" anchorCtr="0">
            <a:noAutofit/>
          </a:bodyPr>
          <a:lstStyle/>
          <a:p>
            <a:pPr marL="0" lvl="0" indent="0" algn="just" rtl="0">
              <a:spcBef>
                <a:spcPts val="0"/>
              </a:spcBef>
              <a:spcAft>
                <a:spcPts val="0"/>
              </a:spcAft>
              <a:buClr>
                <a:schemeClr val="dk1"/>
              </a:buClr>
              <a:buSzPts val="1100"/>
              <a:buFont typeface="Arial"/>
              <a:buNone/>
            </a:pPr>
            <a:r>
              <a:rPr lang="en-US" sz="1800" b="1">
                <a:solidFill>
                  <a:srgbClr val="45818E"/>
                </a:solidFill>
              </a:rPr>
              <a:t>Warm Homes Funded First Time Central Heating Offer</a:t>
            </a:r>
            <a:endParaRPr sz="1800">
              <a:solidFill>
                <a:srgbClr val="45818E"/>
              </a:solidFill>
            </a:endParaRPr>
          </a:p>
        </p:txBody>
      </p:sp>
      <p:pic>
        <p:nvPicPr>
          <p:cNvPr id="129" name="Google Shape;129;p24"/>
          <p:cNvPicPr preferRelativeResize="0"/>
          <p:nvPr/>
        </p:nvPicPr>
        <p:blipFill>
          <a:blip r:embed="rId3">
            <a:alphaModFix/>
          </a:blip>
          <a:stretch>
            <a:fillRect/>
          </a:stretch>
        </p:blipFill>
        <p:spPr>
          <a:xfrm>
            <a:off x="1108575" y="2118550"/>
            <a:ext cx="6926850" cy="29953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5"/>
          <p:cNvSpPr txBox="1">
            <a:spLocks noGrp="1"/>
          </p:cNvSpPr>
          <p:nvPr>
            <p:ph type="title"/>
          </p:nvPr>
        </p:nvSpPr>
        <p:spPr>
          <a:xfrm>
            <a:off x="708773" y="683775"/>
            <a:ext cx="76254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Benefit to clients of the service</a:t>
            </a:r>
            <a:endParaRPr/>
          </a:p>
        </p:txBody>
      </p:sp>
      <p:sp>
        <p:nvSpPr>
          <p:cNvPr id="135" name="Google Shape;135;p25"/>
          <p:cNvSpPr txBox="1">
            <a:spLocks noGrp="1"/>
          </p:cNvSpPr>
          <p:nvPr>
            <p:ph type="body" idx="1"/>
          </p:nvPr>
        </p:nvSpPr>
        <p:spPr>
          <a:xfrm>
            <a:off x="546675" y="1773925"/>
            <a:ext cx="7905000" cy="3576600"/>
          </a:xfrm>
          <a:prstGeom prst="rect">
            <a:avLst/>
          </a:prstGeom>
          <a:noFill/>
          <a:ln>
            <a:noFill/>
          </a:ln>
        </p:spPr>
        <p:txBody>
          <a:bodyPr spcFirstLastPara="1" wrap="square" lIns="91425" tIns="45700" rIns="91425" bIns="45700" anchor="t" anchorCtr="0">
            <a:noAutofit/>
          </a:bodyPr>
          <a:lstStyle/>
          <a:p>
            <a:pPr marL="457200" lvl="0" indent="-342900" algn="l" rtl="0">
              <a:spcBef>
                <a:spcPts val="0"/>
              </a:spcBef>
              <a:spcAft>
                <a:spcPts val="0"/>
              </a:spcAft>
              <a:buClr>
                <a:srgbClr val="45818E"/>
              </a:buClr>
              <a:buSzPts val="1800"/>
              <a:buChar char="•"/>
            </a:pPr>
            <a:r>
              <a:rPr lang="en-US" sz="1800">
                <a:solidFill>
                  <a:srgbClr val="45818E"/>
                </a:solidFill>
                <a:highlight>
                  <a:srgbClr val="FFFFFF"/>
                </a:highlight>
              </a:rPr>
              <a:t>Care and support is personalised, joined up and coordinated</a:t>
            </a:r>
            <a:endParaRPr sz="1800">
              <a:solidFill>
                <a:srgbClr val="45818E"/>
              </a:solidFill>
            </a:endParaRPr>
          </a:p>
          <a:p>
            <a:pPr marL="457200" lvl="0" indent="-342900" algn="l" rtl="0">
              <a:spcBef>
                <a:spcPts val="0"/>
              </a:spcBef>
              <a:spcAft>
                <a:spcPts val="0"/>
              </a:spcAft>
              <a:buSzPts val="1800"/>
              <a:buChar char="•"/>
            </a:pPr>
            <a:r>
              <a:rPr lang="en-US" sz="1800"/>
              <a:t>Focus is on client’s independence and wellbeing</a:t>
            </a:r>
            <a:endParaRPr sz="1800"/>
          </a:p>
          <a:p>
            <a:pPr marL="457200" lvl="0" indent="-342900" algn="l" rtl="0">
              <a:spcBef>
                <a:spcPts val="0"/>
              </a:spcBef>
              <a:spcAft>
                <a:spcPts val="0"/>
              </a:spcAft>
              <a:buSzPts val="1800"/>
              <a:buChar char="•"/>
            </a:pPr>
            <a:r>
              <a:rPr lang="en-US" sz="1800"/>
              <a:t>Holistic of clients needs and their environment</a:t>
            </a:r>
            <a:endParaRPr sz="1800"/>
          </a:p>
          <a:p>
            <a:pPr marL="457200" lvl="0" indent="-342900" algn="l" rtl="0">
              <a:spcBef>
                <a:spcPts val="0"/>
              </a:spcBef>
              <a:spcAft>
                <a:spcPts val="0"/>
              </a:spcAft>
              <a:buSzPts val="1800"/>
              <a:buChar char="•"/>
            </a:pPr>
            <a:r>
              <a:rPr lang="en-US" sz="1800"/>
              <a:t>No being transferred from team to team for different parts of the service</a:t>
            </a:r>
            <a:endParaRPr sz="1800"/>
          </a:p>
          <a:p>
            <a:pPr marL="457200" lvl="0" indent="-342900" algn="l" rtl="0">
              <a:spcBef>
                <a:spcPts val="0"/>
              </a:spcBef>
              <a:spcAft>
                <a:spcPts val="0"/>
              </a:spcAft>
              <a:buSzPts val="1800"/>
              <a:buChar char="•"/>
            </a:pPr>
            <a:r>
              <a:rPr lang="en-US" sz="1800"/>
              <a:t>No waiting on different teams waiting lists - e.g. wait on a list for Occupational Therapist then move to a waiting list for a disabled facility grant</a:t>
            </a:r>
            <a:endParaRPr sz="1800"/>
          </a:p>
          <a:p>
            <a:pPr marL="457200" lvl="0" indent="-342900" algn="l" rtl="0">
              <a:spcBef>
                <a:spcPts val="0"/>
              </a:spcBef>
              <a:spcAft>
                <a:spcPts val="0"/>
              </a:spcAft>
              <a:buSzPts val="1800"/>
              <a:buChar char="•"/>
            </a:pPr>
            <a:r>
              <a:rPr lang="en-US" sz="1800"/>
              <a:t>Client’s case is managed by a Caseworker so that have one person to tell their story to rather than several</a:t>
            </a:r>
            <a:endParaRPr sz="1800"/>
          </a:p>
          <a:p>
            <a:pPr marL="457200" lvl="0" indent="-381000" algn="l" rtl="0">
              <a:spcBef>
                <a:spcPts val="0"/>
              </a:spcBef>
              <a:spcAft>
                <a:spcPts val="0"/>
              </a:spcAft>
              <a:buSzPts val="2400"/>
              <a:buChar char="•"/>
            </a:pPr>
            <a:r>
              <a:rPr lang="en-US" sz="1800"/>
              <a:t/>
            </a:r>
            <a:br>
              <a:rPr lang="en-US" sz="1800"/>
            </a:br>
            <a:r>
              <a:rPr lang="en-US" sz="1800"/>
              <a:t/>
            </a:r>
            <a:br>
              <a:rPr lang="en-US" sz="1800"/>
            </a:br>
            <a:r>
              <a:rPr lang="en-US"/>
              <a:t/>
            </a:r>
            <a:br>
              <a:rPr lang="en-US"/>
            </a:br>
            <a:r>
              <a:rPr lang="en-US"/>
              <a:t/>
            </a:r>
            <a:br>
              <a:rPr lang="en-US"/>
            </a:br>
            <a:endParaRPr>
              <a:solidFill>
                <a:srgbClr val="006666"/>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6"/>
          <p:cNvSpPr txBox="1">
            <a:spLocks noGrp="1"/>
          </p:cNvSpPr>
          <p:nvPr>
            <p:ph type="title"/>
          </p:nvPr>
        </p:nvSpPr>
        <p:spPr>
          <a:xfrm>
            <a:off x="708774" y="683775"/>
            <a:ext cx="73770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100"/>
              <a:buFont typeface="Arial"/>
              <a:buNone/>
            </a:pPr>
            <a:r>
              <a:rPr lang="en-US"/>
              <a:t>Benefit to clients of the service</a:t>
            </a:r>
            <a:endParaRPr/>
          </a:p>
        </p:txBody>
      </p:sp>
      <p:sp>
        <p:nvSpPr>
          <p:cNvPr id="141" name="Google Shape;141;p26"/>
          <p:cNvSpPr txBox="1">
            <a:spLocks noGrp="1"/>
          </p:cNvSpPr>
          <p:nvPr>
            <p:ph type="body" idx="1"/>
          </p:nvPr>
        </p:nvSpPr>
        <p:spPr>
          <a:xfrm>
            <a:off x="546675" y="1773925"/>
            <a:ext cx="7905000" cy="3576600"/>
          </a:xfrm>
          <a:prstGeom prst="rect">
            <a:avLst/>
          </a:prstGeom>
          <a:noFill/>
          <a:ln>
            <a:noFill/>
          </a:ln>
        </p:spPr>
        <p:txBody>
          <a:bodyPr spcFirstLastPara="1" wrap="square" lIns="91425" tIns="45700" rIns="91425" bIns="45700" anchor="t" anchorCtr="0">
            <a:noAutofit/>
          </a:bodyPr>
          <a:lstStyle/>
          <a:p>
            <a:pPr marL="457200" lvl="0" indent="-381000" algn="l" rtl="0">
              <a:spcBef>
                <a:spcPts val="0"/>
              </a:spcBef>
              <a:spcAft>
                <a:spcPts val="0"/>
              </a:spcAft>
              <a:buSzPts val="2400"/>
              <a:buChar char="•"/>
            </a:pPr>
            <a:r>
              <a:rPr lang="en-US" sz="1800"/>
              <a:t>Caseworkers are ‘cross trained’ so they can assess clients needs for adaptations like level access showers and stairlifts as well as completing grant applications and means testing</a:t>
            </a:r>
            <a:endParaRPr sz="1800"/>
          </a:p>
          <a:p>
            <a:pPr marL="457200" lvl="0" indent="-342900" algn="l" rtl="0">
              <a:spcBef>
                <a:spcPts val="0"/>
              </a:spcBef>
              <a:spcAft>
                <a:spcPts val="0"/>
              </a:spcAft>
              <a:buClr>
                <a:srgbClr val="45818E"/>
              </a:buClr>
              <a:buSzPts val="1800"/>
              <a:buChar char="•"/>
            </a:pPr>
            <a:r>
              <a:rPr lang="en-US" sz="1800">
                <a:solidFill>
                  <a:srgbClr val="45818E"/>
                </a:solidFill>
                <a:highlight>
                  <a:srgbClr val="FFFFFF"/>
                </a:highlight>
              </a:rPr>
              <a:t>Housing needs and home environment assessed at the earliest point to ensure home is safe, warm, suitably adapted and secure</a:t>
            </a:r>
            <a:endParaRPr sz="1800">
              <a:solidFill>
                <a:srgbClr val="45818E"/>
              </a:solidFill>
              <a:highlight>
                <a:srgbClr val="FFFFFF"/>
              </a:highlight>
            </a:endParaRPr>
          </a:p>
          <a:p>
            <a:pPr marL="457200" lvl="0" indent="-342900" algn="l" rtl="0">
              <a:spcBef>
                <a:spcPts val="0"/>
              </a:spcBef>
              <a:spcAft>
                <a:spcPts val="0"/>
              </a:spcAft>
              <a:buClr>
                <a:srgbClr val="45818E"/>
              </a:buClr>
              <a:buSzPts val="1800"/>
              <a:buChar char="•"/>
            </a:pPr>
            <a:r>
              <a:rPr lang="en-US" sz="1800">
                <a:solidFill>
                  <a:srgbClr val="45818E"/>
                </a:solidFill>
                <a:highlight>
                  <a:srgbClr val="FFFFFF"/>
                </a:highlight>
              </a:rPr>
              <a:t>Improvements in perceived health-related quality of life. This would include reducing problems associated with mobility, self-care, pain/discomfort, and anxiety/depression.</a:t>
            </a:r>
            <a:endParaRPr sz="1800">
              <a:solidFill>
                <a:srgbClr val="45818E"/>
              </a:solidFill>
              <a:highlight>
                <a:srgbClr val="FFFFFF"/>
              </a:highlight>
            </a:endParaRPr>
          </a:p>
          <a:p>
            <a:pPr marL="457200" lvl="0" indent="-342900" algn="l" rtl="0">
              <a:spcBef>
                <a:spcPts val="0"/>
              </a:spcBef>
              <a:spcAft>
                <a:spcPts val="0"/>
              </a:spcAft>
              <a:buClr>
                <a:srgbClr val="45818E"/>
              </a:buClr>
              <a:buSzPts val="1800"/>
              <a:buChar char="•"/>
            </a:pPr>
            <a:r>
              <a:rPr lang="en-US" sz="1800">
                <a:solidFill>
                  <a:srgbClr val="45818E"/>
                </a:solidFill>
                <a:highlight>
                  <a:srgbClr val="FFFFFF"/>
                </a:highlight>
              </a:rPr>
              <a:t>Maintaining independence and therefore a reduction in dependency on long term health and social care support services</a:t>
            </a:r>
            <a:endParaRPr sz="1800">
              <a:solidFill>
                <a:srgbClr val="45818E"/>
              </a:solidFill>
              <a:highlight>
                <a:srgbClr val="FFFFFF"/>
              </a:highlight>
            </a:endParaRPr>
          </a:p>
          <a:p>
            <a:pPr marL="457200" lvl="0" indent="-342900" algn="l" rtl="0">
              <a:spcBef>
                <a:spcPts val="0"/>
              </a:spcBef>
              <a:spcAft>
                <a:spcPts val="0"/>
              </a:spcAft>
              <a:buClr>
                <a:srgbClr val="45818E"/>
              </a:buClr>
              <a:buSzPts val="1800"/>
              <a:buChar char="•"/>
            </a:pPr>
            <a:r>
              <a:rPr lang="en-US" sz="1800">
                <a:solidFill>
                  <a:srgbClr val="45818E"/>
                </a:solidFill>
                <a:highlight>
                  <a:srgbClr val="FFFFFF"/>
                </a:highlight>
              </a:rPr>
              <a:t>More personalised service, relating more closely to individual’s needs (delivering services that better meet the needs of the customer) </a:t>
            </a:r>
            <a:endParaRPr sz="1800">
              <a:solidFill>
                <a:srgbClr val="45818E"/>
              </a:solidFill>
              <a:highlight>
                <a:srgbClr val="FFFFFF"/>
              </a:highligh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7"/>
          <p:cNvSpPr txBox="1">
            <a:spLocks noGrp="1"/>
          </p:cNvSpPr>
          <p:nvPr>
            <p:ph type="title"/>
          </p:nvPr>
        </p:nvSpPr>
        <p:spPr>
          <a:xfrm>
            <a:off x="708787" y="683763"/>
            <a:ext cx="66246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Case Study 1</a:t>
            </a:r>
            <a:endParaRPr/>
          </a:p>
        </p:txBody>
      </p:sp>
      <p:sp>
        <p:nvSpPr>
          <p:cNvPr id="147" name="Google Shape;147;p27"/>
          <p:cNvSpPr txBox="1">
            <a:spLocks noGrp="1"/>
          </p:cNvSpPr>
          <p:nvPr>
            <p:ph type="body" idx="1"/>
          </p:nvPr>
        </p:nvSpPr>
        <p:spPr>
          <a:xfrm>
            <a:off x="546675" y="1773925"/>
            <a:ext cx="7905000" cy="3576600"/>
          </a:xfrm>
          <a:prstGeom prst="rect">
            <a:avLst/>
          </a:prstGeom>
          <a:noFill/>
          <a:ln>
            <a:noFill/>
          </a:ln>
        </p:spPr>
        <p:txBody>
          <a:bodyPr spcFirstLastPara="1" wrap="square" lIns="91425" tIns="45700" rIns="91425" bIns="45700" anchor="t" anchorCtr="0">
            <a:noAutofit/>
          </a:bodyPr>
          <a:lstStyle/>
          <a:p>
            <a:pPr marL="457200" lvl="0" indent="-342900" algn="l" rtl="0">
              <a:spcBef>
                <a:spcPts val="0"/>
              </a:spcBef>
              <a:spcAft>
                <a:spcPts val="0"/>
              </a:spcAft>
              <a:buSzPts val="1800"/>
              <a:buChar char="•"/>
            </a:pPr>
            <a:r>
              <a:rPr lang="en-US" sz="1200"/>
              <a:t>Mrs D had a stroke and had been admitted to hospital. </a:t>
            </a:r>
            <a:endParaRPr sz="1200"/>
          </a:p>
          <a:p>
            <a:pPr marL="457200" lvl="0" indent="-342900" algn="l" rtl="0">
              <a:spcBef>
                <a:spcPts val="0"/>
              </a:spcBef>
              <a:spcAft>
                <a:spcPts val="0"/>
              </a:spcAft>
              <a:buSzPts val="1800"/>
              <a:buChar char="•"/>
            </a:pPr>
            <a:r>
              <a:rPr lang="en-US" sz="1200"/>
              <a:t>The hospital needed to discharge the lady but her housing arrangements were not suitable. The hospital OT had identified that the elderly couple needed ground floor living and using their dining room as a bedroom was the best option to get her home. However the carpet was in poor condition and was an unsuitable surface to use a mo-lift (hoist).</a:t>
            </a:r>
            <a:endParaRPr sz="1200"/>
          </a:p>
          <a:p>
            <a:pPr marL="457200" lvl="0" indent="-342900" algn="l" rtl="0">
              <a:spcBef>
                <a:spcPts val="0"/>
              </a:spcBef>
              <a:spcAft>
                <a:spcPts val="0"/>
              </a:spcAft>
              <a:buSzPts val="1800"/>
              <a:buChar char="•"/>
            </a:pPr>
            <a:r>
              <a:rPr lang="en-US" sz="1200"/>
              <a:t>The Caseworker visited the client and assisted them to obtain a Discretionary Disabled Facility Grant to fund a vinyl floor installation. Other issues were identified by the Caseworker.  The husband was unable to manage and as he didn’t drive he was relying on the hospital volunteer transport service so he could only visit his wife once a week for a few hours. The caseworker liaised with the social worker and voluntary sector to provide the relevant support services for him</a:t>
            </a:r>
            <a:endParaRPr sz="1200"/>
          </a:p>
          <a:p>
            <a:pPr marL="457200" lvl="0" indent="-342900" algn="l" rtl="0">
              <a:spcBef>
                <a:spcPts val="0"/>
              </a:spcBef>
              <a:spcAft>
                <a:spcPts val="0"/>
              </a:spcAft>
              <a:buSzPts val="1800"/>
              <a:buChar char="•"/>
            </a:pPr>
            <a:r>
              <a:rPr lang="en-US" sz="1200"/>
              <a:t>The Caseworker also arranged for the faulty shower to be replaced, as it was identified that the clients had been at risk of scalding. The Caseworker also discussed the property security with the landlord who undertook repairs and additional security measures immediately. </a:t>
            </a:r>
            <a:endParaRPr sz="1200"/>
          </a:p>
          <a:p>
            <a:pPr marL="457200" lvl="0" indent="-342900" algn="l" rtl="0">
              <a:spcBef>
                <a:spcPts val="0"/>
              </a:spcBef>
              <a:spcAft>
                <a:spcPts val="0"/>
              </a:spcAft>
              <a:buSzPts val="1800"/>
              <a:buChar char="•"/>
            </a:pPr>
            <a:r>
              <a:rPr lang="en-US" sz="1200"/>
              <a:t>The client was discharged from hospital into a safe property with access to washing, sleeping and toilet facilities. She was home with her husband with a low level care package and did not need to go into full time residential care or stay in hospital. </a:t>
            </a:r>
            <a:br>
              <a:rPr lang="en-US" sz="1200"/>
            </a:br>
            <a:r>
              <a:rPr lang="en-US" sz="1200"/>
              <a:t/>
            </a:r>
            <a:br>
              <a:rPr lang="en-US" sz="1200"/>
            </a:br>
            <a:r>
              <a:rPr lang="en-US"/>
              <a:t/>
            </a:r>
            <a:br>
              <a:rPr lang="en-US"/>
            </a:br>
            <a:endParaRPr>
              <a:solidFill>
                <a:srgbClr val="006666"/>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8"/>
          <p:cNvSpPr txBox="1">
            <a:spLocks noGrp="1"/>
          </p:cNvSpPr>
          <p:nvPr>
            <p:ph type="title"/>
          </p:nvPr>
        </p:nvSpPr>
        <p:spPr>
          <a:xfrm>
            <a:off x="721837" y="135138"/>
            <a:ext cx="66246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Case Study 2</a:t>
            </a:r>
            <a:endParaRPr/>
          </a:p>
        </p:txBody>
      </p:sp>
      <p:sp>
        <p:nvSpPr>
          <p:cNvPr id="153" name="Google Shape;153;p28"/>
          <p:cNvSpPr txBox="1">
            <a:spLocks noGrp="1"/>
          </p:cNvSpPr>
          <p:nvPr>
            <p:ph type="body" idx="1"/>
          </p:nvPr>
        </p:nvSpPr>
        <p:spPr>
          <a:xfrm>
            <a:off x="546675" y="964050"/>
            <a:ext cx="7905000" cy="4386600"/>
          </a:xfrm>
          <a:prstGeom prst="rect">
            <a:avLst/>
          </a:prstGeom>
          <a:noFill/>
          <a:ln>
            <a:noFill/>
          </a:ln>
        </p:spPr>
        <p:txBody>
          <a:bodyPr spcFirstLastPara="1" wrap="square" lIns="91425" tIns="45700" rIns="91425" bIns="45700" anchor="t" anchorCtr="0">
            <a:noAutofit/>
          </a:bodyPr>
          <a:lstStyle/>
          <a:p>
            <a:pPr marL="457200" lvl="0" indent="-342900" algn="l" rtl="0">
              <a:spcBef>
                <a:spcPts val="0"/>
              </a:spcBef>
              <a:spcAft>
                <a:spcPts val="0"/>
              </a:spcAft>
              <a:buSzPts val="1800"/>
              <a:buChar char="•"/>
            </a:pPr>
            <a:r>
              <a:rPr lang="en-US" sz="1200"/>
              <a:t>Mrs P was admitted to hospital due to an infarct and atrial fibrillation. She also had a past medical history of stroke and right sided weakness due to this. </a:t>
            </a:r>
            <a:endParaRPr sz="1200"/>
          </a:p>
          <a:p>
            <a:pPr marL="457200" lvl="0" indent="-342900" algn="l" rtl="0">
              <a:spcBef>
                <a:spcPts val="0"/>
              </a:spcBef>
              <a:spcAft>
                <a:spcPts val="0"/>
              </a:spcAft>
              <a:buSzPts val="1800"/>
              <a:buChar char="•"/>
            </a:pPr>
            <a:r>
              <a:rPr lang="en-US" sz="1200"/>
              <a:t>She was discharged into a reablement flat and OT assessed and set goals with her to support to improve independence and confidence. </a:t>
            </a:r>
            <a:endParaRPr sz="1200"/>
          </a:p>
          <a:p>
            <a:pPr marL="457200" lvl="0" indent="-342900" algn="l" rtl="0">
              <a:spcBef>
                <a:spcPts val="0"/>
              </a:spcBef>
              <a:spcAft>
                <a:spcPts val="0"/>
              </a:spcAft>
              <a:buSzPts val="1800"/>
              <a:buChar char="•"/>
            </a:pPr>
            <a:r>
              <a:rPr lang="en-US" sz="1200"/>
              <a:t>On arrival to the flat Mr P had very poor mobility and was assessed as requiring the supervision of x1 staff member for all mobility and transfers. She also had reduced manual dexterity which was impacting on her ability to carry out activities of daily living. An easy press pendant was requested by OT to allow Mrs P to call for support as required. </a:t>
            </a:r>
            <a:endParaRPr sz="1200"/>
          </a:p>
          <a:p>
            <a:pPr marL="457200" lvl="0" indent="-342900" algn="l" rtl="0">
              <a:spcBef>
                <a:spcPts val="0"/>
              </a:spcBef>
              <a:spcAft>
                <a:spcPts val="0"/>
              </a:spcAft>
              <a:buSzPts val="1800"/>
              <a:buChar char="•"/>
            </a:pPr>
            <a:r>
              <a:rPr lang="en-US" sz="1200"/>
              <a:t>In house Physiotherapy input  started an initial x3 times weekly regime of  visits to practice exercises to improve dexterity.  </a:t>
            </a:r>
            <a:endParaRPr sz="1200"/>
          </a:p>
          <a:p>
            <a:pPr marL="457200" lvl="0" indent="-342900" algn="l" rtl="0">
              <a:spcBef>
                <a:spcPts val="0"/>
              </a:spcBef>
              <a:spcAft>
                <a:spcPts val="0"/>
              </a:spcAft>
              <a:buSzPts val="1800"/>
              <a:buChar char="•"/>
            </a:pPr>
            <a:r>
              <a:rPr lang="en-US" sz="1200"/>
              <a:t>Mrs P was provided with a static commode and a calendar clock due to disorientation to time/date. </a:t>
            </a:r>
            <a:endParaRPr sz="1200"/>
          </a:p>
          <a:p>
            <a:pPr marL="457200" lvl="0" indent="-342900" algn="l" rtl="0">
              <a:spcBef>
                <a:spcPts val="0"/>
              </a:spcBef>
              <a:spcAft>
                <a:spcPts val="0"/>
              </a:spcAft>
              <a:buSzPts val="1800"/>
              <a:buChar char="•"/>
            </a:pPr>
            <a:r>
              <a:rPr lang="en-US" sz="1200"/>
              <a:t>During her stay in the flat Mrs P`s mobility improved greatly and she was able to mobilise around the flat independently.  </a:t>
            </a:r>
            <a:endParaRPr sz="1200"/>
          </a:p>
          <a:p>
            <a:pPr marL="457200" lvl="0" indent="-342900" algn="l" rtl="0">
              <a:spcBef>
                <a:spcPts val="0"/>
              </a:spcBef>
              <a:spcAft>
                <a:spcPts val="0"/>
              </a:spcAft>
              <a:buSzPts val="1800"/>
              <a:buChar char="•"/>
            </a:pPr>
            <a:r>
              <a:rPr lang="en-US" sz="1200"/>
              <a:t>Mrs P`s family were anxious regarding her returning home but the service worked with Mrs P and the family to reassure them that this was Mr`s P`s preferred location and that the situation is being assessed to ensure safety.  </a:t>
            </a:r>
            <a:endParaRPr sz="1200"/>
          </a:p>
          <a:p>
            <a:pPr marL="457200" lvl="0" indent="-342900" algn="l" rtl="0">
              <a:spcBef>
                <a:spcPts val="0"/>
              </a:spcBef>
              <a:spcAft>
                <a:spcPts val="0"/>
              </a:spcAft>
              <a:buSzPts val="1800"/>
              <a:buChar char="•"/>
            </a:pPr>
            <a:r>
              <a:rPr lang="en-US" sz="1200"/>
              <a:t>Mrs P`s home environment was assessed and the provision of a half step with key clamp rail, the bathroom door to be rehung to open outwards and a grab rail in the bathroom were all implemented. </a:t>
            </a:r>
            <a:br>
              <a:rPr lang="en-US" sz="1200"/>
            </a:br>
            <a:r>
              <a:rPr lang="en-US"/>
              <a:t/>
            </a:r>
            <a:br>
              <a:rPr lang="en-US"/>
            </a:br>
            <a:endParaRPr>
              <a:solidFill>
                <a:srgbClr val="006666"/>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9"/>
          <p:cNvSpPr txBox="1">
            <a:spLocks noGrp="1"/>
          </p:cNvSpPr>
          <p:nvPr>
            <p:ph type="title"/>
          </p:nvPr>
        </p:nvSpPr>
        <p:spPr>
          <a:xfrm>
            <a:off x="708787" y="683763"/>
            <a:ext cx="66246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100"/>
              <a:buFont typeface="Arial"/>
              <a:buNone/>
            </a:pPr>
            <a:r>
              <a:rPr lang="en-US"/>
              <a:t>Case Study 2</a:t>
            </a:r>
            <a:endParaRPr/>
          </a:p>
          <a:p>
            <a:pPr marL="0" lvl="0" indent="0" algn="l" rtl="0">
              <a:spcBef>
                <a:spcPts val="0"/>
              </a:spcBef>
              <a:spcAft>
                <a:spcPts val="0"/>
              </a:spcAft>
              <a:buNone/>
            </a:pPr>
            <a:endParaRPr/>
          </a:p>
        </p:txBody>
      </p:sp>
      <p:sp>
        <p:nvSpPr>
          <p:cNvPr id="159" name="Google Shape;159;p29"/>
          <p:cNvSpPr txBox="1">
            <a:spLocks noGrp="1"/>
          </p:cNvSpPr>
          <p:nvPr>
            <p:ph type="body" idx="1"/>
          </p:nvPr>
        </p:nvSpPr>
        <p:spPr>
          <a:xfrm>
            <a:off x="619500" y="1696100"/>
            <a:ext cx="7905000" cy="3576600"/>
          </a:xfrm>
          <a:prstGeom prst="rect">
            <a:avLst/>
          </a:prstGeom>
          <a:noFill/>
          <a:ln>
            <a:noFill/>
          </a:ln>
        </p:spPr>
        <p:txBody>
          <a:bodyPr spcFirstLastPara="1" wrap="square" lIns="91425" tIns="45700" rIns="91425" bIns="45700" anchor="t" anchorCtr="0">
            <a:noAutofit/>
          </a:bodyPr>
          <a:lstStyle/>
          <a:p>
            <a:pPr marL="457200" lvl="0" indent="-342900" algn="l" rtl="0">
              <a:spcBef>
                <a:spcPts val="0"/>
              </a:spcBef>
              <a:spcAft>
                <a:spcPts val="0"/>
              </a:spcAft>
              <a:buSzPts val="1800"/>
              <a:buChar char="•"/>
            </a:pPr>
            <a:r>
              <a:rPr lang="en-US" sz="1200"/>
              <a:t>An extension to reablement was agreed for 2 weeks to enable Mrs P to continue to build on independence while these works were being carried out. </a:t>
            </a:r>
            <a:endParaRPr sz="1200"/>
          </a:p>
          <a:p>
            <a:pPr marL="457200" lvl="0" indent="-342900" algn="l" rtl="0">
              <a:spcBef>
                <a:spcPts val="0"/>
              </a:spcBef>
              <a:spcAft>
                <a:spcPts val="0"/>
              </a:spcAft>
              <a:buSzPts val="1800"/>
              <a:buChar char="•"/>
            </a:pPr>
            <a:r>
              <a:rPr lang="en-US" sz="1200"/>
              <a:t>In the days prior to Mrs P`s discharge home she was managing more tasks independently and was reporting to be feeling much better in herself and confident regarding going home. </a:t>
            </a:r>
            <a:endParaRPr sz="1200"/>
          </a:p>
          <a:p>
            <a:pPr marL="457200" lvl="0" indent="-342900" algn="l" rtl="0">
              <a:spcBef>
                <a:spcPts val="0"/>
              </a:spcBef>
              <a:spcAft>
                <a:spcPts val="0"/>
              </a:spcAft>
              <a:buSzPts val="1800"/>
              <a:buChar char="•"/>
            </a:pPr>
            <a:r>
              <a:rPr lang="en-US" sz="1200"/>
              <a:t>Mrs P returned home and both her and her family all commented on how much progress she had made through the support of the team.</a:t>
            </a:r>
            <a:br>
              <a:rPr lang="en-US" sz="1200"/>
            </a:b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30"/>
          <p:cNvSpPr txBox="1">
            <a:spLocks noGrp="1"/>
          </p:cNvSpPr>
          <p:nvPr>
            <p:ph type="title"/>
          </p:nvPr>
        </p:nvSpPr>
        <p:spPr>
          <a:xfrm>
            <a:off x="708787" y="683763"/>
            <a:ext cx="66246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Client’s Comments</a:t>
            </a:r>
            <a:endParaRPr/>
          </a:p>
        </p:txBody>
      </p:sp>
      <p:sp>
        <p:nvSpPr>
          <p:cNvPr id="165" name="Google Shape;165;p30"/>
          <p:cNvSpPr txBox="1">
            <a:spLocks noGrp="1"/>
          </p:cNvSpPr>
          <p:nvPr>
            <p:ph type="body" idx="1"/>
          </p:nvPr>
        </p:nvSpPr>
        <p:spPr>
          <a:xfrm>
            <a:off x="546675" y="1773925"/>
            <a:ext cx="7905000" cy="3576600"/>
          </a:xfrm>
          <a:prstGeom prst="rect">
            <a:avLst/>
          </a:prstGeom>
          <a:noFill/>
          <a:ln>
            <a:noFill/>
          </a:ln>
        </p:spPr>
        <p:txBody>
          <a:bodyPr spcFirstLastPara="1" wrap="square" lIns="91425" tIns="45700" rIns="91425" bIns="45700" anchor="t" anchorCtr="0">
            <a:noAutofit/>
          </a:bodyPr>
          <a:lstStyle/>
          <a:p>
            <a:pPr marL="457200" lvl="0" indent="-342900" algn="l" rtl="0">
              <a:lnSpc>
                <a:spcPct val="115000"/>
              </a:lnSpc>
              <a:spcBef>
                <a:spcPts val="0"/>
              </a:spcBef>
              <a:spcAft>
                <a:spcPts val="0"/>
              </a:spcAft>
              <a:buClr>
                <a:srgbClr val="45818E"/>
              </a:buClr>
              <a:buSzPts val="1800"/>
              <a:buChar char="●"/>
            </a:pPr>
            <a:r>
              <a:rPr lang="en-US" sz="1800">
                <a:solidFill>
                  <a:srgbClr val="45818E"/>
                </a:solidFill>
              </a:rPr>
              <a:t>“Work fantastic - you've given me back my dignity feel human again.”</a:t>
            </a:r>
            <a:endParaRPr sz="1800">
              <a:solidFill>
                <a:srgbClr val="45818E"/>
              </a:solidFill>
            </a:endParaRPr>
          </a:p>
          <a:p>
            <a:pPr marL="457200" lvl="0" indent="-342900" algn="l" rtl="0">
              <a:lnSpc>
                <a:spcPct val="115000"/>
              </a:lnSpc>
              <a:spcBef>
                <a:spcPts val="0"/>
              </a:spcBef>
              <a:spcAft>
                <a:spcPts val="0"/>
              </a:spcAft>
              <a:buClr>
                <a:srgbClr val="45818E"/>
              </a:buClr>
              <a:buSzPts val="1800"/>
              <a:buChar char="●"/>
            </a:pPr>
            <a:r>
              <a:rPr lang="en-US" sz="1800">
                <a:solidFill>
                  <a:srgbClr val="45818E"/>
                </a:solidFill>
              </a:rPr>
              <a:t>“you have made such a difference to my mental and physical well being. I was very happy with the standard of work from contractors and the respect they showed me.”</a:t>
            </a:r>
            <a:endParaRPr sz="1800">
              <a:solidFill>
                <a:srgbClr val="45818E"/>
              </a:solidFill>
            </a:endParaRPr>
          </a:p>
          <a:p>
            <a:pPr marL="457200" lvl="0" indent="-342900" algn="l" rtl="0">
              <a:lnSpc>
                <a:spcPct val="115000"/>
              </a:lnSpc>
              <a:spcBef>
                <a:spcPts val="0"/>
              </a:spcBef>
              <a:spcAft>
                <a:spcPts val="0"/>
              </a:spcAft>
              <a:buClr>
                <a:srgbClr val="45818E"/>
              </a:buClr>
              <a:buSzPts val="1800"/>
              <a:buChar char="●"/>
            </a:pPr>
            <a:r>
              <a:rPr lang="en-US" sz="1800">
                <a:solidFill>
                  <a:srgbClr val="45818E"/>
                </a:solidFill>
              </a:rPr>
              <a:t>“T</a:t>
            </a:r>
            <a:r>
              <a:rPr lang="en-US" sz="1800">
                <a:solidFill>
                  <a:srgbClr val="45818E"/>
                </a:solidFill>
                <a:highlight>
                  <a:srgbClr val="FFFFFF"/>
                </a:highlight>
              </a:rPr>
              <a:t>hank you for the work, it has made such a difference to my life already, being able to have a shower rather than a bath makes it much more safe and stable, thank you for the repairs and redoing so much for me”</a:t>
            </a:r>
            <a:endParaRPr sz="1800">
              <a:solidFill>
                <a:srgbClr val="45818E"/>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31"/>
          <p:cNvSpPr txBox="1">
            <a:spLocks noGrp="1"/>
          </p:cNvSpPr>
          <p:nvPr>
            <p:ph type="title"/>
          </p:nvPr>
        </p:nvSpPr>
        <p:spPr>
          <a:xfrm>
            <a:off x="708787" y="683763"/>
            <a:ext cx="66246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Next Steps</a:t>
            </a:r>
            <a:endParaRPr/>
          </a:p>
        </p:txBody>
      </p:sp>
      <p:sp>
        <p:nvSpPr>
          <p:cNvPr id="171" name="Google Shape;171;p31"/>
          <p:cNvSpPr txBox="1">
            <a:spLocks noGrp="1"/>
          </p:cNvSpPr>
          <p:nvPr>
            <p:ph type="body" idx="1"/>
          </p:nvPr>
        </p:nvSpPr>
        <p:spPr>
          <a:xfrm>
            <a:off x="546675" y="1773925"/>
            <a:ext cx="7905000" cy="3576600"/>
          </a:xfrm>
          <a:prstGeom prst="rect">
            <a:avLst/>
          </a:prstGeom>
          <a:noFill/>
          <a:ln>
            <a:noFill/>
          </a:ln>
        </p:spPr>
        <p:txBody>
          <a:bodyPr spcFirstLastPara="1" wrap="square" lIns="91425" tIns="45700" rIns="91425" bIns="45700" anchor="t" anchorCtr="0">
            <a:noAutofit/>
          </a:bodyPr>
          <a:lstStyle/>
          <a:p>
            <a:pPr marL="457200" lvl="0" indent="0" algn="l" rtl="0">
              <a:spcBef>
                <a:spcPts val="0"/>
              </a:spcBef>
              <a:spcAft>
                <a:spcPts val="0"/>
              </a:spcAft>
              <a:buNone/>
            </a:pPr>
            <a:r>
              <a:rPr lang="en-US" sz="1200"/>
              <a:t/>
            </a:r>
            <a:br>
              <a:rPr lang="en-US" sz="1200"/>
            </a:br>
            <a:r>
              <a:rPr lang="en-US"/>
              <a:t/>
            </a:r>
            <a:br>
              <a:rPr lang="en-US"/>
            </a:br>
            <a:r>
              <a:rPr lang="en-US"/>
              <a:t>Q. How can the service be more proactive and identify clients at an earlier stage?</a:t>
            </a:r>
            <a:endParaRPr/>
          </a:p>
          <a:p>
            <a:pPr marL="457200" lvl="0" indent="0" algn="l" rtl="0">
              <a:spcBef>
                <a:spcPts val="0"/>
              </a:spcBef>
              <a:spcAft>
                <a:spcPts val="0"/>
              </a:spcAft>
              <a:buNone/>
            </a:pPr>
            <a:r>
              <a:rPr lang="en-US"/>
              <a:t>A. Closer working with the 29 GP surgeries in Peterborough</a:t>
            </a:r>
            <a:endParaRPr/>
          </a:p>
          <a:p>
            <a:pPr marL="457200" lvl="0" indent="0" algn="l" rtl="0">
              <a:spcBef>
                <a:spcPts val="0"/>
              </a:spcBef>
              <a:spcAft>
                <a:spcPts val="0"/>
              </a:spcAft>
              <a:buNone/>
            </a:pPr>
            <a:endParaRPr/>
          </a:p>
          <a:p>
            <a:pPr marL="457200" lvl="0" indent="0" algn="l" rtl="0">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656537" y="1088713"/>
            <a:ext cx="66246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Peterborough City Council Home Service Delivery Team</a:t>
            </a:r>
            <a:endParaRPr sz="3600" b="1">
              <a:solidFill>
                <a:srgbClr val="006666"/>
              </a:solidFill>
              <a:latin typeface="Arial"/>
              <a:ea typeface="Arial"/>
              <a:cs typeface="Arial"/>
              <a:sym typeface="Arial"/>
            </a:endParaRPr>
          </a:p>
        </p:txBody>
      </p:sp>
      <p:sp>
        <p:nvSpPr>
          <p:cNvPr id="62" name="Google Shape;62;p14"/>
          <p:cNvSpPr txBox="1">
            <a:spLocks noGrp="1"/>
          </p:cNvSpPr>
          <p:nvPr>
            <p:ph type="body" idx="1"/>
          </p:nvPr>
        </p:nvSpPr>
        <p:spPr>
          <a:xfrm>
            <a:off x="546675" y="2487175"/>
            <a:ext cx="8192400" cy="2863500"/>
          </a:xfrm>
          <a:prstGeom prst="rect">
            <a:avLst/>
          </a:prstGeom>
          <a:noFill/>
          <a:ln>
            <a:noFill/>
          </a:ln>
        </p:spPr>
        <p:txBody>
          <a:bodyPr spcFirstLastPara="1" wrap="square" lIns="91425" tIns="45700" rIns="91425" bIns="45700" anchor="t" anchorCtr="0">
            <a:noAutofit/>
          </a:bodyPr>
          <a:lstStyle/>
          <a:p>
            <a:pPr marL="457200" lvl="0" indent="-342900" algn="l" rtl="0">
              <a:spcBef>
                <a:spcPts val="0"/>
              </a:spcBef>
              <a:spcAft>
                <a:spcPts val="0"/>
              </a:spcAft>
              <a:buSzPts val="1800"/>
              <a:buChar char="•"/>
            </a:pPr>
            <a:r>
              <a:rPr lang="en-US"/>
              <a:t>The Service brings together teams across Adult Social Care and Housing </a:t>
            </a:r>
            <a:endParaRPr/>
          </a:p>
          <a:p>
            <a:pPr marL="457200" lvl="0" indent="-342900" algn="l" rtl="0">
              <a:spcBef>
                <a:spcPts val="0"/>
              </a:spcBef>
              <a:spcAft>
                <a:spcPts val="0"/>
              </a:spcAft>
              <a:buSzPts val="1800"/>
              <a:buChar char="•"/>
            </a:pPr>
            <a:r>
              <a:rPr lang="en-US"/>
              <a:t>Focuses on keeping people living in their homes independently and safely for as long as possible</a:t>
            </a:r>
            <a:endParaRPr/>
          </a:p>
          <a:p>
            <a:pPr marL="457200" lvl="0" indent="-342900" algn="l" rtl="0">
              <a:spcBef>
                <a:spcPts val="0"/>
              </a:spcBef>
              <a:spcAft>
                <a:spcPts val="0"/>
              </a:spcAft>
              <a:buSzPts val="1800"/>
              <a:buChar char="•"/>
            </a:pPr>
            <a:r>
              <a:rPr lang="en-US"/>
              <a:t>‘One stop shop’ approach for clients which looks at both their ability to carry out activities of daily living and their physical home environment</a:t>
            </a:r>
            <a:br>
              <a:rPr lang="en-US"/>
            </a:br>
            <a:endParaRPr sz="2400">
              <a:solidFill>
                <a:srgbClr val="006666"/>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32"/>
          <p:cNvSpPr txBox="1">
            <a:spLocks noGrp="1"/>
          </p:cNvSpPr>
          <p:nvPr>
            <p:ph type="title"/>
          </p:nvPr>
        </p:nvSpPr>
        <p:spPr>
          <a:xfrm>
            <a:off x="708787" y="683763"/>
            <a:ext cx="66246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Next steps</a:t>
            </a:r>
            <a:endParaRPr/>
          </a:p>
        </p:txBody>
      </p:sp>
      <p:sp>
        <p:nvSpPr>
          <p:cNvPr id="177" name="Google Shape;177;p32"/>
          <p:cNvSpPr txBox="1">
            <a:spLocks noGrp="1"/>
          </p:cNvSpPr>
          <p:nvPr>
            <p:ph type="body" idx="1"/>
          </p:nvPr>
        </p:nvSpPr>
        <p:spPr>
          <a:xfrm>
            <a:off x="546675" y="1773925"/>
            <a:ext cx="7905000" cy="3576600"/>
          </a:xfrm>
          <a:prstGeom prst="rect">
            <a:avLst/>
          </a:prstGeom>
          <a:noFill/>
          <a:ln>
            <a:noFill/>
          </a:ln>
        </p:spPr>
        <p:txBody>
          <a:bodyPr spcFirstLastPara="1" wrap="square" lIns="91425" tIns="45700" rIns="91425" bIns="45700" anchor="t" anchorCtr="0">
            <a:noAutofit/>
          </a:bodyPr>
          <a:lstStyle/>
          <a:p>
            <a:pPr marL="457200" lvl="0" indent="-317500" algn="l" rtl="0">
              <a:spcBef>
                <a:spcPts val="0"/>
              </a:spcBef>
              <a:spcAft>
                <a:spcPts val="0"/>
              </a:spcAft>
              <a:buSzPts val="1400"/>
              <a:buChar char="•"/>
            </a:pPr>
            <a:r>
              <a:rPr lang="en-US" sz="1400"/>
              <a:t>We have developed in conjunction with the Greater Peterborough Network a referral form for GPs</a:t>
            </a:r>
            <a:endParaRPr sz="1400"/>
          </a:p>
          <a:p>
            <a:pPr marL="457200" lvl="0" indent="-317500" algn="l" rtl="0">
              <a:spcBef>
                <a:spcPts val="0"/>
              </a:spcBef>
              <a:spcAft>
                <a:spcPts val="0"/>
              </a:spcAft>
              <a:buSzPts val="1400"/>
              <a:buChar char="•"/>
            </a:pPr>
            <a:r>
              <a:rPr lang="en-US" sz="1400"/>
              <a:t>The referral form sits within the GPs IT system which means they can bring the form up, complete it and send it to us without leaving their system</a:t>
            </a:r>
            <a:endParaRPr sz="1400"/>
          </a:p>
          <a:p>
            <a:pPr marL="457200" lvl="0" indent="-317500" algn="l" rtl="0">
              <a:spcBef>
                <a:spcPts val="0"/>
              </a:spcBef>
              <a:spcAft>
                <a:spcPts val="0"/>
              </a:spcAft>
              <a:buSzPts val="1400"/>
              <a:buChar char="•"/>
            </a:pPr>
            <a:r>
              <a:rPr lang="en-US" sz="1400"/>
              <a:t>The referral form has basic client information on it and is a list of services which the GP can select, it includes:</a:t>
            </a:r>
            <a:endParaRPr sz="1400"/>
          </a:p>
          <a:p>
            <a:pPr marL="457200" lvl="0" indent="0" algn="l" rtl="0">
              <a:spcBef>
                <a:spcPts val="0"/>
              </a:spcBef>
              <a:spcAft>
                <a:spcPts val="0"/>
              </a:spcAft>
              <a:buNone/>
            </a:pPr>
            <a:endParaRPr sz="1400"/>
          </a:p>
          <a:p>
            <a:pPr marL="914400" lvl="1" indent="-317500" algn="l" rtl="0">
              <a:spcBef>
                <a:spcPts val="0"/>
              </a:spcBef>
              <a:spcAft>
                <a:spcPts val="0"/>
              </a:spcAft>
              <a:buSzPts val="1400"/>
              <a:buChar char="–"/>
            </a:pPr>
            <a:r>
              <a:rPr lang="en-US" sz="1400"/>
              <a:t>Reablement</a:t>
            </a:r>
            <a:endParaRPr sz="1400"/>
          </a:p>
          <a:p>
            <a:pPr marL="914400" lvl="1" indent="-317500" algn="l" rtl="0">
              <a:spcBef>
                <a:spcPts val="0"/>
              </a:spcBef>
              <a:spcAft>
                <a:spcPts val="0"/>
              </a:spcAft>
              <a:buSzPts val="1400"/>
              <a:buChar char="–"/>
            </a:pPr>
            <a:r>
              <a:rPr lang="en-US" sz="1400"/>
              <a:t>Home environment assessments</a:t>
            </a:r>
            <a:endParaRPr sz="1400"/>
          </a:p>
          <a:p>
            <a:pPr marL="914400" lvl="1" indent="-317500" algn="l" rtl="0">
              <a:spcBef>
                <a:spcPts val="0"/>
              </a:spcBef>
              <a:spcAft>
                <a:spcPts val="0"/>
              </a:spcAft>
              <a:buSzPts val="1400"/>
              <a:buChar char="–"/>
            </a:pPr>
            <a:r>
              <a:rPr lang="en-US" sz="1400"/>
              <a:t>Handyperson service</a:t>
            </a:r>
            <a:endParaRPr sz="1400"/>
          </a:p>
          <a:p>
            <a:pPr marL="914400" lvl="1" indent="-317500" algn="l" rtl="0">
              <a:spcBef>
                <a:spcPts val="0"/>
              </a:spcBef>
              <a:spcAft>
                <a:spcPts val="0"/>
              </a:spcAft>
              <a:buSzPts val="1400"/>
              <a:buChar char="–"/>
            </a:pPr>
            <a:r>
              <a:rPr lang="en-US" sz="1400"/>
              <a:t>Minor aids and adaptations</a:t>
            </a:r>
            <a:endParaRPr sz="1400"/>
          </a:p>
          <a:p>
            <a:pPr marL="914400" lvl="1" indent="-317500" algn="l" rtl="0">
              <a:spcBef>
                <a:spcPts val="0"/>
              </a:spcBef>
              <a:spcAft>
                <a:spcPts val="0"/>
              </a:spcAft>
              <a:buSzPts val="1400"/>
              <a:buChar char="–"/>
            </a:pPr>
            <a:r>
              <a:rPr lang="en-US" sz="1400"/>
              <a:t>Strength and balance classes</a:t>
            </a:r>
            <a:endParaRPr sz="1400"/>
          </a:p>
          <a:p>
            <a:pPr marL="914400" lvl="1" indent="-317500" algn="l" rtl="0">
              <a:spcBef>
                <a:spcPts val="0"/>
              </a:spcBef>
              <a:spcAft>
                <a:spcPts val="0"/>
              </a:spcAft>
              <a:buSzPts val="1400"/>
              <a:buChar char="–"/>
            </a:pPr>
            <a:r>
              <a:rPr lang="en-US" sz="1400"/>
              <a:t>Equipment and TEC</a:t>
            </a:r>
            <a:endParaRPr sz="1400"/>
          </a:p>
          <a:p>
            <a:pPr marL="914400" lvl="1" indent="-317500" algn="l" rtl="0">
              <a:spcBef>
                <a:spcPts val="0"/>
              </a:spcBef>
              <a:spcAft>
                <a:spcPts val="0"/>
              </a:spcAft>
              <a:buSzPts val="1400"/>
              <a:buChar char="–"/>
            </a:pPr>
            <a:r>
              <a:rPr lang="en-US" sz="1400"/>
              <a:t>OT assessments</a:t>
            </a:r>
            <a:endParaRPr sz="1400"/>
          </a:p>
          <a:p>
            <a:pPr marL="914400" lvl="1" indent="-317500" algn="l" rtl="0">
              <a:spcBef>
                <a:spcPts val="0"/>
              </a:spcBef>
              <a:spcAft>
                <a:spcPts val="0"/>
              </a:spcAft>
              <a:buSzPts val="1400"/>
              <a:buChar char="–"/>
            </a:pPr>
            <a:r>
              <a:rPr lang="en-US" sz="1400"/>
              <a:t>Fuel Poverty/LEAP</a:t>
            </a:r>
            <a:endParaRPr sz="1400"/>
          </a:p>
          <a:p>
            <a:pPr marL="914400" lvl="0" indent="0" algn="l" rtl="0">
              <a:spcBef>
                <a:spcPts val="0"/>
              </a:spcBef>
              <a:spcAft>
                <a:spcPts val="0"/>
              </a:spcAft>
              <a:buNone/>
            </a:pPr>
            <a:endParaRPr sz="1400"/>
          </a:p>
          <a:p>
            <a:pPr marL="914400" lvl="0" indent="0" algn="l" rtl="0">
              <a:spcBef>
                <a:spcPts val="0"/>
              </a:spcBef>
              <a:spcAft>
                <a:spcPts val="0"/>
              </a:spcAft>
              <a:buNone/>
            </a:pPr>
            <a:endParaRPr sz="12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33"/>
          <p:cNvSpPr txBox="1">
            <a:spLocks noGrp="1"/>
          </p:cNvSpPr>
          <p:nvPr>
            <p:ph type="title"/>
          </p:nvPr>
        </p:nvSpPr>
        <p:spPr>
          <a:xfrm>
            <a:off x="708787" y="683763"/>
            <a:ext cx="66246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Barriers</a:t>
            </a:r>
            <a:endParaRPr/>
          </a:p>
        </p:txBody>
      </p:sp>
      <p:sp>
        <p:nvSpPr>
          <p:cNvPr id="183" name="Google Shape;183;p33"/>
          <p:cNvSpPr txBox="1">
            <a:spLocks noGrp="1"/>
          </p:cNvSpPr>
          <p:nvPr>
            <p:ph type="body" idx="1"/>
          </p:nvPr>
        </p:nvSpPr>
        <p:spPr>
          <a:xfrm>
            <a:off x="546675" y="1773925"/>
            <a:ext cx="7905000" cy="3576600"/>
          </a:xfrm>
          <a:prstGeom prst="rect">
            <a:avLst/>
          </a:prstGeom>
          <a:noFill/>
          <a:ln>
            <a:noFill/>
          </a:ln>
        </p:spPr>
        <p:txBody>
          <a:bodyPr spcFirstLastPara="1" wrap="square" lIns="91425" tIns="45700" rIns="91425" bIns="45700" anchor="t" anchorCtr="0">
            <a:noAutofit/>
          </a:bodyPr>
          <a:lstStyle/>
          <a:p>
            <a:pPr marL="457200" lvl="0" indent="-342900" algn="l" rtl="0">
              <a:spcBef>
                <a:spcPts val="0"/>
              </a:spcBef>
              <a:spcAft>
                <a:spcPts val="0"/>
              </a:spcAft>
              <a:buSzPts val="1800"/>
              <a:buChar char="•"/>
            </a:pPr>
            <a:r>
              <a:rPr lang="en-US" sz="1800"/>
              <a:t>GPs do not know what services are available </a:t>
            </a:r>
            <a:endParaRPr sz="1800"/>
          </a:p>
          <a:p>
            <a:pPr marL="457200" lvl="0" indent="-342900" algn="l" rtl="0">
              <a:spcBef>
                <a:spcPts val="0"/>
              </a:spcBef>
              <a:spcAft>
                <a:spcPts val="0"/>
              </a:spcAft>
              <a:buSzPts val="1800"/>
              <a:buChar char="•"/>
            </a:pPr>
            <a:r>
              <a:rPr lang="en-US" sz="1800"/>
              <a:t>Needs to be a straightforward and secure process </a:t>
            </a:r>
            <a:endParaRPr sz="1800"/>
          </a:p>
          <a:p>
            <a:pPr marL="457200" lvl="0" indent="-342900" algn="l" rtl="0">
              <a:spcBef>
                <a:spcPts val="0"/>
              </a:spcBef>
              <a:spcAft>
                <a:spcPts val="0"/>
              </a:spcAft>
              <a:buSzPts val="1800"/>
              <a:buChar char="•"/>
            </a:pPr>
            <a:r>
              <a:rPr lang="en-US" sz="1800"/>
              <a:t>GPs need to see that it is not additional work and that it can reduce their workload in the longer term </a:t>
            </a:r>
            <a:endParaRPr sz="1800"/>
          </a:p>
          <a:p>
            <a:pPr marL="457200" lvl="0" indent="-342900" algn="l" rtl="0">
              <a:spcBef>
                <a:spcPts val="0"/>
              </a:spcBef>
              <a:spcAft>
                <a:spcPts val="0"/>
              </a:spcAft>
              <a:buSzPts val="1800"/>
              <a:buChar char="•"/>
            </a:pPr>
            <a:r>
              <a:rPr lang="en-US" sz="1800"/>
              <a:t>GPs will need to be assured that action has been taken and there is feedback </a:t>
            </a:r>
            <a:endParaRPr sz="1800"/>
          </a:p>
          <a:p>
            <a:pPr marL="457200" lvl="0" indent="-342900" algn="l" rtl="0">
              <a:spcBef>
                <a:spcPts val="0"/>
              </a:spcBef>
              <a:spcAft>
                <a:spcPts val="0"/>
              </a:spcAft>
              <a:buSzPts val="1800"/>
              <a:buChar char="•"/>
            </a:pPr>
            <a:r>
              <a:rPr lang="en-US" sz="1800"/>
              <a:t>Need to identify GPs who are proactive and see the value of the preventative approach this offers to encourage their colleagues to use the service </a:t>
            </a:r>
            <a:endParaRPr sz="1800"/>
          </a:p>
          <a:p>
            <a:pPr marL="457200" lvl="0" indent="-342900" algn="l" rtl="0">
              <a:spcBef>
                <a:spcPts val="0"/>
              </a:spcBef>
              <a:spcAft>
                <a:spcPts val="0"/>
              </a:spcAft>
              <a:buSzPts val="1800"/>
              <a:buChar char="•"/>
            </a:pPr>
            <a:r>
              <a:rPr lang="en-US" sz="1800"/>
              <a:t>Having a two way dialogue regarding ongoing cases </a:t>
            </a:r>
            <a:endParaRPr sz="1800"/>
          </a:p>
          <a:p>
            <a:pPr marL="457200" lvl="0" indent="-342900" algn="l" rtl="0">
              <a:spcBef>
                <a:spcPts val="0"/>
              </a:spcBef>
              <a:spcAft>
                <a:spcPts val="0"/>
              </a:spcAft>
              <a:buSzPts val="1800"/>
              <a:buChar char="•"/>
            </a:pPr>
            <a:r>
              <a:rPr lang="en-US" sz="1800"/>
              <a:t>Can’t over promise</a:t>
            </a:r>
            <a:endParaRPr sz="18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34"/>
          <p:cNvSpPr txBox="1">
            <a:spLocks noGrp="1"/>
          </p:cNvSpPr>
          <p:nvPr>
            <p:ph type="title"/>
          </p:nvPr>
        </p:nvSpPr>
        <p:spPr>
          <a:xfrm>
            <a:off x="708787" y="683763"/>
            <a:ext cx="66246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Any Questions?</a:t>
            </a:r>
            <a:endParaRPr/>
          </a:p>
        </p:txBody>
      </p:sp>
      <p:sp>
        <p:nvSpPr>
          <p:cNvPr id="189" name="Google Shape;189;p34"/>
          <p:cNvSpPr txBox="1">
            <a:spLocks noGrp="1"/>
          </p:cNvSpPr>
          <p:nvPr>
            <p:ph type="body" idx="1"/>
          </p:nvPr>
        </p:nvSpPr>
        <p:spPr>
          <a:xfrm>
            <a:off x="619500" y="1735025"/>
            <a:ext cx="7905000" cy="3576600"/>
          </a:xfrm>
          <a:prstGeom prst="rect">
            <a:avLst/>
          </a:prstGeom>
          <a:noFill/>
          <a:ln>
            <a:noFill/>
          </a:ln>
        </p:spPr>
        <p:txBody>
          <a:bodyPr spcFirstLastPara="1" wrap="square" lIns="91425" tIns="45700" rIns="91425" bIns="45700" anchor="t" anchorCtr="0">
            <a:noAutofit/>
          </a:bodyPr>
          <a:lstStyle/>
          <a:p>
            <a:pPr marL="457200" lvl="0" indent="0" algn="l" rtl="0">
              <a:spcBef>
                <a:spcPts val="0"/>
              </a:spcBef>
              <a:spcAft>
                <a:spcPts val="0"/>
              </a:spcAft>
              <a:buNone/>
            </a:pPr>
            <a:r>
              <a:rPr lang="en-US" sz="1200"/>
              <a:t/>
            </a:r>
            <a:br>
              <a:rPr lang="en-US" sz="1200"/>
            </a:br>
            <a:r>
              <a:rPr lang="en-US"/>
              <a:t/>
            </a:r>
            <a:br>
              <a:rPr lang="en-US"/>
            </a:br>
            <a:r>
              <a:rPr lang="en-US"/>
              <a:t>Contact:</a:t>
            </a:r>
            <a:endParaRPr/>
          </a:p>
          <a:p>
            <a:pPr marL="457200" lvl="0" indent="0" algn="l" rtl="0">
              <a:spcBef>
                <a:spcPts val="0"/>
              </a:spcBef>
              <a:spcAft>
                <a:spcPts val="0"/>
              </a:spcAft>
              <a:buNone/>
            </a:pPr>
            <a:endParaRPr/>
          </a:p>
          <a:p>
            <a:pPr marL="457200" lvl="0" indent="0" algn="l" rtl="0">
              <a:spcBef>
                <a:spcPts val="0"/>
              </a:spcBef>
              <a:spcAft>
                <a:spcPts val="0"/>
              </a:spcAft>
              <a:buNone/>
            </a:pPr>
            <a:r>
              <a:rPr lang="en-US"/>
              <a:t>Belinda Child </a:t>
            </a:r>
            <a:r>
              <a:rPr lang="en-US" u="sng">
                <a:solidFill>
                  <a:schemeClr val="hlink"/>
                </a:solidFill>
                <a:hlinkClick r:id="rId3"/>
              </a:rPr>
              <a:t>belinda.child@peterborough.gov.uk</a:t>
            </a:r>
            <a:endParaRPr/>
          </a:p>
          <a:p>
            <a:pPr marL="457200" lvl="0" indent="0" algn="l" rtl="0">
              <a:spcBef>
                <a:spcPts val="0"/>
              </a:spcBef>
              <a:spcAft>
                <a:spcPts val="0"/>
              </a:spcAft>
              <a:buNone/>
            </a:pPr>
            <a:endParaRPr/>
          </a:p>
          <a:p>
            <a:pPr marL="457200" lvl="0" indent="0" algn="l" rtl="0">
              <a:spcBef>
                <a:spcPts val="0"/>
              </a:spcBef>
              <a:spcAft>
                <a:spcPts val="0"/>
              </a:spcAft>
              <a:buNone/>
            </a:pPr>
            <a:r>
              <a:rPr lang="en-US"/>
              <a:t>Sharon Malia </a:t>
            </a:r>
            <a:r>
              <a:rPr lang="en-US" u="sng">
                <a:solidFill>
                  <a:schemeClr val="hlink"/>
                </a:solidFill>
                <a:hlinkClick r:id="rId4"/>
              </a:rPr>
              <a:t>sharon.malia@peterborough.gov.uk</a:t>
            </a:r>
            <a:endParaRPr/>
          </a:p>
          <a:p>
            <a:pPr marL="457200" lvl="0" indent="0" algn="l" rtl="0">
              <a:spcBef>
                <a:spcPts val="0"/>
              </a:spcBef>
              <a:spcAft>
                <a:spcPts val="0"/>
              </a:spcAft>
              <a:buNone/>
            </a:pPr>
            <a:endParaRPr/>
          </a:p>
          <a:p>
            <a:pPr marL="457200" lvl="0" indent="0" algn="l" rtl="0">
              <a:spcBef>
                <a:spcPts val="0"/>
              </a:spcBef>
              <a:spcAft>
                <a:spcPts val="0"/>
              </a:spcAft>
              <a:buNone/>
            </a:pPr>
            <a:endParaRPr/>
          </a:p>
          <a:p>
            <a:pPr marL="457200" lvl="0" indent="0" algn="l" rtl="0">
              <a:spcBef>
                <a:spcPts val="0"/>
              </a:spcBef>
              <a:spcAft>
                <a:spcPts val="0"/>
              </a:spcAft>
              <a:buNone/>
            </a:pPr>
            <a:endParaRPr/>
          </a:p>
          <a:p>
            <a:pPr marL="457200" lvl="0" indent="0" algn="l" rtl="0">
              <a:spcBef>
                <a:spcPts val="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5"/>
          <p:cNvSpPr txBox="1">
            <a:spLocks noGrp="1"/>
          </p:cNvSpPr>
          <p:nvPr>
            <p:ph type="title"/>
          </p:nvPr>
        </p:nvSpPr>
        <p:spPr>
          <a:xfrm>
            <a:off x="656537" y="1088713"/>
            <a:ext cx="66246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100"/>
              <a:buFont typeface="Arial"/>
              <a:buNone/>
            </a:pPr>
            <a:r>
              <a:rPr lang="en-US">
                <a:solidFill>
                  <a:srgbClr val="45818E"/>
                </a:solidFill>
              </a:rPr>
              <a:t>Home Service Delivery Team</a:t>
            </a:r>
            <a:endParaRPr>
              <a:solidFill>
                <a:srgbClr val="45818E"/>
              </a:solidFill>
            </a:endParaRPr>
          </a:p>
          <a:p>
            <a:pPr marL="0" lvl="0" indent="0" algn="l" rtl="0">
              <a:spcBef>
                <a:spcPts val="0"/>
              </a:spcBef>
              <a:spcAft>
                <a:spcPts val="0"/>
              </a:spcAft>
              <a:buNone/>
            </a:pPr>
            <a:endParaRPr>
              <a:solidFill>
                <a:srgbClr val="45818E"/>
              </a:solidFill>
            </a:endParaRPr>
          </a:p>
        </p:txBody>
      </p:sp>
      <p:sp>
        <p:nvSpPr>
          <p:cNvPr id="68" name="Google Shape;68;p15"/>
          <p:cNvSpPr txBox="1">
            <a:spLocks noGrp="1"/>
          </p:cNvSpPr>
          <p:nvPr>
            <p:ph type="body" idx="1"/>
          </p:nvPr>
        </p:nvSpPr>
        <p:spPr>
          <a:xfrm>
            <a:off x="546675" y="2487175"/>
            <a:ext cx="7905000" cy="28635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rgbClr val="000000"/>
              </a:buClr>
              <a:buSzPts val="1100"/>
              <a:buFont typeface="Arial"/>
              <a:buNone/>
            </a:pPr>
            <a:r>
              <a:rPr lang="en-US" sz="1800">
                <a:solidFill>
                  <a:srgbClr val="45818E"/>
                </a:solidFill>
              </a:rPr>
              <a:t>The service brings together</a:t>
            </a:r>
            <a:endParaRPr sz="1800">
              <a:solidFill>
                <a:srgbClr val="45818E"/>
              </a:solidFill>
            </a:endParaRPr>
          </a:p>
          <a:p>
            <a:pPr marL="457200" lvl="0" indent="-342900" algn="l" rtl="0">
              <a:lnSpc>
                <a:spcPct val="115000"/>
              </a:lnSpc>
              <a:spcBef>
                <a:spcPts val="1600"/>
              </a:spcBef>
              <a:spcAft>
                <a:spcPts val="0"/>
              </a:spcAft>
              <a:buClr>
                <a:srgbClr val="45818E"/>
              </a:buClr>
              <a:buSzPts val="1800"/>
              <a:buChar char="●"/>
            </a:pPr>
            <a:r>
              <a:rPr lang="en-US" sz="1800">
                <a:solidFill>
                  <a:srgbClr val="45818E"/>
                </a:solidFill>
              </a:rPr>
              <a:t>Reablement</a:t>
            </a:r>
            <a:endParaRPr sz="1800">
              <a:solidFill>
                <a:srgbClr val="45818E"/>
              </a:solidFill>
            </a:endParaRPr>
          </a:p>
          <a:p>
            <a:pPr marL="457200" lvl="0" indent="-342900" algn="l" rtl="0">
              <a:lnSpc>
                <a:spcPct val="115000"/>
              </a:lnSpc>
              <a:spcBef>
                <a:spcPts val="0"/>
              </a:spcBef>
              <a:spcAft>
                <a:spcPts val="0"/>
              </a:spcAft>
              <a:buClr>
                <a:srgbClr val="45818E"/>
              </a:buClr>
              <a:buSzPts val="1800"/>
              <a:buChar char="●"/>
            </a:pPr>
            <a:r>
              <a:rPr lang="en-US" sz="1800">
                <a:solidFill>
                  <a:srgbClr val="45818E"/>
                </a:solidFill>
              </a:rPr>
              <a:t>Therapy Services (including sensory impairment and assistive technology)</a:t>
            </a:r>
            <a:endParaRPr sz="1800">
              <a:solidFill>
                <a:srgbClr val="45818E"/>
              </a:solidFill>
            </a:endParaRPr>
          </a:p>
          <a:p>
            <a:pPr marL="457200" lvl="0" indent="-342900" algn="l" rtl="0">
              <a:lnSpc>
                <a:spcPct val="115000"/>
              </a:lnSpc>
              <a:spcBef>
                <a:spcPts val="0"/>
              </a:spcBef>
              <a:spcAft>
                <a:spcPts val="0"/>
              </a:spcAft>
              <a:buClr>
                <a:srgbClr val="45818E"/>
              </a:buClr>
              <a:buSzPts val="1800"/>
              <a:buChar char="●"/>
            </a:pPr>
            <a:r>
              <a:rPr lang="en-US" sz="1800">
                <a:solidFill>
                  <a:srgbClr val="45818E"/>
                </a:solidFill>
              </a:rPr>
              <a:t>Care and Repair Home Improvement Agency</a:t>
            </a:r>
            <a:endParaRPr sz="1800">
              <a:solidFill>
                <a:srgbClr val="45818E"/>
              </a:solidFill>
            </a:endParaRPr>
          </a:p>
          <a:p>
            <a:pPr marL="457200" lvl="0" indent="-342900" algn="l" rtl="0">
              <a:lnSpc>
                <a:spcPct val="115000"/>
              </a:lnSpc>
              <a:spcBef>
                <a:spcPts val="0"/>
              </a:spcBef>
              <a:spcAft>
                <a:spcPts val="0"/>
              </a:spcAft>
              <a:buClr>
                <a:srgbClr val="45818E"/>
              </a:buClr>
              <a:buSzPts val="1800"/>
              <a:buChar char="●"/>
            </a:pPr>
            <a:r>
              <a:rPr lang="en-US" sz="1800">
                <a:solidFill>
                  <a:srgbClr val="45818E"/>
                </a:solidFill>
              </a:rPr>
              <a:t>Housing Programmes</a:t>
            </a:r>
            <a:endParaRPr sz="1800">
              <a:solidFill>
                <a:srgbClr val="45818E"/>
              </a:solidFill>
            </a:endParaRPr>
          </a:p>
          <a:p>
            <a:pPr marL="457200" lvl="0" indent="0" algn="l" rtl="0">
              <a:spcBef>
                <a:spcPts val="160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6"/>
          <p:cNvSpPr txBox="1">
            <a:spLocks noGrp="1"/>
          </p:cNvSpPr>
          <p:nvPr>
            <p:ph type="title"/>
          </p:nvPr>
        </p:nvSpPr>
        <p:spPr>
          <a:xfrm>
            <a:off x="708787" y="683763"/>
            <a:ext cx="66246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100"/>
              <a:buFont typeface="Arial"/>
              <a:buNone/>
            </a:pPr>
            <a:r>
              <a:rPr lang="en-US">
                <a:solidFill>
                  <a:srgbClr val="45818E"/>
                </a:solidFill>
              </a:rPr>
              <a:t>Reablement</a:t>
            </a:r>
            <a:endParaRPr b="1">
              <a:solidFill>
                <a:srgbClr val="45818E"/>
              </a:solidFill>
              <a:latin typeface="Arial"/>
              <a:ea typeface="Arial"/>
              <a:cs typeface="Arial"/>
              <a:sym typeface="Arial"/>
            </a:endParaRPr>
          </a:p>
        </p:txBody>
      </p:sp>
      <p:sp>
        <p:nvSpPr>
          <p:cNvPr id="74" name="Google Shape;74;p16"/>
          <p:cNvSpPr txBox="1">
            <a:spLocks noGrp="1"/>
          </p:cNvSpPr>
          <p:nvPr>
            <p:ph type="body" idx="1"/>
          </p:nvPr>
        </p:nvSpPr>
        <p:spPr>
          <a:xfrm>
            <a:off x="546675" y="1773925"/>
            <a:ext cx="7905000" cy="3576600"/>
          </a:xfrm>
          <a:prstGeom prst="rect">
            <a:avLst/>
          </a:prstGeom>
          <a:noFill/>
          <a:ln>
            <a:noFill/>
          </a:ln>
        </p:spPr>
        <p:txBody>
          <a:bodyPr spcFirstLastPara="1" wrap="square" lIns="91425" tIns="45700" rIns="91425" bIns="45700" anchor="t" anchorCtr="0">
            <a:noAutofit/>
          </a:bodyPr>
          <a:lstStyle/>
          <a:p>
            <a:pPr marL="457200" lvl="0" indent="-342900" algn="l" rtl="0">
              <a:spcBef>
                <a:spcPts val="0"/>
              </a:spcBef>
              <a:spcAft>
                <a:spcPts val="0"/>
              </a:spcAft>
              <a:buSzPts val="1800"/>
              <a:buChar char="•"/>
            </a:pPr>
            <a:r>
              <a:rPr lang="en-US" sz="1800"/>
              <a:t>Therapy led </a:t>
            </a:r>
            <a:endParaRPr sz="1800"/>
          </a:p>
          <a:p>
            <a:pPr marL="457200" lvl="0" indent="-342900" algn="l" rtl="0">
              <a:spcBef>
                <a:spcPts val="0"/>
              </a:spcBef>
              <a:spcAft>
                <a:spcPts val="0"/>
              </a:spcAft>
              <a:buSzPts val="1800"/>
              <a:buChar char="•"/>
            </a:pPr>
            <a:r>
              <a:rPr lang="en-US" sz="1800"/>
              <a:t>Short-term support service </a:t>
            </a:r>
            <a:endParaRPr sz="1800"/>
          </a:p>
          <a:p>
            <a:pPr marL="457200" lvl="0" indent="-342900" algn="l" rtl="0">
              <a:spcBef>
                <a:spcPts val="0"/>
              </a:spcBef>
              <a:spcAft>
                <a:spcPts val="0"/>
              </a:spcAft>
              <a:buSzPts val="1800"/>
              <a:buChar char="•"/>
            </a:pPr>
            <a:r>
              <a:rPr lang="en-US" sz="1800"/>
              <a:t>Designed to help maintain independence at home or increase independence following a period of ill health and/or planned or unplanned hospital admission</a:t>
            </a:r>
            <a:endParaRPr sz="1800"/>
          </a:p>
          <a:p>
            <a:pPr marL="457200" lvl="0" indent="-342900" algn="l" rtl="0">
              <a:spcBef>
                <a:spcPts val="0"/>
              </a:spcBef>
              <a:spcAft>
                <a:spcPts val="0"/>
              </a:spcAft>
              <a:buSzPts val="1800"/>
              <a:buChar char="•"/>
            </a:pPr>
            <a:r>
              <a:rPr lang="en-US" sz="1800"/>
              <a:t>The main focus is on improving people’s health and well-being, autonomy and confidence through providing support and encouragement to meet identified goals thereby reducing the need for ongoing care and support</a:t>
            </a:r>
            <a:endParaRPr sz="1800"/>
          </a:p>
          <a:p>
            <a:pPr marL="457200" lvl="0" indent="-342900" algn="l" rtl="0">
              <a:spcBef>
                <a:spcPts val="0"/>
              </a:spcBef>
              <a:spcAft>
                <a:spcPts val="0"/>
              </a:spcAft>
              <a:buSzPts val="1800"/>
              <a:buChar char="•"/>
            </a:pPr>
            <a:r>
              <a:rPr lang="en-US" sz="1800"/>
              <a:t>Ensure all clients have the most appropriate Technology Enabled Care in place</a:t>
            </a:r>
            <a:br>
              <a:rPr lang="en-US" sz="1800"/>
            </a:br>
            <a:endParaRPr sz="1800">
              <a:solidFill>
                <a:srgbClr val="006666"/>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7"/>
          <p:cNvSpPr txBox="1">
            <a:spLocks noGrp="1"/>
          </p:cNvSpPr>
          <p:nvPr>
            <p:ph type="title"/>
          </p:nvPr>
        </p:nvSpPr>
        <p:spPr>
          <a:xfrm>
            <a:off x="708787" y="683763"/>
            <a:ext cx="66246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SzPts val="1100"/>
              <a:buNone/>
            </a:pPr>
            <a:r>
              <a:rPr lang="en-US">
                <a:solidFill>
                  <a:srgbClr val="45818E"/>
                </a:solidFill>
              </a:rPr>
              <a:t>Therapy Services</a:t>
            </a:r>
            <a:endParaRPr b="1">
              <a:solidFill>
                <a:srgbClr val="45818E"/>
              </a:solidFill>
              <a:latin typeface="Arial"/>
              <a:ea typeface="Arial"/>
              <a:cs typeface="Arial"/>
              <a:sym typeface="Arial"/>
            </a:endParaRPr>
          </a:p>
        </p:txBody>
      </p:sp>
      <p:sp>
        <p:nvSpPr>
          <p:cNvPr id="80" name="Google Shape;80;p17"/>
          <p:cNvSpPr txBox="1">
            <a:spLocks noGrp="1"/>
          </p:cNvSpPr>
          <p:nvPr>
            <p:ph type="body" idx="1"/>
          </p:nvPr>
        </p:nvSpPr>
        <p:spPr>
          <a:xfrm>
            <a:off x="546675" y="1773925"/>
            <a:ext cx="7905000" cy="3576600"/>
          </a:xfrm>
          <a:prstGeom prst="rect">
            <a:avLst/>
          </a:prstGeom>
          <a:noFill/>
          <a:ln>
            <a:noFill/>
          </a:ln>
        </p:spPr>
        <p:txBody>
          <a:bodyPr spcFirstLastPara="1" wrap="square" lIns="91425" tIns="45700" rIns="91425" bIns="45700" anchor="t" anchorCtr="0">
            <a:noAutofit/>
          </a:bodyPr>
          <a:lstStyle/>
          <a:p>
            <a:pPr marL="457200" lvl="0" indent="-342900" algn="l" rtl="0">
              <a:spcBef>
                <a:spcPts val="0"/>
              </a:spcBef>
              <a:spcAft>
                <a:spcPts val="0"/>
              </a:spcAft>
              <a:buSzPts val="1800"/>
              <a:buChar char="•"/>
            </a:pPr>
            <a:r>
              <a:rPr lang="en-US" sz="1800"/>
              <a:t>Provides assessment of daily function with people with sensory, physical and/or learning disability and their carers</a:t>
            </a:r>
            <a:endParaRPr sz="1800"/>
          </a:p>
          <a:p>
            <a:pPr marL="457200" lvl="0" indent="-342900" algn="l" rtl="0">
              <a:spcBef>
                <a:spcPts val="0"/>
              </a:spcBef>
              <a:spcAft>
                <a:spcPts val="0"/>
              </a:spcAft>
              <a:buSzPts val="1800"/>
              <a:buChar char="•"/>
            </a:pPr>
            <a:r>
              <a:rPr lang="en-US" sz="1800"/>
              <a:t>Assists with continuing rehabilitation /reablement of a person who has for example been newly registered with a sensory impairment, recovering from a period of ill health or injury or who has had a deterioration from an existing long term condition</a:t>
            </a:r>
            <a:endParaRPr sz="1800"/>
          </a:p>
          <a:p>
            <a:pPr marL="457200" lvl="0" indent="-342900" algn="l" rtl="0">
              <a:spcBef>
                <a:spcPts val="0"/>
              </a:spcBef>
              <a:spcAft>
                <a:spcPts val="0"/>
              </a:spcAft>
              <a:buSzPts val="1800"/>
              <a:buChar char="•"/>
            </a:pPr>
            <a:r>
              <a:rPr lang="en-US" sz="1800"/>
              <a:t>They will agree a programme of activities to improve function with the person, teach adaptive techniques and identify and order equipment as part of the overall enablement of people they are working with, including assessing for disabled facilities grants/minor aids and adaptations </a:t>
            </a:r>
            <a:br>
              <a:rPr lang="en-US" sz="1800"/>
            </a:br>
            <a:r>
              <a:rPr lang="en-US" sz="1800"/>
              <a:t/>
            </a:r>
            <a:br>
              <a:rPr lang="en-US" sz="1800"/>
            </a:br>
            <a:endParaRPr sz="1800">
              <a:solidFill>
                <a:srgbClr val="006666"/>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8"/>
          <p:cNvSpPr txBox="1">
            <a:spLocks noGrp="1"/>
          </p:cNvSpPr>
          <p:nvPr>
            <p:ph type="title"/>
          </p:nvPr>
        </p:nvSpPr>
        <p:spPr>
          <a:xfrm>
            <a:off x="708774" y="683775"/>
            <a:ext cx="72204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SzPts val="1100"/>
              <a:buNone/>
            </a:pPr>
            <a:r>
              <a:rPr lang="en-US">
                <a:solidFill>
                  <a:srgbClr val="45818E"/>
                </a:solidFill>
              </a:rPr>
              <a:t>Care and Repair Home Improvement Agency</a:t>
            </a:r>
            <a:r>
              <a:rPr lang="en-US" sz="2800" b="0">
                <a:solidFill>
                  <a:srgbClr val="45818E"/>
                </a:solidFill>
              </a:rPr>
              <a:t/>
            </a:r>
            <a:br>
              <a:rPr lang="en-US" sz="2800" b="0">
                <a:solidFill>
                  <a:srgbClr val="45818E"/>
                </a:solidFill>
              </a:rPr>
            </a:br>
            <a:endParaRPr sz="3600" b="1">
              <a:solidFill>
                <a:srgbClr val="45818E"/>
              </a:solidFill>
              <a:latin typeface="Arial"/>
              <a:ea typeface="Arial"/>
              <a:cs typeface="Arial"/>
              <a:sym typeface="Arial"/>
            </a:endParaRPr>
          </a:p>
        </p:txBody>
      </p:sp>
      <p:sp>
        <p:nvSpPr>
          <p:cNvPr id="86" name="Google Shape;86;p18"/>
          <p:cNvSpPr txBox="1">
            <a:spLocks noGrp="1"/>
          </p:cNvSpPr>
          <p:nvPr>
            <p:ph type="body" idx="1"/>
          </p:nvPr>
        </p:nvSpPr>
        <p:spPr>
          <a:xfrm>
            <a:off x="546675" y="1773925"/>
            <a:ext cx="7905000" cy="3576600"/>
          </a:xfrm>
          <a:prstGeom prst="rect">
            <a:avLst/>
          </a:prstGeom>
          <a:noFill/>
          <a:ln>
            <a:noFill/>
          </a:ln>
        </p:spPr>
        <p:txBody>
          <a:bodyPr spcFirstLastPara="1" wrap="square" lIns="91425" tIns="45700" rIns="91425" bIns="45700" anchor="t" anchorCtr="0">
            <a:noAutofit/>
          </a:bodyPr>
          <a:lstStyle/>
          <a:p>
            <a:pPr marL="457200" lvl="0" indent="-342900" algn="l" rtl="0">
              <a:spcBef>
                <a:spcPts val="0"/>
              </a:spcBef>
              <a:spcAft>
                <a:spcPts val="0"/>
              </a:spcAft>
              <a:buSzPts val="1800"/>
              <a:buChar char="•"/>
            </a:pPr>
            <a:r>
              <a:rPr lang="en-US" sz="1800"/>
              <a:t>Care and Repair is Peterborough City Council’s in-house Home Improvement Agency. Its purpose is to provide assistance and support to disabled adults and children, elderly, frail and vulnerable residents to adapt, repair and maintain their homes to enable them to live safely and independently</a:t>
            </a:r>
            <a:endParaRPr sz="1800"/>
          </a:p>
          <a:p>
            <a:pPr marL="457200" lvl="0" indent="-342900" algn="l" rtl="0">
              <a:spcBef>
                <a:spcPts val="0"/>
              </a:spcBef>
              <a:spcAft>
                <a:spcPts val="0"/>
              </a:spcAft>
              <a:buSzPts val="1800"/>
              <a:buChar char="•"/>
            </a:pPr>
            <a:r>
              <a:rPr lang="en-US" sz="1800"/>
              <a:t>Disabled Facility Grants</a:t>
            </a:r>
            <a:endParaRPr sz="1800"/>
          </a:p>
          <a:p>
            <a:pPr marL="457200" lvl="0" indent="-342900" algn="l" rtl="0">
              <a:spcBef>
                <a:spcPts val="0"/>
              </a:spcBef>
              <a:spcAft>
                <a:spcPts val="0"/>
              </a:spcAft>
              <a:buSzPts val="1800"/>
              <a:buChar char="•"/>
            </a:pPr>
            <a:r>
              <a:rPr lang="en-US" sz="1800"/>
              <a:t>Repair Assistance Grants</a:t>
            </a:r>
            <a:endParaRPr sz="1800"/>
          </a:p>
          <a:p>
            <a:pPr marL="457200" lvl="0" indent="-342900" algn="l" rtl="0">
              <a:spcBef>
                <a:spcPts val="0"/>
              </a:spcBef>
              <a:spcAft>
                <a:spcPts val="0"/>
              </a:spcAft>
              <a:buSzPts val="1800"/>
              <a:buChar char="•"/>
            </a:pPr>
            <a:r>
              <a:rPr lang="en-US" sz="1800"/>
              <a:t>Relocation Grants</a:t>
            </a:r>
            <a:endParaRPr sz="1800"/>
          </a:p>
          <a:p>
            <a:pPr marL="457200" lvl="0" indent="-342900" algn="l" rtl="0">
              <a:spcBef>
                <a:spcPts val="0"/>
              </a:spcBef>
              <a:spcAft>
                <a:spcPts val="0"/>
              </a:spcAft>
              <a:buSzPts val="1800"/>
              <a:buChar char="•"/>
            </a:pPr>
            <a:r>
              <a:rPr lang="en-US" sz="1800"/>
              <a:t>Minor Aids and Adaptations </a:t>
            </a:r>
            <a:endParaRPr sz="1800"/>
          </a:p>
          <a:p>
            <a:pPr marL="457200" lvl="0" indent="-342900" algn="l" rtl="0">
              <a:spcBef>
                <a:spcPts val="0"/>
              </a:spcBef>
              <a:spcAft>
                <a:spcPts val="0"/>
              </a:spcAft>
              <a:buSzPts val="1800"/>
              <a:buChar char="•"/>
            </a:pPr>
            <a:r>
              <a:rPr lang="en-US" sz="1800"/>
              <a:t>Advice and practical support such as fund-raising, state benefit entitlement checks</a:t>
            </a:r>
            <a:br>
              <a:rPr lang="en-US" sz="1800"/>
            </a:br>
            <a:r>
              <a:rPr lang="en-US" sz="1800"/>
              <a:t/>
            </a:r>
            <a:br>
              <a:rPr lang="en-US" sz="1800"/>
            </a:br>
            <a:endParaRPr sz="1800">
              <a:solidFill>
                <a:srgbClr val="006666"/>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9"/>
          <p:cNvSpPr txBox="1">
            <a:spLocks noGrp="1"/>
          </p:cNvSpPr>
          <p:nvPr>
            <p:ph type="title"/>
          </p:nvPr>
        </p:nvSpPr>
        <p:spPr>
          <a:xfrm>
            <a:off x="708787" y="683763"/>
            <a:ext cx="66246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SzPts val="1100"/>
              <a:buNone/>
            </a:pPr>
            <a:r>
              <a:rPr lang="en-US">
                <a:solidFill>
                  <a:srgbClr val="45818E"/>
                </a:solidFill>
              </a:rPr>
              <a:t>Care and Repair Home Improvement Agency</a:t>
            </a:r>
            <a:br>
              <a:rPr lang="en-US">
                <a:solidFill>
                  <a:srgbClr val="45818E"/>
                </a:solidFill>
              </a:rPr>
            </a:br>
            <a:endParaRPr b="1">
              <a:solidFill>
                <a:srgbClr val="45818E"/>
              </a:solidFill>
              <a:latin typeface="Arial"/>
              <a:ea typeface="Arial"/>
              <a:cs typeface="Arial"/>
              <a:sym typeface="Arial"/>
            </a:endParaRPr>
          </a:p>
        </p:txBody>
      </p:sp>
      <p:sp>
        <p:nvSpPr>
          <p:cNvPr id="92" name="Google Shape;92;p19"/>
          <p:cNvSpPr txBox="1">
            <a:spLocks noGrp="1"/>
          </p:cNvSpPr>
          <p:nvPr>
            <p:ph type="body" idx="1"/>
          </p:nvPr>
        </p:nvSpPr>
        <p:spPr>
          <a:xfrm>
            <a:off x="546675" y="1773925"/>
            <a:ext cx="7905000" cy="3576600"/>
          </a:xfrm>
          <a:prstGeom prst="rect">
            <a:avLst/>
          </a:prstGeom>
          <a:noFill/>
          <a:ln>
            <a:noFill/>
          </a:ln>
        </p:spPr>
        <p:txBody>
          <a:bodyPr spcFirstLastPara="1" wrap="square" lIns="91425" tIns="45700" rIns="91425" bIns="45700" anchor="t" anchorCtr="0">
            <a:noAutofit/>
          </a:bodyPr>
          <a:lstStyle/>
          <a:p>
            <a:pPr marL="457200" lvl="0" indent="-381000" algn="l" rtl="0">
              <a:spcBef>
                <a:spcPts val="0"/>
              </a:spcBef>
              <a:spcAft>
                <a:spcPts val="0"/>
              </a:spcAft>
              <a:buSzPts val="2400"/>
              <a:buChar char="•"/>
            </a:pPr>
            <a:r>
              <a:rPr lang="en-US"/>
              <a:t>Referrals to heating and insulation schemes </a:t>
            </a:r>
            <a:endParaRPr/>
          </a:p>
          <a:p>
            <a:pPr marL="457200" lvl="0" indent="-381000" algn="l" rtl="0">
              <a:spcBef>
                <a:spcPts val="0"/>
              </a:spcBef>
              <a:spcAft>
                <a:spcPts val="0"/>
              </a:spcAft>
              <a:buSzPts val="2400"/>
              <a:buChar char="•"/>
            </a:pPr>
            <a:r>
              <a:rPr lang="en-US"/>
              <a:t>Handyperson Service</a:t>
            </a:r>
            <a:endParaRPr/>
          </a:p>
          <a:p>
            <a:pPr marL="457200" lvl="0" indent="-381000" algn="l" rtl="0">
              <a:spcBef>
                <a:spcPts val="0"/>
              </a:spcBef>
              <a:spcAft>
                <a:spcPts val="0"/>
              </a:spcAft>
              <a:buSzPts val="2400"/>
              <a:buChar char="•"/>
            </a:pPr>
            <a:r>
              <a:rPr lang="en-US"/>
              <a:t>Self funded adaptations &amp; repairs</a:t>
            </a:r>
            <a:endParaRPr/>
          </a:p>
          <a:p>
            <a:pPr marL="457200" lvl="0" indent="-381000" algn="l" rtl="0">
              <a:spcBef>
                <a:spcPts val="0"/>
              </a:spcBef>
              <a:spcAft>
                <a:spcPts val="0"/>
              </a:spcAft>
              <a:buSzPts val="2400"/>
              <a:buChar char="•"/>
            </a:pPr>
            <a:r>
              <a:rPr lang="en-US"/>
              <a:t>Work with the Fire Service to ensure all homes have smoke detectors</a:t>
            </a:r>
            <a:endParaRPr/>
          </a:p>
          <a:p>
            <a:pPr marL="457200" lvl="0" indent="-381000" algn="l" rtl="0">
              <a:spcBef>
                <a:spcPts val="0"/>
              </a:spcBef>
              <a:spcAft>
                <a:spcPts val="0"/>
              </a:spcAft>
              <a:buSzPts val="2400"/>
              <a:buChar char="•"/>
            </a:pPr>
            <a:r>
              <a:rPr lang="en-US"/>
              <a:t>Refer to voluntary organisations</a:t>
            </a:r>
            <a:br>
              <a:rPr lang="en-US"/>
            </a:br>
            <a:endParaRPr>
              <a:solidFill>
                <a:srgbClr val="006666"/>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0"/>
          <p:cNvSpPr txBox="1">
            <a:spLocks noGrp="1"/>
          </p:cNvSpPr>
          <p:nvPr>
            <p:ph type="title"/>
          </p:nvPr>
        </p:nvSpPr>
        <p:spPr>
          <a:xfrm>
            <a:off x="708787" y="683763"/>
            <a:ext cx="66246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Housing Programmes</a:t>
            </a:r>
            <a:endParaRPr/>
          </a:p>
        </p:txBody>
      </p:sp>
      <p:sp>
        <p:nvSpPr>
          <p:cNvPr id="98" name="Google Shape;98;p20"/>
          <p:cNvSpPr txBox="1">
            <a:spLocks noGrp="1"/>
          </p:cNvSpPr>
          <p:nvPr>
            <p:ph type="body" idx="1"/>
          </p:nvPr>
        </p:nvSpPr>
        <p:spPr>
          <a:xfrm>
            <a:off x="546675" y="1773925"/>
            <a:ext cx="7905000" cy="3576600"/>
          </a:xfrm>
          <a:prstGeom prst="rect">
            <a:avLst/>
          </a:prstGeom>
          <a:noFill/>
          <a:ln>
            <a:noFill/>
          </a:ln>
        </p:spPr>
        <p:txBody>
          <a:bodyPr spcFirstLastPara="1" wrap="square" lIns="91425" tIns="45700" rIns="91425" bIns="45700" anchor="t" anchorCtr="0">
            <a:noAutofit/>
          </a:bodyPr>
          <a:lstStyle/>
          <a:p>
            <a:pPr marL="457200" lvl="0" indent="-342900" algn="l" rtl="0">
              <a:spcBef>
                <a:spcPts val="0"/>
              </a:spcBef>
              <a:spcAft>
                <a:spcPts val="0"/>
              </a:spcAft>
              <a:buSzPts val="1800"/>
              <a:buChar char="•"/>
            </a:pPr>
            <a:r>
              <a:rPr lang="en-US" sz="1800"/>
              <a:t>Are responsible for the monitoring of the capital programmes and the decision making process on the most suitable course of action for both grant funded adaptations and remedial repairs to address high risk poor property condition, including the feasibility of large scale, complex adaptations or alternative housing solutions to meet residents long term housing needs.  </a:t>
            </a:r>
            <a:endParaRPr sz="1800"/>
          </a:p>
          <a:p>
            <a:pPr marL="457200" lvl="0" indent="-342900" algn="l" rtl="0">
              <a:spcBef>
                <a:spcPts val="0"/>
              </a:spcBef>
              <a:spcAft>
                <a:spcPts val="0"/>
              </a:spcAft>
              <a:buSzPts val="1800"/>
              <a:buChar char="•"/>
            </a:pPr>
            <a:r>
              <a:rPr lang="en-US" sz="1800"/>
              <a:t>Deliver energy efficiency and fuel poverty projects both directly and with external partners, in particular Peterborough’s award winning LEAP scheme</a:t>
            </a:r>
            <a:endParaRPr sz="1800"/>
          </a:p>
          <a:p>
            <a:pPr marL="457200" lvl="0" indent="-381000" algn="l" rtl="0">
              <a:spcBef>
                <a:spcPts val="0"/>
              </a:spcBef>
              <a:spcAft>
                <a:spcPts val="0"/>
              </a:spcAft>
              <a:buSzPts val="2400"/>
              <a:buChar char="•"/>
            </a:pPr>
            <a:r>
              <a:rPr lang="en-US" sz="1800"/>
              <a:t>Attends all 4 of Peterborough’s Health Multi-Disciplinary Team meetings (MDTs)</a:t>
            </a:r>
            <a:br>
              <a:rPr lang="en-US" sz="1800"/>
            </a:br>
            <a:r>
              <a:rPr lang="en-US"/>
              <a:t/>
            </a:r>
            <a:br>
              <a:rPr lang="en-US"/>
            </a:br>
            <a:r>
              <a:rPr lang="en-US"/>
              <a:t/>
            </a:r>
            <a:br>
              <a:rPr lang="en-US"/>
            </a:br>
            <a:endParaRPr>
              <a:solidFill>
                <a:srgbClr val="006666"/>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21"/>
          <p:cNvSpPr txBox="1">
            <a:spLocks noGrp="1"/>
          </p:cNvSpPr>
          <p:nvPr>
            <p:ph type="title"/>
          </p:nvPr>
        </p:nvSpPr>
        <p:spPr>
          <a:xfrm>
            <a:off x="408298" y="589700"/>
            <a:ext cx="7881000" cy="11430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Local Energy Action Partnership (LEAP)</a:t>
            </a:r>
            <a:endParaRPr/>
          </a:p>
        </p:txBody>
      </p:sp>
      <p:sp>
        <p:nvSpPr>
          <p:cNvPr id="105" name="Google Shape;105;p21"/>
          <p:cNvSpPr txBox="1">
            <a:spLocks noGrp="1"/>
          </p:cNvSpPr>
          <p:nvPr>
            <p:ph type="body" idx="1"/>
          </p:nvPr>
        </p:nvSpPr>
        <p:spPr>
          <a:xfrm>
            <a:off x="520350" y="1988429"/>
            <a:ext cx="6635700" cy="2928000"/>
          </a:xfrm>
          <a:prstGeom prst="rect">
            <a:avLst/>
          </a:prstGeom>
        </p:spPr>
        <p:txBody>
          <a:bodyPr spcFirstLastPara="1" wrap="square" lIns="91425" tIns="45700" rIns="91425" bIns="45700" anchor="t" anchorCtr="0">
            <a:noAutofit/>
          </a:bodyPr>
          <a:lstStyle/>
          <a:p>
            <a:pPr marL="457200" lvl="0" indent="-317500" algn="l" rtl="0">
              <a:spcBef>
                <a:spcPts val="360"/>
              </a:spcBef>
              <a:spcAft>
                <a:spcPts val="0"/>
              </a:spcAft>
              <a:buSzPts val="1400"/>
              <a:buChar char="•"/>
            </a:pPr>
            <a:r>
              <a:rPr lang="en-US" sz="1400"/>
              <a:t>PCC piloted LEAP from January 2017 and it now covers 125 local authorities across the UK.</a:t>
            </a:r>
            <a:endParaRPr sz="1400"/>
          </a:p>
          <a:p>
            <a:pPr marL="457200" lvl="0" indent="-317500" algn="l" rtl="0">
              <a:spcBef>
                <a:spcPts val="0"/>
              </a:spcBef>
              <a:spcAft>
                <a:spcPts val="0"/>
              </a:spcAft>
              <a:buSzPts val="1400"/>
              <a:buChar char="•"/>
            </a:pPr>
            <a:r>
              <a:rPr lang="en-US" sz="1400"/>
              <a:t>Run in partnership with AgilityEco and funded through the Warm Homes Discount Industry Initiative.  It is completely </a:t>
            </a:r>
            <a:r>
              <a:rPr lang="en-US" sz="1400" b="1"/>
              <a:t>FREE</a:t>
            </a:r>
            <a:r>
              <a:rPr lang="en-US" sz="1400"/>
              <a:t> to the council and its residents.</a:t>
            </a:r>
            <a:endParaRPr sz="1400"/>
          </a:p>
          <a:p>
            <a:pPr marL="457200" lvl="0" indent="-317500" algn="l" rtl="0">
              <a:spcBef>
                <a:spcPts val="0"/>
              </a:spcBef>
              <a:spcAft>
                <a:spcPts val="0"/>
              </a:spcAft>
              <a:buSzPts val="1400"/>
              <a:buChar char="•"/>
            </a:pPr>
            <a:r>
              <a:rPr lang="en-US" sz="1400"/>
              <a:t>ALEO East Region Award 2018</a:t>
            </a:r>
            <a:endParaRPr sz="1400"/>
          </a:p>
          <a:p>
            <a:pPr marL="457200" lvl="0" indent="-317500" algn="l" rtl="0">
              <a:spcBef>
                <a:spcPts val="0"/>
              </a:spcBef>
              <a:spcAft>
                <a:spcPts val="0"/>
              </a:spcAft>
              <a:buSzPts val="1400"/>
              <a:buChar char="•"/>
            </a:pPr>
            <a:r>
              <a:rPr lang="en-US" sz="1400"/>
              <a:t>Peterborough have embedded the project across frontline services and the Home Services Delivery Team within Adult Social Care are the coordination point for referrals, liaison with AgilityEco’s Contact Centre, for publicity and awareness of the project.</a:t>
            </a:r>
            <a:endParaRPr sz="1400"/>
          </a:p>
          <a:p>
            <a:pPr marL="457200" lvl="0" indent="-317500" algn="l" rtl="0">
              <a:spcBef>
                <a:spcPts val="0"/>
              </a:spcBef>
              <a:spcAft>
                <a:spcPts val="0"/>
              </a:spcAft>
              <a:buSzPts val="1400"/>
              <a:buChar char="•"/>
            </a:pPr>
            <a:r>
              <a:rPr lang="en-US" sz="1400"/>
              <a:t>1,400 referral target between June 2018 - March 2019</a:t>
            </a:r>
            <a:endParaRPr sz="1400"/>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1723</Words>
  <Application>Microsoft Office PowerPoint</Application>
  <PresentationFormat>On-screen Show (4:3)</PresentationFormat>
  <Paragraphs>128</Paragraphs>
  <Slides>22</Slides>
  <Notes>22</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22</vt:i4>
      </vt:variant>
    </vt:vector>
  </HeadingPairs>
  <TitlesOfParts>
    <vt:vector size="24" baseType="lpstr">
      <vt:lpstr>Arial</vt:lpstr>
      <vt:lpstr>Default Design</vt:lpstr>
      <vt:lpstr> Peterborough City Council Home Service Delivery Team </vt:lpstr>
      <vt:lpstr>Peterborough City Council Home Service Delivery Team</vt:lpstr>
      <vt:lpstr>Home Service Delivery Team </vt:lpstr>
      <vt:lpstr>Reablement</vt:lpstr>
      <vt:lpstr>Therapy Services</vt:lpstr>
      <vt:lpstr>Care and Repair Home Improvement Agency </vt:lpstr>
      <vt:lpstr>Care and Repair Home Improvement Agency </vt:lpstr>
      <vt:lpstr>Housing Programmes</vt:lpstr>
      <vt:lpstr>Local Energy Action Partnership (LEAP)</vt:lpstr>
      <vt:lpstr>Tackling Fuel Poverty</vt:lpstr>
      <vt:lpstr>Tackling Fuel Poverty</vt:lpstr>
      <vt:lpstr>Tackling Fuel Poverty</vt:lpstr>
      <vt:lpstr>Benefit to clients of the service</vt:lpstr>
      <vt:lpstr>Benefit to clients of the service</vt:lpstr>
      <vt:lpstr>Case Study 1</vt:lpstr>
      <vt:lpstr>Case Study 2</vt:lpstr>
      <vt:lpstr>Case Study 2 </vt:lpstr>
      <vt:lpstr>Client’s Comments</vt:lpstr>
      <vt:lpstr>Next Steps</vt:lpstr>
      <vt:lpstr>Next steps</vt:lpstr>
      <vt:lpstr>Barriers</vt:lpstr>
      <vt:lpstr>Any 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Peterborough City Council Home Service Delivery Team </dc:title>
  <dc:creator>Malia Sharon</dc:creator>
  <cp:lastModifiedBy>Malia Sharon</cp:lastModifiedBy>
  <cp:revision>1</cp:revision>
  <dcterms:modified xsi:type="dcterms:W3CDTF">2018-11-19T17:58:51Z</dcterms:modified>
</cp:coreProperties>
</file>