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312" r:id="rId3"/>
    <p:sldId id="342" r:id="rId4"/>
    <p:sldId id="343" r:id="rId5"/>
    <p:sldId id="344" r:id="rId6"/>
    <p:sldId id="346" r:id="rId7"/>
    <p:sldId id="354" r:id="rId8"/>
    <p:sldId id="345" r:id="rId9"/>
    <p:sldId id="347" r:id="rId10"/>
    <p:sldId id="349" r:id="rId11"/>
    <p:sldId id="350" r:id="rId12"/>
    <p:sldId id="352" r:id="rId13"/>
    <p:sldId id="353" r:id="rId14"/>
    <p:sldId id="355" r:id="rId15"/>
    <p:sldId id="348" r:id="rId16"/>
    <p:sldId id="356" r:id="rId17"/>
    <p:sldId id="357" r:id="rId18"/>
    <p:sldId id="358" r:id="rId19"/>
    <p:sldId id="296" r:id="rId20"/>
  </p:sldIdLst>
  <p:sldSz cx="9144000" cy="6858000" type="screen4x3"/>
  <p:notesSz cx="6797675" cy="987425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5F5F5F"/>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12" autoAdjust="0"/>
    <p:restoredTop sz="94671" autoAdjust="0"/>
  </p:normalViewPr>
  <p:slideViewPr>
    <p:cSldViewPr>
      <p:cViewPr varScale="1">
        <p:scale>
          <a:sx n="70" d="100"/>
          <a:sy n="70" d="100"/>
        </p:scale>
        <p:origin x="143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xmlns="" id="{DD9AD3EB-3D0F-4B66-80C9-70D6E9587C38}"/>
              </a:ext>
            </a:extLst>
          </p:cNvPr>
          <p:cNvSpPr>
            <a:spLocks noGrp="1" noChangeArrowheads="1"/>
          </p:cNvSpPr>
          <p:nvPr>
            <p:ph type="hdr" sz="quarter"/>
          </p:nvPr>
        </p:nvSpPr>
        <p:spPr bwMode="auto">
          <a:xfrm>
            <a:off x="0" y="0"/>
            <a:ext cx="29464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Arial" charset="0"/>
              </a:defRPr>
            </a:lvl1pPr>
          </a:lstStyle>
          <a:p>
            <a:pPr>
              <a:defRPr/>
            </a:pPr>
            <a:endParaRPr lang="en-GB"/>
          </a:p>
        </p:txBody>
      </p:sp>
      <p:sp>
        <p:nvSpPr>
          <p:cNvPr id="25603" name="Rectangle 3">
            <a:extLst>
              <a:ext uri="{FF2B5EF4-FFF2-40B4-BE49-F238E27FC236}">
                <a16:creationId xmlns:a16="http://schemas.microsoft.com/office/drawing/2014/main" xmlns="" id="{4F5CE8E8-71FD-47D3-99D4-049845F21AA4}"/>
              </a:ext>
            </a:extLst>
          </p:cNvPr>
          <p:cNvSpPr>
            <a:spLocks noGrp="1" noChangeArrowheads="1"/>
          </p:cNvSpPr>
          <p:nvPr>
            <p:ph type="dt" sz="quarter" idx="1"/>
          </p:nvPr>
        </p:nvSpPr>
        <p:spPr bwMode="auto">
          <a:xfrm>
            <a:off x="3849688" y="0"/>
            <a:ext cx="29464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atin typeface="Arial" charset="0"/>
              </a:defRPr>
            </a:lvl1pPr>
          </a:lstStyle>
          <a:p>
            <a:pPr>
              <a:defRPr/>
            </a:pPr>
            <a:fld id="{7B9995A0-7C37-4344-9606-902606082D21}" type="datetimeFigureOut">
              <a:rPr lang="en-GB"/>
              <a:pPr>
                <a:defRPr/>
              </a:pPr>
              <a:t>29/11/2018</a:t>
            </a:fld>
            <a:endParaRPr lang="en-GB"/>
          </a:p>
        </p:txBody>
      </p:sp>
      <p:sp>
        <p:nvSpPr>
          <p:cNvPr id="25604" name="Rectangle 4">
            <a:extLst>
              <a:ext uri="{FF2B5EF4-FFF2-40B4-BE49-F238E27FC236}">
                <a16:creationId xmlns:a16="http://schemas.microsoft.com/office/drawing/2014/main" xmlns="" id="{97832CC0-7C25-4B3F-967B-84357065EF1D}"/>
              </a:ext>
            </a:extLst>
          </p:cNvPr>
          <p:cNvSpPr>
            <a:spLocks noGrp="1" noChangeArrowheads="1"/>
          </p:cNvSpPr>
          <p:nvPr>
            <p:ph type="ftr" sz="quarter" idx="2"/>
          </p:nvPr>
        </p:nvSpPr>
        <p:spPr bwMode="auto">
          <a:xfrm>
            <a:off x="0" y="9378950"/>
            <a:ext cx="29464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Arial" charset="0"/>
              </a:defRPr>
            </a:lvl1pPr>
          </a:lstStyle>
          <a:p>
            <a:pPr>
              <a:defRPr/>
            </a:pPr>
            <a:endParaRPr lang="en-GB"/>
          </a:p>
        </p:txBody>
      </p:sp>
      <p:sp>
        <p:nvSpPr>
          <p:cNvPr id="25605" name="Rectangle 5">
            <a:extLst>
              <a:ext uri="{FF2B5EF4-FFF2-40B4-BE49-F238E27FC236}">
                <a16:creationId xmlns:a16="http://schemas.microsoft.com/office/drawing/2014/main" xmlns="" id="{23F862B6-467E-484A-A083-03EFA7EE0638}"/>
              </a:ext>
            </a:extLst>
          </p:cNvPr>
          <p:cNvSpPr>
            <a:spLocks noGrp="1" noChangeArrowheads="1"/>
          </p:cNvSpPr>
          <p:nvPr>
            <p:ph type="sldNum" sz="quarter" idx="3"/>
          </p:nvPr>
        </p:nvSpPr>
        <p:spPr bwMode="auto">
          <a:xfrm>
            <a:off x="3849688" y="9378950"/>
            <a:ext cx="29464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74979FD1-AEA5-4999-89D5-95A2C3597576}" type="slidenum">
              <a:rPr lang="en-GB" altLang="en-US"/>
              <a:pPr>
                <a:defRPr/>
              </a:pPr>
              <a:t>‹#›</a:t>
            </a:fld>
            <a:endParaRPr lang="en-GB" altLang="en-US"/>
          </a:p>
        </p:txBody>
      </p:sp>
    </p:spTree>
    <p:extLst>
      <p:ext uri="{BB962C8B-B14F-4D97-AF65-F5344CB8AC3E}">
        <p14:creationId xmlns:p14="http://schemas.microsoft.com/office/powerpoint/2010/main" val="2564832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C971D14B-8932-45D6-A54E-ACE6D971BCD4}"/>
              </a:ext>
            </a:extLst>
          </p:cNvPr>
          <p:cNvSpPr>
            <a:spLocks noGrp="1"/>
          </p:cNvSpPr>
          <p:nvPr>
            <p:ph type="hdr" sz="quarter"/>
          </p:nvPr>
        </p:nvSpPr>
        <p:spPr>
          <a:xfrm>
            <a:off x="0" y="0"/>
            <a:ext cx="2946400" cy="493713"/>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GB"/>
          </a:p>
        </p:txBody>
      </p:sp>
      <p:sp>
        <p:nvSpPr>
          <p:cNvPr id="3" name="Date Placeholder 2">
            <a:extLst>
              <a:ext uri="{FF2B5EF4-FFF2-40B4-BE49-F238E27FC236}">
                <a16:creationId xmlns:a16="http://schemas.microsoft.com/office/drawing/2014/main" xmlns="" id="{39D7C21D-5B89-4527-9109-5843AE71CF78}"/>
              </a:ext>
            </a:extLst>
          </p:cNvPr>
          <p:cNvSpPr>
            <a:spLocks noGrp="1"/>
          </p:cNvSpPr>
          <p:nvPr>
            <p:ph type="dt" idx="1"/>
          </p:nvPr>
        </p:nvSpPr>
        <p:spPr>
          <a:xfrm>
            <a:off x="3849688" y="0"/>
            <a:ext cx="2946400" cy="493713"/>
          </a:xfrm>
          <a:prstGeom prst="rect">
            <a:avLst/>
          </a:prstGeom>
        </p:spPr>
        <p:txBody>
          <a:bodyPr vert="horz" lIns="91440" tIns="45720" rIns="91440" bIns="45720" rtlCol="0"/>
          <a:lstStyle>
            <a:lvl1pPr algn="r" eaLnBrk="1" hangingPunct="1">
              <a:defRPr sz="1200">
                <a:latin typeface="Arial" charset="0"/>
              </a:defRPr>
            </a:lvl1pPr>
          </a:lstStyle>
          <a:p>
            <a:pPr>
              <a:defRPr/>
            </a:pPr>
            <a:fld id="{E8BBD736-B807-458E-A310-C569E008CC22}" type="datetimeFigureOut">
              <a:rPr lang="en-GB"/>
              <a:pPr>
                <a:defRPr/>
              </a:pPr>
              <a:t>29/11/2018</a:t>
            </a:fld>
            <a:endParaRPr lang="en-GB"/>
          </a:p>
        </p:txBody>
      </p:sp>
      <p:sp>
        <p:nvSpPr>
          <p:cNvPr id="4" name="Slide Image Placeholder 3">
            <a:extLst>
              <a:ext uri="{FF2B5EF4-FFF2-40B4-BE49-F238E27FC236}">
                <a16:creationId xmlns:a16="http://schemas.microsoft.com/office/drawing/2014/main" xmlns="" id="{78A1C523-FE8B-43A2-AFAC-05596EAF5625}"/>
              </a:ext>
            </a:extLst>
          </p:cNvPr>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xmlns="" id="{04ED9B02-16E5-4EF1-8F3B-5C8329CF8708}"/>
              </a:ext>
            </a:extLst>
          </p:cNvPr>
          <p:cNvSpPr>
            <a:spLocks noGrp="1"/>
          </p:cNvSpPr>
          <p:nvPr>
            <p:ph type="body" sz="quarter" idx="3"/>
          </p:nvPr>
        </p:nvSpPr>
        <p:spPr>
          <a:xfrm>
            <a:off x="679450" y="4691063"/>
            <a:ext cx="5438775" cy="4443412"/>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xmlns="" id="{2AC17E0E-2276-4651-97DE-76DFFADCC344}"/>
              </a:ext>
            </a:extLst>
          </p:cNvPr>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GB"/>
          </a:p>
        </p:txBody>
      </p:sp>
      <p:sp>
        <p:nvSpPr>
          <p:cNvPr id="7" name="Slide Number Placeholder 6">
            <a:extLst>
              <a:ext uri="{FF2B5EF4-FFF2-40B4-BE49-F238E27FC236}">
                <a16:creationId xmlns:a16="http://schemas.microsoft.com/office/drawing/2014/main" xmlns="" id="{910F355F-FBED-4592-A1A3-3FE00B130C76}"/>
              </a:ext>
            </a:extLst>
          </p:cNvPr>
          <p:cNvSpPr>
            <a:spLocks noGrp="1"/>
          </p:cNvSpPr>
          <p:nvPr>
            <p:ph type="sldNum" sz="quarter" idx="5"/>
          </p:nvPr>
        </p:nvSpPr>
        <p:spPr>
          <a:xfrm>
            <a:off x="3849688" y="9378950"/>
            <a:ext cx="2946400" cy="49371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E98F803-34A6-4F53-A205-72B62E94AE31}" type="slidenum">
              <a:rPr lang="en-GB" altLang="en-US"/>
              <a:pPr>
                <a:defRPr/>
              </a:pPr>
              <a:t>‹#›</a:t>
            </a:fld>
            <a:endParaRPr lang="en-GB" altLang="en-US"/>
          </a:p>
        </p:txBody>
      </p:sp>
    </p:spTree>
    <p:extLst>
      <p:ext uri="{BB962C8B-B14F-4D97-AF65-F5344CB8AC3E}">
        <p14:creationId xmlns:p14="http://schemas.microsoft.com/office/powerpoint/2010/main" val="22224560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xmlns="" id="{022F101D-DDC6-4D81-B815-BFF033DAEF0B}"/>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xmlns="" id="{6A474634-3462-430A-A81E-F3DC6A12F59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xmlns="" id="{79E70CC5-53EC-4D88-9118-779A15AFB8B0}"/>
              </a:ext>
            </a:extLst>
          </p:cNvPr>
          <p:cNvSpPr>
            <a:spLocks noGrp="1" noChangeArrowheads="1"/>
          </p:cNvSpPr>
          <p:nvPr>
            <p:ph type="sldNum" sz="quarter" idx="12"/>
          </p:nvPr>
        </p:nvSpPr>
        <p:spPr>
          <a:ln/>
        </p:spPr>
        <p:txBody>
          <a:bodyPr/>
          <a:lstStyle>
            <a:lvl1pPr>
              <a:defRPr/>
            </a:lvl1pPr>
          </a:lstStyle>
          <a:p>
            <a:pPr>
              <a:defRPr/>
            </a:pPr>
            <a:fld id="{CCE695D5-666F-45B0-891E-027BEFE8F314}" type="slidenum">
              <a:rPr lang="en-GB" altLang="en-US"/>
              <a:pPr>
                <a:defRPr/>
              </a:pPr>
              <a:t>‹#›</a:t>
            </a:fld>
            <a:endParaRPr lang="en-GB" altLang="en-US"/>
          </a:p>
        </p:txBody>
      </p:sp>
    </p:spTree>
    <p:extLst>
      <p:ext uri="{BB962C8B-B14F-4D97-AF65-F5344CB8AC3E}">
        <p14:creationId xmlns:p14="http://schemas.microsoft.com/office/powerpoint/2010/main" val="4130665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xmlns="" id="{08AB5BCA-FD44-49B5-B7C5-7EBE1E45485F}"/>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xmlns="" id="{CC6009A1-F8A4-404A-A173-B2F135B6EDFC}"/>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xmlns="" id="{C3DCC3FD-B701-4306-A950-89936FAC5C03}"/>
              </a:ext>
            </a:extLst>
          </p:cNvPr>
          <p:cNvSpPr>
            <a:spLocks noGrp="1" noChangeArrowheads="1"/>
          </p:cNvSpPr>
          <p:nvPr>
            <p:ph type="sldNum" sz="quarter" idx="12"/>
          </p:nvPr>
        </p:nvSpPr>
        <p:spPr>
          <a:ln/>
        </p:spPr>
        <p:txBody>
          <a:bodyPr/>
          <a:lstStyle>
            <a:lvl1pPr>
              <a:defRPr/>
            </a:lvl1pPr>
          </a:lstStyle>
          <a:p>
            <a:pPr>
              <a:defRPr/>
            </a:pPr>
            <a:fld id="{A6615E55-366F-49DC-9CCA-55487A2119E9}" type="slidenum">
              <a:rPr lang="en-GB" altLang="en-US"/>
              <a:pPr>
                <a:defRPr/>
              </a:pPr>
              <a:t>‹#›</a:t>
            </a:fld>
            <a:endParaRPr lang="en-GB" altLang="en-US"/>
          </a:p>
        </p:txBody>
      </p:sp>
    </p:spTree>
    <p:extLst>
      <p:ext uri="{BB962C8B-B14F-4D97-AF65-F5344CB8AC3E}">
        <p14:creationId xmlns:p14="http://schemas.microsoft.com/office/powerpoint/2010/main" val="2259810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xmlns="" id="{6531FE9E-6613-45C0-812E-3B7E4D3C5602}"/>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xmlns="" id="{6E3ADB18-883F-4A97-9521-6116C4709CDA}"/>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xmlns="" id="{574F1BFC-A4EC-4D73-B433-E42408184E85}"/>
              </a:ext>
            </a:extLst>
          </p:cNvPr>
          <p:cNvSpPr>
            <a:spLocks noGrp="1" noChangeArrowheads="1"/>
          </p:cNvSpPr>
          <p:nvPr>
            <p:ph type="sldNum" sz="quarter" idx="12"/>
          </p:nvPr>
        </p:nvSpPr>
        <p:spPr>
          <a:ln/>
        </p:spPr>
        <p:txBody>
          <a:bodyPr/>
          <a:lstStyle>
            <a:lvl1pPr>
              <a:defRPr/>
            </a:lvl1pPr>
          </a:lstStyle>
          <a:p>
            <a:pPr>
              <a:defRPr/>
            </a:pPr>
            <a:fld id="{107FD84B-9D0F-44C2-9997-FC02298DC235}" type="slidenum">
              <a:rPr lang="en-GB" altLang="en-US"/>
              <a:pPr>
                <a:defRPr/>
              </a:pPr>
              <a:t>‹#›</a:t>
            </a:fld>
            <a:endParaRPr lang="en-GB" altLang="en-US"/>
          </a:p>
        </p:txBody>
      </p:sp>
    </p:spTree>
    <p:extLst>
      <p:ext uri="{BB962C8B-B14F-4D97-AF65-F5344CB8AC3E}">
        <p14:creationId xmlns:p14="http://schemas.microsoft.com/office/powerpoint/2010/main" val="1155090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xmlns="" id="{A3F5AB8F-36B1-417A-801F-490D895B8A23}"/>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xmlns="" id="{81DCF25E-141B-4321-8AD9-7F8D160839C0}"/>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xmlns="" id="{66998998-AD6B-4DC9-9BC4-19B319360839}"/>
              </a:ext>
            </a:extLst>
          </p:cNvPr>
          <p:cNvSpPr>
            <a:spLocks noGrp="1" noChangeArrowheads="1"/>
          </p:cNvSpPr>
          <p:nvPr>
            <p:ph type="sldNum" sz="quarter" idx="12"/>
          </p:nvPr>
        </p:nvSpPr>
        <p:spPr>
          <a:ln/>
        </p:spPr>
        <p:txBody>
          <a:bodyPr/>
          <a:lstStyle>
            <a:lvl1pPr>
              <a:defRPr/>
            </a:lvl1pPr>
          </a:lstStyle>
          <a:p>
            <a:pPr>
              <a:defRPr/>
            </a:pPr>
            <a:fld id="{97F5D757-84D3-4369-8866-613565E4B194}" type="slidenum">
              <a:rPr lang="en-GB" altLang="en-US"/>
              <a:pPr>
                <a:defRPr/>
              </a:pPr>
              <a:t>‹#›</a:t>
            </a:fld>
            <a:endParaRPr lang="en-GB" altLang="en-US"/>
          </a:p>
        </p:txBody>
      </p:sp>
    </p:spTree>
    <p:extLst>
      <p:ext uri="{BB962C8B-B14F-4D97-AF65-F5344CB8AC3E}">
        <p14:creationId xmlns:p14="http://schemas.microsoft.com/office/powerpoint/2010/main" val="3151702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36294F79-35B1-49B2-9BA5-CACE9D035ECE}"/>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xmlns="" id="{E48F4036-F78A-471D-A071-FFF01F6582C8}"/>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xmlns="" id="{B9F5853D-9A53-43B5-82C4-70E76E33E51A}"/>
              </a:ext>
            </a:extLst>
          </p:cNvPr>
          <p:cNvSpPr>
            <a:spLocks noGrp="1" noChangeArrowheads="1"/>
          </p:cNvSpPr>
          <p:nvPr>
            <p:ph type="sldNum" sz="quarter" idx="12"/>
          </p:nvPr>
        </p:nvSpPr>
        <p:spPr>
          <a:ln/>
        </p:spPr>
        <p:txBody>
          <a:bodyPr/>
          <a:lstStyle>
            <a:lvl1pPr>
              <a:defRPr/>
            </a:lvl1pPr>
          </a:lstStyle>
          <a:p>
            <a:pPr>
              <a:defRPr/>
            </a:pPr>
            <a:fld id="{301933E2-5FC0-4CC6-945F-8050D2AF5DF3}" type="slidenum">
              <a:rPr lang="en-GB" altLang="en-US"/>
              <a:pPr>
                <a:defRPr/>
              </a:pPr>
              <a:t>‹#›</a:t>
            </a:fld>
            <a:endParaRPr lang="en-GB" altLang="en-US"/>
          </a:p>
        </p:txBody>
      </p:sp>
    </p:spTree>
    <p:extLst>
      <p:ext uri="{BB962C8B-B14F-4D97-AF65-F5344CB8AC3E}">
        <p14:creationId xmlns:p14="http://schemas.microsoft.com/office/powerpoint/2010/main" val="1408238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xmlns="" id="{E5C8BE45-1A46-4B31-ACF7-C29DC4D42389}"/>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xmlns="" id="{B9B0BE24-9A9F-4D8C-8E6D-DB8E15C967C7}"/>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xmlns="" id="{7B62B2B5-2F84-478F-8519-29F012ABA5F6}"/>
              </a:ext>
            </a:extLst>
          </p:cNvPr>
          <p:cNvSpPr>
            <a:spLocks noGrp="1" noChangeArrowheads="1"/>
          </p:cNvSpPr>
          <p:nvPr>
            <p:ph type="sldNum" sz="quarter" idx="12"/>
          </p:nvPr>
        </p:nvSpPr>
        <p:spPr>
          <a:ln/>
        </p:spPr>
        <p:txBody>
          <a:bodyPr/>
          <a:lstStyle>
            <a:lvl1pPr>
              <a:defRPr/>
            </a:lvl1pPr>
          </a:lstStyle>
          <a:p>
            <a:pPr>
              <a:defRPr/>
            </a:pPr>
            <a:fld id="{6CEABFF6-2976-4D30-8328-7B0885AE94FA}" type="slidenum">
              <a:rPr lang="en-GB" altLang="en-US"/>
              <a:pPr>
                <a:defRPr/>
              </a:pPr>
              <a:t>‹#›</a:t>
            </a:fld>
            <a:endParaRPr lang="en-GB" altLang="en-US"/>
          </a:p>
        </p:txBody>
      </p:sp>
    </p:spTree>
    <p:extLst>
      <p:ext uri="{BB962C8B-B14F-4D97-AF65-F5344CB8AC3E}">
        <p14:creationId xmlns:p14="http://schemas.microsoft.com/office/powerpoint/2010/main" val="2612752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xmlns="" id="{AB822FD9-B94C-45E0-8C71-6DE423D81641}"/>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xmlns="" id="{1FB270A2-A484-4B69-A169-859283E67971}"/>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xmlns="" id="{5C17984E-BE60-4DBA-B156-9EA6005C1AFD}"/>
              </a:ext>
            </a:extLst>
          </p:cNvPr>
          <p:cNvSpPr>
            <a:spLocks noGrp="1" noChangeArrowheads="1"/>
          </p:cNvSpPr>
          <p:nvPr>
            <p:ph type="sldNum" sz="quarter" idx="12"/>
          </p:nvPr>
        </p:nvSpPr>
        <p:spPr>
          <a:ln/>
        </p:spPr>
        <p:txBody>
          <a:bodyPr/>
          <a:lstStyle>
            <a:lvl1pPr>
              <a:defRPr/>
            </a:lvl1pPr>
          </a:lstStyle>
          <a:p>
            <a:pPr>
              <a:defRPr/>
            </a:pPr>
            <a:fld id="{4F3637E4-DCDF-4E19-A4A0-10EB214928F4}" type="slidenum">
              <a:rPr lang="en-GB" altLang="en-US"/>
              <a:pPr>
                <a:defRPr/>
              </a:pPr>
              <a:t>‹#›</a:t>
            </a:fld>
            <a:endParaRPr lang="en-GB" altLang="en-US"/>
          </a:p>
        </p:txBody>
      </p:sp>
    </p:spTree>
    <p:extLst>
      <p:ext uri="{BB962C8B-B14F-4D97-AF65-F5344CB8AC3E}">
        <p14:creationId xmlns:p14="http://schemas.microsoft.com/office/powerpoint/2010/main" val="2051819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xmlns="" id="{D87825E7-7E69-4042-A3EF-AD271B367AEB}"/>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xmlns="" id="{33789EFB-E65A-4ABC-A133-E33C725E562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xmlns="" id="{6B34559D-76FB-407B-A6B4-774DAB727F98}"/>
              </a:ext>
            </a:extLst>
          </p:cNvPr>
          <p:cNvSpPr>
            <a:spLocks noGrp="1" noChangeArrowheads="1"/>
          </p:cNvSpPr>
          <p:nvPr>
            <p:ph type="sldNum" sz="quarter" idx="12"/>
          </p:nvPr>
        </p:nvSpPr>
        <p:spPr>
          <a:ln/>
        </p:spPr>
        <p:txBody>
          <a:bodyPr/>
          <a:lstStyle>
            <a:lvl1pPr>
              <a:defRPr/>
            </a:lvl1pPr>
          </a:lstStyle>
          <a:p>
            <a:pPr>
              <a:defRPr/>
            </a:pPr>
            <a:fld id="{39C60CEA-879E-4CC8-82F0-FEEC1C83607B}" type="slidenum">
              <a:rPr lang="en-GB" altLang="en-US"/>
              <a:pPr>
                <a:defRPr/>
              </a:pPr>
              <a:t>‹#›</a:t>
            </a:fld>
            <a:endParaRPr lang="en-GB" altLang="en-US"/>
          </a:p>
        </p:txBody>
      </p:sp>
    </p:spTree>
    <p:extLst>
      <p:ext uri="{BB962C8B-B14F-4D97-AF65-F5344CB8AC3E}">
        <p14:creationId xmlns:p14="http://schemas.microsoft.com/office/powerpoint/2010/main" val="889835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2DA716FF-7F26-4FD1-A723-ECB8BE2E1294}"/>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xmlns="" id="{0B18A4D3-F9CD-415C-86A3-F32752D914F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xmlns="" id="{188B4884-01E6-425A-9B19-AF2984A3F78A}"/>
              </a:ext>
            </a:extLst>
          </p:cNvPr>
          <p:cNvSpPr>
            <a:spLocks noGrp="1" noChangeArrowheads="1"/>
          </p:cNvSpPr>
          <p:nvPr>
            <p:ph type="sldNum" sz="quarter" idx="12"/>
          </p:nvPr>
        </p:nvSpPr>
        <p:spPr>
          <a:ln/>
        </p:spPr>
        <p:txBody>
          <a:bodyPr/>
          <a:lstStyle>
            <a:lvl1pPr>
              <a:defRPr/>
            </a:lvl1pPr>
          </a:lstStyle>
          <a:p>
            <a:pPr>
              <a:defRPr/>
            </a:pPr>
            <a:fld id="{CBDEAF83-F330-4874-BD28-D85672D4681E}" type="slidenum">
              <a:rPr lang="en-GB" altLang="en-US"/>
              <a:pPr>
                <a:defRPr/>
              </a:pPr>
              <a:t>‹#›</a:t>
            </a:fld>
            <a:endParaRPr lang="en-GB" altLang="en-US"/>
          </a:p>
        </p:txBody>
      </p:sp>
    </p:spTree>
    <p:extLst>
      <p:ext uri="{BB962C8B-B14F-4D97-AF65-F5344CB8AC3E}">
        <p14:creationId xmlns:p14="http://schemas.microsoft.com/office/powerpoint/2010/main" val="2622792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xmlns="" id="{464D592F-C869-4485-8FA4-4A1A25135EEF}"/>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xmlns="" id="{4D871744-A79E-4CC6-BC91-6599FD735A41}"/>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xmlns="" id="{A9544870-5DFC-4611-9DE4-39F3C240DAD5}"/>
              </a:ext>
            </a:extLst>
          </p:cNvPr>
          <p:cNvSpPr>
            <a:spLocks noGrp="1" noChangeArrowheads="1"/>
          </p:cNvSpPr>
          <p:nvPr>
            <p:ph type="sldNum" sz="quarter" idx="12"/>
          </p:nvPr>
        </p:nvSpPr>
        <p:spPr>
          <a:ln/>
        </p:spPr>
        <p:txBody>
          <a:bodyPr/>
          <a:lstStyle>
            <a:lvl1pPr>
              <a:defRPr/>
            </a:lvl1pPr>
          </a:lstStyle>
          <a:p>
            <a:pPr>
              <a:defRPr/>
            </a:pPr>
            <a:fld id="{ED047AD9-EA4B-4F88-9A7F-A3322C803A2C}" type="slidenum">
              <a:rPr lang="en-GB" altLang="en-US"/>
              <a:pPr>
                <a:defRPr/>
              </a:pPr>
              <a:t>‹#›</a:t>
            </a:fld>
            <a:endParaRPr lang="en-GB" altLang="en-US"/>
          </a:p>
        </p:txBody>
      </p:sp>
    </p:spTree>
    <p:extLst>
      <p:ext uri="{BB962C8B-B14F-4D97-AF65-F5344CB8AC3E}">
        <p14:creationId xmlns:p14="http://schemas.microsoft.com/office/powerpoint/2010/main" val="2804031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xmlns="" id="{683BB630-A342-41D9-B9F5-5A8AA7056849}"/>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xmlns="" id="{03C0FD3B-B9FD-4EC4-8B72-CC612730171B}"/>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xmlns="" id="{236AB772-378E-4AF9-9809-B293F12F091B}"/>
              </a:ext>
            </a:extLst>
          </p:cNvPr>
          <p:cNvSpPr>
            <a:spLocks noGrp="1" noChangeArrowheads="1"/>
          </p:cNvSpPr>
          <p:nvPr>
            <p:ph type="sldNum" sz="quarter" idx="12"/>
          </p:nvPr>
        </p:nvSpPr>
        <p:spPr>
          <a:ln/>
        </p:spPr>
        <p:txBody>
          <a:bodyPr/>
          <a:lstStyle>
            <a:lvl1pPr>
              <a:defRPr/>
            </a:lvl1pPr>
          </a:lstStyle>
          <a:p>
            <a:pPr>
              <a:defRPr/>
            </a:pPr>
            <a:fld id="{A57D13F0-1304-4B55-BC26-CCA44B7205AB}" type="slidenum">
              <a:rPr lang="en-GB" altLang="en-US"/>
              <a:pPr>
                <a:defRPr/>
              </a:pPr>
              <a:t>‹#›</a:t>
            </a:fld>
            <a:endParaRPr lang="en-GB" altLang="en-US"/>
          </a:p>
        </p:txBody>
      </p:sp>
    </p:spTree>
    <p:extLst>
      <p:ext uri="{BB962C8B-B14F-4D97-AF65-F5344CB8AC3E}">
        <p14:creationId xmlns:p14="http://schemas.microsoft.com/office/powerpoint/2010/main" val="1976009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210D685A-95D8-4133-AD55-F4368E6808F0}"/>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3C7141E4-F23D-4CB8-A586-51ABD0195D97}"/>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A20AF348-F734-4F3E-B736-07C487F25343}"/>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GB"/>
          </a:p>
        </p:txBody>
      </p:sp>
      <p:sp>
        <p:nvSpPr>
          <p:cNvPr id="1029" name="Rectangle 5">
            <a:extLst>
              <a:ext uri="{FF2B5EF4-FFF2-40B4-BE49-F238E27FC236}">
                <a16:creationId xmlns:a16="http://schemas.microsoft.com/office/drawing/2014/main" xmlns="" id="{E8713350-C223-4BC0-AA96-1AEC4C594155}"/>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GB"/>
          </a:p>
        </p:txBody>
      </p:sp>
      <p:sp>
        <p:nvSpPr>
          <p:cNvPr id="1030" name="Rectangle 6">
            <a:extLst>
              <a:ext uri="{FF2B5EF4-FFF2-40B4-BE49-F238E27FC236}">
                <a16:creationId xmlns:a16="http://schemas.microsoft.com/office/drawing/2014/main" xmlns="" id="{EF5F2663-8158-405A-86E4-3FBD6D4449E6}"/>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57032F2A-7D29-4893-A167-9FF58809CFF6}"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https://www.salixhomes.org/news/pioneering-smart-home-technology-keep-older-people-safe-their-homes-piloted-salford"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england.shelter.org.uk/professional_resources/policy_and_research/policy_library/policy_library_folder/report_the_future_of_housing_and_home_scenarios_for_2030"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17.jpeg"/></Relationships>
</file>

<file path=ppt/slides/_rels/slide1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nextavenue.org/cool-technology-trends-older-adults/"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20.jpeg"/></Relationships>
</file>

<file path=ppt/slides/_rels/slide19.xml.rels><?xml version="1.0" encoding="UTF-8" standalone="yes"?>
<Relationships xmlns="http://schemas.openxmlformats.org/package/2006/relationships"><Relationship Id="rId3" Type="http://schemas.openxmlformats.org/officeDocument/2006/relationships/hyperlink" Target="https://www.housinglin.org.uk/going-digital/" TargetMode="External"/><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21.png"/><Relationship Id="rId4" Type="http://schemas.openxmlformats.org/officeDocument/2006/relationships/hyperlink" Target="mailto:c.skidmore@housinglin.org.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skillsforcare.org.uk/Document-library/NMDS-SC,-workforce-intelligence-and-innovation/Research/Digital-literacy/Digital-Capabilities-Survey-Report-300314-FINAL.pdf" TargetMode="External"/><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s://www.hact.org.uk/sites/default/files/uploads/Archives/2016/12/HACT%20-%20Is%20Housing%20Really%20Ready%20To%20Go%20Digital.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eceee.org/library/conference_proceedings/eceee_Summer_Studies/2013/6-appliances-product-policy-and-ict/who-uses-smart-home-technologies-representations-of-users-by-the-smart-home-industry/"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hyperlink" Target="https://link.springer.com/article/10.1007/s10209-016-0499-3"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HLIN">
            <a:extLst>
              <a:ext uri="{FF2B5EF4-FFF2-40B4-BE49-F238E27FC236}">
                <a16:creationId xmlns:a16="http://schemas.microsoft.com/office/drawing/2014/main" xmlns="" id="{6C4C7F7E-A9A0-4368-9C13-58608B7CDD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0925" y="115888"/>
            <a:ext cx="3959225" cy="1058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a:extLst>
              <a:ext uri="{FF2B5EF4-FFF2-40B4-BE49-F238E27FC236}">
                <a16:creationId xmlns:a16="http://schemas.microsoft.com/office/drawing/2014/main" xmlns="" id="{2BBF859D-CED2-4B72-91B5-81BA6C8E98F5}"/>
              </a:ext>
            </a:extLst>
          </p:cNvPr>
          <p:cNvSpPr>
            <a:spLocks noChangeArrowheads="1"/>
          </p:cNvSpPr>
          <p:nvPr/>
        </p:nvSpPr>
        <p:spPr bwMode="auto">
          <a:xfrm>
            <a:off x="71438" y="2781300"/>
            <a:ext cx="9144000" cy="1944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defRPr/>
            </a:pPr>
            <a:r>
              <a:rPr lang="en-GB" sz="3600" b="1" dirty="0">
                <a:solidFill>
                  <a:schemeClr val="tx2"/>
                </a:solidFill>
                <a:effectLst>
                  <a:outerShdw blurRad="38100" dist="38100" dir="2700000" algn="tl">
                    <a:srgbClr val="C0C0C0"/>
                  </a:outerShdw>
                </a:effectLst>
                <a:latin typeface="Arial" charset="0"/>
              </a:rPr>
              <a:t>Digital Health, Housing and </a:t>
            </a:r>
          </a:p>
          <a:p>
            <a:pPr algn="ctr" eaLnBrk="1" hangingPunct="1">
              <a:defRPr/>
            </a:pPr>
            <a:r>
              <a:rPr lang="en-GB" sz="3600" b="1" dirty="0">
                <a:solidFill>
                  <a:schemeClr val="tx2"/>
                </a:solidFill>
                <a:effectLst>
                  <a:outerShdw blurRad="38100" dist="38100" dir="2700000" algn="tl">
                    <a:srgbClr val="C0C0C0"/>
                  </a:outerShdw>
                </a:effectLst>
                <a:latin typeface="Arial" charset="0"/>
              </a:rPr>
              <a:t>Social Care – the Tipping Point?</a:t>
            </a:r>
          </a:p>
          <a:p>
            <a:pPr algn="ctr" eaLnBrk="1" hangingPunct="1">
              <a:defRPr/>
            </a:pPr>
            <a:r>
              <a:rPr lang="en-GB" sz="3600" b="1" dirty="0">
                <a:solidFill>
                  <a:schemeClr val="tx2"/>
                </a:solidFill>
                <a:effectLst>
                  <a:outerShdw blurRad="38100" dist="38100" dir="2700000" algn="tl">
                    <a:srgbClr val="C0C0C0"/>
                  </a:outerShdw>
                </a:effectLst>
                <a:latin typeface="Arial" charset="0"/>
              </a:rPr>
              <a:t> </a:t>
            </a:r>
          </a:p>
          <a:p>
            <a:pPr algn="ctr" eaLnBrk="1" hangingPunct="1">
              <a:defRPr/>
            </a:pPr>
            <a:endParaRPr lang="en-GB" sz="3600" b="1" dirty="0">
              <a:solidFill>
                <a:schemeClr val="tx2"/>
              </a:solidFill>
              <a:effectLst>
                <a:outerShdw blurRad="38100" dist="38100" dir="2700000" algn="tl">
                  <a:srgbClr val="C0C0C0"/>
                </a:outerShdw>
              </a:effectLst>
              <a:latin typeface="Arial" charset="0"/>
            </a:endParaRPr>
          </a:p>
          <a:p>
            <a:pPr algn="ctr" eaLnBrk="1" hangingPunct="1">
              <a:defRPr/>
            </a:pPr>
            <a:endParaRPr lang="en-GB" sz="1600" b="1" dirty="0">
              <a:solidFill>
                <a:schemeClr val="tx2"/>
              </a:solidFill>
              <a:effectLst>
                <a:outerShdw blurRad="38100" dist="38100" dir="2700000" algn="tl">
                  <a:srgbClr val="C0C0C0"/>
                </a:outerShdw>
              </a:effectLst>
              <a:latin typeface="Arial" charset="0"/>
            </a:endParaRPr>
          </a:p>
          <a:p>
            <a:pPr algn="ctr" eaLnBrk="1" hangingPunct="1">
              <a:defRPr/>
            </a:pPr>
            <a:endParaRPr lang="en-GB" sz="4400" b="1" dirty="0">
              <a:solidFill>
                <a:schemeClr val="tx2"/>
              </a:solidFill>
              <a:effectLst>
                <a:outerShdw blurRad="38100" dist="38100" dir="2700000" algn="tl">
                  <a:srgbClr val="C0C0C0"/>
                </a:outerShdw>
              </a:effectLst>
              <a:latin typeface="Arial" charset="0"/>
            </a:endParaRPr>
          </a:p>
        </p:txBody>
      </p:sp>
      <p:sp>
        <p:nvSpPr>
          <p:cNvPr id="3" name="Rectangle 3">
            <a:extLst>
              <a:ext uri="{FF2B5EF4-FFF2-40B4-BE49-F238E27FC236}">
                <a16:creationId xmlns:a16="http://schemas.microsoft.com/office/drawing/2014/main" xmlns="" id="{0DB6A3A2-4FC4-4AC1-B9E1-71944B4BCFCB}"/>
              </a:ext>
            </a:extLst>
          </p:cNvPr>
          <p:cNvSpPr>
            <a:spLocks noChangeArrowheads="1"/>
          </p:cNvSpPr>
          <p:nvPr/>
        </p:nvSpPr>
        <p:spPr bwMode="auto">
          <a:xfrm>
            <a:off x="611188" y="4294188"/>
            <a:ext cx="8064500" cy="1655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eaLnBrk="1" hangingPunct="1">
              <a:spcBef>
                <a:spcPct val="20000"/>
              </a:spcBef>
              <a:buClr>
                <a:srgbClr val="E20176"/>
              </a:buClr>
              <a:buFont typeface="Wingdings" pitchFamily="2" charset="2"/>
              <a:buNone/>
              <a:defRPr/>
            </a:pPr>
            <a:r>
              <a:rPr lang="en-US" sz="3200" b="1" dirty="0">
                <a:solidFill>
                  <a:schemeClr val="bg2"/>
                </a:solidFill>
                <a:effectLst>
                  <a:outerShdw blurRad="38100" dist="38100" dir="2700000" algn="tl">
                    <a:srgbClr val="C0C0C0"/>
                  </a:outerShdw>
                </a:effectLst>
                <a:latin typeface="Arial" charset="0"/>
              </a:rPr>
              <a:t>Clare Skidmore</a:t>
            </a:r>
          </a:p>
          <a:p>
            <a:pPr algn="r" eaLnBrk="1" hangingPunct="1">
              <a:spcBef>
                <a:spcPct val="20000"/>
              </a:spcBef>
              <a:buClr>
                <a:srgbClr val="E20176"/>
              </a:buClr>
              <a:buFont typeface="Wingdings" pitchFamily="2" charset="2"/>
              <a:buNone/>
              <a:defRPr/>
            </a:pPr>
            <a:r>
              <a:rPr lang="en-US" sz="3200" b="1" i="1" dirty="0">
                <a:solidFill>
                  <a:schemeClr val="bg2"/>
                </a:solidFill>
                <a:effectLst>
                  <a:outerShdw blurRad="38100" dist="38100" dir="2700000" algn="tl">
                    <a:srgbClr val="C0C0C0"/>
                  </a:outerShdw>
                </a:effectLst>
                <a:latin typeface="Arial" charset="0"/>
              </a:rPr>
              <a:t>Strategic Lead – Influencing and Networks, </a:t>
            </a:r>
            <a:r>
              <a:rPr lang="en-US" sz="3200" b="1" i="1" dirty="0">
                <a:solidFill>
                  <a:srgbClr val="000000"/>
                </a:solidFill>
                <a:effectLst>
                  <a:outerShdw blurRad="38100" dist="38100" dir="2700000" algn="tl">
                    <a:srgbClr val="C0C0C0"/>
                  </a:outerShdw>
                </a:effectLst>
                <a:latin typeface="Arial" charset="0"/>
              </a:rPr>
              <a:t>Housing LIN</a:t>
            </a:r>
            <a:endParaRPr lang="en-US" sz="3200" b="1" dirty="0">
              <a:solidFill>
                <a:srgbClr val="000000"/>
              </a:solidFill>
              <a:effectLst>
                <a:outerShdw blurRad="38100" dist="38100" dir="2700000" algn="tl">
                  <a:srgbClr val="C0C0C0"/>
                </a:outerShdw>
              </a:effectLst>
              <a:latin typeface="Arial" charset="0"/>
            </a:endParaRPr>
          </a:p>
          <a:p>
            <a:pPr algn="r" eaLnBrk="1" hangingPunct="1">
              <a:spcBef>
                <a:spcPct val="20000"/>
              </a:spcBef>
              <a:buClr>
                <a:srgbClr val="E20176"/>
              </a:buClr>
              <a:buFont typeface="Wingdings" pitchFamily="2" charset="2"/>
              <a:buNone/>
              <a:defRPr/>
            </a:pPr>
            <a:r>
              <a:rPr lang="en-US" sz="3200" b="1" dirty="0">
                <a:solidFill>
                  <a:srgbClr val="000000"/>
                </a:solidFill>
                <a:effectLst>
                  <a:outerShdw blurRad="38100" dist="38100" dir="2700000" algn="tl">
                    <a:srgbClr val="C0C0C0"/>
                  </a:outerShdw>
                </a:effectLst>
                <a:latin typeface="Arial" charset="0"/>
              </a:rPr>
              <a:t>@</a:t>
            </a:r>
            <a:r>
              <a:rPr lang="en-US" sz="3200" b="1" dirty="0" err="1">
                <a:solidFill>
                  <a:srgbClr val="000000"/>
                </a:solidFill>
                <a:effectLst>
                  <a:outerShdw blurRad="38100" dist="38100" dir="2700000" algn="tl">
                    <a:srgbClr val="C0C0C0"/>
                  </a:outerShdw>
                </a:effectLst>
                <a:latin typeface="Arial" charset="0"/>
              </a:rPr>
              <a:t>SkidmoreClare</a:t>
            </a:r>
            <a:endParaRPr lang="en-US" sz="3200" b="1" dirty="0">
              <a:solidFill>
                <a:srgbClr val="000000"/>
              </a:solidFill>
              <a:effectLst>
                <a:outerShdw blurRad="38100" dist="38100" dir="2700000" algn="tl">
                  <a:srgbClr val="C0C0C0"/>
                </a:outerShdw>
              </a:effectLst>
              <a:latin typeface="Arial" charset="0"/>
            </a:endParaRPr>
          </a:p>
          <a:p>
            <a:pPr algn="ctr" eaLnBrk="1" hangingPunct="1">
              <a:spcBef>
                <a:spcPct val="20000"/>
              </a:spcBef>
              <a:defRPr/>
            </a:pPr>
            <a:endParaRPr lang="en-GB" sz="3200" dirty="0">
              <a:solidFill>
                <a:schemeClr val="bg2"/>
              </a:solidFill>
              <a:latin typeface="Arial" charset="0"/>
            </a:endParaRPr>
          </a:p>
        </p:txBody>
      </p:sp>
      <p:pic>
        <p:nvPicPr>
          <p:cNvPr id="4101" name="Picture 7" descr="HousingLIN_logo_strapline_redBG">
            <a:extLst>
              <a:ext uri="{FF2B5EF4-FFF2-40B4-BE49-F238E27FC236}">
                <a16:creationId xmlns:a16="http://schemas.microsoft.com/office/drawing/2014/main" xmlns="" id="{096AE1CB-095F-492B-AD59-36C80975D4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55612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3F669454-322D-4A96-840D-88179A5EE998}"/>
              </a:ext>
            </a:extLst>
          </p:cNvPr>
          <p:cNvSpPr>
            <a:spLocks noGrp="1" noChangeArrowheads="1"/>
          </p:cNvSpPr>
          <p:nvPr>
            <p:ph idx="1"/>
          </p:nvPr>
        </p:nvSpPr>
        <p:spPr>
          <a:xfrm>
            <a:off x="0" y="1365835"/>
            <a:ext cx="7196137" cy="720725"/>
          </a:xfrm>
        </p:spPr>
        <p:txBody>
          <a:bodyPr/>
          <a:lstStyle/>
          <a:p>
            <a:pPr marL="0" indent="0" algn="ctr">
              <a:buFontTx/>
              <a:buNone/>
              <a:tabLst>
                <a:tab pos="1258888" algn="l"/>
              </a:tabLst>
            </a:pPr>
            <a:r>
              <a:rPr lang="en-GB" altLang="en-US" dirty="0"/>
              <a:t>Key Policy Developments</a:t>
            </a:r>
          </a:p>
          <a:p>
            <a:pPr marL="0" indent="0" algn="ctr">
              <a:buFontTx/>
              <a:buNone/>
              <a:tabLst>
                <a:tab pos="1258888" algn="l"/>
              </a:tabLst>
            </a:pPr>
            <a:endParaRPr lang="en-GB" altLang="en-US" dirty="0"/>
          </a:p>
        </p:txBody>
      </p:sp>
      <p:pic>
        <p:nvPicPr>
          <p:cNvPr id="8195" name="Picture 4" descr="HousingLIN_logo_strapline_redBG">
            <a:extLst>
              <a:ext uri="{FF2B5EF4-FFF2-40B4-BE49-F238E27FC236}">
                <a16:creationId xmlns:a16="http://schemas.microsoft.com/office/drawing/2014/main" xmlns="" id="{6F2F6DC8-9840-4251-8711-4EC100BF50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4556125" cy="1190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0">
            <a:extLst>
              <a:ext uri="{FF2B5EF4-FFF2-40B4-BE49-F238E27FC236}">
                <a16:creationId xmlns:a16="http://schemas.microsoft.com/office/drawing/2014/main" xmlns="" id="{DCD2B7A9-42E0-4229-B721-DF6ACA31C919}"/>
              </a:ext>
            </a:extLst>
          </p:cNvPr>
          <p:cNvSpPr txBox="1">
            <a:spLocks noChangeArrowheads="1"/>
          </p:cNvSpPr>
          <p:nvPr/>
        </p:nvSpPr>
        <p:spPr bwMode="auto">
          <a:xfrm>
            <a:off x="245535" y="1983505"/>
            <a:ext cx="8621179" cy="5624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7000"/>
              </a:lnSpc>
              <a:spcAft>
                <a:spcPts val="800"/>
              </a:spcAft>
            </a:pPr>
            <a:r>
              <a:rPr lang="en-GB" sz="2000" dirty="0">
                <a:ea typeface="Calibri" panose="020F0502020204030204" pitchFamily="34" charset="0"/>
              </a:rPr>
              <a:t>Adult social care green paper expected to </a:t>
            </a:r>
            <a:r>
              <a:rPr lang="en-GB" sz="2000" dirty="0">
                <a:ea typeface="Calibri" panose="020F0502020204030204" pitchFamily="34" charset="0"/>
                <a:cs typeface="Times New Roman" panose="02020603050405020304" pitchFamily="18" charset="0"/>
              </a:rPr>
              <a:t>have strong focus on role of technology in transformation of social care, and embedding of personalised care for people, whatever type of housing they live in.</a:t>
            </a:r>
          </a:p>
          <a:p>
            <a:pPr>
              <a:lnSpc>
                <a:spcPct val="107000"/>
              </a:lnSpc>
              <a:spcAft>
                <a:spcPts val="800"/>
              </a:spcAft>
            </a:pPr>
            <a:r>
              <a:rPr lang="en-GB" sz="2000" dirty="0">
                <a:ea typeface="Calibri" panose="020F0502020204030204" pitchFamily="34" charset="0"/>
                <a:cs typeface="Times New Roman" panose="02020603050405020304" pitchFamily="18" charset="0"/>
              </a:rPr>
              <a:t>Equally, the NHS 10 Year Plan is expected to incorporate a strong emphasis on the role of technology and digital in NHS transformation.</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ea typeface="Calibri" panose="020F0502020204030204" pitchFamily="34" charset="0"/>
                <a:cs typeface="Times New Roman" panose="02020603050405020304" pitchFamily="18" charset="0"/>
              </a:rPr>
              <a:t>Government’s ‘Ageing Grand Challenge’ as part of their Industrial Strategy aims to </a:t>
            </a:r>
            <a:r>
              <a:rPr lang="en-GB" sz="2000" i="1" dirty="0">
                <a:ea typeface="Calibri" panose="020F0502020204030204" pitchFamily="34" charset="0"/>
                <a:cs typeface="Times New Roman" panose="02020603050405020304" pitchFamily="18" charset="0"/>
              </a:rPr>
              <a:t>‘harness the power of innovation to help meet the needs of an ageing society</a:t>
            </a:r>
            <a:r>
              <a:rPr lang="en-GB" sz="2000" dirty="0">
                <a:ea typeface="Calibri" panose="020F0502020204030204" pitchFamily="34" charset="0"/>
                <a:cs typeface="Times New Roman" panose="02020603050405020304" pitchFamily="18" charset="0"/>
              </a:rPr>
              <a:t>’, and to </a:t>
            </a:r>
            <a:r>
              <a:rPr lang="en-GB" sz="2000" i="1" dirty="0">
                <a:ea typeface="Calibri" panose="020F0502020204030204" pitchFamily="34" charset="0"/>
                <a:cs typeface="Times New Roman" panose="02020603050405020304" pitchFamily="18" charset="0"/>
              </a:rPr>
              <a:t>‘build markets for consumer products and services that better meet the needs of older people’</a:t>
            </a:r>
            <a:r>
              <a:rPr lang="en-GB" sz="2000" dirty="0">
                <a:ea typeface="Calibri" panose="020F0502020204030204" pitchFamily="34" charset="0"/>
                <a:cs typeface="Times New Roman" panose="02020603050405020304" pitchFamily="18" charset="0"/>
              </a:rPr>
              <a:t>.</a:t>
            </a:r>
          </a:p>
          <a:p>
            <a:pPr>
              <a:lnSpc>
                <a:spcPct val="107000"/>
              </a:lnSpc>
              <a:spcAft>
                <a:spcPts val="800"/>
              </a:spcAft>
            </a:pPr>
            <a:r>
              <a:rPr lang="en-GB" sz="2000" dirty="0">
                <a:ea typeface="Calibri" panose="020F0502020204030204" pitchFamily="34" charset="0"/>
                <a:cs typeface="Times New Roman" panose="02020603050405020304" pitchFamily="18" charset="0"/>
              </a:rPr>
              <a:t> </a:t>
            </a:r>
            <a:r>
              <a:rPr lang="en-GB" sz="2000" dirty="0"/>
              <a:t>In August 2018, the government confirmed that funding arrangements for supported housing tenants would remain ‘in the welfare system’, providing revenue funding security for providers of supported housing. </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spcBef>
                <a:spcPct val="0"/>
              </a:spcBef>
            </a:pPr>
            <a:endParaRPr lang="en-GB" sz="2000" dirty="0">
              <a:ea typeface="Calibri" panose="020F0502020204030204" pitchFamily="34" charset="0"/>
            </a:endParaRPr>
          </a:p>
          <a:p>
            <a:pPr>
              <a:spcBef>
                <a:spcPct val="0"/>
              </a:spcBef>
            </a:pPr>
            <a:endParaRPr lang="en-GB" sz="2000" dirty="0">
              <a:ea typeface="Calibri" panose="020F0502020204030204" pitchFamily="34" charset="0"/>
            </a:endParaRPr>
          </a:p>
          <a:p>
            <a:pPr marL="0" indent="0">
              <a:buFontTx/>
              <a:buNone/>
              <a:defRPr/>
            </a:pPr>
            <a:endParaRPr lang="en-GB" altLang="en-US" sz="2000" dirty="0"/>
          </a:p>
        </p:txBody>
      </p:sp>
      <p:pic>
        <p:nvPicPr>
          <p:cNvPr id="52226" name="Picture 2" descr="Image result for adult social care green paper">
            <a:extLst>
              <a:ext uri="{FF2B5EF4-FFF2-40B4-BE49-F238E27FC236}">
                <a16:creationId xmlns:a16="http://schemas.microsoft.com/office/drawing/2014/main" xmlns="" id="{427595CE-D386-4C28-BA85-B8D6932103F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6175" y="-26988"/>
            <a:ext cx="2987825" cy="19918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3292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a:extLst>
              <a:ext uri="{FF2B5EF4-FFF2-40B4-BE49-F238E27FC236}">
                <a16:creationId xmlns:a16="http://schemas.microsoft.com/office/drawing/2014/main" xmlns="" id="{4454C76D-154B-452A-A03E-828B7E6449A7}"/>
              </a:ext>
            </a:extLst>
          </p:cNvPr>
          <p:cNvSpPr>
            <a:spLocks noChangeArrowheads="1"/>
          </p:cNvSpPr>
          <p:nvPr/>
        </p:nvSpPr>
        <p:spPr bwMode="auto">
          <a:xfrm>
            <a:off x="539552" y="1269702"/>
            <a:ext cx="7488238"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defRPr/>
            </a:pPr>
            <a:r>
              <a:rPr lang="en-GB" sz="3200" kern="0" dirty="0">
                <a:solidFill>
                  <a:srgbClr val="000000"/>
                </a:solidFill>
                <a:latin typeface="Arial" charset="0"/>
                <a:ea typeface="+mj-ea"/>
                <a:cs typeface="+mj-cs"/>
              </a:rPr>
              <a:t>Salix </a:t>
            </a:r>
            <a:r>
              <a:rPr lang="en-GB" sz="3200" kern="0" dirty="0" err="1">
                <a:solidFill>
                  <a:srgbClr val="000000"/>
                </a:solidFill>
                <a:latin typeface="Arial" charset="0"/>
                <a:ea typeface="+mj-ea"/>
                <a:cs typeface="+mj-cs"/>
              </a:rPr>
              <a:t>MiiHomes</a:t>
            </a:r>
            <a:endParaRPr lang="en-GB" sz="3200" b="1" dirty="0">
              <a:solidFill>
                <a:srgbClr val="000000"/>
              </a:solidFill>
              <a:latin typeface="Arial" charset="0"/>
            </a:endParaRPr>
          </a:p>
        </p:txBody>
      </p:sp>
      <p:pic>
        <p:nvPicPr>
          <p:cNvPr id="19459" name="Picture 8" descr="HousingLIN_logo_strapline_redBG">
            <a:extLst>
              <a:ext uri="{FF2B5EF4-FFF2-40B4-BE49-F238E27FC236}">
                <a16:creationId xmlns:a16="http://schemas.microsoft.com/office/drawing/2014/main" xmlns="" id="{BDC20F01-D8C6-44FE-8882-4A964C2AC1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55612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xmlns="" id="{CE179AE7-7D01-41DE-9B08-21F59DC862AA}"/>
              </a:ext>
            </a:extLst>
          </p:cNvPr>
          <p:cNvSpPr txBox="1"/>
          <p:nvPr/>
        </p:nvSpPr>
        <p:spPr>
          <a:xfrm>
            <a:off x="1" y="1988840"/>
            <a:ext cx="5796136" cy="2554545"/>
          </a:xfrm>
          <a:prstGeom prst="rect">
            <a:avLst/>
          </a:prstGeom>
          <a:noFill/>
        </p:spPr>
        <p:txBody>
          <a:bodyPr wrap="square">
            <a:spAutoFit/>
          </a:bodyPr>
          <a:lstStyle/>
          <a:p>
            <a:pPr marL="800100" lvl="1" indent="-342900" eaLnBrk="1" hangingPunct="1">
              <a:buFont typeface="Arial" panose="020B0604020202020204" pitchFamily="34" charset="0"/>
              <a:buChar char="•"/>
              <a:defRPr/>
            </a:pPr>
            <a:r>
              <a:rPr lang="en-GB" sz="2000" dirty="0">
                <a:ea typeface="Calibri" panose="020F0502020204030204" pitchFamily="34" charset="0"/>
              </a:rPr>
              <a:t>Salix Homes are trialling smart home technology to help older people to continue living safely in their own homes, with Salford Royal NHS Foundation Trust, and Universities of Manchester and Salford.</a:t>
            </a:r>
            <a:r>
              <a:rPr lang="en-GB" sz="2000" spc="5" dirty="0">
                <a:solidFill>
                  <a:srgbClr val="333333"/>
                </a:solidFill>
                <a:ea typeface="Times New Roman" panose="02020603050405020304" pitchFamily="18" charset="0"/>
              </a:rPr>
              <a:t> </a:t>
            </a:r>
          </a:p>
          <a:p>
            <a:pPr marL="800100" lvl="1" indent="-342900" eaLnBrk="1" hangingPunct="1">
              <a:buFont typeface="Arial" panose="020B0604020202020204" pitchFamily="34" charset="0"/>
              <a:buChar char="•"/>
              <a:defRPr/>
            </a:pPr>
            <a:endParaRPr lang="en-GB" sz="2000" spc="5" dirty="0">
              <a:solidFill>
                <a:srgbClr val="333333"/>
              </a:solidFill>
              <a:ea typeface="Times New Roman" panose="02020603050405020304" pitchFamily="18" charset="0"/>
            </a:endParaRPr>
          </a:p>
          <a:p>
            <a:pPr marL="800100" lvl="1" indent="-342900" eaLnBrk="1" hangingPunct="1">
              <a:buFont typeface="Arial" panose="020B0604020202020204" pitchFamily="34" charset="0"/>
              <a:buChar char="•"/>
              <a:defRPr/>
            </a:pPr>
            <a:endParaRPr lang="en-GB" sz="2000" dirty="0">
              <a:ea typeface="Calibri" panose="020F0502020204030204" pitchFamily="34" charset="0"/>
            </a:endParaRPr>
          </a:p>
        </p:txBody>
      </p:sp>
      <p:pic>
        <p:nvPicPr>
          <p:cNvPr id="57346" name="Picture 2" descr="Image result for salix miihomes">
            <a:extLst>
              <a:ext uri="{FF2B5EF4-FFF2-40B4-BE49-F238E27FC236}">
                <a16:creationId xmlns:a16="http://schemas.microsoft.com/office/drawing/2014/main" xmlns="" id="{76499629-123E-40E3-A078-49DD8A64B6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7" y="172094"/>
            <a:ext cx="3155459" cy="281074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xmlns="" id="{E7FE95FF-A0F8-4D9A-A3FA-014326F27455}"/>
              </a:ext>
            </a:extLst>
          </p:cNvPr>
          <p:cNvSpPr txBox="1"/>
          <p:nvPr/>
        </p:nvSpPr>
        <p:spPr>
          <a:xfrm>
            <a:off x="0" y="3861048"/>
            <a:ext cx="9145016" cy="3549048"/>
          </a:xfrm>
          <a:prstGeom prst="rect">
            <a:avLst/>
          </a:prstGeom>
          <a:noFill/>
        </p:spPr>
        <p:txBody>
          <a:bodyPr wrap="square" rtlCol="0">
            <a:spAutoFit/>
          </a:bodyPr>
          <a:lstStyle/>
          <a:p>
            <a:pPr marL="800100" lvl="1" indent="-342900" eaLnBrk="1" hangingPunct="1">
              <a:buFont typeface="Arial" panose="020B0604020202020204" pitchFamily="34" charset="0"/>
              <a:buChar char="•"/>
              <a:defRPr/>
            </a:pPr>
            <a:r>
              <a:rPr lang="en-GB" sz="2000" dirty="0">
                <a:solidFill>
                  <a:srgbClr val="000000"/>
                </a:solidFill>
                <a:ea typeface="Calibri" panose="020F0502020204030204" pitchFamily="34" charset="0"/>
              </a:rPr>
              <a:t>Project uses sensors, such as Microsoft Kinect technology, commonly associated with the Xbox, in sheltered housing.</a:t>
            </a:r>
            <a:r>
              <a:rPr lang="en-GB" sz="2800" spc="5" dirty="0">
                <a:solidFill>
                  <a:srgbClr val="333333"/>
                </a:solidFill>
                <a:latin typeface="VAG Rounded Thin"/>
                <a:ea typeface="Times New Roman" panose="02020603050405020304" pitchFamily="18" charset="0"/>
                <a:cs typeface="Times New Roman" panose="02020603050405020304" pitchFamily="18" charset="0"/>
              </a:rPr>
              <a:t> </a:t>
            </a:r>
          </a:p>
          <a:p>
            <a:pPr marL="800100" lvl="1" indent="-342900" eaLnBrk="1" hangingPunct="1">
              <a:buFont typeface="Arial" panose="020B0604020202020204" pitchFamily="34" charset="0"/>
              <a:buChar char="•"/>
              <a:defRPr/>
            </a:pPr>
            <a:r>
              <a:rPr lang="en-GB" sz="2000" spc="5" dirty="0">
                <a:solidFill>
                  <a:srgbClr val="333333"/>
                </a:solidFill>
                <a:latin typeface="Arial"/>
                <a:ea typeface="Times New Roman" panose="02020603050405020304" pitchFamily="18" charset="0"/>
                <a:cs typeface="Times New Roman" panose="02020603050405020304" pitchFamily="18" charset="0"/>
              </a:rPr>
              <a:t>C</a:t>
            </a:r>
            <a:r>
              <a:rPr lang="en-GB" sz="2000" dirty="0">
                <a:solidFill>
                  <a:srgbClr val="000000"/>
                </a:solidFill>
                <a:latin typeface="Arial"/>
                <a:ea typeface="Calibri" panose="020F0502020204030204" pitchFamily="34" charset="0"/>
              </a:rPr>
              <a:t>o-create</a:t>
            </a:r>
            <a:r>
              <a:rPr lang="en-GB" sz="2000" dirty="0">
                <a:solidFill>
                  <a:srgbClr val="000000"/>
                </a:solidFill>
                <a:ea typeface="Calibri" panose="020F0502020204030204" pitchFamily="34" charset="0"/>
              </a:rPr>
              <a:t>d with residents, it is hoped that the system will be more likely to be welcomed into people’s homes in future.</a:t>
            </a:r>
            <a:r>
              <a:rPr lang="en-GB" spc="5" dirty="0">
                <a:solidFill>
                  <a:srgbClr val="333333"/>
                </a:solidFill>
                <a:ea typeface="Times New Roman" panose="02020603050405020304" pitchFamily="18" charset="0"/>
                <a:cs typeface="Times New Roman" panose="02020603050405020304" pitchFamily="18" charset="0"/>
              </a:rPr>
              <a:t> </a:t>
            </a:r>
          </a:p>
          <a:p>
            <a:pPr marL="800100" lvl="1" indent="-342900" eaLnBrk="1" hangingPunct="1">
              <a:buFont typeface="Arial" panose="020B0604020202020204" pitchFamily="34" charset="0"/>
              <a:buChar char="•"/>
              <a:defRPr/>
            </a:pPr>
            <a:r>
              <a:rPr lang="en-GB" sz="2000" spc="5" dirty="0">
                <a:solidFill>
                  <a:srgbClr val="333333"/>
                </a:solidFill>
                <a:latin typeface="Arial"/>
                <a:ea typeface="Times New Roman" panose="02020603050405020304" pitchFamily="18" charset="0"/>
                <a:cs typeface="Times New Roman" panose="02020603050405020304" pitchFamily="18" charset="0"/>
              </a:rPr>
              <a:t>T</a:t>
            </a:r>
            <a:r>
              <a:rPr lang="en-GB" sz="2000" dirty="0">
                <a:solidFill>
                  <a:srgbClr val="000000"/>
                </a:solidFill>
                <a:latin typeface="Arial"/>
                <a:ea typeface="Calibri" panose="020F0502020204030204" pitchFamily="34" charset="0"/>
                <a:cs typeface="Times New Roman" panose="02020603050405020304" pitchFamily="18" charset="0"/>
              </a:rPr>
              <a:t>he aim is to help people with mobility and memory impairments to maintain independence by monitoring their well-being, using AI.</a:t>
            </a:r>
          </a:p>
          <a:p>
            <a:pPr lvl="1" eaLnBrk="1" hangingPunct="1">
              <a:defRPr/>
            </a:pPr>
            <a:endParaRPr lang="en-GB" sz="2000" dirty="0">
              <a:solidFill>
                <a:srgbClr val="000000"/>
              </a:solidFill>
              <a:latin typeface="Arial"/>
              <a:ea typeface="Calibri" panose="020F0502020204030204" pitchFamily="34" charset="0"/>
              <a:cs typeface="Times New Roman" panose="02020603050405020304" pitchFamily="18" charset="0"/>
            </a:endParaRPr>
          </a:p>
          <a:p>
            <a:pPr lvl="0">
              <a:lnSpc>
                <a:spcPct val="107000"/>
              </a:lnSpc>
              <a:spcAft>
                <a:spcPts val="800"/>
              </a:spcAft>
            </a:pPr>
            <a:r>
              <a:rPr lang="en-GB" sz="1400" u="sng" dirty="0">
                <a:solidFill>
                  <a:srgbClr val="0563C1"/>
                </a:solidFill>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xmlns="" val="tx"/>
                    </a:ext>
                  </a:extLst>
                </a:hlinkClick>
              </a:rPr>
              <a:t>https://www.salixhomes.org/news/pioneering-smart-home-technology-keep-older-people-safe-their-homes-piloted-salford</a:t>
            </a:r>
            <a:r>
              <a:rPr lang="en-GB" sz="1400" dirty="0">
                <a:solidFill>
                  <a:srgbClr val="000000"/>
                </a:solidFill>
                <a:ea typeface="Calibri" panose="020F0502020204030204" pitchFamily="34" charset="0"/>
                <a:cs typeface="Times New Roman" panose="02020603050405020304" pitchFamily="18" charset="0"/>
              </a:rPr>
              <a:t> </a:t>
            </a:r>
            <a:endPar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eaLnBrk="1" hangingPunct="1">
              <a:buFont typeface="Arial" panose="020B0604020202020204" pitchFamily="34" charset="0"/>
              <a:buChar char="•"/>
              <a:defRPr/>
            </a:pPr>
            <a:endParaRPr lang="en-GB" sz="2000" dirty="0">
              <a:solidFill>
                <a:srgbClr val="000000"/>
              </a:solidFill>
              <a:latin typeface="Arial"/>
              <a:ea typeface="Calibri" panose="020F0502020204030204" pitchFamily="34" charset="0"/>
              <a:cs typeface="Times New Roman" panose="02020603050405020304" pitchFamily="18" charset="0"/>
            </a:endParaRPr>
          </a:p>
          <a:p>
            <a:pPr marL="800100" lvl="1" indent="-342900" eaLnBrk="1" hangingPunct="1">
              <a:buFont typeface="Arial" panose="020B0604020202020204" pitchFamily="34" charset="0"/>
              <a:buChar char="•"/>
              <a:defRPr/>
            </a:pPr>
            <a:endParaRPr lang="en-GB" sz="2000" dirty="0">
              <a:solidFill>
                <a:srgbClr val="000000"/>
              </a:solidFill>
              <a:ea typeface="Calibri" panose="020F0502020204030204" pitchFamily="34" charset="0"/>
            </a:endParaRPr>
          </a:p>
        </p:txBody>
      </p:sp>
    </p:spTree>
    <p:extLst>
      <p:ext uri="{BB962C8B-B14F-4D97-AF65-F5344CB8AC3E}">
        <p14:creationId xmlns:p14="http://schemas.microsoft.com/office/powerpoint/2010/main" val="2674694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a:extLst>
              <a:ext uri="{FF2B5EF4-FFF2-40B4-BE49-F238E27FC236}">
                <a16:creationId xmlns:a16="http://schemas.microsoft.com/office/drawing/2014/main" xmlns="" id="{4454C76D-154B-452A-A03E-828B7E6449A7}"/>
              </a:ext>
            </a:extLst>
          </p:cNvPr>
          <p:cNvSpPr>
            <a:spLocks noChangeArrowheads="1"/>
          </p:cNvSpPr>
          <p:nvPr/>
        </p:nvSpPr>
        <p:spPr bwMode="auto">
          <a:xfrm>
            <a:off x="539552" y="1286613"/>
            <a:ext cx="7488238"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defRPr/>
            </a:pPr>
            <a:r>
              <a:rPr lang="en-GB" sz="3200" kern="0" dirty="0">
                <a:solidFill>
                  <a:srgbClr val="000000"/>
                </a:solidFill>
                <a:latin typeface="Arial" charset="0"/>
                <a:ea typeface="+mj-ea"/>
                <a:cs typeface="+mj-cs"/>
              </a:rPr>
              <a:t>L&amp;Q Alcove</a:t>
            </a:r>
            <a:endParaRPr lang="en-GB" sz="3200" b="1" dirty="0">
              <a:solidFill>
                <a:srgbClr val="000000"/>
              </a:solidFill>
              <a:latin typeface="Arial" charset="0"/>
            </a:endParaRPr>
          </a:p>
        </p:txBody>
      </p:sp>
      <p:pic>
        <p:nvPicPr>
          <p:cNvPr id="19459" name="Picture 8" descr="HousingLIN_logo_strapline_redBG">
            <a:extLst>
              <a:ext uri="{FF2B5EF4-FFF2-40B4-BE49-F238E27FC236}">
                <a16:creationId xmlns:a16="http://schemas.microsoft.com/office/drawing/2014/main" xmlns="" id="{BDC20F01-D8C6-44FE-8882-4A964C2AC1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55612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xmlns="" id="{CE179AE7-7D01-41DE-9B08-21F59DC862AA}"/>
              </a:ext>
            </a:extLst>
          </p:cNvPr>
          <p:cNvSpPr txBox="1"/>
          <p:nvPr/>
        </p:nvSpPr>
        <p:spPr>
          <a:xfrm>
            <a:off x="-252537" y="2005751"/>
            <a:ext cx="6481947" cy="5016758"/>
          </a:xfrm>
          <a:prstGeom prst="rect">
            <a:avLst/>
          </a:prstGeom>
          <a:noFill/>
        </p:spPr>
        <p:txBody>
          <a:bodyPr wrap="square">
            <a:spAutoFit/>
          </a:bodyPr>
          <a:lstStyle/>
          <a:p>
            <a:pPr marL="800100" lvl="1" indent="-342900" eaLnBrk="1" hangingPunct="1">
              <a:buFont typeface="Arial" panose="020B0604020202020204" pitchFamily="34" charset="0"/>
              <a:buChar char="•"/>
              <a:defRPr/>
            </a:pPr>
            <a:r>
              <a:rPr lang="en-GB" sz="2000" dirty="0">
                <a:solidFill>
                  <a:srgbClr val="000000"/>
                </a:solidFill>
                <a:ea typeface="Calibri" panose="020F0502020204030204" pitchFamily="34" charset="0"/>
              </a:rPr>
              <a:t>L&amp;Q has partnered with Alcove to embed telecare across four supported living schemes, supporting people with a range of needs, including learning disabilities, and complex needs. </a:t>
            </a:r>
          </a:p>
          <a:p>
            <a:pPr marL="800100" lvl="1" indent="-342900" eaLnBrk="1" hangingPunct="1">
              <a:buFont typeface="Arial" panose="020B0604020202020204" pitchFamily="34" charset="0"/>
              <a:buChar char="•"/>
              <a:defRPr/>
            </a:pPr>
            <a:endParaRPr lang="en-GB" sz="2000" dirty="0">
              <a:solidFill>
                <a:srgbClr val="000000"/>
              </a:solidFill>
              <a:ea typeface="Calibri" panose="020F0502020204030204" pitchFamily="34" charset="0"/>
            </a:endParaRPr>
          </a:p>
          <a:p>
            <a:pPr marL="800100" lvl="1" indent="-342900" eaLnBrk="1" hangingPunct="1">
              <a:buFont typeface="Arial" panose="020B0604020202020204" pitchFamily="34" charset="0"/>
              <a:buChar char="•"/>
              <a:defRPr/>
            </a:pPr>
            <a:r>
              <a:rPr lang="en-GB" sz="2000" dirty="0">
                <a:solidFill>
                  <a:srgbClr val="000000"/>
                </a:solidFill>
                <a:ea typeface="Calibri" panose="020F0502020204030204" pitchFamily="34" charset="0"/>
              </a:rPr>
              <a:t>One scheme is fitted with over 50 devices, including movement, heat, light, eating sensors, Alexa, and Alcove’s video calling </a:t>
            </a:r>
            <a:r>
              <a:rPr lang="en-GB" sz="2000" dirty="0" err="1">
                <a:solidFill>
                  <a:srgbClr val="000000"/>
                </a:solidFill>
                <a:ea typeface="Calibri" panose="020F0502020204030204" pitchFamily="34" charset="0"/>
              </a:rPr>
              <a:t>carephone</a:t>
            </a:r>
            <a:r>
              <a:rPr lang="en-GB" sz="2000" dirty="0">
                <a:solidFill>
                  <a:srgbClr val="000000"/>
                </a:solidFill>
                <a:ea typeface="Calibri" panose="020F0502020204030204" pitchFamily="34" charset="0"/>
              </a:rPr>
              <a:t> devices. </a:t>
            </a:r>
          </a:p>
          <a:p>
            <a:pPr marL="800100" lvl="1" indent="-342900" eaLnBrk="1" hangingPunct="1">
              <a:buFont typeface="Arial" panose="020B0604020202020204" pitchFamily="34" charset="0"/>
              <a:buChar char="•"/>
              <a:defRPr/>
            </a:pPr>
            <a:endParaRPr lang="en-GB" sz="2000" dirty="0">
              <a:solidFill>
                <a:srgbClr val="000000"/>
              </a:solidFill>
              <a:ea typeface="Calibri" panose="020F0502020204030204" pitchFamily="34" charset="0"/>
            </a:endParaRPr>
          </a:p>
          <a:p>
            <a:pPr marL="800100" lvl="1" indent="-342900" eaLnBrk="1" hangingPunct="1">
              <a:buFont typeface="Arial" panose="020B0604020202020204" pitchFamily="34" charset="0"/>
              <a:buChar char="•"/>
              <a:defRPr/>
            </a:pPr>
            <a:r>
              <a:rPr lang="en-GB" sz="2000" dirty="0">
                <a:solidFill>
                  <a:srgbClr val="000000"/>
                </a:solidFill>
                <a:ea typeface="Calibri" panose="020F0502020204030204" pitchFamily="34" charset="0"/>
              </a:rPr>
              <a:t>The technology has enabled more personalised care for the people living in the schemes, and also provided a waking night shift care saving to the local authority. </a:t>
            </a:r>
            <a:endParaRPr lang="en-GB" sz="2000" dirty="0">
              <a:solidFill>
                <a:srgbClr val="000000"/>
              </a:solidFill>
              <a:latin typeface="Arial" charset="0"/>
            </a:endParaRPr>
          </a:p>
          <a:p>
            <a:pPr marL="800100" lvl="1" indent="-342900" eaLnBrk="1" hangingPunct="1">
              <a:buFont typeface="Arial" panose="020B0604020202020204" pitchFamily="34" charset="0"/>
              <a:buChar char="•"/>
              <a:defRPr/>
            </a:pPr>
            <a:endParaRPr lang="en-GB" sz="2000" dirty="0">
              <a:ea typeface="Calibri" panose="020F0502020204030204" pitchFamily="34" charset="0"/>
            </a:endParaRPr>
          </a:p>
        </p:txBody>
      </p:sp>
      <p:pic>
        <p:nvPicPr>
          <p:cNvPr id="56322" name="Picture 2" descr="Image result for L&amp;Q Alcove">
            <a:extLst>
              <a:ext uri="{FF2B5EF4-FFF2-40B4-BE49-F238E27FC236}">
                <a16:creationId xmlns:a16="http://schemas.microsoft.com/office/drawing/2014/main" xmlns="" id="{A7202B04-6A0B-4823-8E70-09353FAFDB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712261"/>
            <a:ext cx="2871763" cy="1148705"/>
          </a:xfrm>
          <a:prstGeom prst="rect">
            <a:avLst/>
          </a:prstGeom>
          <a:noFill/>
          <a:extLst>
            <a:ext uri="{909E8E84-426E-40DD-AFC4-6F175D3DCCD1}">
              <a14:hiddenFill xmlns:a14="http://schemas.microsoft.com/office/drawing/2010/main">
                <a:solidFill>
                  <a:srgbClr val="FFFFFF"/>
                </a:solidFill>
              </a14:hiddenFill>
            </a:ext>
          </a:extLst>
        </p:spPr>
      </p:pic>
      <p:pic>
        <p:nvPicPr>
          <p:cNvPr id="56324" name="Picture 4" descr="Image result for alcove care">
            <a:extLst>
              <a:ext uri="{FF2B5EF4-FFF2-40B4-BE49-F238E27FC236}">
                <a16:creationId xmlns:a16="http://schemas.microsoft.com/office/drawing/2014/main" xmlns="" id="{592C8681-E60F-4994-9536-758E29337FF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29411" y="2152152"/>
            <a:ext cx="2581275"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8914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a:extLst>
              <a:ext uri="{FF2B5EF4-FFF2-40B4-BE49-F238E27FC236}">
                <a16:creationId xmlns:a16="http://schemas.microsoft.com/office/drawing/2014/main" xmlns="" id="{4454C76D-154B-452A-A03E-828B7E6449A7}"/>
              </a:ext>
            </a:extLst>
          </p:cNvPr>
          <p:cNvSpPr>
            <a:spLocks noChangeArrowheads="1"/>
          </p:cNvSpPr>
          <p:nvPr/>
        </p:nvSpPr>
        <p:spPr bwMode="auto">
          <a:xfrm>
            <a:off x="539552" y="1407318"/>
            <a:ext cx="7488238"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defRPr/>
            </a:pPr>
            <a:r>
              <a:rPr lang="en-GB" sz="3200" kern="0" dirty="0">
                <a:solidFill>
                  <a:srgbClr val="000000"/>
                </a:solidFill>
                <a:latin typeface="Arial" charset="0"/>
                <a:ea typeface="+mj-ea"/>
                <a:cs typeface="+mj-cs"/>
              </a:rPr>
              <a:t>Blackwood</a:t>
            </a:r>
            <a:r>
              <a:rPr lang="en-GB" sz="3200" kern="0" dirty="0">
                <a:solidFill>
                  <a:srgbClr val="5F5F5F"/>
                </a:solidFill>
                <a:latin typeface="Arial" charset="0"/>
                <a:ea typeface="+mj-ea"/>
                <a:cs typeface="+mj-cs"/>
              </a:rPr>
              <a:t> </a:t>
            </a:r>
            <a:r>
              <a:rPr lang="en-GB" sz="3200" kern="0" dirty="0">
                <a:solidFill>
                  <a:srgbClr val="000000"/>
                </a:solidFill>
                <a:latin typeface="Arial" charset="0"/>
                <a:ea typeface="+mj-ea"/>
                <a:cs typeface="+mj-cs"/>
              </a:rPr>
              <a:t>Group ‘</a:t>
            </a:r>
            <a:r>
              <a:rPr lang="en-GB" sz="3200" kern="0" dirty="0" err="1">
                <a:solidFill>
                  <a:srgbClr val="000000"/>
                </a:solidFill>
                <a:latin typeface="Arial" charset="0"/>
                <a:ea typeface="+mj-ea"/>
                <a:cs typeface="+mj-cs"/>
              </a:rPr>
              <a:t>Cleverclogs</a:t>
            </a:r>
            <a:r>
              <a:rPr lang="en-GB" sz="3200" kern="0" dirty="0">
                <a:solidFill>
                  <a:srgbClr val="000000"/>
                </a:solidFill>
                <a:latin typeface="Arial" charset="0"/>
                <a:ea typeface="+mj-ea"/>
                <a:cs typeface="+mj-cs"/>
              </a:rPr>
              <a:t>’</a:t>
            </a:r>
            <a:endParaRPr lang="en-GB" sz="3200" b="1" dirty="0">
              <a:solidFill>
                <a:srgbClr val="000000"/>
              </a:solidFill>
              <a:latin typeface="Arial" charset="0"/>
            </a:endParaRPr>
          </a:p>
        </p:txBody>
      </p:sp>
      <p:pic>
        <p:nvPicPr>
          <p:cNvPr id="19459" name="Picture 8" descr="HousingLIN_logo_strapline_redBG">
            <a:extLst>
              <a:ext uri="{FF2B5EF4-FFF2-40B4-BE49-F238E27FC236}">
                <a16:creationId xmlns:a16="http://schemas.microsoft.com/office/drawing/2014/main" xmlns="" id="{BDC20F01-D8C6-44FE-8882-4A964C2AC1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55612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xmlns="" id="{CE179AE7-7D01-41DE-9B08-21F59DC862AA}"/>
              </a:ext>
            </a:extLst>
          </p:cNvPr>
          <p:cNvSpPr txBox="1"/>
          <p:nvPr/>
        </p:nvSpPr>
        <p:spPr>
          <a:xfrm>
            <a:off x="0" y="2087228"/>
            <a:ext cx="8945562" cy="4708981"/>
          </a:xfrm>
          <a:prstGeom prst="rect">
            <a:avLst/>
          </a:prstGeom>
          <a:noFill/>
        </p:spPr>
        <p:txBody>
          <a:bodyPr wrap="square">
            <a:spAutoFit/>
          </a:bodyPr>
          <a:lstStyle/>
          <a:p>
            <a:pPr marL="342900" indent="-342900">
              <a:buFont typeface="Arial" panose="020B0604020202020204" pitchFamily="34" charset="0"/>
              <a:buChar char="•"/>
            </a:pPr>
            <a:r>
              <a:rPr lang="en-GB" sz="2000" dirty="0"/>
              <a:t>Blackwood Group, a housing and care provider in Scotland, are investing in new technology, alongside high quality services and aspirational design. Through co-designing with their customers, they aim to develop and deliver a truly personalised housing and care service.</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A key innovation is ‘</a:t>
            </a:r>
            <a:r>
              <a:rPr lang="en-GB" sz="2000" dirty="0" err="1"/>
              <a:t>Cleverclogs</a:t>
            </a:r>
            <a:r>
              <a:rPr lang="en-GB" sz="2000" dirty="0"/>
              <a:t>’, their digitally enhanced care system, which aims to keep people independent, in control and in their own home.</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Centred around a touch screen home hub, the system enables people to stay in touch with friends and family, access information, pursue interests, and receive convenient reminders of any appointments or medication. </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The system enables bespoke care and response services, personalised around all aspects of the person’s care, housing and support needs.</a:t>
            </a:r>
            <a:r>
              <a:rPr lang="en-GB" sz="2000" u="sng" dirty="0"/>
              <a:t> </a:t>
            </a:r>
            <a:endParaRPr lang="en-GB" sz="2000" dirty="0"/>
          </a:p>
          <a:p>
            <a:pPr marL="800100" lvl="1" indent="-342900" eaLnBrk="1" hangingPunct="1">
              <a:buFont typeface="Arial" panose="020B0604020202020204" pitchFamily="34" charset="0"/>
              <a:buChar char="•"/>
              <a:defRPr/>
            </a:pPr>
            <a:endParaRPr lang="en-GB" sz="2000" dirty="0">
              <a:ea typeface="Calibri" panose="020F0502020204030204" pitchFamily="34" charset="0"/>
            </a:endParaRPr>
          </a:p>
        </p:txBody>
      </p:sp>
      <p:pic>
        <p:nvPicPr>
          <p:cNvPr id="55298" name="Picture 2" descr="Image result for cleverclogs blackwood">
            <a:extLst>
              <a:ext uri="{FF2B5EF4-FFF2-40B4-BE49-F238E27FC236}">
                <a16:creationId xmlns:a16="http://schemas.microsoft.com/office/drawing/2014/main" xmlns="" id="{D8CC7FAF-1C41-4EDB-8F2A-96C512381C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1750" y="0"/>
            <a:ext cx="2762250" cy="1657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7332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a:extLst>
              <a:ext uri="{FF2B5EF4-FFF2-40B4-BE49-F238E27FC236}">
                <a16:creationId xmlns:a16="http://schemas.microsoft.com/office/drawing/2014/main" xmlns="" id="{4454C76D-154B-452A-A03E-828B7E6449A7}"/>
              </a:ext>
            </a:extLst>
          </p:cNvPr>
          <p:cNvSpPr>
            <a:spLocks noChangeArrowheads="1"/>
          </p:cNvSpPr>
          <p:nvPr/>
        </p:nvSpPr>
        <p:spPr bwMode="auto">
          <a:xfrm>
            <a:off x="539552" y="1407318"/>
            <a:ext cx="7488238"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defRPr/>
            </a:pPr>
            <a:r>
              <a:rPr lang="en-GB" sz="3200" kern="0" dirty="0">
                <a:solidFill>
                  <a:srgbClr val="000000"/>
                </a:solidFill>
                <a:latin typeface="Arial" charset="0"/>
                <a:ea typeface="+mj-ea"/>
                <a:cs typeface="+mj-cs"/>
              </a:rPr>
              <a:t>Health, Social Care and Housing – </a:t>
            </a:r>
          </a:p>
          <a:p>
            <a:pPr eaLnBrk="1" hangingPunct="1">
              <a:defRPr/>
            </a:pPr>
            <a:r>
              <a:rPr lang="en-GB" sz="3200" kern="0" dirty="0">
                <a:solidFill>
                  <a:srgbClr val="000000"/>
                </a:solidFill>
                <a:latin typeface="Arial" charset="0"/>
                <a:ea typeface="+mj-ea"/>
                <a:cs typeface="+mj-cs"/>
              </a:rPr>
              <a:t>Key System Objectives</a:t>
            </a:r>
            <a:endParaRPr lang="en-GB" sz="3200" dirty="0">
              <a:solidFill>
                <a:srgbClr val="000000"/>
              </a:solidFill>
              <a:latin typeface="Arial" charset="0"/>
            </a:endParaRPr>
          </a:p>
        </p:txBody>
      </p:sp>
      <p:pic>
        <p:nvPicPr>
          <p:cNvPr id="19459" name="Picture 8" descr="HousingLIN_logo_strapline_redBG">
            <a:extLst>
              <a:ext uri="{FF2B5EF4-FFF2-40B4-BE49-F238E27FC236}">
                <a16:creationId xmlns:a16="http://schemas.microsoft.com/office/drawing/2014/main" xmlns="" id="{BDC20F01-D8C6-44FE-8882-4A964C2AC1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55612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xmlns="" id="{CE179AE7-7D01-41DE-9B08-21F59DC862AA}"/>
              </a:ext>
            </a:extLst>
          </p:cNvPr>
          <p:cNvSpPr txBox="1"/>
          <p:nvPr/>
        </p:nvSpPr>
        <p:spPr>
          <a:xfrm>
            <a:off x="0" y="2343149"/>
            <a:ext cx="8945562" cy="4555093"/>
          </a:xfrm>
          <a:prstGeom prst="rect">
            <a:avLst/>
          </a:prstGeom>
          <a:noFill/>
        </p:spPr>
        <p:txBody>
          <a:bodyPr wrap="square">
            <a:spAutoFit/>
          </a:bodyPr>
          <a:lstStyle/>
          <a:p>
            <a:pPr marL="342900" lvl="0" indent="-342900" algn="just">
              <a:lnSpc>
                <a:spcPct val="115000"/>
              </a:lnSpc>
              <a:spcAft>
                <a:spcPts val="800"/>
              </a:spcAft>
              <a:buFont typeface="+mj-lt"/>
              <a:buAutoNum type="arabicPeriod"/>
              <a:tabLst>
                <a:tab pos="457200" algn="l"/>
              </a:tabLst>
            </a:pPr>
            <a:r>
              <a:rPr lang="en-GB" sz="2000" dirty="0">
                <a:ea typeface="Calibri" panose="020F0502020204030204" pitchFamily="34" charset="0"/>
                <a:cs typeface="Times New Roman" panose="02020603050405020304" pitchFamily="18" charset="0"/>
              </a:rPr>
              <a:t>Reduce negative outcomes caused by ‘loneliness and social isolation’ – including reduced impact on GP and other health and care services</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tabLst>
                <a:tab pos="457200" algn="l"/>
              </a:tabLst>
            </a:pPr>
            <a:r>
              <a:rPr lang="en-GB" sz="2000" dirty="0">
                <a:ea typeface="Calibri" panose="020F0502020204030204" pitchFamily="34" charset="0"/>
                <a:cs typeface="Times New Roman" panose="02020603050405020304" pitchFamily="18" charset="0"/>
              </a:rPr>
              <a:t>Cut A&amp;E admissions from ‘underlying long-term conditions’</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tabLst>
                <a:tab pos="457200" algn="l"/>
              </a:tabLst>
            </a:pPr>
            <a:r>
              <a:rPr lang="en-GB" sz="2000" dirty="0">
                <a:ea typeface="Calibri" panose="020F0502020204030204" pitchFamily="34" charset="0"/>
                <a:cs typeface="Times New Roman" panose="02020603050405020304" pitchFamily="18" charset="0"/>
              </a:rPr>
              <a:t>Enable people living with long-term conditions to self-manage their care, with the intervention of professionals triggered by automatic alerts</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tabLst>
                <a:tab pos="457200" algn="l"/>
              </a:tabLst>
            </a:pPr>
            <a:r>
              <a:rPr lang="en-GB" sz="2000" dirty="0">
                <a:ea typeface="Calibri" panose="020F0502020204030204" pitchFamily="34" charset="0"/>
                <a:cs typeface="Times New Roman" panose="02020603050405020304" pitchFamily="18" charset="0"/>
              </a:rPr>
              <a:t>Find technology to support older and disabled people (including those in mainstream, and in specialist housing) to live independently for longer</a:t>
            </a:r>
          </a:p>
          <a:p>
            <a:pPr marL="342900" lvl="0" indent="-342900" algn="just">
              <a:lnSpc>
                <a:spcPct val="115000"/>
              </a:lnSpc>
              <a:spcAft>
                <a:spcPts val="800"/>
              </a:spcAft>
              <a:buFont typeface="+mj-lt"/>
              <a:buAutoNum type="arabicPeriod"/>
              <a:tabLst>
                <a:tab pos="457200" algn="l"/>
              </a:tabLst>
            </a:pPr>
            <a:r>
              <a:rPr lang="en-GB" sz="2000" dirty="0">
                <a:latin typeface="+mn-lt"/>
                <a:ea typeface="Calibri" panose="020F0502020204030204" pitchFamily="34" charset="0"/>
                <a:cs typeface="Times New Roman" panose="02020603050405020304" pitchFamily="18" charset="0"/>
              </a:rPr>
              <a:t>To support more personalised care and housing services, bespoke to the needs and aspirations of each individual person</a:t>
            </a:r>
          </a:p>
          <a:p>
            <a:pPr lvl="0" algn="just">
              <a:lnSpc>
                <a:spcPct val="115000"/>
              </a:lnSpc>
              <a:spcAft>
                <a:spcPts val="800"/>
              </a:spcAft>
              <a:tabLst>
                <a:tab pos="457200" algn="l"/>
              </a:tabLst>
            </a:pPr>
            <a:r>
              <a:rPr lang="en-GB" sz="2000" i="1" dirty="0">
                <a:latin typeface="+mn-lt"/>
                <a:ea typeface="Calibri" panose="020F0502020204030204" pitchFamily="34" charset="0"/>
                <a:cs typeface="Times New Roman" panose="02020603050405020304" pitchFamily="18" charset="0"/>
              </a:rPr>
              <a:t>But… older / disabled people’s personal objectives may look quite different…</a:t>
            </a:r>
          </a:p>
          <a:p>
            <a:pPr marL="800100" lvl="1" indent="-342900" eaLnBrk="1" hangingPunct="1">
              <a:buFont typeface="Arial" panose="020B0604020202020204" pitchFamily="34" charset="0"/>
              <a:buChar char="•"/>
              <a:defRPr/>
            </a:pPr>
            <a:endParaRPr lang="en-GB" sz="2000" dirty="0">
              <a:ea typeface="Calibri" panose="020F0502020204030204" pitchFamily="34" charset="0"/>
            </a:endParaRPr>
          </a:p>
        </p:txBody>
      </p:sp>
    </p:spTree>
    <p:extLst>
      <p:ext uri="{BB962C8B-B14F-4D97-AF65-F5344CB8AC3E}">
        <p14:creationId xmlns:p14="http://schemas.microsoft.com/office/powerpoint/2010/main" val="902173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a:extLst>
              <a:ext uri="{FF2B5EF4-FFF2-40B4-BE49-F238E27FC236}">
                <a16:creationId xmlns:a16="http://schemas.microsoft.com/office/drawing/2014/main" xmlns="" id="{4454C76D-154B-452A-A03E-828B7E6449A7}"/>
              </a:ext>
            </a:extLst>
          </p:cNvPr>
          <p:cNvSpPr>
            <a:spLocks noChangeArrowheads="1"/>
          </p:cNvSpPr>
          <p:nvPr/>
        </p:nvSpPr>
        <p:spPr bwMode="auto">
          <a:xfrm>
            <a:off x="539552" y="1311819"/>
            <a:ext cx="7488238"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defRPr/>
            </a:pPr>
            <a:r>
              <a:rPr lang="en-GB" sz="3200" kern="0" dirty="0">
                <a:solidFill>
                  <a:srgbClr val="000000"/>
                </a:solidFill>
                <a:latin typeface="Arial" charset="0"/>
                <a:ea typeface="+mj-ea"/>
                <a:cs typeface="+mj-cs"/>
              </a:rPr>
              <a:t>Looking to the Future</a:t>
            </a:r>
            <a:endParaRPr lang="en-GB" sz="3200" b="1" dirty="0">
              <a:solidFill>
                <a:srgbClr val="000000"/>
              </a:solidFill>
              <a:latin typeface="Arial" charset="0"/>
            </a:endParaRPr>
          </a:p>
        </p:txBody>
      </p:sp>
      <p:pic>
        <p:nvPicPr>
          <p:cNvPr id="19459" name="Picture 8" descr="HousingLIN_logo_strapline_redBG">
            <a:extLst>
              <a:ext uri="{FF2B5EF4-FFF2-40B4-BE49-F238E27FC236}">
                <a16:creationId xmlns:a16="http://schemas.microsoft.com/office/drawing/2014/main" xmlns="" id="{BDC20F01-D8C6-44FE-8882-4A964C2AC1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55612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xmlns="" id="{CE179AE7-7D01-41DE-9B08-21F59DC862AA}"/>
              </a:ext>
            </a:extLst>
          </p:cNvPr>
          <p:cNvSpPr txBox="1"/>
          <p:nvPr/>
        </p:nvSpPr>
        <p:spPr>
          <a:xfrm>
            <a:off x="0" y="2025908"/>
            <a:ext cx="8945562" cy="4832092"/>
          </a:xfrm>
          <a:prstGeom prst="rect">
            <a:avLst/>
          </a:prstGeom>
          <a:noFill/>
        </p:spPr>
        <p:txBody>
          <a:bodyPr wrap="square">
            <a:spAutoFit/>
          </a:bodyPr>
          <a:lstStyle/>
          <a:p>
            <a:pPr lvl="1" eaLnBrk="1" hangingPunct="1">
              <a:defRPr/>
            </a:pPr>
            <a:r>
              <a:rPr lang="en-GB" sz="2000" dirty="0"/>
              <a:t>The ‘</a:t>
            </a:r>
            <a:r>
              <a:rPr lang="en-GB" sz="2000" i="1" dirty="0"/>
              <a:t>Future of House and Home’</a:t>
            </a:r>
            <a:r>
              <a:rPr lang="en-GB" sz="2000" dirty="0"/>
              <a:t> report, published by Shelter in 2016:</a:t>
            </a:r>
          </a:p>
          <a:p>
            <a:pPr lvl="1" eaLnBrk="1" hangingPunct="1">
              <a:defRPr/>
            </a:pPr>
            <a:endParaRPr lang="en-GB" sz="2000" dirty="0">
              <a:solidFill>
                <a:srgbClr val="000000"/>
              </a:solidFill>
              <a:latin typeface="Arial" charset="0"/>
            </a:endParaRPr>
          </a:p>
          <a:p>
            <a:pPr marL="800100" lvl="1" indent="-342900" eaLnBrk="1" hangingPunct="1">
              <a:buFont typeface="Arial" panose="020B0604020202020204" pitchFamily="34" charset="0"/>
              <a:buChar char="•"/>
              <a:defRPr/>
            </a:pPr>
            <a:r>
              <a:rPr lang="en-GB" sz="2000" dirty="0">
                <a:ea typeface="Calibri" panose="020F0502020204030204" pitchFamily="34" charset="0"/>
              </a:rPr>
              <a:t>People who will be in their 80s in 2030 are in their 60s, or younger, today; will be more familiar with digital than many older people now</a:t>
            </a:r>
          </a:p>
          <a:p>
            <a:pPr marL="800100" lvl="1" indent="-342900" eaLnBrk="1" hangingPunct="1">
              <a:buFont typeface="Arial" panose="020B0604020202020204" pitchFamily="34" charset="0"/>
              <a:buChar char="•"/>
              <a:defRPr/>
            </a:pPr>
            <a:endParaRPr lang="en-GB" sz="2000" dirty="0">
              <a:ea typeface="Calibri" panose="020F0502020204030204" pitchFamily="34" charset="0"/>
            </a:endParaRPr>
          </a:p>
          <a:p>
            <a:pPr marL="800100" lvl="1" indent="-342900" eaLnBrk="1" hangingPunct="1">
              <a:buFont typeface="Arial" panose="020B0604020202020204" pitchFamily="34" charset="0"/>
              <a:buChar char="•"/>
              <a:defRPr/>
            </a:pPr>
            <a:r>
              <a:rPr lang="en-GB" sz="2000" dirty="0">
                <a:ea typeface="Calibri" panose="020F0502020204030204" pitchFamily="34" charset="0"/>
              </a:rPr>
              <a:t>Greater rise of home monitoring technology, ‘wearables’, and telehealth in everyday life</a:t>
            </a:r>
          </a:p>
          <a:p>
            <a:pPr marL="800100" lvl="1" indent="-342900" eaLnBrk="1" hangingPunct="1">
              <a:buFont typeface="Arial" panose="020B0604020202020204" pitchFamily="34" charset="0"/>
              <a:buChar char="•"/>
              <a:defRPr/>
            </a:pPr>
            <a:endParaRPr lang="en-GB" sz="2000" dirty="0">
              <a:ea typeface="Calibri" panose="020F0502020204030204" pitchFamily="34" charset="0"/>
            </a:endParaRPr>
          </a:p>
          <a:p>
            <a:pPr marL="800100" lvl="1" indent="-342900" eaLnBrk="1" hangingPunct="1">
              <a:buFont typeface="Arial" panose="020B0604020202020204" pitchFamily="34" charset="0"/>
              <a:buChar char="•"/>
              <a:defRPr/>
            </a:pPr>
            <a:r>
              <a:rPr lang="en-GB" sz="2000" dirty="0">
                <a:ea typeface="Calibri" panose="020F0502020204030204" pitchFamily="34" charset="0"/>
              </a:rPr>
              <a:t>Digital technology: even more ubiquitous by 2030 than now. Personal devices will routinely engage with sensors / embedded digital tech. Tech will be more lightweight, based on phones and tablet-like devices rather than laptops and computers. </a:t>
            </a:r>
          </a:p>
          <a:p>
            <a:pPr marL="800100" lvl="1" indent="-342900" eaLnBrk="1" hangingPunct="1">
              <a:buFont typeface="Arial" panose="020B0604020202020204" pitchFamily="34" charset="0"/>
              <a:buChar char="•"/>
              <a:defRPr/>
            </a:pPr>
            <a:endParaRPr lang="en-GB" sz="2000" dirty="0">
              <a:solidFill>
                <a:srgbClr val="000000"/>
              </a:solidFill>
              <a:latin typeface="Arial" charset="0"/>
            </a:endParaRPr>
          </a:p>
          <a:p>
            <a:pPr lvl="1" eaLnBrk="1" hangingPunct="1">
              <a:defRPr/>
            </a:pPr>
            <a:r>
              <a:rPr lang="en-GB" sz="1400" u="sng" dirty="0">
                <a:solidFill>
                  <a:srgbClr val="000000"/>
                </a:solidFill>
                <a:hlinkClick r:id="rId3">
                  <a:extLst>
                    <a:ext uri="{A12FA001-AC4F-418D-AE19-62706E023703}">
                      <ahyp:hlinkClr xmlns:ahyp="http://schemas.microsoft.com/office/drawing/2018/hyperlinkcolor" xmlns="" val="tx"/>
                    </a:ext>
                  </a:extLst>
                </a:hlinkClick>
              </a:rPr>
              <a:t>https://england.shelter.org.uk/professional_resources/policy_and_research/policy_library/policy_library_folder/report_the_future_of_housing_and_home_scenarios_for_2030</a:t>
            </a:r>
            <a:r>
              <a:rPr lang="en-GB" sz="1400" u="sng" dirty="0">
                <a:solidFill>
                  <a:srgbClr val="000000"/>
                </a:solidFill>
              </a:rPr>
              <a:t> </a:t>
            </a:r>
            <a:endParaRPr lang="en-GB" sz="1400" dirty="0">
              <a:solidFill>
                <a:srgbClr val="000000"/>
              </a:solidFill>
            </a:endParaRPr>
          </a:p>
          <a:p>
            <a:pPr marL="800100" lvl="1" indent="-342900" eaLnBrk="1" hangingPunct="1">
              <a:buFont typeface="Arial" panose="020B0604020202020204" pitchFamily="34" charset="0"/>
              <a:buChar char="•"/>
              <a:defRPr/>
            </a:pPr>
            <a:endParaRPr lang="en-GB" sz="2000" dirty="0">
              <a:solidFill>
                <a:srgbClr val="000000"/>
              </a:solidFill>
              <a:latin typeface="Arial" charset="0"/>
            </a:endParaRPr>
          </a:p>
        </p:txBody>
      </p:sp>
      <p:pic>
        <p:nvPicPr>
          <p:cNvPr id="53250" name="Picture 2" descr="Image result for future digital">
            <a:extLst>
              <a:ext uri="{FF2B5EF4-FFF2-40B4-BE49-F238E27FC236}">
                <a16:creationId xmlns:a16="http://schemas.microsoft.com/office/drawing/2014/main" xmlns="" id="{9CB1BCB2-AABC-4672-8256-8E51531A508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53187" y="9593"/>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329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a:extLst>
              <a:ext uri="{FF2B5EF4-FFF2-40B4-BE49-F238E27FC236}">
                <a16:creationId xmlns:a16="http://schemas.microsoft.com/office/drawing/2014/main" xmlns="" id="{4454C76D-154B-452A-A03E-828B7E6449A7}"/>
              </a:ext>
            </a:extLst>
          </p:cNvPr>
          <p:cNvSpPr>
            <a:spLocks noChangeArrowheads="1"/>
          </p:cNvSpPr>
          <p:nvPr/>
        </p:nvSpPr>
        <p:spPr bwMode="auto">
          <a:xfrm>
            <a:off x="539552" y="1340768"/>
            <a:ext cx="7488238"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defRPr/>
            </a:pPr>
            <a:r>
              <a:rPr lang="en-GB" sz="3200" kern="0" dirty="0">
                <a:solidFill>
                  <a:srgbClr val="000000"/>
                </a:solidFill>
                <a:latin typeface="Arial" charset="0"/>
                <a:ea typeface="+mj-ea"/>
                <a:cs typeface="+mj-cs"/>
              </a:rPr>
              <a:t>Looking to the Future</a:t>
            </a:r>
            <a:endParaRPr lang="en-GB" sz="3200" b="1" dirty="0">
              <a:solidFill>
                <a:srgbClr val="000000"/>
              </a:solidFill>
              <a:latin typeface="Arial" charset="0"/>
            </a:endParaRPr>
          </a:p>
        </p:txBody>
      </p:sp>
      <p:pic>
        <p:nvPicPr>
          <p:cNvPr id="19459" name="Picture 8" descr="HousingLIN_logo_strapline_redBG">
            <a:extLst>
              <a:ext uri="{FF2B5EF4-FFF2-40B4-BE49-F238E27FC236}">
                <a16:creationId xmlns:a16="http://schemas.microsoft.com/office/drawing/2014/main" xmlns="" id="{BDC20F01-D8C6-44FE-8882-4A964C2AC1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55612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xmlns="" id="{CE179AE7-7D01-41DE-9B08-21F59DC862AA}"/>
              </a:ext>
            </a:extLst>
          </p:cNvPr>
          <p:cNvSpPr txBox="1"/>
          <p:nvPr/>
        </p:nvSpPr>
        <p:spPr>
          <a:xfrm>
            <a:off x="0" y="1823911"/>
            <a:ext cx="8945562" cy="5324535"/>
          </a:xfrm>
          <a:prstGeom prst="rect">
            <a:avLst/>
          </a:prstGeom>
          <a:noFill/>
        </p:spPr>
        <p:txBody>
          <a:bodyPr wrap="square">
            <a:spAutoFit/>
          </a:bodyPr>
          <a:lstStyle/>
          <a:p>
            <a:pPr lvl="1" eaLnBrk="1" hangingPunct="1">
              <a:defRPr/>
            </a:pPr>
            <a:endParaRPr lang="en-GB" sz="2000" dirty="0">
              <a:solidFill>
                <a:srgbClr val="000000"/>
              </a:solidFill>
              <a:latin typeface="Arial" charset="0"/>
            </a:endParaRPr>
          </a:p>
          <a:p>
            <a:pPr marL="800100" lvl="1" indent="-342900" eaLnBrk="1" hangingPunct="1">
              <a:buFont typeface="Arial" panose="020B0604020202020204" pitchFamily="34" charset="0"/>
              <a:buChar char="•"/>
              <a:defRPr/>
            </a:pPr>
            <a:r>
              <a:rPr lang="en-GB" sz="2000" dirty="0">
                <a:ea typeface="Calibri" panose="020F0502020204030204" pitchFamily="34" charset="0"/>
              </a:rPr>
              <a:t>‘</a:t>
            </a:r>
            <a:r>
              <a:rPr lang="en-GB" sz="2000" dirty="0" err="1">
                <a:ea typeface="Calibri" panose="020F0502020204030204" pitchFamily="34" charset="0"/>
              </a:rPr>
              <a:t>Ubercare</a:t>
            </a:r>
            <a:r>
              <a:rPr lang="en-GB" sz="2000" dirty="0">
                <a:ea typeface="Calibri" panose="020F0502020204030204" pitchFamily="34" charset="0"/>
              </a:rPr>
              <a:t>’ / ‘</a:t>
            </a:r>
            <a:r>
              <a:rPr lang="en-GB" sz="2000" dirty="0" err="1">
                <a:ea typeface="Calibri" panose="020F0502020204030204" pitchFamily="34" charset="0"/>
              </a:rPr>
              <a:t>CareBnB</a:t>
            </a:r>
            <a:r>
              <a:rPr lang="en-GB" sz="2000" dirty="0">
                <a:ea typeface="Calibri" panose="020F0502020204030204" pitchFamily="34" charset="0"/>
              </a:rPr>
              <a:t>’ – and other potential off-shoots, both of the tech start-up revolution, and of the ‘gig economy’</a:t>
            </a:r>
          </a:p>
          <a:p>
            <a:pPr marL="800100" lvl="1" indent="-342900" eaLnBrk="1" hangingPunct="1">
              <a:buFont typeface="Arial" panose="020B0604020202020204" pitchFamily="34" charset="0"/>
              <a:buChar char="•"/>
              <a:defRPr/>
            </a:pPr>
            <a:endParaRPr lang="en-GB" sz="2000" dirty="0">
              <a:ea typeface="Calibri" panose="020F0502020204030204" pitchFamily="34" charset="0"/>
            </a:endParaRPr>
          </a:p>
          <a:p>
            <a:pPr marL="800100" lvl="1" indent="-342900" eaLnBrk="1" hangingPunct="1">
              <a:buFont typeface="Arial" panose="020B0604020202020204" pitchFamily="34" charset="0"/>
              <a:buChar char="•"/>
              <a:defRPr/>
            </a:pPr>
            <a:r>
              <a:rPr lang="en-GB" sz="2000" dirty="0">
                <a:ea typeface="Calibri" panose="020F0502020204030204" pitchFamily="34" charset="0"/>
              </a:rPr>
              <a:t>Many risks in such developments, particularly re potential security / job satisfaction of future care and support roles, and also around ensuring the safeguarding of people using such services</a:t>
            </a:r>
          </a:p>
          <a:p>
            <a:pPr marL="800100" lvl="1" indent="-342900" eaLnBrk="1" hangingPunct="1">
              <a:buFont typeface="Arial" panose="020B0604020202020204" pitchFamily="34" charset="0"/>
              <a:buChar char="•"/>
              <a:defRPr/>
            </a:pPr>
            <a:endParaRPr lang="en-GB" sz="2000" dirty="0">
              <a:ea typeface="Calibri" panose="020F0502020204030204" pitchFamily="34" charset="0"/>
              <a:cs typeface="Times New Roman" panose="02020603050405020304" pitchFamily="18" charset="0"/>
            </a:endParaRPr>
          </a:p>
          <a:p>
            <a:pPr marL="800100" lvl="1" indent="-342900" eaLnBrk="1" hangingPunct="1">
              <a:buFont typeface="Arial" panose="020B0604020202020204" pitchFamily="34" charset="0"/>
              <a:buChar char="•"/>
              <a:defRPr/>
            </a:pPr>
            <a:r>
              <a:rPr lang="en-GB" sz="2000" dirty="0">
                <a:ea typeface="Calibri" panose="020F0502020204030204" pitchFamily="34" charset="0"/>
                <a:cs typeface="Times New Roman" panose="02020603050405020304" pitchFamily="18" charset="0"/>
              </a:rPr>
              <a:t>However, with growth of </a:t>
            </a:r>
            <a:r>
              <a:rPr lang="en-GB" sz="2000" dirty="0" err="1">
                <a:ea typeface="Calibri" panose="020F0502020204030204" pitchFamily="34" charset="0"/>
                <a:cs typeface="Times New Roman" panose="02020603050405020304" pitchFamily="18" charset="0"/>
              </a:rPr>
              <a:t>timebanking</a:t>
            </a:r>
            <a:r>
              <a:rPr lang="en-GB" sz="2000" dirty="0">
                <a:ea typeface="Calibri" panose="020F0502020204030204" pitchFamily="34" charset="0"/>
                <a:cs typeface="Times New Roman" panose="02020603050405020304" pitchFamily="18" charset="0"/>
              </a:rPr>
              <a:t>, social enterprise, housing and community-led, and social prescribing, new personalised models of care are emerging based on individual, negotiated relationships.</a:t>
            </a:r>
          </a:p>
          <a:p>
            <a:pPr marL="800100" lvl="1" indent="-342900" eaLnBrk="1" hangingPunct="1">
              <a:buFont typeface="Arial" panose="020B0604020202020204" pitchFamily="34" charset="0"/>
              <a:buChar char="•"/>
              <a:defRPr/>
            </a:pPr>
            <a:endParaRPr lang="en-GB" sz="2000" dirty="0">
              <a:ea typeface="Calibri" panose="020F0502020204030204" pitchFamily="34" charset="0"/>
              <a:cs typeface="Times New Roman" panose="02020603050405020304" pitchFamily="18" charset="0"/>
            </a:endParaRPr>
          </a:p>
          <a:p>
            <a:pPr marL="800100" lvl="1" indent="-342900" eaLnBrk="1" hangingPunct="1">
              <a:buFont typeface="Arial" panose="020B0604020202020204" pitchFamily="34" charset="0"/>
              <a:buChar char="•"/>
              <a:defRPr/>
            </a:pPr>
            <a:r>
              <a:rPr lang="en-GB" sz="2000" dirty="0">
                <a:ea typeface="Calibri" panose="020F0502020204030204" pitchFamily="34" charset="0"/>
                <a:cs typeface="Times New Roman" panose="02020603050405020304" pitchFamily="18" charset="0"/>
              </a:rPr>
              <a:t>Evolving models may be strengthened through the availability of new, mobile applications providing people direct and straightforward access to request and purchase tailored services and support requirements.</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eaLnBrk="1" hangingPunct="1">
              <a:buFont typeface="Arial" panose="020B0604020202020204" pitchFamily="34" charset="0"/>
              <a:buChar char="•"/>
              <a:defRPr/>
            </a:pPr>
            <a:endParaRPr lang="en-GB" sz="2000" dirty="0">
              <a:ea typeface="Calibri" panose="020F0502020204030204" pitchFamily="34" charset="0"/>
            </a:endParaRPr>
          </a:p>
          <a:p>
            <a:pPr marL="800100" lvl="1" indent="-342900" eaLnBrk="1" hangingPunct="1">
              <a:buFont typeface="Arial" panose="020B0604020202020204" pitchFamily="34" charset="0"/>
              <a:buChar char="•"/>
              <a:defRPr/>
            </a:pPr>
            <a:endParaRPr lang="en-GB" sz="2000" dirty="0">
              <a:solidFill>
                <a:srgbClr val="000000"/>
              </a:solidFill>
              <a:latin typeface="Arial" charset="0"/>
            </a:endParaRPr>
          </a:p>
        </p:txBody>
      </p:sp>
      <p:pic>
        <p:nvPicPr>
          <p:cNvPr id="60418" name="Picture 2" descr="Image result for ordering online">
            <a:extLst>
              <a:ext uri="{FF2B5EF4-FFF2-40B4-BE49-F238E27FC236}">
                <a16:creationId xmlns:a16="http://schemas.microsoft.com/office/drawing/2014/main" xmlns="" id="{E28BB201-C181-443C-92D2-041CF15C3E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5795" y="14601"/>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043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a:extLst>
              <a:ext uri="{FF2B5EF4-FFF2-40B4-BE49-F238E27FC236}">
                <a16:creationId xmlns:a16="http://schemas.microsoft.com/office/drawing/2014/main" xmlns="" id="{4454C76D-154B-452A-A03E-828B7E6449A7}"/>
              </a:ext>
            </a:extLst>
          </p:cNvPr>
          <p:cNvSpPr>
            <a:spLocks noChangeArrowheads="1"/>
          </p:cNvSpPr>
          <p:nvPr/>
        </p:nvSpPr>
        <p:spPr bwMode="auto">
          <a:xfrm>
            <a:off x="539552" y="1196632"/>
            <a:ext cx="7488238"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defRPr/>
            </a:pPr>
            <a:r>
              <a:rPr lang="en-GB" sz="3200" kern="0" dirty="0">
                <a:solidFill>
                  <a:srgbClr val="000000"/>
                </a:solidFill>
                <a:latin typeface="Arial" charset="0"/>
                <a:ea typeface="+mj-ea"/>
                <a:cs typeface="+mj-cs"/>
              </a:rPr>
              <a:t>Back to the tipping point:</a:t>
            </a:r>
            <a:endParaRPr lang="en-GB" sz="3200" dirty="0">
              <a:solidFill>
                <a:srgbClr val="000000"/>
              </a:solidFill>
              <a:latin typeface="Arial" charset="0"/>
            </a:endParaRPr>
          </a:p>
        </p:txBody>
      </p:sp>
      <p:pic>
        <p:nvPicPr>
          <p:cNvPr id="19459" name="Picture 8" descr="HousingLIN_logo_strapline_redBG">
            <a:extLst>
              <a:ext uri="{FF2B5EF4-FFF2-40B4-BE49-F238E27FC236}">
                <a16:creationId xmlns:a16="http://schemas.microsoft.com/office/drawing/2014/main" xmlns="" id="{BDC20F01-D8C6-44FE-8882-4A964C2AC1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55612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xmlns="" id="{CE179AE7-7D01-41DE-9B08-21F59DC862AA}"/>
              </a:ext>
            </a:extLst>
          </p:cNvPr>
          <p:cNvSpPr txBox="1"/>
          <p:nvPr/>
        </p:nvSpPr>
        <p:spPr>
          <a:xfrm>
            <a:off x="179512" y="1556201"/>
            <a:ext cx="8964488" cy="5377882"/>
          </a:xfrm>
          <a:prstGeom prst="rect">
            <a:avLst/>
          </a:prstGeom>
          <a:noFill/>
        </p:spPr>
        <p:txBody>
          <a:bodyPr wrap="square">
            <a:spAutoFit/>
          </a:bodyPr>
          <a:lstStyle/>
          <a:p>
            <a:pPr lvl="1" eaLnBrk="1" hangingPunct="1">
              <a:defRPr/>
            </a:pPr>
            <a:endParaRPr lang="en-GB" sz="2000" dirty="0">
              <a:solidFill>
                <a:srgbClr val="000000"/>
              </a:solidFill>
              <a:latin typeface="Arial" charset="0"/>
            </a:endParaRPr>
          </a:p>
          <a:p>
            <a:pPr>
              <a:lnSpc>
                <a:spcPct val="107000"/>
              </a:lnSpc>
              <a:spcAft>
                <a:spcPts val="800"/>
              </a:spcAft>
            </a:pPr>
            <a:r>
              <a:rPr lang="en-GB" sz="2000" dirty="0">
                <a:ea typeface="Calibri" panose="020F0502020204030204" pitchFamily="34" charset="0"/>
                <a:cs typeface="Times New Roman" panose="02020603050405020304" pitchFamily="18" charset="0"/>
              </a:rPr>
              <a:t>Perhaps the real ‘tipping point’ will finally come when:</a:t>
            </a:r>
          </a:p>
          <a:p>
            <a:pPr marL="342900" indent="-342900">
              <a:lnSpc>
                <a:spcPct val="107000"/>
              </a:lnSpc>
              <a:spcAft>
                <a:spcPts val="800"/>
              </a:spcAft>
              <a:buFont typeface="Arial" panose="020B0604020202020204" pitchFamily="34" charset="0"/>
              <a:buChar char="•"/>
            </a:pPr>
            <a:r>
              <a:rPr lang="en-GB" sz="2000" dirty="0">
                <a:ea typeface="Calibri" panose="020F0502020204030204" pitchFamily="34" charset="0"/>
                <a:cs typeface="Times New Roman" panose="02020603050405020304" pitchFamily="18" charset="0"/>
              </a:rPr>
              <a:t>Technology developers start to really listen to what matters to older and disabled people (in all their diversity), as well as to health / care systems, and design solutions to address these core concerns and priorities;</a:t>
            </a:r>
          </a:p>
          <a:p>
            <a:pPr marL="342900" indent="-342900">
              <a:lnSpc>
                <a:spcPct val="107000"/>
              </a:lnSpc>
              <a:spcAft>
                <a:spcPts val="800"/>
              </a:spcAft>
              <a:buFont typeface="Arial" panose="020B0604020202020204" pitchFamily="34" charset="0"/>
              <a:buChar char="•"/>
            </a:pPr>
            <a:r>
              <a:rPr lang="en-GB" sz="2000" dirty="0">
                <a:ea typeface="Calibri" panose="020F0502020204030204" pitchFamily="34" charset="0"/>
                <a:cs typeface="Times New Roman" panose="02020603050405020304" pitchFamily="18" charset="0"/>
              </a:rPr>
              <a:t>Developers begin to market directly to end users, including people with disabilities and care needs – perhaps offering bolt on care-focused offers, added to existing smart home systems, which also deliver entertainment, communications, environmental controls, etc. </a:t>
            </a:r>
          </a:p>
          <a:p>
            <a:pPr marL="342900" indent="-342900">
              <a:lnSpc>
                <a:spcPct val="107000"/>
              </a:lnSpc>
              <a:spcAft>
                <a:spcPts val="800"/>
              </a:spcAft>
              <a:buFont typeface="Arial" panose="020B0604020202020204" pitchFamily="34" charset="0"/>
              <a:buChar char="•"/>
            </a:pPr>
            <a:r>
              <a:rPr lang="en-GB" sz="2000" dirty="0">
                <a:ea typeface="Calibri" panose="020F0502020204030204" pitchFamily="34" charset="0"/>
                <a:cs typeface="Times New Roman" panose="02020603050405020304" pitchFamily="18" charset="0"/>
              </a:rPr>
              <a:t>This may also help to reduce the stigma associated with assistive technology, particularly with the extra benefits that non-specialist developers could offer in terms of aspirational, marketable design being part of the package. </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eaLnBrk="1" hangingPunct="1">
              <a:buFont typeface="Arial" panose="020B0604020202020204" pitchFamily="34" charset="0"/>
              <a:buChar char="•"/>
              <a:defRPr/>
            </a:pPr>
            <a:endParaRPr lang="en-GB" sz="2000" dirty="0">
              <a:ea typeface="Calibri" panose="020F0502020204030204" pitchFamily="34" charset="0"/>
            </a:endParaRPr>
          </a:p>
          <a:p>
            <a:pPr marL="800100" lvl="1" indent="-342900" eaLnBrk="1" hangingPunct="1">
              <a:buFont typeface="Arial" panose="020B0604020202020204" pitchFamily="34" charset="0"/>
              <a:buChar char="•"/>
              <a:defRPr/>
            </a:pPr>
            <a:endParaRPr lang="en-GB" sz="2000" dirty="0">
              <a:solidFill>
                <a:srgbClr val="000000"/>
              </a:solidFill>
              <a:latin typeface="Arial" charset="0"/>
            </a:endParaRPr>
          </a:p>
        </p:txBody>
      </p:sp>
      <p:pic>
        <p:nvPicPr>
          <p:cNvPr id="59394" name="Picture 2" descr="Image result for listening to people">
            <a:extLst>
              <a:ext uri="{FF2B5EF4-FFF2-40B4-BE49-F238E27FC236}">
                <a16:creationId xmlns:a16="http://schemas.microsoft.com/office/drawing/2014/main" xmlns="" id="{C699248C-D067-4DE6-B33F-199B69063E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2864" y="80889"/>
            <a:ext cx="3028950"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161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a:extLst>
              <a:ext uri="{FF2B5EF4-FFF2-40B4-BE49-F238E27FC236}">
                <a16:creationId xmlns:a16="http://schemas.microsoft.com/office/drawing/2014/main" xmlns="" id="{4454C76D-154B-452A-A03E-828B7E6449A7}"/>
              </a:ext>
            </a:extLst>
          </p:cNvPr>
          <p:cNvSpPr>
            <a:spLocks noChangeArrowheads="1"/>
          </p:cNvSpPr>
          <p:nvPr/>
        </p:nvSpPr>
        <p:spPr bwMode="auto">
          <a:xfrm>
            <a:off x="341276" y="1422657"/>
            <a:ext cx="8640960"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defRPr/>
            </a:pPr>
            <a:r>
              <a:rPr lang="en-GB" sz="3200" kern="0" dirty="0">
                <a:solidFill>
                  <a:srgbClr val="000000"/>
                </a:solidFill>
                <a:latin typeface="Arial" charset="0"/>
                <a:ea typeface="+mj-ea"/>
                <a:cs typeface="+mj-cs"/>
              </a:rPr>
              <a:t>New from Silicon Valley: Ask older people!</a:t>
            </a:r>
            <a:endParaRPr lang="en-GB" sz="3200" dirty="0">
              <a:solidFill>
                <a:srgbClr val="000000"/>
              </a:solidFill>
              <a:latin typeface="Arial" charset="0"/>
            </a:endParaRPr>
          </a:p>
        </p:txBody>
      </p:sp>
      <p:pic>
        <p:nvPicPr>
          <p:cNvPr id="19459" name="Picture 8" descr="HousingLIN_logo_strapline_redBG">
            <a:extLst>
              <a:ext uri="{FF2B5EF4-FFF2-40B4-BE49-F238E27FC236}">
                <a16:creationId xmlns:a16="http://schemas.microsoft.com/office/drawing/2014/main" xmlns="" id="{BDC20F01-D8C6-44FE-8882-4A964C2AC1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55612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xmlns="" id="{CE179AE7-7D01-41DE-9B08-21F59DC862AA}"/>
              </a:ext>
            </a:extLst>
          </p:cNvPr>
          <p:cNvSpPr txBox="1"/>
          <p:nvPr/>
        </p:nvSpPr>
        <p:spPr>
          <a:xfrm>
            <a:off x="179512" y="1842003"/>
            <a:ext cx="8964488" cy="5397375"/>
          </a:xfrm>
          <a:prstGeom prst="rect">
            <a:avLst/>
          </a:prstGeom>
          <a:noFill/>
        </p:spPr>
        <p:txBody>
          <a:bodyPr wrap="square">
            <a:spAutoFit/>
          </a:bodyPr>
          <a:lstStyle/>
          <a:p>
            <a:pPr lvl="1" eaLnBrk="1" hangingPunct="1">
              <a:defRPr/>
            </a:pPr>
            <a:endParaRPr lang="en-GB" sz="2000" dirty="0">
              <a:solidFill>
                <a:srgbClr val="000000"/>
              </a:solidFill>
              <a:latin typeface="Arial" charset="0"/>
            </a:endParaRPr>
          </a:p>
          <a:p>
            <a:pPr marL="342900" lvl="0" indent="-342900">
              <a:lnSpc>
                <a:spcPct val="107000"/>
              </a:lnSpc>
              <a:spcAft>
                <a:spcPts val="800"/>
              </a:spcAft>
              <a:buFont typeface="Arial" panose="020B0604020202020204" pitchFamily="34" charset="0"/>
              <a:buChar char="•"/>
            </a:pPr>
            <a:r>
              <a:rPr lang="en-GB" sz="2000" dirty="0">
                <a:solidFill>
                  <a:srgbClr val="000000"/>
                </a:solidFill>
                <a:latin typeface="Arial"/>
                <a:ea typeface="Calibri" panose="020F0502020204030204" pitchFamily="34" charset="0"/>
                <a:cs typeface="Times New Roman" panose="02020603050405020304" pitchFamily="18" charset="0"/>
              </a:rPr>
              <a:t>With a rapidly ageing population, older people are becoming an increasingly numerous consumer group, and many have money to spend.</a:t>
            </a:r>
            <a:endParaRPr lang="en-GB" sz="2000" dirty="0">
              <a:latin typeface="+mn-lt"/>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n-GB" sz="2000" dirty="0">
                <a:latin typeface="+mn-lt"/>
                <a:ea typeface="Calibri" panose="020F0502020204030204" pitchFamily="34" charset="0"/>
                <a:cs typeface="Times New Roman" panose="02020603050405020304" pitchFamily="18" charset="0"/>
              </a:rPr>
              <a:t>Recognising this, interesting to note the recent Silicon Valley tech conference, sponsored by ‘Aging 2.0’, ‘</a:t>
            </a:r>
            <a:r>
              <a:rPr lang="en-GB" sz="2000" i="1" dirty="0">
                <a:latin typeface="+mn-lt"/>
                <a:ea typeface="Calibri" panose="020F0502020204030204" pitchFamily="34" charset="0"/>
                <a:cs typeface="Times New Roman" panose="02020603050405020304" pitchFamily="18" charset="0"/>
              </a:rPr>
              <a:t>an organisation that ‘supports innovators taking on the biggest challenges and opportunities in aging [sic]</a:t>
            </a:r>
            <a:r>
              <a:rPr lang="en-GB" sz="2000" dirty="0">
                <a:latin typeface="+mn-lt"/>
                <a:ea typeface="Calibri" panose="020F0502020204030204" pitchFamily="34" charset="0"/>
                <a:cs typeface="Times New Roman" panose="02020603050405020304" pitchFamily="18" charset="0"/>
              </a:rPr>
              <a:t>’ </a:t>
            </a:r>
          </a:p>
          <a:p>
            <a:pPr marL="342900" indent="-342900">
              <a:lnSpc>
                <a:spcPct val="107000"/>
              </a:lnSpc>
              <a:spcAft>
                <a:spcPts val="800"/>
              </a:spcAft>
              <a:buFont typeface="Arial" panose="020B0604020202020204" pitchFamily="34" charset="0"/>
              <a:buChar char="•"/>
            </a:pPr>
            <a:r>
              <a:rPr lang="en-GB" sz="2000" dirty="0">
                <a:latin typeface="+mn-lt"/>
                <a:ea typeface="Calibri" panose="020F0502020204030204" pitchFamily="34" charset="0"/>
                <a:cs typeface="Times New Roman" panose="02020603050405020304" pitchFamily="18" charset="0"/>
              </a:rPr>
              <a:t>This conference was ‘</a:t>
            </a:r>
            <a:r>
              <a:rPr lang="en-GB" sz="2000" i="1" dirty="0">
                <a:latin typeface="+mn-lt"/>
                <a:ea typeface="Calibri" panose="020F0502020204030204" pitchFamily="34" charset="0"/>
                <a:cs typeface="Times New Roman" panose="02020603050405020304" pitchFamily="18" charset="0"/>
              </a:rPr>
              <a:t>different, by design’</a:t>
            </a:r>
            <a:r>
              <a:rPr lang="en-GB" sz="2000" dirty="0">
                <a:latin typeface="+mn-lt"/>
                <a:ea typeface="Calibri" panose="020F0502020204030204" pitchFamily="34" charset="0"/>
                <a:cs typeface="Times New Roman" panose="02020603050405020304" pitchFamily="18" charset="0"/>
              </a:rPr>
              <a:t> – starting with its title, </a:t>
            </a:r>
            <a:r>
              <a:rPr lang="en-GB" sz="2000" i="1" dirty="0">
                <a:latin typeface="+mn-lt"/>
                <a:ea typeface="Calibri" panose="020F0502020204030204" pitchFamily="34" charset="0"/>
                <a:cs typeface="Times New Roman" panose="02020603050405020304" pitchFamily="18" charset="0"/>
              </a:rPr>
              <a:t>‘Seniors Shaping Technology: Your Opinion Matters’</a:t>
            </a:r>
            <a:r>
              <a:rPr lang="en-GB" sz="2000" dirty="0">
                <a:latin typeface="+mn-lt"/>
                <a:ea typeface="Calibri" panose="020F0502020204030204" pitchFamily="34" charset="0"/>
                <a:cs typeface="Times New Roman" panose="02020603050405020304" pitchFamily="18" charset="0"/>
              </a:rPr>
              <a:t>. </a:t>
            </a:r>
          </a:p>
          <a:p>
            <a:pPr marL="342900" indent="-342900">
              <a:lnSpc>
                <a:spcPct val="107000"/>
              </a:lnSpc>
              <a:spcAft>
                <a:spcPts val="800"/>
              </a:spcAft>
              <a:buFont typeface="Arial" panose="020B0604020202020204" pitchFamily="34" charset="0"/>
              <a:buChar char="•"/>
            </a:pPr>
            <a:r>
              <a:rPr lang="en-GB" sz="2000" dirty="0">
                <a:latin typeface="+mn-lt"/>
                <a:ea typeface="Calibri" panose="020F0502020204030204" pitchFamily="34" charset="0"/>
                <a:cs typeface="Times New Roman" panose="02020603050405020304" pitchFamily="18" charset="0"/>
              </a:rPr>
              <a:t>Next to each vendor booth was a voting station where older attendees could show interest or approval of a particular product / service, in four quadrants: ‘</a:t>
            </a:r>
            <a:r>
              <a:rPr lang="en-GB" sz="2000" i="1" dirty="0">
                <a:latin typeface="+mn-lt"/>
                <a:ea typeface="Calibri" panose="020F0502020204030204" pitchFamily="34" charset="0"/>
                <a:cs typeface="Times New Roman" panose="02020603050405020304" pitchFamily="18" charset="0"/>
              </a:rPr>
              <a:t>Cool, Will Buy, Not Sure and More Info Needed.’</a:t>
            </a:r>
            <a:r>
              <a:rPr lang="en-GB" sz="2000" dirty="0">
                <a:latin typeface="+mn-lt"/>
                <a:ea typeface="Calibri" panose="020F0502020204030204" pitchFamily="34" charset="0"/>
                <a:cs typeface="Times New Roman" panose="02020603050405020304" pitchFamily="18" charset="0"/>
              </a:rPr>
              <a:t> </a:t>
            </a:r>
          </a:p>
          <a:p>
            <a:pPr marL="342900" indent="-342900">
              <a:lnSpc>
                <a:spcPct val="107000"/>
              </a:lnSpc>
              <a:spcAft>
                <a:spcPts val="800"/>
              </a:spcAft>
              <a:buFont typeface="Arial" panose="020B0604020202020204" pitchFamily="34" charset="0"/>
              <a:buChar char="•"/>
            </a:pPr>
            <a:r>
              <a:rPr lang="en-GB" sz="2000" dirty="0">
                <a:latin typeface="+mn-lt"/>
                <a:ea typeface="Calibri" panose="020F0502020204030204" pitchFamily="34" charset="0"/>
                <a:cs typeface="Times New Roman" panose="02020603050405020304" pitchFamily="18" charset="0"/>
              </a:rPr>
              <a:t>In other words, asking older people what they really prefer and value. </a:t>
            </a:r>
          </a:p>
          <a:p>
            <a:pPr>
              <a:spcAft>
                <a:spcPts val="0"/>
              </a:spcAft>
            </a:pPr>
            <a:r>
              <a:rPr lang="en-GB" sz="16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xmlns="" val="tx"/>
                    </a:ext>
                  </a:extLst>
                </a:hlinkClick>
              </a:rPr>
              <a:t>https://www.nextavenue.org/cool-technology-trends-older-adults/</a:t>
            </a:r>
            <a:r>
              <a:rPr lang="en-GB" sz="1600" dirty="0">
                <a:latin typeface="Calibri" panose="020F0502020204030204" pitchFamily="34" charset="0"/>
                <a:ea typeface="Calibri" panose="020F0502020204030204" pitchFamily="34" charset="0"/>
                <a:cs typeface="Times New Roman" panose="02020603050405020304" pitchFamily="18" charset="0"/>
              </a:rPr>
              <a:t> </a:t>
            </a:r>
          </a:p>
          <a:p>
            <a:pPr marL="800100" lvl="1" indent="-342900" eaLnBrk="1" hangingPunct="1">
              <a:buFont typeface="Arial" panose="020B0604020202020204" pitchFamily="34" charset="0"/>
              <a:buChar char="•"/>
              <a:defRPr/>
            </a:pPr>
            <a:endParaRPr lang="en-GB" sz="2000" dirty="0">
              <a:ea typeface="Calibri" panose="020F0502020204030204" pitchFamily="34" charset="0"/>
            </a:endParaRPr>
          </a:p>
          <a:p>
            <a:pPr marL="800100" lvl="1" indent="-342900" eaLnBrk="1" hangingPunct="1">
              <a:buFont typeface="Arial" panose="020B0604020202020204" pitchFamily="34" charset="0"/>
              <a:buChar char="•"/>
              <a:defRPr/>
            </a:pPr>
            <a:endParaRPr lang="en-GB" sz="2000" dirty="0">
              <a:solidFill>
                <a:srgbClr val="000000"/>
              </a:solidFill>
              <a:latin typeface="Arial" charset="0"/>
            </a:endParaRPr>
          </a:p>
        </p:txBody>
      </p:sp>
      <p:pic>
        <p:nvPicPr>
          <p:cNvPr id="58370" name="Picture 2" descr="Image result for aging 2.0 seniors shaping technology">
            <a:extLst>
              <a:ext uri="{FF2B5EF4-FFF2-40B4-BE49-F238E27FC236}">
                <a16:creationId xmlns:a16="http://schemas.microsoft.com/office/drawing/2014/main" xmlns="" id="{1A823F53-3D5E-410F-B54A-CA19DF4AF2A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00675" y="26999"/>
            <a:ext cx="3743325"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93691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9" name="Rectangle 7">
            <a:extLst>
              <a:ext uri="{FF2B5EF4-FFF2-40B4-BE49-F238E27FC236}">
                <a16:creationId xmlns:a16="http://schemas.microsoft.com/office/drawing/2014/main" xmlns="" id="{456EE3C1-C110-46BC-B341-A1E3C79DD00D}"/>
              </a:ext>
            </a:extLst>
          </p:cNvPr>
          <p:cNvSpPr>
            <a:spLocks noChangeArrowheads="1"/>
          </p:cNvSpPr>
          <p:nvPr/>
        </p:nvSpPr>
        <p:spPr bwMode="auto">
          <a:xfrm>
            <a:off x="258763" y="1433513"/>
            <a:ext cx="8713787"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defRPr/>
            </a:pPr>
            <a:r>
              <a:rPr lang="en-GB" sz="4000" b="1" dirty="0">
                <a:solidFill>
                  <a:srgbClr val="5F5F5F"/>
                </a:solidFill>
                <a:effectLst>
                  <a:outerShdw blurRad="38100" dist="38100" dir="2700000" algn="tl">
                    <a:srgbClr val="C0C0C0"/>
                  </a:outerShdw>
                </a:effectLst>
                <a:latin typeface="Arial" charset="0"/>
              </a:rPr>
              <a:t>Looking for inspiration?</a:t>
            </a:r>
          </a:p>
        </p:txBody>
      </p:sp>
      <p:pic>
        <p:nvPicPr>
          <p:cNvPr id="24579" name="Picture 4" descr="HousingLIN_logo_strapline_redBG">
            <a:extLst>
              <a:ext uri="{FF2B5EF4-FFF2-40B4-BE49-F238E27FC236}">
                <a16:creationId xmlns:a16="http://schemas.microsoft.com/office/drawing/2014/main" xmlns="" id="{152477D7-6902-42DE-A5DC-52EB7EA6CD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4556125" cy="1190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4">
            <a:extLst>
              <a:ext uri="{FF2B5EF4-FFF2-40B4-BE49-F238E27FC236}">
                <a16:creationId xmlns:a16="http://schemas.microsoft.com/office/drawing/2014/main" xmlns="" id="{D6D8F44B-8C23-483A-8491-358B4961EBC5}"/>
              </a:ext>
            </a:extLst>
          </p:cNvPr>
          <p:cNvSpPr>
            <a:spLocks noChangeArrowheads="1"/>
          </p:cNvSpPr>
          <p:nvPr/>
        </p:nvSpPr>
        <p:spPr bwMode="auto">
          <a:xfrm>
            <a:off x="358775" y="1916113"/>
            <a:ext cx="53657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defRPr/>
            </a:pPr>
            <a:endParaRPr lang="en-GB" sz="2400" b="1" dirty="0">
              <a:effectLst>
                <a:outerShdw blurRad="38100" dist="38100" dir="2700000" algn="tl">
                  <a:srgbClr val="C0C0C0"/>
                </a:outerShdw>
              </a:effectLst>
              <a:latin typeface="Arial" charset="0"/>
            </a:endParaRPr>
          </a:p>
        </p:txBody>
      </p:sp>
      <p:sp>
        <p:nvSpPr>
          <p:cNvPr id="24581" name="TextBox 1">
            <a:extLst>
              <a:ext uri="{FF2B5EF4-FFF2-40B4-BE49-F238E27FC236}">
                <a16:creationId xmlns:a16="http://schemas.microsoft.com/office/drawing/2014/main" xmlns="" id="{34E03E04-D8EC-488C-AE06-D414F22D6DCF}"/>
              </a:ext>
            </a:extLst>
          </p:cNvPr>
          <p:cNvSpPr txBox="1">
            <a:spLocks noChangeArrowheads="1"/>
          </p:cNvSpPr>
          <p:nvPr/>
        </p:nvSpPr>
        <p:spPr bwMode="auto">
          <a:xfrm>
            <a:off x="358775" y="2166938"/>
            <a:ext cx="8713788"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r>
              <a:rPr lang="en-GB" altLang="en-US" sz="1800" dirty="0"/>
              <a:t>Visit the Housing </a:t>
            </a:r>
            <a:r>
              <a:rPr lang="en-GB" altLang="en-US" sz="1800" dirty="0">
                <a:solidFill>
                  <a:srgbClr val="000000"/>
                </a:solidFill>
              </a:rPr>
              <a:t>LIN ‘Going Digital’ webpages, </a:t>
            </a:r>
            <a:r>
              <a:rPr lang="en-GB" altLang="en-US" sz="1800" dirty="0">
                <a:solidFill>
                  <a:srgbClr val="000000"/>
                </a:solidFill>
                <a:hlinkClick r:id="rId3"/>
              </a:rPr>
              <a:t>https://www.housinglin.org.uk/going-digital/</a:t>
            </a:r>
            <a:r>
              <a:rPr lang="en-GB" altLang="en-US" sz="1800" dirty="0">
                <a:solidFill>
                  <a:srgbClr val="000000"/>
                </a:solidFill>
              </a:rPr>
              <a:t> </a:t>
            </a:r>
          </a:p>
          <a:p>
            <a:pPr eaLnBrk="1" hangingPunct="1">
              <a:spcBef>
                <a:spcPct val="0"/>
              </a:spcBef>
            </a:pPr>
            <a:endParaRPr lang="en-GB" altLang="en-US" sz="1800" dirty="0">
              <a:solidFill>
                <a:srgbClr val="FF0000"/>
              </a:solidFill>
            </a:endParaRPr>
          </a:p>
          <a:p>
            <a:pPr eaLnBrk="1" hangingPunct="1">
              <a:spcBef>
                <a:spcPct val="0"/>
              </a:spcBef>
            </a:pPr>
            <a:endParaRPr lang="en-GB" altLang="en-US" sz="1800" dirty="0"/>
          </a:p>
          <a:p>
            <a:pPr eaLnBrk="1" hangingPunct="1">
              <a:spcBef>
                <a:spcPct val="0"/>
              </a:spcBef>
            </a:pPr>
            <a:r>
              <a:rPr lang="en-GB" altLang="en-US" sz="1800" dirty="0"/>
              <a:t>Contact me, Clare Skidmore, Strategic Lead, Influencing and Networks – </a:t>
            </a:r>
            <a:r>
              <a:rPr lang="en-GB" altLang="en-US" sz="1800" dirty="0">
                <a:hlinkClick r:id="rId4"/>
              </a:rPr>
              <a:t>c.skidmore@housinglin.org.uk</a:t>
            </a:r>
            <a:r>
              <a:rPr lang="en-GB" altLang="en-US" sz="1800" dirty="0"/>
              <a:t> </a:t>
            </a:r>
          </a:p>
          <a:p>
            <a:pPr eaLnBrk="1" hangingPunct="1">
              <a:spcBef>
                <a:spcPct val="0"/>
              </a:spcBef>
            </a:pPr>
            <a:endParaRPr lang="en-GB" altLang="en-US" sz="1800" dirty="0"/>
          </a:p>
          <a:p>
            <a:pPr eaLnBrk="1" hangingPunct="1">
              <a:spcBef>
                <a:spcPct val="0"/>
              </a:spcBef>
            </a:pPr>
            <a:r>
              <a:rPr lang="en-GB" altLang="en-US" sz="1800" dirty="0"/>
              <a:t>@</a:t>
            </a:r>
            <a:r>
              <a:rPr lang="en-GB" altLang="en-US" sz="1800" dirty="0" err="1"/>
              <a:t>SkidmoreClare</a:t>
            </a:r>
            <a:r>
              <a:rPr lang="en-GB" altLang="en-US" sz="1800" dirty="0"/>
              <a:t> </a:t>
            </a:r>
            <a:r>
              <a:rPr lang="en-GB" altLang="en-US" sz="1800"/>
              <a:t>on Twitter</a:t>
            </a:r>
            <a:endParaRPr lang="en-GB" altLang="en-US" sz="1800" dirty="0"/>
          </a:p>
          <a:p>
            <a:pPr eaLnBrk="1" hangingPunct="1">
              <a:spcBef>
                <a:spcPct val="0"/>
              </a:spcBef>
            </a:pPr>
            <a:endParaRPr lang="en-GB" altLang="en-US" sz="1800" dirty="0"/>
          </a:p>
          <a:p>
            <a:pPr eaLnBrk="1" hangingPunct="1">
              <a:spcBef>
                <a:spcPct val="0"/>
              </a:spcBef>
            </a:pPr>
            <a:endParaRPr lang="en-GB" altLang="en-US" sz="2000" dirty="0"/>
          </a:p>
        </p:txBody>
      </p:sp>
      <p:pic>
        <p:nvPicPr>
          <p:cNvPr id="24582" name="Picture 2">
            <a:extLst>
              <a:ext uri="{FF2B5EF4-FFF2-40B4-BE49-F238E27FC236}">
                <a16:creationId xmlns:a16="http://schemas.microsoft.com/office/drawing/2014/main" xmlns="" id="{2CC64DCC-0247-4E60-9639-76936C5C07D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56300" y="66675"/>
            <a:ext cx="3016250"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668FE522-9D44-4667-8717-C92CF3E9F4C1}"/>
              </a:ext>
            </a:extLst>
          </p:cNvPr>
          <p:cNvSpPr>
            <a:spLocks noGrp="1" noChangeArrowheads="1"/>
          </p:cNvSpPr>
          <p:nvPr>
            <p:ph idx="1"/>
          </p:nvPr>
        </p:nvSpPr>
        <p:spPr>
          <a:xfrm>
            <a:off x="709148" y="1340768"/>
            <a:ext cx="7196137" cy="720725"/>
          </a:xfrm>
        </p:spPr>
        <p:txBody>
          <a:bodyPr/>
          <a:lstStyle/>
          <a:p>
            <a:pPr marL="0" indent="0" algn="ctr">
              <a:buFontTx/>
              <a:buNone/>
              <a:tabLst>
                <a:tab pos="1258888" algn="l"/>
              </a:tabLst>
            </a:pPr>
            <a:r>
              <a:rPr lang="en-GB" altLang="en-US" dirty="0"/>
              <a:t>Health, supported housing and care - lagging behind in digital revolution?</a:t>
            </a:r>
          </a:p>
          <a:p>
            <a:pPr marL="0" indent="0" algn="ctr">
              <a:buFontTx/>
              <a:buNone/>
              <a:tabLst>
                <a:tab pos="1258888" algn="l"/>
              </a:tabLst>
            </a:pPr>
            <a:endParaRPr lang="en-GB" altLang="en-US" dirty="0"/>
          </a:p>
        </p:txBody>
      </p:sp>
      <p:pic>
        <p:nvPicPr>
          <p:cNvPr id="6147" name="Picture 4" descr="HousingLIN_logo_strapline_redBG">
            <a:extLst>
              <a:ext uri="{FF2B5EF4-FFF2-40B4-BE49-F238E27FC236}">
                <a16:creationId xmlns:a16="http://schemas.microsoft.com/office/drawing/2014/main" xmlns="" id="{B75B4EA3-73DE-46AE-AF88-907C34B30F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4556125" cy="1190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Text Box 10">
            <a:extLst>
              <a:ext uri="{FF2B5EF4-FFF2-40B4-BE49-F238E27FC236}">
                <a16:creationId xmlns:a16="http://schemas.microsoft.com/office/drawing/2014/main" xmlns="" id="{6D7D872C-C966-4E60-9C8A-66C9118B02C0}"/>
              </a:ext>
            </a:extLst>
          </p:cNvPr>
          <p:cNvSpPr txBox="1">
            <a:spLocks noChangeArrowheads="1"/>
          </p:cNvSpPr>
          <p:nvPr/>
        </p:nvSpPr>
        <p:spPr bwMode="auto">
          <a:xfrm>
            <a:off x="395536" y="2472408"/>
            <a:ext cx="8496944" cy="4702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GB" altLang="en-US" sz="1800" dirty="0"/>
              <a:t>World / daily life changed beyond all recognition in last 30 years</a:t>
            </a:r>
          </a:p>
          <a:p>
            <a:r>
              <a:rPr lang="en-GB" altLang="en-US" sz="1800" dirty="0"/>
              <a:t>However, in many respects, worlds of health, care and support in the home have not changed to the same extent</a:t>
            </a:r>
          </a:p>
          <a:p>
            <a:r>
              <a:rPr lang="en-GB" altLang="en-US" sz="1800" dirty="0"/>
              <a:t>We still, mostly, interact with our health professionals in dedicated premises, e.g. GP surgeries, clinics, hospitals</a:t>
            </a:r>
          </a:p>
          <a:p>
            <a:r>
              <a:rPr lang="en-GB" altLang="en-US" sz="1800" dirty="0"/>
              <a:t>Many supported and sheltered housing schemes do not even have full wi-fi into residents’ apartments</a:t>
            </a:r>
          </a:p>
          <a:p>
            <a:r>
              <a:rPr lang="en-GB" altLang="en-US" sz="1800" dirty="0"/>
              <a:t>Many telecare / assistive technology devices in the home have not changed significantly in decades, and often have an ‘institutional’ appearance</a:t>
            </a:r>
          </a:p>
          <a:p>
            <a:r>
              <a:rPr lang="en-GB" altLang="en-US" sz="1800" dirty="0"/>
              <a:t>In the supported housing sector, in one recent survey, 9% of housing providers had no digital plan in place; 7% were not aware of digital solutions; and 7% did not see digital as part of their current strategy -</a:t>
            </a:r>
          </a:p>
          <a:p>
            <a:pPr marL="0" indent="0" algn="ctr">
              <a:buNone/>
            </a:pPr>
            <a:r>
              <a:rPr lang="en-GB" altLang="en-US" sz="1800" b="1" dirty="0"/>
              <a:t>      </a:t>
            </a:r>
            <a:r>
              <a:rPr lang="en-GB" altLang="en-US" sz="2000" b="1" dirty="0"/>
              <a:t>WHY?</a:t>
            </a:r>
          </a:p>
          <a:p>
            <a:endParaRPr lang="en-GB" altLang="en-US" sz="2000" dirty="0"/>
          </a:p>
          <a:p>
            <a:pPr eaLnBrk="1" hangingPunct="1">
              <a:spcBef>
                <a:spcPct val="0"/>
              </a:spcBef>
            </a:pPr>
            <a:endParaRPr lang="en-GB" altLang="en-US" sz="2000" dirty="0"/>
          </a:p>
        </p:txBody>
      </p:sp>
      <p:pic>
        <p:nvPicPr>
          <p:cNvPr id="5" name="Picture 4" descr="C:\Users\Clare Skidmore\AppData\Local\Microsoft\Windows\INetCache\Content.MSO\944E906B.tmp">
            <a:extLst>
              <a:ext uri="{FF2B5EF4-FFF2-40B4-BE49-F238E27FC236}">
                <a16:creationId xmlns:a16="http://schemas.microsoft.com/office/drawing/2014/main" xmlns="" id="{6C2790E9-BEBE-4EA3-870A-8E2EEB644C6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810250" y="0"/>
            <a:ext cx="3333750" cy="13716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76A7EC3E-3417-4B39-8E00-E0870A865AB7}"/>
              </a:ext>
            </a:extLst>
          </p:cNvPr>
          <p:cNvSpPr>
            <a:spLocks noGrp="1" noChangeArrowheads="1"/>
          </p:cNvSpPr>
          <p:nvPr>
            <p:ph idx="1"/>
          </p:nvPr>
        </p:nvSpPr>
        <p:spPr>
          <a:xfrm>
            <a:off x="611560" y="1480606"/>
            <a:ext cx="7488832" cy="720725"/>
          </a:xfrm>
        </p:spPr>
        <p:txBody>
          <a:bodyPr/>
          <a:lstStyle/>
          <a:p>
            <a:pPr marL="0" indent="0" algn="ctr">
              <a:buFontTx/>
              <a:buNone/>
              <a:tabLst>
                <a:tab pos="1258888" algn="l"/>
              </a:tabLst>
            </a:pPr>
            <a:r>
              <a:rPr lang="en-GB" altLang="en-US" dirty="0"/>
              <a:t>Barriers – Skills and knowledge deficits</a:t>
            </a:r>
          </a:p>
          <a:p>
            <a:pPr marL="0" indent="0" algn="ctr">
              <a:buFontTx/>
              <a:buNone/>
              <a:tabLst>
                <a:tab pos="1258888" algn="l"/>
              </a:tabLst>
            </a:pPr>
            <a:endParaRPr lang="en-GB" altLang="en-US" dirty="0"/>
          </a:p>
        </p:txBody>
      </p:sp>
      <p:pic>
        <p:nvPicPr>
          <p:cNvPr id="7171" name="Picture 4" descr="HousingLIN_logo_strapline_redBG">
            <a:extLst>
              <a:ext uri="{FF2B5EF4-FFF2-40B4-BE49-F238E27FC236}">
                <a16:creationId xmlns:a16="http://schemas.microsoft.com/office/drawing/2014/main" xmlns="" id="{D77D49ED-228D-4973-B180-88E57432AA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4556125" cy="1190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0">
            <a:extLst>
              <a:ext uri="{FF2B5EF4-FFF2-40B4-BE49-F238E27FC236}">
                <a16:creationId xmlns:a16="http://schemas.microsoft.com/office/drawing/2014/main" xmlns="" id="{DCD2B7A9-42E0-4229-B721-DF6ACA31C919}"/>
              </a:ext>
            </a:extLst>
          </p:cNvPr>
          <p:cNvSpPr txBox="1">
            <a:spLocks noChangeArrowheads="1"/>
          </p:cNvSpPr>
          <p:nvPr/>
        </p:nvSpPr>
        <p:spPr bwMode="auto">
          <a:xfrm>
            <a:off x="338138" y="2276475"/>
            <a:ext cx="8555037" cy="4500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defRPr/>
            </a:pPr>
            <a:r>
              <a:rPr lang="en-GB" altLang="en-US" sz="2000" dirty="0">
                <a:latin typeface="+mn-lt"/>
              </a:rPr>
              <a:t>Skills and knowledge deficit in care and social housing workforce:  </a:t>
            </a:r>
          </a:p>
          <a:p>
            <a:pPr marL="0" indent="0">
              <a:lnSpc>
                <a:spcPct val="107000"/>
              </a:lnSpc>
              <a:spcAft>
                <a:spcPts val="800"/>
              </a:spcAft>
              <a:buFontTx/>
              <a:buNone/>
              <a:defRPr/>
            </a:pPr>
            <a:r>
              <a:rPr lang="en-GB" sz="1800" i="1" dirty="0">
                <a:latin typeface="+mn-lt"/>
                <a:ea typeface="Calibri" panose="020F0502020204030204" pitchFamily="34" charset="0"/>
                <a:cs typeface="Times New Roman" panose="02020603050405020304" pitchFamily="18" charset="0"/>
              </a:rPr>
              <a:t>While digital skills are recognised as a core functional skill in the learning and skills sector, the current social care workforce training and qualifications frameworks do not address digital capabilities in any significant way.’ (Skills for Care, 2016)</a:t>
            </a:r>
            <a:endParaRPr lang="en-GB" sz="1800" dirty="0">
              <a:latin typeface="+mn-lt"/>
              <a:ea typeface="Calibri" panose="020F0502020204030204" pitchFamily="34" charset="0"/>
              <a:cs typeface="Times New Roman" panose="02020603050405020304" pitchFamily="18" charset="0"/>
            </a:endParaRPr>
          </a:p>
          <a:p>
            <a:pPr marL="0" indent="0">
              <a:spcAft>
                <a:spcPts val="0"/>
              </a:spcAft>
              <a:buFontTx/>
              <a:buNone/>
              <a:defRPr/>
            </a:pPr>
            <a:r>
              <a:rPr lang="en-GB" sz="1400" u="sng" dirty="0">
                <a:solidFill>
                  <a:srgbClr val="0563C1"/>
                </a:solidFill>
                <a:latin typeface="+mn-lt"/>
                <a:ea typeface="Calibri" panose="020F0502020204030204" pitchFamily="34" charset="0"/>
                <a:cs typeface="Times New Roman" panose="02020603050405020304" pitchFamily="18" charset="0"/>
                <a:hlinkClick r:id="rId3"/>
              </a:rPr>
              <a:t>https://www.skillsforcare.org.uk/Document-library/NMDS-SC,-workforce-intelligence-and-innovation/Research/Digital-literacy/Digital-Capabilities-Survey-Report-300314-FINAL.pdf</a:t>
            </a:r>
            <a:r>
              <a:rPr lang="en-GB" sz="1400" dirty="0">
                <a:latin typeface="+mn-lt"/>
                <a:ea typeface="Calibri" panose="020F0502020204030204" pitchFamily="34" charset="0"/>
                <a:cs typeface="Times New Roman" panose="02020603050405020304" pitchFamily="18" charset="0"/>
              </a:rPr>
              <a:t> </a:t>
            </a:r>
          </a:p>
          <a:p>
            <a:pPr marL="0" indent="0">
              <a:spcAft>
                <a:spcPts val="0"/>
              </a:spcAft>
              <a:buFontTx/>
              <a:buNone/>
              <a:defRPr/>
            </a:pPr>
            <a:endParaRPr lang="en-GB" sz="1600" dirty="0">
              <a:latin typeface="+mn-lt"/>
              <a:ea typeface="Calibri" panose="020F0502020204030204" pitchFamily="34" charset="0"/>
              <a:cs typeface="Times New Roman" panose="02020603050405020304" pitchFamily="18" charset="0"/>
            </a:endParaRPr>
          </a:p>
          <a:p>
            <a:pPr marL="0" indent="0">
              <a:buFontTx/>
              <a:buNone/>
              <a:defRPr/>
            </a:pPr>
            <a:r>
              <a:rPr lang="en-GB" sz="1800" dirty="0">
                <a:latin typeface="+mn-lt"/>
              </a:rPr>
              <a:t>‘…[Housing] </a:t>
            </a:r>
            <a:r>
              <a:rPr lang="en-GB" sz="1800" i="1" dirty="0">
                <a:latin typeface="+mn-lt"/>
                <a:ea typeface="Calibri" panose="020F0502020204030204" pitchFamily="34" charset="0"/>
              </a:rPr>
              <a:t>boards rarely have a board member or members recruited on the basis of tech-literacy or recent experience of technology in a business context… there is an over-reliance on external consultant-led change… [representing] a major barrier to the adoption of effective approaches to digital transformation.’ (HACT, 2016)</a:t>
            </a:r>
          </a:p>
          <a:p>
            <a:pPr marL="0" indent="0">
              <a:spcAft>
                <a:spcPts val="0"/>
              </a:spcAft>
              <a:buFontTx/>
              <a:buNone/>
              <a:defRPr/>
            </a:pPr>
            <a:r>
              <a:rPr lang="en-GB" sz="1400" u="sng" dirty="0">
                <a:solidFill>
                  <a:srgbClr val="0563C1"/>
                </a:solidFill>
                <a:latin typeface="+mn-lt"/>
                <a:ea typeface="Calibri" panose="020F0502020204030204" pitchFamily="34" charset="0"/>
                <a:cs typeface="Times New Roman" panose="02020603050405020304" pitchFamily="18" charset="0"/>
                <a:hlinkClick r:id="rId4"/>
              </a:rPr>
              <a:t>https://www.hact.org.uk/sites/default/files/uploads/Archives/2016/12/HACT%20-%20Is%20Housing%20Really%20Ready%20To%20Go%20Digital.pdf</a:t>
            </a:r>
            <a:r>
              <a:rPr lang="en-GB" sz="1400" dirty="0">
                <a:latin typeface="+mn-lt"/>
                <a:ea typeface="Calibri" panose="020F0502020204030204" pitchFamily="34" charset="0"/>
                <a:cs typeface="Times New Roman" panose="02020603050405020304" pitchFamily="18" charset="0"/>
              </a:rPr>
              <a:t> </a:t>
            </a:r>
          </a:p>
          <a:p>
            <a:pPr marL="0" indent="0">
              <a:buFontTx/>
              <a:buNone/>
              <a:defRPr/>
            </a:pPr>
            <a:endParaRPr lang="en-GB" altLang="en-US" sz="2000" dirty="0"/>
          </a:p>
        </p:txBody>
      </p:sp>
      <p:pic>
        <p:nvPicPr>
          <p:cNvPr id="7" name="Picture 6" descr="C:\Users\Clare Skidmore\AppData\Local\Microsoft\Windows\INetCache\Content.MSO\CE32FEFE.tmp">
            <a:extLst>
              <a:ext uri="{FF2B5EF4-FFF2-40B4-BE49-F238E27FC236}">
                <a16:creationId xmlns:a16="http://schemas.microsoft.com/office/drawing/2014/main" xmlns="" id="{68C64C9A-73A5-4151-AD2A-1AD2DB78E0BA}"/>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810250" y="0"/>
            <a:ext cx="3333750" cy="13716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3F669454-322D-4A96-840D-88179A5EE998}"/>
              </a:ext>
            </a:extLst>
          </p:cNvPr>
          <p:cNvSpPr>
            <a:spLocks noGrp="1" noChangeArrowheads="1"/>
          </p:cNvSpPr>
          <p:nvPr>
            <p:ph idx="1"/>
          </p:nvPr>
        </p:nvSpPr>
        <p:spPr>
          <a:xfrm>
            <a:off x="684213" y="1484313"/>
            <a:ext cx="7196137" cy="720725"/>
          </a:xfrm>
        </p:spPr>
        <p:txBody>
          <a:bodyPr/>
          <a:lstStyle/>
          <a:p>
            <a:pPr marL="0" indent="0" algn="ctr">
              <a:buFontTx/>
              <a:buNone/>
              <a:tabLst>
                <a:tab pos="1258888" algn="l"/>
              </a:tabLst>
            </a:pPr>
            <a:r>
              <a:rPr lang="en-GB" altLang="en-US" dirty="0"/>
              <a:t>Barriers – Getting to know each other</a:t>
            </a:r>
          </a:p>
          <a:p>
            <a:pPr marL="0" indent="0" algn="ctr">
              <a:buFontTx/>
              <a:buNone/>
              <a:tabLst>
                <a:tab pos="1258888" algn="l"/>
              </a:tabLst>
            </a:pPr>
            <a:endParaRPr lang="en-GB" altLang="en-US" dirty="0"/>
          </a:p>
        </p:txBody>
      </p:sp>
      <p:pic>
        <p:nvPicPr>
          <p:cNvPr id="8195" name="Picture 4" descr="HousingLIN_logo_strapline_redBG">
            <a:extLst>
              <a:ext uri="{FF2B5EF4-FFF2-40B4-BE49-F238E27FC236}">
                <a16:creationId xmlns:a16="http://schemas.microsoft.com/office/drawing/2014/main" xmlns="" id="{6F2F6DC8-9840-4251-8711-4EC100BF50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4556125" cy="1190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0">
            <a:extLst>
              <a:ext uri="{FF2B5EF4-FFF2-40B4-BE49-F238E27FC236}">
                <a16:creationId xmlns:a16="http://schemas.microsoft.com/office/drawing/2014/main" xmlns="" id="{DCD2B7A9-42E0-4229-B721-DF6ACA31C919}"/>
              </a:ext>
            </a:extLst>
          </p:cNvPr>
          <p:cNvSpPr txBox="1">
            <a:spLocks noChangeArrowheads="1"/>
          </p:cNvSpPr>
          <p:nvPr/>
        </p:nvSpPr>
        <p:spPr bwMode="auto">
          <a:xfrm>
            <a:off x="215516" y="2160171"/>
            <a:ext cx="8712968" cy="4998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defRPr/>
            </a:pPr>
            <a:r>
              <a:rPr lang="en-GB" altLang="en-US" sz="2000" dirty="0">
                <a:latin typeface="+mn-lt"/>
              </a:rPr>
              <a:t>Technology developers slow to see people with care and support needs as providing a real market opportunity</a:t>
            </a:r>
          </a:p>
          <a:p>
            <a:pPr marL="0" indent="0">
              <a:buNone/>
            </a:pPr>
            <a:r>
              <a:rPr lang="en-GB" sz="1800" i="1" dirty="0"/>
              <a:t>‘Aside from a few niche applications e.g. for disabled or elderly users… marketing materials tend to target a general purpose audience and do not differentiate to any great degree between potentially different categories of user’.</a:t>
            </a:r>
            <a:endParaRPr lang="en-GB" sz="1800" dirty="0"/>
          </a:p>
          <a:p>
            <a:pPr marL="0" indent="0">
              <a:buNone/>
            </a:pPr>
            <a:r>
              <a:rPr lang="en-GB" sz="1400" u="sng" dirty="0">
                <a:hlinkClick r:id="rId3"/>
              </a:rPr>
              <a:t>https://www.eceee.org/library/conference_proceedings/eceee_Summer_Studies/2013/6-appliances-product-policy-and-ict/who-uses-smart-home-technologies-representations-of-users-by-the-smart-home-industry/</a:t>
            </a:r>
            <a:r>
              <a:rPr lang="en-GB" sz="1400" dirty="0"/>
              <a:t> </a:t>
            </a:r>
          </a:p>
          <a:p>
            <a:pPr marL="0" indent="0">
              <a:buNone/>
            </a:pPr>
            <a:endParaRPr lang="en-GB" sz="1400" dirty="0"/>
          </a:p>
          <a:p>
            <a:r>
              <a:rPr lang="en-GB" sz="2000" dirty="0"/>
              <a:t>The people who know about housing, care and support, and the people who know about technology, are not generally very familiar with one another or with each others concerns / priorities</a:t>
            </a:r>
          </a:p>
          <a:p>
            <a:r>
              <a:rPr lang="en-GB" sz="2000" dirty="0"/>
              <a:t>Older and disabled people are a diverse group whose personal objectives are not the same; housing / care / health systems within which people are supported are also complex and variable</a:t>
            </a:r>
          </a:p>
          <a:p>
            <a:pPr marL="0" indent="0">
              <a:buNone/>
              <a:defRPr/>
            </a:pPr>
            <a:endParaRPr lang="en-GB" altLang="en-US" sz="1800" dirty="0">
              <a:latin typeface="+mn-lt"/>
            </a:endParaRPr>
          </a:p>
          <a:p>
            <a:pPr marL="0" indent="0">
              <a:buFontTx/>
              <a:buNone/>
              <a:defRPr/>
            </a:pPr>
            <a:endParaRPr lang="en-GB" altLang="en-US" sz="2000" dirty="0"/>
          </a:p>
        </p:txBody>
      </p:sp>
      <p:pic>
        <p:nvPicPr>
          <p:cNvPr id="7" name="Picture 6" descr="Image result for housing lin people">
            <a:extLst>
              <a:ext uri="{FF2B5EF4-FFF2-40B4-BE49-F238E27FC236}">
                <a16:creationId xmlns:a16="http://schemas.microsoft.com/office/drawing/2014/main" xmlns="" id="{868E76E4-F786-4623-BC29-C1FF3D46567E}"/>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906010" y="-26988"/>
            <a:ext cx="3248025" cy="14097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3F669454-322D-4A96-840D-88179A5EE998}"/>
              </a:ext>
            </a:extLst>
          </p:cNvPr>
          <p:cNvSpPr>
            <a:spLocks noGrp="1" noChangeArrowheads="1"/>
          </p:cNvSpPr>
          <p:nvPr>
            <p:ph idx="1"/>
          </p:nvPr>
        </p:nvSpPr>
        <p:spPr>
          <a:xfrm>
            <a:off x="684213" y="1484313"/>
            <a:ext cx="7632203" cy="720725"/>
          </a:xfrm>
        </p:spPr>
        <p:txBody>
          <a:bodyPr/>
          <a:lstStyle/>
          <a:p>
            <a:pPr marL="0" indent="0" algn="ctr">
              <a:buFontTx/>
              <a:buNone/>
              <a:tabLst>
                <a:tab pos="1258888" algn="l"/>
              </a:tabLst>
            </a:pPr>
            <a:r>
              <a:rPr lang="en-GB" altLang="en-US" dirty="0"/>
              <a:t>Barriers – who are the ‘users’, anyway?</a:t>
            </a:r>
          </a:p>
          <a:p>
            <a:pPr marL="0" indent="0" algn="ctr">
              <a:buFontTx/>
              <a:buNone/>
              <a:tabLst>
                <a:tab pos="1258888" algn="l"/>
              </a:tabLst>
            </a:pPr>
            <a:endParaRPr lang="en-GB" altLang="en-US" dirty="0"/>
          </a:p>
        </p:txBody>
      </p:sp>
      <p:pic>
        <p:nvPicPr>
          <p:cNvPr id="8195" name="Picture 4" descr="HousingLIN_logo_strapline_redBG">
            <a:extLst>
              <a:ext uri="{FF2B5EF4-FFF2-40B4-BE49-F238E27FC236}">
                <a16:creationId xmlns:a16="http://schemas.microsoft.com/office/drawing/2014/main" xmlns="" id="{6F2F6DC8-9840-4251-8711-4EC100BF50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4556125" cy="1190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0">
            <a:extLst>
              <a:ext uri="{FF2B5EF4-FFF2-40B4-BE49-F238E27FC236}">
                <a16:creationId xmlns:a16="http://schemas.microsoft.com/office/drawing/2014/main" xmlns="" id="{DCD2B7A9-42E0-4229-B721-DF6ACA31C919}"/>
              </a:ext>
            </a:extLst>
          </p:cNvPr>
          <p:cNvSpPr txBox="1">
            <a:spLocks noChangeArrowheads="1"/>
          </p:cNvSpPr>
          <p:nvPr/>
        </p:nvSpPr>
        <p:spPr bwMode="auto">
          <a:xfrm>
            <a:off x="199293" y="2124076"/>
            <a:ext cx="8713663" cy="4830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GB" sz="2000" dirty="0"/>
              <a:t>Technology companies already embedded in housing, care and support sectors </a:t>
            </a:r>
            <a:r>
              <a:rPr lang="en-GB" sz="2000" dirty="0">
                <a:ea typeface="Calibri" panose="020F0502020204030204" pitchFamily="34" charset="0"/>
              </a:rPr>
              <a:t>often seem to view commissioners and providers, rather than end users, as their key target consumers</a:t>
            </a:r>
            <a:endParaRPr lang="en-GB" sz="2000" dirty="0"/>
          </a:p>
          <a:p>
            <a:pPr>
              <a:lnSpc>
                <a:spcPct val="107000"/>
              </a:lnSpc>
              <a:spcAft>
                <a:spcPts val="800"/>
              </a:spcAft>
            </a:pPr>
            <a:r>
              <a:rPr lang="en-GB" sz="2000" dirty="0">
                <a:ea typeface="Calibri" panose="020F0502020204030204" pitchFamily="34" charset="0"/>
                <a:cs typeface="Times New Roman" panose="02020603050405020304" pitchFamily="18" charset="0"/>
              </a:rPr>
              <a:t>With the increasing importance of self-funders in adult social care, this reluctance to engage directly with end-users seems puzzling</a:t>
            </a:r>
          </a:p>
          <a:p>
            <a:pPr marL="0" indent="0">
              <a:lnSpc>
                <a:spcPct val="107000"/>
              </a:lnSpc>
              <a:spcAft>
                <a:spcPts val="800"/>
              </a:spcAft>
              <a:buNone/>
            </a:pPr>
            <a:r>
              <a:rPr lang="en-GB" sz="1800" i="1" dirty="0">
                <a:latin typeface="+mn-lt"/>
                <a:ea typeface="Calibri" panose="020F0502020204030204" pitchFamily="34" charset="0"/>
                <a:cs typeface="Times New Roman" panose="02020603050405020304" pitchFamily="18" charset="0"/>
              </a:rPr>
              <a:t>You have to understand what are [users] are worried about, what are their fears, what are they trying to do? If we don’t engage with them that way, it doesn’t matter what technology we use. - </a:t>
            </a:r>
            <a:r>
              <a:rPr lang="en-GB" sz="1800" b="1" i="1" dirty="0">
                <a:latin typeface="+mn-lt"/>
                <a:ea typeface="Calibri" panose="020F0502020204030204" pitchFamily="34" charset="0"/>
                <a:cs typeface="Times New Roman" panose="02020603050405020304" pitchFamily="18" charset="0"/>
              </a:rPr>
              <a:t>Roy Rosin, Chief Innovation Officer, Penn Medicine</a:t>
            </a:r>
            <a:endParaRPr lang="en-GB" sz="1800" dirty="0">
              <a:latin typeface="+mn-lt"/>
              <a:ea typeface="Calibri" panose="020F0502020204030204" pitchFamily="34" charset="0"/>
              <a:cs typeface="Times New Roman" panose="02020603050405020304" pitchFamily="18" charset="0"/>
            </a:endParaRPr>
          </a:p>
          <a:p>
            <a:r>
              <a:rPr lang="en-GB" sz="2000" dirty="0"/>
              <a:t>Not always easy to define </a:t>
            </a:r>
            <a:r>
              <a:rPr lang="en-GB" sz="2000" dirty="0">
                <a:solidFill>
                  <a:srgbClr val="000000"/>
                </a:solidFill>
              </a:rPr>
              <a:t>who ‘users’ are – ‘</a:t>
            </a:r>
            <a:r>
              <a:rPr lang="en-GB" sz="2000" i="1" dirty="0">
                <a:solidFill>
                  <a:srgbClr val="000000"/>
                </a:solidFill>
                <a:latin typeface="+mn-lt"/>
              </a:rPr>
              <a:t>the term “user” hides the diversity of the older population’</a:t>
            </a:r>
            <a:r>
              <a:rPr lang="en-GB" sz="2000" dirty="0">
                <a:solidFill>
                  <a:srgbClr val="000000"/>
                </a:solidFill>
                <a:latin typeface="+mn-lt"/>
              </a:rPr>
              <a:t>; even beyond this group, family / paid carers / responders could also be defined as ‘users’ of the technology</a:t>
            </a:r>
          </a:p>
          <a:p>
            <a:pPr marL="0" indent="0">
              <a:buNone/>
            </a:pPr>
            <a:r>
              <a:rPr lang="en-GB" sz="1400" i="1" dirty="0">
                <a:latin typeface="+mn-lt"/>
                <a:hlinkClick r:id="rId3"/>
              </a:rPr>
              <a:t>https://link.springer.com/article/10.1007/s10209-016-0499-3</a:t>
            </a:r>
            <a:r>
              <a:rPr lang="en-GB" sz="1400" i="1" dirty="0">
                <a:latin typeface="+mn-lt"/>
              </a:rPr>
              <a:t> </a:t>
            </a:r>
          </a:p>
          <a:p>
            <a:pPr marL="0" indent="0">
              <a:buNone/>
              <a:defRPr/>
            </a:pPr>
            <a:endParaRPr lang="en-GB" altLang="en-US" sz="1800" dirty="0">
              <a:latin typeface="+mn-lt"/>
            </a:endParaRPr>
          </a:p>
          <a:p>
            <a:pPr marL="0" indent="0">
              <a:buFontTx/>
              <a:buNone/>
              <a:defRPr/>
            </a:pPr>
            <a:endParaRPr lang="en-GB" altLang="en-US" sz="2000" dirty="0"/>
          </a:p>
        </p:txBody>
      </p:sp>
      <p:pic>
        <p:nvPicPr>
          <p:cNvPr id="7" name="Picture 6" descr="Image result for housing lin telecare">
            <a:extLst>
              <a:ext uri="{FF2B5EF4-FFF2-40B4-BE49-F238E27FC236}">
                <a16:creationId xmlns:a16="http://schemas.microsoft.com/office/drawing/2014/main" xmlns="" id="{C450E616-2E54-478E-A255-C42D36393CA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810250" y="0"/>
            <a:ext cx="3333750" cy="1371600"/>
          </a:xfrm>
          <a:prstGeom prst="rect">
            <a:avLst/>
          </a:prstGeom>
          <a:noFill/>
          <a:ln>
            <a:noFill/>
          </a:ln>
        </p:spPr>
      </p:pic>
    </p:spTree>
    <p:extLst>
      <p:ext uri="{BB962C8B-B14F-4D97-AF65-F5344CB8AC3E}">
        <p14:creationId xmlns:p14="http://schemas.microsoft.com/office/powerpoint/2010/main" val="2990792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3F669454-322D-4A96-840D-88179A5EE998}"/>
              </a:ext>
            </a:extLst>
          </p:cNvPr>
          <p:cNvSpPr>
            <a:spLocks noGrp="1" noChangeArrowheads="1"/>
          </p:cNvSpPr>
          <p:nvPr>
            <p:ph idx="1"/>
          </p:nvPr>
        </p:nvSpPr>
        <p:spPr>
          <a:xfrm>
            <a:off x="684213" y="1484313"/>
            <a:ext cx="7196137" cy="720725"/>
          </a:xfrm>
        </p:spPr>
        <p:txBody>
          <a:bodyPr/>
          <a:lstStyle/>
          <a:p>
            <a:pPr marL="0" indent="0" algn="ctr">
              <a:buFontTx/>
              <a:buNone/>
              <a:tabLst>
                <a:tab pos="1258888" algn="l"/>
              </a:tabLst>
            </a:pPr>
            <a:r>
              <a:rPr lang="en-GB" altLang="en-US" dirty="0"/>
              <a:t>Starting with the right questions</a:t>
            </a:r>
          </a:p>
          <a:p>
            <a:pPr marL="0" indent="0" algn="ctr">
              <a:buFontTx/>
              <a:buNone/>
              <a:tabLst>
                <a:tab pos="1258888" algn="l"/>
              </a:tabLst>
            </a:pPr>
            <a:endParaRPr lang="en-GB" altLang="en-US" dirty="0"/>
          </a:p>
        </p:txBody>
      </p:sp>
      <p:pic>
        <p:nvPicPr>
          <p:cNvPr id="8195" name="Picture 4" descr="HousingLIN_logo_strapline_redBG">
            <a:extLst>
              <a:ext uri="{FF2B5EF4-FFF2-40B4-BE49-F238E27FC236}">
                <a16:creationId xmlns:a16="http://schemas.microsoft.com/office/drawing/2014/main" xmlns="" id="{6F2F6DC8-9840-4251-8711-4EC100BF50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4556125" cy="1190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0">
            <a:extLst>
              <a:ext uri="{FF2B5EF4-FFF2-40B4-BE49-F238E27FC236}">
                <a16:creationId xmlns:a16="http://schemas.microsoft.com/office/drawing/2014/main" xmlns="" id="{DCD2B7A9-42E0-4229-B721-DF6ACA31C919}"/>
              </a:ext>
            </a:extLst>
          </p:cNvPr>
          <p:cNvSpPr txBox="1">
            <a:spLocks noChangeArrowheads="1"/>
          </p:cNvSpPr>
          <p:nvPr/>
        </p:nvSpPr>
        <p:spPr bwMode="auto">
          <a:xfrm>
            <a:off x="199293" y="2124076"/>
            <a:ext cx="8713663" cy="4050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7000"/>
              </a:lnSpc>
              <a:spcAft>
                <a:spcPts val="800"/>
              </a:spcAft>
            </a:pPr>
            <a:r>
              <a:rPr lang="en-GB" sz="2000" dirty="0">
                <a:ea typeface="Calibri" panose="020F0502020204030204" pitchFamily="34" charset="0"/>
                <a:cs typeface="Times New Roman" panose="02020603050405020304" pitchFamily="18" charset="0"/>
              </a:rPr>
              <a:t>Perhaps as a result of these disconnects, there has – arguably – sometimes been an attitude of ‘here is a really clever device or system, how might it help?’ rather than ‘what problems do you face in your daily life, or in your customers / patients’ daily lives’? – and starting from there</a:t>
            </a:r>
          </a:p>
          <a:p>
            <a:pPr>
              <a:lnSpc>
                <a:spcPct val="107000"/>
              </a:lnSpc>
              <a:spcAft>
                <a:spcPts val="800"/>
              </a:spcAft>
            </a:pPr>
            <a:endParaRPr lang="en-GB" sz="2000" dirty="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800" i="1" dirty="0">
                <a:latin typeface="+mj-lt"/>
                <a:ea typeface="Calibri" panose="020F0502020204030204" pitchFamily="34" charset="0"/>
                <a:cs typeface="Times New Roman" panose="02020603050405020304" pitchFamily="18" charset="0"/>
              </a:rPr>
              <a:t>"… [many pure technology software solutions] are created in a vacuum or rejiggered from something a health plan needs, or something someone else had laying around. They don’t really understand the needs of [GP] practices..." - </a:t>
            </a:r>
            <a:r>
              <a:rPr lang="en-GB" sz="1800" b="1" i="1" dirty="0" err="1">
                <a:latin typeface="+mj-lt"/>
                <a:ea typeface="Calibri" panose="020F0502020204030204" pitchFamily="34" charset="0"/>
                <a:cs typeface="Times New Roman" panose="02020603050405020304" pitchFamily="18" charset="0"/>
              </a:rPr>
              <a:t>Dr.</a:t>
            </a:r>
            <a:r>
              <a:rPr lang="en-GB" sz="1800" b="1" i="1" dirty="0">
                <a:latin typeface="+mj-lt"/>
                <a:ea typeface="Calibri" panose="020F0502020204030204" pitchFamily="34" charset="0"/>
                <a:cs typeface="Times New Roman" panose="02020603050405020304" pitchFamily="18" charset="0"/>
              </a:rPr>
              <a:t> Farzad </a:t>
            </a:r>
            <a:r>
              <a:rPr lang="en-GB" sz="1800" b="1" i="1" dirty="0" err="1">
                <a:latin typeface="+mj-lt"/>
                <a:ea typeface="Calibri" panose="020F0502020204030204" pitchFamily="34" charset="0"/>
                <a:cs typeface="Times New Roman" panose="02020603050405020304" pitchFamily="18" charset="0"/>
              </a:rPr>
              <a:t>Mostashari</a:t>
            </a:r>
            <a:r>
              <a:rPr lang="en-GB" sz="1800" b="1" i="1" dirty="0">
                <a:latin typeface="+mj-lt"/>
                <a:ea typeface="Calibri" panose="020F0502020204030204" pitchFamily="34" charset="0"/>
                <a:cs typeface="Times New Roman" panose="02020603050405020304" pitchFamily="18" charset="0"/>
              </a:rPr>
              <a:t>, CEO, </a:t>
            </a:r>
            <a:r>
              <a:rPr lang="en-GB" sz="1800" b="1" i="1" dirty="0" err="1">
                <a:latin typeface="+mj-lt"/>
                <a:ea typeface="Calibri" panose="020F0502020204030204" pitchFamily="34" charset="0"/>
                <a:cs typeface="Times New Roman" panose="02020603050405020304" pitchFamily="18" charset="0"/>
              </a:rPr>
              <a:t>Aledade</a:t>
            </a:r>
            <a:endParaRPr lang="en-GB" sz="1800" dirty="0">
              <a:latin typeface="+mj-lt"/>
              <a:ea typeface="Calibri" panose="020F0502020204030204" pitchFamily="34" charset="0"/>
              <a:cs typeface="Times New Roman" panose="02020603050405020304" pitchFamily="18" charset="0"/>
            </a:endParaRPr>
          </a:p>
          <a:p>
            <a:pPr marL="0" indent="0">
              <a:buNone/>
              <a:defRPr/>
            </a:pPr>
            <a:endParaRPr lang="en-GB" altLang="en-US" sz="1800" dirty="0">
              <a:latin typeface="+mn-lt"/>
            </a:endParaRPr>
          </a:p>
          <a:p>
            <a:pPr marL="0" indent="0">
              <a:buFontTx/>
              <a:buNone/>
              <a:defRPr/>
            </a:pPr>
            <a:endParaRPr lang="en-GB" altLang="en-US" sz="2000" dirty="0"/>
          </a:p>
        </p:txBody>
      </p:sp>
      <p:pic>
        <p:nvPicPr>
          <p:cNvPr id="7" name="Picture 6" descr="C:\Users\Clare Skidmore\AppData\Local\Microsoft\Windows\INetCache\Content.MSO\7164188D.tmp">
            <a:extLst>
              <a:ext uri="{FF2B5EF4-FFF2-40B4-BE49-F238E27FC236}">
                <a16:creationId xmlns:a16="http://schemas.microsoft.com/office/drawing/2014/main" xmlns="" id="{29A15856-B927-4AA5-8958-3F621E54E2C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810250" y="0"/>
            <a:ext cx="3333750" cy="1371600"/>
          </a:xfrm>
          <a:prstGeom prst="rect">
            <a:avLst/>
          </a:prstGeom>
          <a:noFill/>
          <a:ln>
            <a:noFill/>
          </a:ln>
        </p:spPr>
      </p:pic>
    </p:spTree>
    <p:extLst>
      <p:ext uri="{BB962C8B-B14F-4D97-AF65-F5344CB8AC3E}">
        <p14:creationId xmlns:p14="http://schemas.microsoft.com/office/powerpoint/2010/main" val="219761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3F669454-322D-4A96-840D-88179A5EE998}"/>
              </a:ext>
            </a:extLst>
          </p:cNvPr>
          <p:cNvSpPr>
            <a:spLocks noGrp="1" noChangeArrowheads="1"/>
          </p:cNvSpPr>
          <p:nvPr>
            <p:ph idx="1"/>
          </p:nvPr>
        </p:nvSpPr>
        <p:spPr>
          <a:xfrm>
            <a:off x="684213" y="1484313"/>
            <a:ext cx="7196137" cy="720725"/>
          </a:xfrm>
        </p:spPr>
        <p:txBody>
          <a:bodyPr/>
          <a:lstStyle/>
          <a:p>
            <a:pPr marL="0" indent="0" algn="ctr">
              <a:buFontTx/>
              <a:buNone/>
              <a:tabLst>
                <a:tab pos="1258888" algn="l"/>
              </a:tabLst>
            </a:pPr>
            <a:r>
              <a:rPr lang="en-GB" altLang="en-US" dirty="0"/>
              <a:t>Design Quality</a:t>
            </a:r>
          </a:p>
          <a:p>
            <a:pPr marL="0" indent="0" algn="ctr">
              <a:buFontTx/>
              <a:buNone/>
              <a:tabLst>
                <a:tab pos="1258888" algn="l"/>
              </a:tabLst>
            </a:pPr>
            <a:endParaRPr lang="en-GB" altLang="en-US" dirty="0"/>
          </a:p>
        </p:txBody>
      </p:sp>
      <p:pic>
        <p:nvPicPr>
          <p:cNvPr id="8195" name="Picture 4" descr="HousingLIN_logo_strapline_redBG">
            <a:extLst>
              <a:ext uri="{FF2B5EF4-FFF2-40B4-BE49-F238E27FC236}">
                <a16:creationId xmlns:a16="http://schemas.microsoft.com/office/drawing/2014/main" xmlns="" id="{6F2F6DC8-9840-4251-8711-4EC100BF50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4556125" cy="1190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0">
            <a:extLst>
              <a:ext uri="{FF2B5EF4-FFF2-40B4-BE49-F238E27FC236}">
                <a16:creationId xmlns:a16="http://schemas.microsoft.com/office/drawing/2014/main" xmlns="" id="{DCD2B7A9-42E0-4229-B721-DF6ACA31C919}"/>
              </a:ext>
            </a:extLst>
          </p:cNvPr>
          <p:cNvSpPr txBox="1">
            <a:spLocks noChangeArrowheads="1"/>
          </p:cNvSpPr>
          <p:nvPr/>
        </p:nvSpPr>
        <p:spPr bwMode="auto">
          <a:xfrm>
            <a:off x="199294" y="2124076"/>
            <a:ext cx="5740858" cy="3201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7000"/>
              </a:lnSpc>
              <a:spcAft>
                <a:spcPts val="800"/>
              </a:spcAft>
            </a:pPr>
            <a:r>
              <a:rPr lang="en-GB" sz="2000" dirty="0">
                <a:latin typeface="+mj-lt"/>
                <a:ea typeface="Calibri" panose="020F0502020204030204" pitchFamily="34" charset="0"/>
                <a:cs typeface="Times New Roman" panose="02020603050405020304" pitchFamily="18" charset="0"/>
              </a:rPr>
              <a:t>Perhaps because of historic focus on commissioners / providers, rather than people with care needs, as the primary ‘customers’, there has arguably been insufficient focus on design quality; few assistive and telecare devices have an aspirational, attractive appearance</a:t>
            </a:r>
          </a:p>
          <a:p>
            <a:pPr marL="0" indent="0">
              <a:buNone/>
              <a:defRPr/>
            </a:pPr>
            <a:endParaRPr lang="en-GB" altLang="en-US" sz="1800" dirty="0">
              <a:latin typeface="+mn-lt"/>
            </a:endParaRPr>
          </a:p>
          <a:p>
            <a:pPr marL="0" indent="0">
              <a:buFontTx/>
              <a:buNone/>
              <a:defRPr/>
            </a:pPr>
            <a:endParaRPr lang="en-GB" altLang="en-US" sz="2000" dirty="0"/>
          </a:p>
        </p:txBody>
      </p:sp>
      <p:pic>
        <p:nvPicPr>
          <p:cNvPr id="54276" name="Picture 4" descr="Image result for telecare product design">
            <a:extLst>
              <a:ext uri="{FF2B5EF4-FFF2-40B4-BE49-F238E27FC236}">
                <a16:creationId xmlns:a16="http://schemas.microsoft.com/office/drawing/2014/main" xmlns="" id="{EAC6F462-E56A-473C-98C4-BD6D9EDABE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1877" y="4571514"/>
            <a:ext cx="3178155" cy="2114918"/>
          </a:xfrm>
          <a:prstGeom prst="rect">
            <a:avLst/>
          </a:prstGeom>
          <a:noFill/>
          <a:extLst>
            <a:ext uri="{909E8E84-426E-40DD-AFC4-6F175D3DCCD1}">
              <a14:hiddenFill xmlns:a14="http://schemas.microsoft.com/office/drawing/2010/main">
                <a:solidFill>
                  <a:srgbClr val="FFFFFF"/>
                </a:solidFill>
              </a14:hiddenFill>
            </a:ext>
          </a:extLst>
        </p:spPr>
      </p:pic>
      <p:pic>
        <p:nvPicPr>
          <p:cNvPr id="54278" name="Picture 6" descr="Image result for telecare product design">
            <a:extLst>
              <a:ext uri="{FF2B5EF4-FFF2-40B4-BE49-F238E27FC236}">
                <a16:creationId xmlns:a16="http://schemas.microsoft.com/office/drawing/2014/main" xmlns="" id="{45D6A443-31E8-494A-9A52-0E16A34749F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3047" y="1484303"/>
            <a:ext cx="2619375" cy="34185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4478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3F669454-322D-4A96-840D-88179A5EE998}"/>
              </a:ext>
            </a:extLst>
          </p:cNvPr>
          <p:cNvSpPr>
            <a:spLocks noGrp="1" noChangeArrowheads="1"/>
          </p:cNvSpPr>
          <p:nvPr>
            <p:ph idx="1"/>
          </p:nvPr>
        </p:nvSpPr>
        <p:spPr>
          <a:xfrm>
            <a:off x="467544" y="1315968"/>
            <a:ext cx="7196137" cy="720725"/>
          </a:xfrm>
        </p:spPr>
        <p:txBody>
          <a:bodyPr/>
          <a:lstStyle/>
          <a:p>
            <a:pPr marL="0" indent="0">
              <a:buFontTx/>
              <a:buNone/>
              <a:tabLst>
                <a:tab pos="1258888" algn="l"/>
              </a:tabLst>
            </a:pPr>
            <a:r>
              <a:rPr lang="en-GB" altLang="en-US" dirty="0"/>
              <a:t>Beyond the technology</a:t>
            </a:r>
          </a:p>
          <a:p>
            <a:pPr marL="0" indent="0" algn="ctr">
              <a:buFontTx/>
              <a:buNone/>
              <a:tabLst>
                <a:tab pos="1258888" algn="l"/>
              </a:tabLst>
            </a:pPr>
            <a:endParaRPr lang="en-GB" altLang="en-US" dirty="0"/>
          </a:p>
        </p:txBody>
      </p:sp>
      <p:pic>
        <p:nvPicPr>
          <p:cNvPr id="8195" name="Picture 4" descr="HousingLIN_logo_strapline_redBG">
            <a:extLst>
              <a:ext uri="{FF2B5EF4-FFF2-40B4-BE49-F238E27FC236}">
                <a16:creationId xmlns:a16="http://schemas.microsoft.com/office/drawing/2014/main" xmlns="" id="{6F2F6DC8-9840-4251-8711-4EC100BF50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4556125" cy="1190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0">
            <a:extLst>
              <a:ext uri="{FF2B5EF4-FFF2-40B4-BE49-F238E27FC236}">
                <a16:creationId xmlns:a16="http://schemas.microsoft.com/office/drawing/2014/main" xmlns="" id="{DCD2B7A9-42E0-4229-B721-DF6ACA31C919}"/>
              </a:ext>
            </a:extLst>
          </p:cNvPr>
          <p:cNvSpPr txBox="1">
            <a:spLocks noChangeArrowheads="1"/>
          </p:cNvSpPr>
          <p:nvPr/>
        </p:nvSpPr>
        <p:spPr bwMode="auto">
          <a:xfrm>
            <a:off x="199293" y="2124077"/>
            <a:ext cx="5092787" cy="5275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GB" sz="2000" dirty="0"/>
              <a:t>One cannot separate the technology from the wider system:  </a:t>
            </a:r>
            <a:r>
              <a:rPr lang="en-GB" sz="2000" dirty="0" err="1"/>
              <a:t>e.g</a:t>
            </a:r>
            <a:r>
              <a:rPr lang="en-GB" sz="2000" dirty="0"/>
              <a:t> for Telecare,</a:t>
            </a:r>
          </a:p>
          <a:p>
            <a:pPr lvl="1"/>
            <a:r>
              <a:rPr lang="en-GB" sz="1600" dirty="0"/>
              <a:t>W</a:t>
            </a:r>
            <a:r>
              <a:rPr lang="en-GB" sz="1600" dirty="0">
                <a:ea typeface="Calibri" panose="020F0502020204030204" pitchFamily="34" charset="0"/>
              </a:rPr>
              <a:t>ho physically responds to emergency calls? </a:t>
            </a:r>
          </a:p>
          <a:p>
            <a:pPr lvl="1"/>
            <a:r>
              <a:rPr lang="en-GB" sz="1600" dirty="0">
                <a:ea typeface="Calibri" panose="020F0502020204030204" pitchFamily="34" charset="0"/>
              </a:rPr>
              <a:t>How to manage the potential high number of false alarms? </a:t>
            </a:r>
          </a:p>
          <a:p>
            <a:pPr lvl="1"/>
            <a:r>
              <a:rPr lang="en-GB" sz="1600" dirty="0">
                <a:ea typeface="Calibri" panose="020F0502020204030204" pitchFamily="34" charset="0"/>
              </a:rPr>
              <a:t>How to effectively signpost telecare users, without access to health and care records? </a:t>
            </a:r>
          </a:p>
          <a:p>
            <a:pPr lvl="1"/>
            <a:r>
              <a:rPr lang="en-GB" sz="1600" dirty="0">
                <a:ea typeface="Calibri" panose="020F0502020204030204" pitchFamily="34" charset="0"/>
              </a:rPr>
              <a:t>How to make best use of all the data which can be – or indeed is – collected, to inform better designed or more personalised housing and care services? </a:t>
            </a:r>
          </a:p>
          <a:p>
            <a:pPr marL="457200" lvl="1" indent="0">
              <a:buNone/>
            </a:pPr>
            <a:endParaRPr lang="en-GB" sz="1600" dirty="0">
              <a:ea typeface="Calibri" panose="020F0502020204030204" pitchFamily="34" charset="0"/>
            </a:endParaRPr>
          </a:p>
          <a:p>
            <a:pPr marL="457200" lvl="1" indent="0">
              <a:buNone/>
            </a:pPr>
            <a:endParaRPr lang="en-GB" sz="1600" dirty="0">
              <a:ea typeface="Calibri" panose="020F0502020204030204" pitchFamily="34" charset="0"/>
            </a:endParaRPr>
          </a:p>
          <a:p>
            <a:pPr marL="457200" lvl="1" indent="0">
              <a:buNone/>
            </a:pPr>
            <a:endParaRPr lang="en-GB" sz="1600" dirty="0">
              <a:ea typeface="Calibri" panose="020F0502020204030204" pitchFamily="34" charset="0"/>
            </a:endParaRPr>
          </a:p>
          <a:p>
            <a:pPr marL="457200" lvl="1" indent="0">
              <a:buNone/>
            </a:pPr>
            <a:endParaRPr lang="en-GB" sz="1600" dirty="0">
              <a:ea typeface="Calibri" panose="020F0502020204030204" pitchFamily="34" charset="0"/>
            </a:endParaRPr>
          </a:p>
          <a:p>
            <a:pPr marL="457200" lvl="1" indent="0">
              <a:buNone/>
            </a:pPr>
            <a:endParaRPr lang="en-GB" sz="1600" dirty="0">
              <a:ea typeface="Calibri" panose="020F0502020204030204" pitchFamily="34" charset="0"/>
            </a:endParaRPr>
          </a:p>
          <a:p>
            <a:pPr>
              <a:spcBef>
                <a:spcPct val="0"/>
              </a:spcBef>
            </a:pPr>
            <a:endParaRPr lang="en-GB" sz="2000" dirty="0">
              <a:ea typeface="Calibri" panose="020F0502020204030204" pitchFamily="34" charset="0"/>
            </a:endParaRPr>
          </a:p>
          <a:p>
            <a:pPr marL="0" indent="0">
              <a:buFontTx/>
              <a:buNone/>
              <a:defRPr/>
            </a:pPr>
            <a:endParaRPr lang="en-GB" altLang="en-US" sz="2000" dirty="0"/>
          </a:p>
        </p:txBody>
      </p:sp>
      <p:pic>
        <p:nvPicPr>
          <p:cNvPr id="37890" name="Picture 2" descr="Image result for health and care system">
            <a:extLst>
              <a:ext uri="{FF2B5EF4-FFF2-40B4-BE49-F238E27FC236}">
                <a16:creationId xmlns:a16="http://schemas.microsoft.com/office/drawing/2014/main" xmlns="" id="{4C62A9EB-EAA5-4A06-AF62-05E6B4E636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5766" y="568325"/>
            <a:ext cx="3617162" cy="361716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xmlns="" id="{74A95E22-E0F3-4995-90F4-ED2C7D9F8163}"/>
              </a:ext>
            </a:extLst>
          </p:cNvPr>
          <p:cNvSpPr txBox="1"/>
          <p:nvPr/>
        </p:nvSpPr>
        <p:spPr>
          <a:xfrm>
            <a:off x="199293" y="5373216"/>
            <a:ext cx="8676940" cy="1015663"/>
          </a:xfrm>
          <a:prstGeom prst="rect">
            <a:avLst/>
          </a:prstGeom>
          <a:noFill/>
        </p:spPr>
        <p:txBody>
          <a:bodyPr wrap="square" rtlCol="0">
            <a:spAutoFit/>
          </a:bodyPr>
          <a:lstStyle/>
          <a:p>
            <a:pPr marL="342900" lvl="0" indent="-342900">
              <a:buFont typeface="Arial" panose="020B0604020202020204" pitchFamily="34" charset="0"/>
              <a:buChar char="•"/>
            </a:pPr>
            <a:r>
              <a:rPr lang="en-GB" sz="2000" dirty="0">
                <a:solidFill>
                  <a:srgbClr val="000000"/>
                </a:solidFill>
                <a:ea typeface="Calibri" panose="020F0502020204030204" pitchFamily="34" charset="0"/>
              </a:rPr>
              <a:t>Housing LIN (unpublished) research suggests that for systems without embedded newer digital technologies across other functions (i.e. beyond health / care), major transformation in this area becomes a challenge</a:t>
            </a:r>
          </a:p>
        </p:txBody>
      </p:sp>
    </p:spTree>
    <p:extLst>
      <p:ext uri="{BB962C8B-B14F-4D97-AF65-F5344CB8AC3E}">
        <p14:creationId xmlns:p14="http://schemas.microsoft.com/office/powerpoint/2010/main" val="1873897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3F669454-322D-4A96-840D-88179A5EE998}"/>
              </a:ext>
            </a:extLst>
          </p:cNvPr>
          <p:cNvSpPr>
            <a:spLocks noGrp="1" noChangeArrowheads="1"/>
          </p:cNvSpPr>
          <p:nvPr>
            <p:ph idx="1"/>
          </p:nvPr>
        </p:nvSpPr>
        <p:spPr>
          <a:xfrm>
            <a:off x="0" y="1385055"/>
            <a:ext cx="7196137" cy="720725"/>
          </a:xfrm>
        </p:spPr>
        <p:txBody>
          <a:bodyPr/>
          <a:lstStyle/>
          <a:p>
            <a:pPr marL="0" indent="0" algn="ctr">
              <a:buFontTx/>
              <a:buNone/>
              <a:tabLst>
                <a:tab pos="1258888" algn="l"/>
              </a:tabLst>
            </a:pPr>
            <a:r>
              <a:rPr lang="en-GB" altLang="en-US" dirty="0"/>
              <a:t>Paralysing impact of austerity?</a:t>
            </a:r>
          </a:p>
          <a:p>
            <a:pPr marL="0" indent="0" algn="ctr">
              <a:buFontTx/>
              <a:buNone/>
              <a:tabLst>
                <a:tab pos="1258888" algn="l"/>
              </a:tabLst>
            </a:pPr>
            <a:endParaRPr lang="en-GB" altLang="en-US" dirty="0"/>
          </a:p>
        </p:txBody>
      </p:sp>
      <p:pic>
        <p:nvPicPr>
          <p:cNvPr id="8195" name="Picture 4" descr="HousingLIN_logo_strapline_redBG">
            <a:extLst>
              <a:ext uri="{FF2B5EF4-FFF2-40B4-BE49-F238E27FC236}">
                <a16:creationId xmlns:a16="http://schemas.microsoft.com/office/drawing/2014/main" xmlns="" id="{6F2F6DC8-9840-4251-8711-4EC100BF50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4556125" cy="1190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0">
            <a:extLst>
              <a:ext uri="{FF2B5EF4-FFF2-40B4-BE49-F238E27FC236}">
                <a16:creationId xmlns:a16="http://schemas.microsoft.com/office/drawing/2014/main" xmlns="" id="{DCD2B7A9-42E0-4229-B721-DF6ACA31C919}"/>
              </a:ext>
            </a:extLst>
          </p:cNvPr>
          <p:cNvSpPr txBox="1">
            <a:spLocks noChangeArrowheads="1"/>
          </p:cNvSpPr>
          <p:nvPr/>
        </p:nvSpPr>
        <p:spPr bwMode="auto">
          <a:xfrm>
            <a:off x="243650" y="2083672"/>
            <a:ext cx="6172907"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pPr>
            <a:r>
              <a:rPr lang="en-GB" sz="2000" dirty="0">
                <a:ea typeface="Calibri" panose="020F0502020204030204" pitchFamily="34" charset="0"/>
              </a:rPr>
              <a:t>The whole public sector, and providers who rely on public sector funding, have experienced prolonged period of severe financial challenge with, as yet, little relief in sight</a:t>
            </a:r>
          </a:p>
          <a:p>
            <a:pPr>
              <a:spcBef>
                <a:spcPct val="0"/>
              </a:spcBef>
            </a:pPr>
            <a:endParaRPr lang="en-GB" sz="2000" dirty="0">
              <a:ea typeface="Calibri" panose="020F0502020204030204" pitchFamily="34" charset="0"/>
            </a:endParaRPr>
          </a:p>
          <a:p>
            <a:pPr>
              <a:spcBef>
                <a:spcPct val="0"/>
              </a:spcBef>
            </a:pPr>
            <a:r>
              <a:rPr lang="en-GB" sz="2000" dirty="0">
                <a:ea typeface="Calibri" panose="020F0502020204030204" pitchFamily="34" charset="0"/>
              </a:rPr>
              <a:t>Within this climate, it is challenging to pursue long term innovation / strategic transformation</a:t>
            </a:r>
            <a:endParaRPr lang="en-GB" altLang="en-US" sz="2000" dirty="0"/>
          </a:p>
          <a:p>
            <a:pPr marL="0" indent="0">
              <a:buFontTx/>
              <a:buNone/>
              <a:defRPr/>
            </a:pPr>
            <a:endParaRPr lang="en-GB" altLang="en-US" sz="2000" dirty="0"/>
          </a:p>
        </p:txBody>
      </p:sp>
      <p:pic>
        <p:nvPicPr>
          <p:cNvPr id="51202" name="Picture 2" descr="Image result for funding housing lin">
            <a:extLst>
              <a:ext uri="{FF2B5EF4-FFF2-40B4-BE49-F238E27FC236}">
                <a16:creationId xmlns:a16="http://schemas.microsoft.com/office/drawing/2014/main" xmlns="" id="{168C4000-16ED-4A8E-ABDF-C3424649B7B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0207" y="131763"/>
            <a:ext cx="2284500" cy="322731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xmlns="" id="{64C8F40B-D247-4B9F-8A4B-C562741EEFC1}"/>
              </a:ext>
            </a:extLst>
          </p:cNvPr>
          <p:cNvSpPr txBox="1"/>
          <p:nvPr/>
        </p:nvSpPr>
        <p:spPr>
          <a:xfrm>
            <a:off x="243650" y="4437112"/>
            <a:ext cx="8621179" cy="1722331"/>
          </a:xfrm>
          <a:prstGeom prst="rect">
            <a:avLst/>
          </a:prstGeom>
          <a:noFill/>
        </p:spPr>
        <p:txBody>
          <a:bodyPr wrap="square" rtlCol="0">
            <a:spAutoFit/>
          </a:bodyPr>
          <a:lstStyle/>
          <a:p>
            <a:pPr marL="285750" indent="-285750">
              <a:lnSpc>
                <a:spcPct val="107000"/>
              </a:lnSpc>
              <a:spcAft>
                <a:spcPts val="800"/>
              </a:spcAft>
              <a:buFont typeface="Arial" panose="020B0604020202020204" pitchFamily="34" charset="0"/>
              <a:buChar char="•"/>
            </a:pPr>
            <a:r>
              <a:rPr lang="en-GB" sz="2000" dirty="0">
                <a:ea typeface="Calibri" panose="020F0502020204030204" pitchFamily="34" charset="0"/>
                <a:cs typeface="Times New Roman" panose="02020603050405020304" pitchFamily="18" charset="0"/>
              </a:rPr>
              <a:t>Nevertheless, such are the efficiencies, as well as improved outcomes, which have been seen across the rest of the economy through full adoption of digital technologies, it could be argued that it will cost the housing and care sectors dear in the long term if we do not follow suit; and older and disabled people will miss out on many positive outcomes</a:t>
            </a:r>
            <a:endParaRPr lang="en-GB"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424260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2870</TotalTime>
  <Words>2049</Words>
  <Application>Microsoft Office PowerPoint</Application>
  <PresentationFormat>On-screen Show (4:3)</PresentationFormat>
  <Paragraphs>133</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Times New Roman</vt:lpstr>
      <vt:lpstr>VAG Rounded Thin</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EAC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Jerome Billeter</dc:creator>
  <cp:lastModifiedBy>Myers, Claire</cp:lastModifiedBy>
  <cp:revision>402</cp:revision>
  <dcterms:created xsi:type="dcterms:W3CDTF">2011-01-13T15:46:20Z</dcterms:created>
  <dcterms:modified xsi:type="dcterms:W3CDTF">2018-11-29T13:52:36Z</dcterms:modified>
</cp:coreProperties>
</file>