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19" r:id="rId2"/>
    <p:sldId id="301" r:id="rId3"/>
    <p:sldId id="306" r:id="rId4"/>
    <p:sldId id="282" r:id="rId5"/>
    <p:sldId id="320" r:id="rId6"/>
    <p:sldId id="321" r:id="rId7"/>
    <p:sldId id="288" r:id="rId8"/>
    <p:sldId id="305" r:id="rId9"/>
    <p:sldId id="289" r:id="rId10"/>
    <p:sldId id="317" r:id="rId11"/>
    <p:sldId id="290" r:id="rId12"/>
    <p:sldId id="316" r:id="rId13"/>
    <p:sldId id="291" r:id="rId14"/>
    <p:sldId id="296" r:id="rId15"/>
    <p:sldId id="294" r:id="rId16"/>
    <p:sldId id="309" r:id="rId17"/>
    <p:sldId id="322" r:id="rId18"/>
    <p:sldId id="323" r:id="rId19"/>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BA0C2F"/>
    <a:srgbClr val="59A1F9"/>
    <a:srgbClr val="3D3935"/>
    <a:srgbClr val="E4002B"/>
    <a:srgbClr val="DA29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3088" autoAdjust="0"/>
  </p:normalViewPr>
  <p:slideViewPr>
    <p:cSldViewPr>
      <p:cViewPr varScale="1">
        <p:scale>
          <a:sx n="57" d="100"/>
          <a:sy n="57" d="100"/>
        </p:scale>
        <p:origin x="16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873" cy="495772"/>
          </a:xfrm>
          <a:prstGeom prst="rect">
            <a:avLst/>
          </a:prstGeom>
        </p:spPr>
        <p:txBody>
          <a:bodyPr vert="horz" lIns="92272" tIns="46136" rIns="92272" bIns="46136" rtlCol="0"/>
          <a:lstStyle>
            <a:lvl1pPr algn="l">
              <a:defRPr sz="1200"/>
            </a:lvl1pPr>
          </a:lstStyle>
          <a:p>
            <a:endParaRPr lang="en-GB"/>
          </a:p>
        </p:txBody>
      </p:sp>
      <p:sp>
        <p:nvSpPr>
          <p:cNvPr id="3" name="Date Placeholder 2"/>
          <p:cNvSpPr>
            <a:spLocks noGrp="1"/>
          </p:cNvSpPr>
          <p:nvPr>
            <p:ph type="dt" sz="quarter" idx="1"/>
          </p:nvPr>
        </p:nvSpPr>
        <p:spPr>
          <a:xfrm>
            <a:off x="3850197" y="0"/>
            <a:ext cx="2945873" cy="495772"/>
          </a:xfrm>
          <a:prstGeom prst="rect">
            <a:avLst/>
          </a:prstGeom>
        </p:spPr>
        <p:txBody>
          <a:bodyPr vert="horz" lIns="92272" tIns="46136" rIns="92272" bIns="46136" rtlCol="0"/>
          <a:lstStyle>
            <a:lvl1pPr algn="r">
              <a:defRPr sz="1200"/>
            </a:lvl1pPr>
          </a:lstStyle>
          <a:p>
            <a:fld id="{AC2CAC20-30FC-4D3F-8FA5-7FC3EA82B0A5}" type="datetimeFigureOut">
              <a:rPr lang="en-GB" smtClean="0"/>
              <a:pPr/>
              <a:t>19/09/2018</a:t>
            </a:fld>
            <a:endParaRPr lang="en-GB"/>
          </a:p>
        </p:txBody>
      </p:sp>
      <p:sp>
        <p:nvSpPr>
          <p:cNvPr id="4" name="Footer Placeholder 3"/>
          <p:cNvSpPr>
            <a:spLocks noGrp="1"/>
          </p:cNvSpPr>
          <p:nvPr>
            <p:ph type="ftr" sz="quarter" idx="2"/>
          </p:nvPr>
        </p:nvSpPr>
        <p:spPr>
          <a:xfrm>
            <a:off x="1" y="9430855"/>
            <a:ext cx="2945873" cy="495772"/>
          </a:xfrm>
          <a:prstGeom prst="rect">
            <a:avLst/>
          </a:prstGeom>
        </p:spPr>
        <p:txBody>
          <a:bodyPr vert="horz" lIns="92272" tIns="46136" rIns="92272" bIns="46136" rtlCol="0" anchor="b"/>
          <a:lstStyle>
            <a:lvl1pPr algn="l">
              <a:defRPr sz="1200"/>
            </a:lvl1pPr>
          </a:lstStyle>
          <a:p>
            <a:endParaRPr lang="en-GB"/>
          </a:p>
        </p:txBody>
      </p:sp>
      <p:sp>
        <p:nvSpPr>
          <p:cNvPr id="5" name="Slide Number Placeholder 4"/>
          <p:cNvSpPr>
            <a:spLocks noGrp="1"/>
          </p:cNvSpPr>
          <p:nvPr>
            <p:ph type="sldNum" sz="quarter" idx="3"/>
          </p:nvPr>
        </p:nvSpPr>
        <p:spPr>
          <a:xfrm>
            <a:off x="3850197" y="9430855"/>
            <a:ext cx="2945873" cy="495772"/>
          </a:xfrm>
          <a:prstGeom prst="rect">
            <a:avLst/>
          </a:prstGeom>
        </p:spPr>
        <p:txBody>
          <a:bodyPr vert="horz" lIns="92272" tIns="46136" rIns="92272" bIns="46136" rtlCol="0" anchor="b"/>
          <a:lstStyle>
            <a:lvl1pPr algn="r">
              <a:defRPr sz="1200"/>
            </a:lvl1pPr>
          </a:lstStyle>
          <a:p>
            <a:fld id="{393E307D-D8FE-4038-A1BB-A682AC184075}" type="slidenum">
              <a:rPr lang="en-GB" smtClean="0"/>
              <a:pPr/>
              <a:t>‹#›</a:t>
            </a:fld>
            <a:endParaRPr lang="en-GB"/>
          </a:p>
        </p:txBody>
      </p:sp>
    </p:spTree>
    <p:extLst>
      <p:ext uri="{BB962C8B-B14F-4D97-AF65-F5344CB8AC3E}">
        <p14:creationId xmlns:p14="http://schemas.microsoft.com/office/powerpoint/2010/main" val="36472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873" cy="495772"/>
          </a:xfrm>
          <a:prstGeom prst="rect">
            <a:avLst/>
          </a:prstGeom>
        </p:spPr>
        <p:txBody>
          <a:bodyPr vert="horz" lIns="92272" tIns="46136" rIns="92272" bIns="46136"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0197" y="0"/>
            <a:ext cx="2945873" cy="495772"/>
          </a:xfrm>
          <a:prstGeom prst="rect">
            <a:avLst/>
          </a:prstGeom>
        </p:spPr>
        <p:txBody>
          <a:bodyPr vert="horz" lIns="92272" tIns="46136" rIns="92272" bIns="46136" rtlCol="0"/>
          <a:lstStyle>
            <a:lvl1pPr algn="r" fontAlgn="auto">
              <a:spcBef>
                <a:spcPts val="0"/>
              </a:spcBef>
              <a:spcAft>
                <a:spcPts val="0"/>
              </a:spcAft>
              <a:defRPr sz="1200">
                <a:latin typeface="+mn-lt"/>
                <a:cs typeface="+mn-cs"/>
              </a:defRPr>
            </a:lvl1pPr>
          </a:lstStyle>
          <a:p>
            <a:pPr>
              <a:defRPr/>
            </a:pPr>
            <a:fld id="{A73AAFD3-681D-41FB-A695-47734DB43F72}" type="datetimeFigureOut">
              <a:rPr lang="en-GB"/>
              <a:pPr>
                <a:defRPr/>
              </a:pPr>
              <a:t>19/09/2018</a:t>
            </a:fld>
            <a:endParaRPr lang="en-GB"/>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272" tIns="46136" rIns="92272" bIns="46136" rtlCol="0" anchor="ctr"/>
          <a:lstStyle/>
          <a:p>
            <a:pPr lvl="0"/>
            <a:endParaRPr lang="en-GB" noProof="0"/>
          </a:p>
        </p:txBody>
      </p:sp>
      <p:sp>
        <p:nvSpPr>
          <p:cNvPr id="5" name="Notes Placeholder 4"/>
          <p:cNvSpPr>
            <a:spLocks noGrp="1"/>
          </p:cNvSpPr>
          <p:nvPr>
            <p:ph type="body" sz="quarter" idx="3"/>
          </p:nvPr>
        </p:nvSpPr>
        <p:spPr>
          <a:xfrm>
            <a:off x="679447" y="4716228"/>
            <a:ext cx="5438783" cy="4466741"/>
          </a:xfrm>
          <a:prstGeom prst="rect">
            <a:avLst/>
          </a:prstGeom>
        </p:spPr>
        <p:txBody>
          <a:bodyPr vert="horz" wrap="square" lIns="92272" tIns="46136" rIns="92272" bIns="46136" numCol="1" anchor="t" anchorCtr="0" compatLnSpc="1">
            <a:prstTxWarp prst="textNoShape">
              <a:avLst/>
            </a:prstTxWarp>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1" y="9430855"/>
            <a:ext cx="2945873" cy="495772"/>
          </a:xfrm>
          <a:prstGeom prst="rect">
            <a:avLst/>
          </a:prstGeom>
        </p:spPr>
        <p:txBody>
          <a:bodyPr vert="horz" lIns="92272" tIns="46136" rIns="92272" bIns="46136"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197" y="9430855"/>
            <a:ext cx="2945873" cy="495772"/>
          </a:xfrm>
          <a:prstGeom prst="rect">
            <a:avLst/>
          </a:prstGeom>
        </p:spPr>
        <p:txBody>
          <a:bodyPr vert="horz" lIns="92272" tIns="46136" rIns="92272" bIns="46136" rtlCol="0" anchor="b"/>
          <a:lstStyle>
            <a:lvl1pPr algn="r" fontAlgn="auto">
              <a:spcBef>
                <a:spcPts val="0"/>
              </a:spcBef>
              <a:spcAft>
                <a:spcPts val="0"/>
              </a:spcAft>
              <a:defRPr sz="1200">
                <a:latin typeface="+mn-lt"/>
                <a:cs typeface="+mn-cs"/>
              </a:defRPr>
            </a:lvl1pPr>
          </a:lstStyle>
          <a:p>
            <a:pPr>
              <a:defRPr/>
            </a:pPr>
            <a:fld id="{8B33F6BA-4AC8-4074-AB84-B73D59AFAAF0}" type="slidenum">
              <a:rPr lang="en-GB"/>
              <a:pPr>
                <a:defRPr/>
              </a:pPr>
              <a:t>‹#›</a:t>
            </a:fld>
            <a:endParaRPr lang="en-GB"/>
          </a:p>
        </p:txBody>
      </p:sp>
    </p:spTree>
    <p:extLst>
      <p:ext uri="{BB962C8B-B14F-4D97-AF65-F5344CB8AC3E}">
        <p14:creationId xmlns:p14="http://schemas.microsoft.com/office/powerpoint/2010/main" val="33457501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B33F6BA-4AC8-4074-AB84-B73D59AFAAF0}" type="slidenum">
              <a:rPr lang="en-GB" smtClean="0"/>
              <a:pPr>
                <a:defRPr/>
              </a:pPr>
              <a:t>1</a:t>
            </a:fld>
            <a:endParaRPr lang="en-GB"/>
          </a:p>
        </p:txBody>
      </p:sp>
    </p:spTree>
    <p:extLst>
      <p:ext uri="{BB962C8B-B14F-4D97-AF65-F5344CB8AC3E}">
        <p14:creationId xmlns:p14="http://schemas.microsoft.com/office/powerpoint/2010/main" val="1465459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At the time, the review became more focussed on those groups of people where there was a mutual priority across housing and social care.</a:t>
            </a:r>
            <a:endParaRPr lang="en-GB" dirty="0"/>
          </a:p>
        </p:txBody>
      </p:sp>
      <p:sp>
        <p:nvSpPr>
          <p:cNvPr id="4" name="Slide Number Placeholder 3"/>
          <p:cNvSpPr>
            <a:spLocks noGrp="1"/>
          </p:cNvSpPr>
          <p:nvPr>
            <p:ph type="sldNum" sz="quarter" idx="10"/>
          </p:nvPr>
        </p:nvSpPr>
        <p:spPr/>
        <p:txBody>
          <a:bodyPr/>
          <a:lstStyle/>
          <a:p>
            <a:pPr>
              <a:defRPr/>
            </a:pPr>
            <a:fld id="{8B33F6BA-4AC8-4074-AB84-B73D59AFAAF0}" type="slidenum">
              <a:rPr lang="en-GB" smtClean="0"/>
              <a:pPr>
                <a:defRPr/>
              </a:pPr>
              <a:t>3</a:t>
            </a:fld>
            <a:endParaRPr lang="en-GB"/>
          </a:p>
        </p:txBody>
      </p:sp>
    </p:spTree>
    <p:extLst>
      <p:ext uri="{BB962C8B-B14F-4D97-AF65-F5344CB8AC3E}">
        <p14:creationId xmlns:p14="http://schemas.microsoft.com/office/powerpoint/2010/main" val="3098469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Doesn’t remove previous legislation, but adds to it – a better deal for single people, earlier intervention.</a:t>
            </a:r>
          </a:p>
          <a:p>
            <a:endParaRPr lang="en-GB" altLang="en-US" smtClean="0"/>
          </a:p>
          <a:p>
            <a:r>
              <a:rPr lang="en-GB" altLang="en-US" smtClean="0"/>
              <a:t>Relevant for older people living in PRS or elsewhere but property is no longer suitable or landlord unwilling to put in adaptations etc.</a:t>
            </a:r>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CA5D1EF-AB28-4FDD-9648-52E5C418C433}" type="slidenum">
              <a:rPr lang="en-GB" altLang="en-US">
                <a:latin typeface="Calibri" panose="020F0502020204030204" pitchFamily="34" charset="0"/>
              </a:rPr>
              <a:pPr/>
              <a:t>6</a:t>
            </a:fld>
            <a:endParaRPr lang="en-GB" altLang="en-US">
              <a:latin typeface="Calibri" panose="020F0502020204030204" pitchFamily="34" charset="0"/>
            </a:endParaRPr>
          </a:p>
        </p:txBody>
      </p:sp>
    </p:spTree>
    <p:extLst>
      <p:ext uri="{BB962C8B-B14F-4D97-AF65-F5344CB8AC3E}">
        <p14:creationId xmlns:p14="http://schemas.microsoft.com/office/powerpoint/2010/main" val="395586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Dementia figure below </a:t>
            </a:r>
            <a:r>
              <a:rPr lang="en-GB" dirty="0" err="1" smtClean="0"/>
              <a:t>london</a:t>
            </a:r>
            <a:r>
              <a:rPr lang="en-GB" dirty="0" smtClean="0"/>
              <a:t> and </a:t>
            </a:r>
            <a:r>
              <a:rPr lang="en-GB" dirty="0" err="1" smtClean="0"/>
              <a:t>england</a:t>
            </a:r>
            <a:endParaRPr lang="en-GB" dirty="0"/>
          </a:p>
        </p:txBody>
      </p:sp>
      <p:sp>
        <p:nvSpPr>
          <p:cNvPr id="4" name="Slide Number Placeholder 3"/>
          <p:cNvSpPr>
            <a:spLocks noGrp="1"/>
          </p:cNvSpPr>
          <p:nvPr>
            <p:ph type="sldNum" sz="quarter" idx="10"/>
          </p:nvPr>
        </p:nvSpPr>
        <p:spPr/>
        <p:txBody>
          <a:bodyPr/>
          <a:lstStyle/>
          <a:p>
            <a:pPr>
              <a:defRPr/>
            </a:pPr>
            <a:fld id="{8B33F6BA-4AC8-4074-AB84-B73D59AFAAF0}" type="slidenum">
              <a:rPr lang="en-GB" smtClean="0"/>
              <a:pPr>
                <a:defRPr/>
              </a:pPr>
              <a:t>9</a:t>
            </a:fld>
            <a:endParaRPr lang="en-GB"/>
          </a:p>
        </p:txBody>
      </p:sp>
    </p:spTree>
    <p:extLst>
      <p:ext uri="{BB962C8B-B14F-4D97-AF65-F5344CB8AC3E}">
        <p14:creationId xmlns:p14="http://schemas.microsoft.com/office/powerpoint/2010/main" val="847143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2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C88DB4-6332-4467-9B7B-BE53128BE7D4}" type="slidenum">
              <a:rPr lang="en-GB" altLang="en-US">
                <a:latin typeface="Calibri" panose="020F0502020204030204" pitchFamily="34" charset="0"/>
              </a:rPr>
              <a:pPr/>
              <a:t>10</a:t>
            </a:fld>
            <a:endParaRPr lang="en-GB" altLang="en-US">
              <a:latin typeface="Calibri" panose="020F0502020204030204" pitchFamily="34" charset="0"/>
            </a:endParaRPr>
          </a:p>
        </p:txBody>
      </p:sp>
    </p:spTree>
    <p:extLst>
      <p:ext uri="{BB962C8B-B14F-4D97-AF65-F5344CB8AC3E}">
        <p14:creationId xmlns:p14="http://schemas.microsoft.com/office/powerpoint/2010/main" val="3377108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B33F6BA-4AC8-4074-AB84-B73D59AFAAF0}" type="slidenum">
              <a:rPr lang="en-GB" smtClean="0"/>
              <a:pPr>
                <a:defRPr/>
              </a:pPr>
              <a:t>11</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B33F6BA-4AC8-4074-AB84-B73D59AFAAF0}" type="slidenum">
              <a:rPr lang="en-GB" smtClean="0"/>
              <a:pPr>
                <a:defRPr/>
              </a:pPr>
              <a:t>16</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20 recommendations which broadly feel across the four client groups </a:t>
            </a:r>
          </a:p>
          <a:p>
            <a:r>
              <a:rPr lang="en-GB" sz="1200" dirty="0" smtClean="0"/>
              <a:t>Of those, 7 were about universal improvement to supported housing models, practice and commissioning</a:t>
            </a:r>
          </a:p>
          <a:p>
            <a:endParaRPr lang="en-GB" dirty="0"/>
          </a:p>
        </p:txBody>
      </p:sp>
      <p:sp>
        <p:nvSpPr>
          <p:cNvPr id="4" name="Slide Number Placeholder 3"/>
          <p:cNvSpPr>
            <a:spLocks noGrp="1"/>
          </p:cNvSpPr>
          <p:nvPr>
            <p:ph type="sldNum" sz="quarter" idx="10"/>
          </p:nvPr>
        </p:nvSpPr>
        <p:spPr/>
        <p:txBody>
          <a:bodyPr/>
          <a:lstStyle/>
          <a:p>
            <a:pPr>
              <a:defRPr/>
            </a:pPr>
            <a:fld id="{8B33F6BA-4AC8-4074-AB84-B73D59AFAAF0}" type="slidenum">
              <a:rPr lang="en-GB" smtClean="0"/>
              <a:pPr>
                <a:defRPr/>
              </a:pPr>
              <a:t>17</a:t>
            </a:fld>
            <a:endParaRPr lang="en-GB"/>
          </a:p>
        </p:txBody>
      </p:sp>
    </p:spTree>
    <p:extLst>
      <p:ext uri="{BB962C8B-B14F-4D97-AF65-F5344CB8AC3E}">
        <p14:creationId xmlns:p14="http://schemas.microsoft.com/office/powerpoint/2010/main" val="967306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B33F6BA-4AC8-4074-AB84-B73D59AFAAF0}" type="slidenum">
              <a:rPr lang="en-GB" smtClean="0"/>
              <a:pPr>
                <a:defRPr/>
              </a:pPr>
              <a:t>18</a:t>
            </a:fld>
            <a:endParaRPr lang="en-GB"/>
          </a:p>
        </p:txBody>
      </p:sp>
    </p:spTree>
    <p:extLst>
      <p:ext uri="{BB962C8B-B14F-4D97-AF65-F5344CB8AC3E}">
        <p14:creationId xmlns:p14="http://schemas.microsoft.com/office/powerpoint/2010/main" val="3794495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Footer Placeholder 4"/>
          <p:cNvSpPr>
            <a:spLocks noGrp="1"/>
          </p:cNvSpPr>
          <p:nvPr>
            <p:ph type="ftr" sz="quarter" idx="10"/>
          </p:nvPr>
        </p:nvSpPr>
        <p:spPr/>
        <p:txBody>
          <a:bodyPr/>
          <a:lstStyle>
            <a:lvl1pPr>
              <a:defRPr/>
            </a:lvl1p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
        <p:nvSpPr>
          <p:cNvPr id="2" name="Vertical Title 1"/>
          <p:cNvSpPr>
            <a:spLocks noGrp="1"/>
          </p:cNvSpPr>
          <p:nvPr>
            <p:ph type="title" orient="vert"/>
          </p:nvPr>
        </p:nvSpPr>
        <p:spPr>
          <a:xfrm>
            <a:off x="6629400" y="274639"/>
            <a:ext cx="2057400" cy="553062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5306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649974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cxnSp>
        <p:nvCxnSpPr>
          <p:cNvPr id="3" name="Straight Connector 2"/>
          <p:cNvCxnSpPr/>
          <p:nvPr userDrawn="1"/>
        </p:nvCxnSpPr>
        <p:spPr>
          <a:xfrm>
            <a:off x="250825" y="1052513"/>
            <a:ext cx="8569325"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51520" y="188640"/>
            <a:ext cx="6696744" cy="792088"/>
          </a:xfrm>
        </p:spPr>
        <p:txBody>
          <a:bodyPr/>
          <a:lstStyle>
            <a:lvl1pPr>
              <a:defRPr sz="3600"/>
            </a:lvl1pPr>
          </a:lstStyle>
          <a:p>
            <a:r>
              <a:rPr lang="en-US" smtClean="0"/>
              <a:t>Click to edit Master title style</a:t>
            </a:r>
            <a:endParaRPr lang="en-GB" dirty="0"/>
          </a:p>
        </p:txBody>
      </p:sp>
      <p:sp>
        <p:nvSpPr>
          <p:cNvPr id="4" name="Slide Number Placeholder 2"/>
          <p:cNvSpPr>
            <a:spLocks noGrp="1"/>
          </p:cNvSpPr>
          <p:nvPr>
            <p:ph type="sldNum" sz="quarter" idx="10"/>
          </p:nvPr>
        </p:nvSpPr>
        <p:spPr>
          <a:xfrm>
            <a:off x="690245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lvl1pPr>
          </a:lstStyle>
          <a:p>
            <a:fld id="{2DF1FD4E-BDE7-40AE-A426-00DAFBE44FC9}" type="slidenum">
              <a:rPr lang="en-GB" altLang="en-US"/>
              <a:pPr/>
              <a:t>‹#›</a:t>
            </a:fld>
            <a:endParaRPr lang="en-GB" altLang="en-US"/>
          </a:p>
        </p:txBody>
      </p:sp>
    </p:spTree>
    <p:extLst>
      <p:ext uri="{BB962C8B-B14F-4D97-AF65-F5344CB8AC3E}">
        <p14:creationId xmlns:p14="http://schemas.microsoft.com/office/powerpoint/2010/main" val="2249217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
        <p:nvSpPr>
          <p:cNvPr id="2" name="Title 1"/>
          <p:cNvSpPr>
            <a:spLocks noGrp="1"/>
          </p:cNvSpPr>
          <p:nvPr>
            <p:ph type="title"/>
          </p:nvPr>
        </p:nvSpPr>
        <p:spPr>
          <a:xfrm>
            <a:off x="722313" y="3633043"/>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3285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2050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2050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0" cy="553221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1"/>
            <a:ext cx="3008313" cy="43701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ooter Placeholder 4"/>
          <p:cNvSpPr txBox="1">
            <a:spLocks/>
          </p:cNvSpPr>
          <p:nvPr/>
        </p:nvSpPr>
        <p:spPr>
          <a:xfrm>
            <a:off x="20638" y="6237288"/>
            <a:ext cx="2895600" cy="365125"/>
          </a:xfrm>
          <a:prstGeom prst="rect">
            <a:avLst/>
          </a:prstGeom>
        </p:spPr>
        <p:txBody>
          <a:bodyPr/>
          <a:lstStyle>
            <a:lvl1pPr>
              <a:defRPr sz="1100" b="1">
                <a:solidFill>
                  <a:srgbClr val="3D3935"/>
                </a:solidFill>
              </a:defRPr>
            </a:lvl1pPr>
          </a:lstStyle>
          <a:p>
            <a:pPr fontAlgn="auto">
              <a:spcBef>
                <a:spcPts val="0"/>
              </a:spcBef>
              <a:spcAft>
                <a:spcPts val="0"/>
              </a:spcAft>
              <a:defRPr/>
            </a:pPr>
            <a:r>
              <a:rPr lang="en-GB" smtClean="0">
                <a:latin typeface="+mn-lt"/>
                <a:cs typeface="+mn-cs"/>
              </a:rPr>
              <a:t>haringey.gov.uk</a:t>
            </a:r>
            <a:endParaRPr lang="en-GB" dirty="0" smtClean="0">
              <a:latin typeface="+mn-lt"/>
              <a:cs typeface="+mn-cs"/>
            </a:endParaRPr>
          </a:p>
        </p:txBody>
      </p:sp>
      <p:sp>
        <p:nvSpPr>
          <p:cNvPr id="2" name="Title 1"/>
          <p:cNvSpPr>
            <a:spLocks noGrp="1"/>
          </p:cNvSpPr>
          <p:nvPr>
            <p:ph type="title"/>
          </p:nvPr>
        </p:nvSpPr>
        <p:spPr>
          <a:xfrm>
            <a:off x="1792288" y="4433664"/>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541783"/>
            <a:ext cx="5486400" cy="381885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000402"/>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060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cxnSp>
        <p:nvCxnSpPr>
          <p:cNvPr id="8" name="Straight Connector 7"/>
          <p:cNvCxnSpPr/>
          <p:nvPr/>
        </p:nvCxnSpPr>
        <p:spPr>
          <a:xfrm>
            <a:off x="107950" y="5949950"/>
            <a:ext cx="8891588" cy="0"/>
          </a:xfrm>
          <a:prstGeom prst="line">
            <a:avLst/>
          </a:prstGeom>
          <a:ln w="6350">
            <a:solidFill>
              <a:srgbClr val="3D3935"/>
            </a:solidFill>
          </a:ln>
        </p:spPr>
        <p:style>
          <a:lnRef idx="1">
            <a:schemeClr val="accent1"/>
          </a:lnRef>
          <a:fillRef idx="0">
            <a:schemeClr val="accent1"/>
          </a:fillRef>
          <a:effectRef idx="0">
            <a:schemeClr val="accent1"/>
          </a:effectRef>
          <a:fontRef idx="minor">
            <a:schemeClr val="tx1"/>
          </a:fontRef>
        </p:style>
      </p:cxnSp>
      <p:pic>
        <p:nvPicPr>
          <p:cNvPr id="1029" name="Picture 8" descr="BS1995_Haringey_TapeType_BLACK_RGB.jpg"/>
          <p:cNvPicPr>
            <a:picLocks noChangeAspect="1"/>
          </p:cNvPicPr>
          <p:nvPr/>
        </p:nvPicPr>
        <p:blipFill>
          <a:blip r:embed="rId15" cstate="print"/>
          <a:srcRect/>
          <a:stretch>
            <a:fillRect/>
          </a:stretch>
        </p:blipFill>
        <p:spPr bwMode="auto">
          <a:xfrm>
            <a:off x="7380288" y="6092825"/>
            <a:ext cx="1619250" cy="631825"/>
          </a:xfrm>
          <a:prstGeom prst="rect">
            <a:avLst/>
          </a:prstGeom>
          <a:noFill/>
          <a:ln w="9525">
            <a:noFill/>
            <a:miter lim="800000"/>
            <a:headEnd/>
            <a:tailEnd/>
          </a:ln>
        </p:spPr>
      </p:pic>
      <p:sp>
        <p:nvSpPr>
          <p:cNvPr id="10" name="Footer Placeholder 4"/>
          <p:cNvSpPr>
            <a:spLocks noGrp="1"/>
          </p:cNvSpPr>
          <p:nvPr>
            <p:ph type="ftr" sz="quarter" idx="3"/>
          </p:nvPr>
        </p:nvSpPr>
        <p:spPr>
          <a:xfrm>
            <a:off x="20638" y="6237288"/>
            <a:ext cx="2895600" cy="365125"/>
          </a:xfrm>
          <a:prstGeom prst="rect">
            <a:avLst/>
          </a:prstGeom>
        </p:spPr>
        <p:txBody>
          <a:bodyPr/>
          <a:lstStyle>
            <a:lvl1pPr fontAlgn="auto">
              <a:spcBef>
                <a:spcPts val="0"/>
              </a:spcBef>
              <a:spcAft>
                <a:spcPts val="0"/>
              </a:spcAft>
              <a:defRPr sz="1100" b="1">
                <a:solidFill>
                  <a:srgbClr val="3D3935"/>
                </a:solidFill>
                <a:latin typeface="+mn-lt"/>
                <a:cs typeface="+mn-cs"/>
              </a:defRPr>
            </a:lvl1pPr>
          </a:lstStyle>
          <a:p>
            <a:pPr>
              <a:defRPr/>
            </a:pPr>
            <a:endParaRPr lang="en-GB"/>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HelveticaNeueLT Std" pitchFamily="34" charset="0"/>
        </a:defRPr>
      </a:lvl2pPr>
      <a:lvl3pPr algn="ctr" rtl="0" eaLnBrk="1" fontAlgn="base" hangingPunct="1">
        <a:spcBef>
          <a:spcPct val="0"/>
        </a:spcBef>
        <a:spcAft>
          <a:spcPct val="0"/>
        </a:spcAft>
        <a:defRPr sz="4400">
          <a:solidFill>
            <a:schemeClr val="tx1"/>
          </a:solidFill>
          <a:latin typeface="HelveticaNeueLT Std" pitchFamily="34" charset="0"/>
        </a:defRPr>
      </a:lvl3pPr>
      <a:lvl4pPr algn="ctr" rtl="0" eaLnBrk="1" fontAlgn="base" hangingPunct="1">
        <a:spcBef>
          <a:spcPct val="0"/>
        </a:spcBef>
        <a:spcAft>
          <a:spcPct val="0"/>
        </a:spcAft>
        <a:defRPr sz="4400">
          <a:solidFill>
            <a:schemeClr val="tx1"/>
          </a:solidFill>
          <a:latin typeface="HelveticaNeueLT Std" pitchFamily="34" charset="0"/>
        </a:defRPr>
      </a:lvl4pPr>
      <a:lvl5pPr algn="ctr" rtl="0" eaLnBrk="1" fontAlgn="base" hangingPunct="1">
        <a:spcBef>
          <a:spcPct val="0"/>
        </a:spcBef>
        <a:spcAft>
          <a:spcPct val="0"/>
        </a:spcAft>
        <a:defRPr sz="4400">
          <a:solidFill>
            <a:schemeClr val="tx1"/>
          </a:solidFill>
          <a:latin typeface="HelveticaNeueLT Std" pitchFamily="34" charset="0"/>
        </a:defRPr>
      </a:lvl5pPr>
      <a:lvl6pPr marL="457200" algn="ctr" rtl="0" eaLnBrk="1" fontAlgn="base" hangingPunct="1">
        <a:spcBef>
          <a:spcPct val="0"/>
        </a:spcBef>
        <a:spcAft>
          <a:spcPct val="0"/>
        </a:spcAft>
        <a:defRPr sz="4400">
          <a:solidFill>
            <a:schemeClr val="tx1"/>
          </a:solidFill>
          <a:latin typeface="HelveticaNeueLT Std" pitchFamily="34" charset="0"/>
        </a:defRPr>
      </a:lvl6pPr>
      <a:lvl7pPr marL="914400" algn="ctr" rtl="0" eaLnBrk="1" fontAlgn="base" hangingPunct="1">
        <a:spcBef>
          <a:spcPct val="0"/>
        </a:spcBef>
        <a:spcAft>
          <a:spcPct val="0"/>
        </a:spcAft>
        <a:defRPr sz="4400">
          <a:solidFill>
            <a:schemeClr val="tx1"/>
          </a:solidFill>
          <a:latin typeface="HelveticaNeueLT Std" pitchFamily="34" charset="0"/>
        </a:defRPr>
      </a:lvl7pPr>
      <a:lvl8pPr marL="1371600" algn="ctr" rtl="0" eaLnBrk="1" fontAlgn="base" hangingPunct="1">
        <a:spcBef>
          <a:spcPct val="0"/>
        </a:spcBef>
        <a:spcAft>
          <a:spcPct val="0"/>
        </a:spcAft>
        <a:defRPr sz="4400">
          <a:solidFill>
            <a:schemeClr val="tx1"/>
          </a:solidFill>
          <a:latin typeface="HelveticaNeueLT Std" pitchFamily="34" charset="0"/>
        </a:defRPr>
      </a:lvl8pPr>
      <a:lvl9pPr marL="1828800" algn="ctr" rtl="0" eaLnBrk="1" fontAlgn="base" hangingPunct="1">
        <a:spcBef>
          <a:spcPct val="0"/>
        </a:spcBef>
        <a:spcAft>
          <a:spcPct val="0"/>
        </a:spcAft>
        <a:defRPr sz="4400">
          <a:solidFill>
            <a:schemeClr val="tx1"/>
          </a:solidFill>
          <a:latin typeface="HelveticaNeueLT Std"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housinglin.org.uk/Topics/browse/HousingLearningDisabilities/" TargetMode="External"/><Relationship Id="rId3" Type="http://schemas.openxmlformats.org/officeDocument/2006/relationships/hyperlink" Target="https://www.minutes.haringey.gov.uk/documents/s91742/Appendix%202%20-%20Needs%20and%20Gaps%20Analysis.pdf" TargetMode="External"/><Relationship Id="rId7" Type="http://schemas.openxmlformats.org/officeDocument/2006/relationships/hyperlink" Target="https://www.housinglin.org.uk/_assets/Resources/Housing/Support_materials/Viewpoints/HLIN_Viewpoint39_LGBT.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haringey.gov.uk/sites/haringeygovuk/files/front-middle-backv6m.pdf" TargetMode="External"/><Relationship Id="rId5" Type="http://schemas.openxmlformats.org/officeDocument/2006/relationships/hyperlink" Target="https://www.haringey.gov.uk/social-care-and-health/health/joint-strategic-needs-assessment-jsna#stat" TargetMode="External"/><Relationship Id="rId4" Type="http://schemas.openxmlformats.org/officeDocument/2006/relationships/hyperlink" Target="https://www.haringey.gov.uk/sites/haringeygovuk/files/state_of_the_borough_final_master_version.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400050" y="2205038"/>
            <a:ext cx="7772400" cy="1138237"/>
          </a:xfrm>
        </p:spPr>
        <p:txBody>
          <a:bodyPr/>
          <a:lstStyle/>
          <a:p>
            <a:pPr algn="l" eaLnBrk="1" hangingPunct="1"/>
            <a:r>
              <a:rPr lang="en-GB" altLang="en-US" sz="2800" b="1" dirty="0" smtClean="0">
                <a:latin typeface="Helvetica" panose="020B0604020202020204" pitchFamily="34" charset="0"/>
                <a:ea typeface="Helvetica" panose="020B0604020202020204" pitchFamily="34" charset="0"/>
                <a:cs typeface="Helvetica" panose="020B0604020202020204" pitchFamily="34" charset="0"/>
              </a:rPr>
              <a:t>Evidence &amp; Outcomes from the Supported Housing Review</a:t>
            </a:r>
          </a:p>
        </p:txBody>
      </p:sp>
      <p:sp>
        <p:nvSpPr>
          <p:cNvPr id="3" name="Subtitle 2"/>
          <p:cNvSpPr>
            <a:spLocks noGrp="1"/>
          </p:cNvSpPr>
          <p:nvPr>
            <p:ph type="subTitle" idx="1"/>
          </p:nvPr>
        </p:nvSpPr>
        <p:spPr>
          <a:xfrm>
            <a:off x="468313" y="3357563"/>
            <a:ext cx="7920037" cy="2447925"/>
          </a:xfrm>
        </p:spPr>
        <p:txBody>
          <a:bodyPr rtlCol="0">
            <a:normAutofit fontScale="92500" lnSpcReduction="20000"/>
          </a:bodyPr>
          <a:lstStyle/>
          <a:p>
            <a:pPr algn="l" eaLnBrk="1" fontAlgn="auto" hangingPunct="1">
              <a:spcAft>
                <a:spcPts val="0"/>
              </a:spcAft>
              <a:defRPr/>
            </a:pPr>
            <a:r>
              <a:rPr lang="en-GB" sz="2400" i="1" dirty="0" smtClean="0">
                <a:latin typeface="Helvetica" charset="0"/>
                <a:ea typeface="Helvetica" charset="0"/>
                <a:cs typeface="Helvetica" charset="0"/>
              </a:rPr>
              <a:t> </a:t>
            </a:r>
          </a:p>
          <a:p>
            <a:pPr algn="l" eaLnBrk="1" fontAlgn="auto" hangingPunct="1">
              <a:spcAft>
                <a:spcPts val="0"/>
              </a:spcAft>
              <a:defRPr/>
            </a:pPr>
            <a:r>
              <a:rPr lang="en-GB" altLang="en-US" sz="2400" i="1" dirty="0" smtClean="0">
                <a:latin typeface="Helvetica" charset="0"/>
                <a:ea typeface="Helvetica" charset="0"/>
                <a:cs typeface="Helvetica" charset="0"/>
              </a:rPr>
              <a:t>A community led approach to supported housing </a:t>
            </a:r>
          </a:p>
          <a:p>
            <a:pPr algn="l" eaLnBrk="1" fontAlgn="auto" hangingPunct="1">
              <a:spcAft>
                <a:spcPts val="0"/>
              </a:spcAft>
              <a:defRPr/>
            </a:pPr>
            <a:r>
              <a:rPr lang="en-GB" altLang="en-US" sz="2400" i="1" dirty="0" smtClean="0">
                <a:latin typeface="Helvetica" charset="0"/>
                <a:ea typeface="Helvetica" charset="0"/>
                <a:cs typeface="Helvetica" charset="0"/>
              </a:rPr>
              <a:t>- Haringey</a:t>
            </a:r>
            <a:endParaRPr lang="en-GB" sz="2400" i="1" dirty="0" smtClean="0">
              <a:latin typeface="Helvetica" charset="0"/>
              <a:ea typeface="Helvetica" charset="0"/>
              <a:cs typeface="Helvetica" charset="0"/>
            </a:endParaRPr>
          </a:p>
          <a:p>
            <a:pPr algn="l" eaLnBrk="1" fontAlgn="auto" hangingPunct="1">
              <a:spcAft>
                <a:spcPts val="0"/>
              </a:spcAft>
              <a:defRPr/>
            </a:pPr>
            <a:endParaRPr lang="en-GB" sz="2400" i="1" dirty="0" smtClean="0">
              <a:latin typeface="Helvetica" charset="0"/>
              <a:ea typeface="Helvetica" charset="0"/>
              <a:cs typeface="Helvetica" charset="0"/>
            </a:endParaRPr>
          </a:p>
          <a:p>
            <a:pPr algn="l" eaLnBrk="1" fontAlgn="auto" hangingPunct="1">
              <a:spcAft>
                <a:spcPts val="0"/>
              </a:spcAft>
              <a:defRPr/>
            </a:pPr>
            <a:endParaRPr lang="en-GB" sz="2400" i="1" dirty="0">
              <a:latin typeface="Helvetica" charset="0"/>
              <a:ea typeface="Helvetica" charset="0"/>
              <a:cs typeface="Helvetica" charset="0"/>
            </a:endParaRPr>
          </a:p>
          <a:p>
            <a:pPr algn="l" eaLnBrk="1" fontAlgn="auto" hangingPunct="1">
              <a:spcAft>
                <a:spcPts val="0"/>
              </a:spcAft>
              <a:defRPr/>
            </a:pPr>
            <a:endParaRPr lang="en-GB" sz="2400" i="1" dirty="0" smtClean="0">
              <a:latin typeface="Helvetica" charset="0"/>
              <a:ea typeface="Helvetica" charset="0"/>
              <a:cs typeface="Helvetica" charset="0"/>
            </a:endParaRPr>
          </a:p>
          <a:p>
            <a:pPr algn="l" eaLnBrk="1" fontAlgn="auto" hangingPunct="1">
              <a:spcAft>
                <a:spcPts val="0"/>
              </a:spcAft>
              <a:defRPr/>
            </a:pPr>
            <a:r>
              <a:rPr lang="en-GB" sz="1400" dirty="0" smtClean="0">
                <a:latin typeface="Helvetica" charset="0"/>
                <a:ea typeface="Helvetica" charset="0"/>
                <a:cs typeface="Helvetica" charset="0"/>
              </a:rPr>
              <a:t>19</a:t>
            </a:r>
            <a:r>
              <a:rPr lang="en-GB" sz="1400" baseline="30000" dirty="0" smtClean="0">
                <a:latin typeface="Helvetica" charset="0"/>
                <a:ea typeface="Helvetica" charset="0"/>
                <a:cs typeface="Helvetica" charset="0"/>
              </a:rPr>
              <a:t>th</a:t>
            </a:r>
            <a:r>
              <a:rPr lang="en-GB" sz="1400" dirty="0" smtClean="0">
                <a:latin typeface="Helvetica" charset="0"/>
                <a:ea typeface="Helvetica" charset="0"/>
                <a:cs typeface="Helvetica" charset="0"/>
              </a:rPr>
              <a:t> September 2018</a:t>
            </a:r>
            <a:endParaRPr lang="en-GB" sz="1400" dirty="0">
              <a:latin typeface="Helvetica" charset="0"/>
              <a:ea typeface="Helvetica" charset="0"/>
              <a:cs typeface="Helvetica" charset="0"/>
            </a:endParaRPr>
          </a:p>
        </p:txBody>
      </p:sp>
      <p:sp>
        <p:nvSpPr>
          <p:cNvPr id="15363"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GB" altLang="en-US" dirty="0" smtClean="0">
                <a:solidFill>
                  <a:srgbClr val="DA291C"/>
                </a:solidFill>
                <a:latin typeface="Helvetica" panose="020B0604020202020204" pitchFamily="34" charset="0"/>
                <a:ea typeface="Helvetica" panose="020B0604020202020204" pitchFamily="34" charset="0"/>
                <a:cs typeface="Helvetica" panose="020B0604020202020204" pitchFamily="34" charset="0"/>
              </a:rPr>
              <a:t>haringey.gov.uk</a:t>
            </a:r>
          </a:p>
        </p:txBody>
      </p:sp>
      <p:cxnSp>
        <p:nvCxnSpPr>
          <p:cNvPr id="5" name="Straight Connector 4"/>
          <p:cNvCxnSpPr/>
          <p:nvPr/>
        </p:nvCxnSpPr>
        <p:spPr>
          <a:xfrm>
            <a:off x="400050" y="3387725"/>
            <a:ext cx="7920038"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662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365373356"/>
              </p:ext>
            </p:extLst>
          </p:nvPr>
        </p:nvGraphicFramePr>
        <p:xfrm>
          <a:off x="339725" y="1222375"/>
          <a:ext cx="8223250" cy="5258887"/>
        </p:xfrm>
        <a:graphic>
          <a:graphicData uri="http://schemas.openxmlformats.org/drawingml/2006/table">
            <a:tbl>
              <a:tblPr/>
              <a:tblGrid>
                <a:gridCol w="2055813">
                  <a:extLst>
                    <a:ext uri="{9D8B030D-6E8A-4147-A177-3AD203B41FA5}">
                      <a16:colId xmlns:a16="http://schemas.microsoft.com/office/drawing/2014/main" val="2874681607"/>
                    </a:ext>
                  </a:extLst>
                </a:gridCol>
                <a:gridCol w="2055812">
                  <a:extLst>
                    <a:ext uri="{9D8B030D-6E8A-4147-A177-3AD203B41FA5}">
                      <a16:colId xmlns:a16="http://schemas.microsoft.com/office/drawing/2014/main" val="906005990"/>
                    </a:ext>
                  </a:extLst>
                </a:gridCol>
                <a:gridCol w="2055813">
                  <a:extLst>
                    <a:ext uri="{9D8B030D-6E8A-4147-A177-3AD203B41FA5}">
                      <a16:colId xmlns:a16="http://schemas.microsoft.com/office/drawing/2014/main" val="4033903216"/>
                    </a:ext>
                  </a:extLst>
                </a:gridCol>
                <a:gridCol w="2055812">
                  <a:extLst>
                    <a:ext uri="{9D8B030D-6E8A-4147-A177-3AD203B41FA5}">
                      <a16:colId xmlns:a16="http://schemas.microsoft.com/office/drawing/2014/main" val="3713042130"/>
                    </a:ext>
                  </a:extLst>
                </a:gridCol>
              </a:tblGrid>
              <a:tr h="365125">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2</a:t>
                      </a:r>
                      <a:r>
                        <a:rPr kumimoji="0" lang="en-GB" altLang="en-US" sz="1800" b="1" i="0" u="none" strike="noStrike" cap="none" normalizeH="0" baseline="30000" smtClean="0">
                          <a:ln>
                            <a:noFill/>
                          </a:ln>
                          <a:solidFill>
                            <a:schemeClr val="tx1"/>
                          </a:solidFill>
                          <a:effectLst/>
                          <a:latin typeface="HelveticaNeueLT Std" panose="020B0604020202020204" pitchFamily="34" charset="0"/>
                          <a:cs typeface="Arial" panose="020B0604020202020204" pitchFamily="34" charset="0"/>
                        </a:rPr>
                        <a:t>nd</a:t>
                      </a: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 highest </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c3000 </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£7m</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59%</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42395828"/>
                  </a:ext>
                </a:extLst>
              </a:tr>
              <a:tr h="685800">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level of homelessness in the country; 1 in 29 people </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households in Temporary Accommodation (TA) </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dirty="0" smtClean="0">
                          <a:ln>
                            <a:noFill/>
                          </a:ln>
                          <a:solidFill>
                            <a:schemeClr val="tx1"/>
                          </a:solidFill>
                          <a:effectLst/>
                          <a:latin typeface="HelveticaNeueLT Std" panose="020B0604020202020204" pitchFamily="34" charset="0"/>
                          <a:cs typeface="Arial" panose="020B0604020202020204" pitchFamily="34" charset="0"/>
                        </a:rPr>
                        <a:t>Council spend on TA each year</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Of households in TA headed by a lone parent</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51086997"/>
                  </a:ext>
                </a:extLst>
              </a:tr>
              <a:tr h="201613">
                <a:tc gridSpan="4">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endParaRP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31390795"/>
                  </a:ext>
                </a:extLst>
              </a:tr>
              <a:tr h="382588">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rgbClr val="433935"/>
                          </a:solidFill>
                          <a:effectLst/>
                          <a:latin typeface="HelveticaNeueLT Std" panose="020B0604020202020204" pitchFamily="34" charset="0"/>
                          <a:cs typeface="Arial" panose="020B0604020202020204" pitchFamily="34" charset="0"/>
                        </a:rPr>
                        <a:t>25%</a:t>
                      </a:r>
                      <a:endParaRPr kumimoji="0" lang="en-GB" altLang="en-US" sz="1800" b="1" i="0" u="none" strike="noStrike" cap="none" normalizeH="0" baseline="0" dirty="0" smtClean="0">
                        <a:ln>
                          <a:noFill/>
                        </a:ln>
                        <a:solidFill>
                          <a:schemeClr val="tx1"/>
                        </a:solidFill>
                        <a:effectLst/>
                        <a:latin typeface="HelveticaNeueLT Std" panose="020B0604020202020204" pitchFamily="34" charset="0"/>
                        <a:cs typeface="Arial" panose="020B0604020202020204" pitchFamily="34" charset="0"/>
                      </a:endParaRP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HelveticaNeueLT Std" panose="020B0604020202020204" pitchFamily="34" charset="0"/>
                          <a:cs typeface="Arial" panose="020B0604020202020204" pitchFamily="34" charset="0"/>
                        </a:rPr>
                        <a:t>450</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9194</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967</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81915576"/>
                  </a:ext>
                </a:extLst>
              </a:tr>
              <a:tr h="884238">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dirty="0" smtClean="0">
                          <a:ln>
                            <a:noFill/>
                          </a:ln>
                          <a:solidFill>
                            <a:srgbClr val="433935"/>
                          </a:solidFill>
                          <a:effectLst/>
                          <a:latin typeface="HelveticaNeueLT Std" panose="020B0604020202020204" pitchFamily="34" charset="0"/>
                          <a:cs typeface="Arial" panose="020B0604020202020204" pitchFamily="34" charset="0"/>
                        </a:rPr>
                        <a:t>Increase in rough sleeping since 2016/17</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dirty="0" smtClean="0">
                          <a:ln>
                            <a:noFill/>
                          </a:ln>
                          <a:solidFill>
                            <a:schemeClr val="tx1"/>
                          </a:solidFill>
                          <a:effectLst/>
                          <a:latin typeface="HelveticaNeueLT Std" panose="020B0604020202020204" pitchFamily="34" charset="0"/>
                          <a:cs typeface="Arial" panose="020B0604020202020204" pitchFamily="34" charset="0"/>
                        </a:rPr>
                        <a:t>Young people in Haringey’s care leaver cohort</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On housing register</a:t>
                      </a: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300 with medical needs </a:t>
                      </a: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7000 overcrowded </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Approaches for help in 2016/17, resulting in 435 preventions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endParaRP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7484478"/>
                  </a:ext>
                </a:extLst>
              </a:tr>
              <a:tr h="204788">
                <a:tc gridSpan="4">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smtClean="0">
                        <a:ln>
                          <a:noFill/>
                        </a:ln>
                        <a:solidFill>
                          <a:srgbClr val="433935"/>
                        </a:solidFill>
                        <a:effectLst/>
                        <a:latin typeface="HelveticaNeueLT Std" panose="020B0604020202020204" pitchFamily="34" charset="0"/>
                        <a:cs typeface="Arial" panose="020B0604020202020204" pitchFamily="34" charset="0"/>
                      </a:endParaRP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27386612"/>
                  </a:ext>
                </a:extLst>
              </a:tr>
              <a:tr h="401638">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Highest</a:t>
                      </a:r>
                      <a:endParaRPr kumimoji="0" lang="en-GB" altLang="en-US" sz="1800" b="1" i="0" u="none" strike="noStrike" cap="none" normalizeH="0" baseline="0" smtClean="0">
                        <a:ln>
                          <a:noFill/>
                        </a:ln>
                        <a:solidFill>
                          <a:srgbClr val="433935"/>
                        </a:solidFill>
                        <a:effectLst/>
                        <a:latin typeface="HelveticaNeueLT Std" panose="020B0604020202020204" pitchFamily="34" charset="0"/>
                        <a:cs typeface="Arial" panose="020B0604020202020204" pitchFamily="34" charset="0"/>
                      </a:endParaRP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Loss of AST</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48% </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712</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47729863"/>
                  </a:ext>
                </a:extLst>
              </a:tr>
              <a:tr h="685800">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rgbClr val="433935"/>
                          </a:solidFill>
                          <a:effectLst/>
                          <a:latin typeface="HelveticaNeueLT Std" panose="020B0604020202020204" pitchFamily="34" charset="0"/>
                          <a:cs typeface="Arial" panose="020B0604020202020204" pitchFamily="34" charset="0"/>
                        </a:rPr>
                        <a:t>Acute psychiatric admissions for homeless people in London</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Primary reason for homelessness </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Of households in TA affected by welfare reform </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Total number of 4 bed council properties </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0828977"/>
                  </a:ext>
                </a:extLst>
              </a:tr>
              <a:tr h="217488">
                <a:tc gridSpan="4">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smtClean="0">
                        <a:ln>
                          <a:noFill/>
                        </a:ln>
                        <a:solidFill>
                          <a:srgbClr val="433935"/>
                        </a:solidFill>
                        <a:effectLst/>
                        <a:latin typeface="HelveticaNeueLT Std" panose="020B0604020202020204" pitchFamily="34" charset="0"/>
                        <a:cs typeface="Arial" panose="020B0604020202020204" pitchFamily="34" charset="0"/>
                      </a:endParaRP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5734425"/>
                  </a:ext>
                </a:extLst>
              </a:tr>
              <a:tr h="365125">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433935"/>
                          </a:solidFill>
                          <a:effectLst/>
                          <a:latin typeface="HelveticaNeueLT Std" panose="020B0604020202020204" pitchFamily="34" charset="0"/>
                          <a:cs typeface="Arial" panose="020B0604020202020204" pitchFamily="34" charset="0"/>
                        </a:rPr>
                        <a:t>45%</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138%</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800" b="1" i="0" u="none" strike="noStrike" cap="none" normalizeH="0" baseline="0" dirty="0" smtClean="0">
                          <a:ln>
                            <a:noFill/>
                          </a:ln>
                          <a:solidFill>
                            <a:schemeClr val="tx1"/>
                          </a:solidFill>
                          <a:effectLst/>
                          <a:latin typeface="HelveticaNeueLT Std" panose="020B0604020202020204" pitchFamily="34" charset="0"/>
                          <a:cs typeface="Arial" panose="020B0604020202020204" pitchFamily="34" charset="0"/>
                        </a:rPr>
                        <a:t>10 years</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35%</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8441108"/>
                  </a:ext>
                </a:extLst>
              </a:tr>
              <a:tr h="842963">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rgbClr val="433935"/>
                          </a:solidFill>
                          <a:effectLst/>
                          <a:latin typeface="HelveticaNeueLT Std" panose="020B0604020202020204" pitchFamily="34" charset="0"/>
                          <a:cs typeface="Arial" panose="020B0604020202020204" pitchFamily="34" charset="0"/>
                        </a:rPr>
                        <a:t>Reduction in number of social lets since 2011/12</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smtClean="0">
                          <a:ln>
                            <a:noFill/>
                          </a:ln>
                          <a:solidFill>
                            <a:schemeClr val="tx1"/>
                          </a:solidFill>
                          <a:effectLst/>
                          <a:latin typeface="HelveticaNeueLT Std" panose="020B0604020202020204" pitchFamily="34" charset="0"/>
                          <a:cs typeface="Arial" panose="020B0604020202020204" pitchFamily="34" charset="0"/>
                        </a:rPr>
                        <a:t>More single people in TA in 2018 compared with the same time in 2016</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300" b="0" i="0" u="none" strike="noStrike" cap="none" normalizeH="0" baseline="0" dirty="0" smtClean="0">
                          <a:ln>
                            <a:noFill/>
                          </a:ln>
                          <a:solidFill>
                            <a:schemeClr val="tx1"/>
                          </a:solidFill>
                          <a:effectLst/>
                          <a:latin typeface="HelveticaNeueLT Std" panose="020B0604020202020204" pitchFamily="34" charset="0"/>
                          <a:cs typeface="Arial" panose="020B0604020202020204" pitchFamily="34" charset="0"/>
                        </a:rPr>
                        <a:t>Average wait for a 3-bed social tenancy in Haringey</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defRPr sz="24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defRPr sz="20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defRPr>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defRPr>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HelveticaNeueLT Std"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0" i="0" u="none" strike="noStrike" cap="none" normalizeH="0" baseline="0" dirty="0" smtClean="0">
                          <a:ln>
                            <a:noFill/>
                          </a:ln>
                          <a:solidFill>
                            <a:schemeClr val="tx1"/>
                          </a:solidFill>
                          <a:effectLst/>
                          <a:latin typeface="HelveticaNeueLT Std" panose="020B0604020202020204" pitchFamily="34" charset="0"/>
                          <a:cs typeface="Arial" panose="020B0604020202020204" pitchFamily="34" charset="0"/>
                        </a:rPr>
                        <a:t>Increase in footfall since the HRA was implemented in May</a:t>
                      </a:r>
                    </a:p>
                  </a:txBody>
                  <a:tcPr marL="91449" marR="91449"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66355607"/>
                  </a:ext>
                </a:extLst>
              </a:tr>
            </a:tbl>
          </a:graphicData>
        </a:graphic>
      </p:graphicFrame>
      <p:pic>
        <p:nvPicPr>
          <p:cNvPr id="44095" name="Picture 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725" y="377825"/>
            <a:ext cx="576263"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96" name="Picture 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5388" y="376238"/>
            <a:ext cx="576262"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97" name="TextBox 10"/>
          <p:cNvSpPr txBox="1">
            <a:spLocks noChangeArrowheads="1"/>
          </p:cNvSpPr>
          <p:nvPr/>
        </p:nvSpPr>
        <p:spPr bwMode="auto">
          <a:xfrm>
            <a:off x="1871663" y="376238"/>
            <a:ext cx="7272337"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HelveticaNeueLT Std"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HelveticaNeueLT Std"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HelveticaNeueLT Std"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HelveticaNeueLT Std"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HelveticaNeueLT Std"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HelveticaNeueLT Std"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HelveticaNeueLT Std"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HelveticaNeueLT Std"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HelveticaNeueLT Std" panose="020B0604020202020204" pitchFamily="34" charset="0"/>
              </a:defRPr>
            </a:lvl9pPr>
          </a:lstStyle>
          <a:p>
            <a:pPr>
              <a:spcBef>
                <a:spcPct val="0"/>
              </a:spcBef>
              <a:buFontTx/>
              <a:buNone/>
            </a:pPr>
            <a:r>
              <a:rPr lang="en-GB" altLang="en-US" sz="3000" dirty="0" smtClean="0">
                <a:solidFill>
                  <a:srgbClr val="C00000"/>
                </a:solidFill>
              </a:rPr>
              <a:t>Competing demands - homelessness</a:t>
            </a:r>
            <a:endParaRPr lang="en-GB" altLang="en-US" sz="3000" dirty="0">
              <a:solidFill>
                <a:srgbClr val="C00000"/>
              </a:solidFill>
            </a:endParaRPr>
          </a:p>
        </p:txBody>
      </p:sp>
    </p:spTree>
    <p:extLst>
      <p:ext uri="{BB962C8B-B14F-4D97-AF65-F5344CB8AC3E}">
        <p14:creationId xmlns:p14="http://schemas.microsoft.com/office/powerpoint/2010/main" val="1092135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0"/>
            <a:ext cx="8229600" cy="1143000"/>
          </a:xfrm>
        </p:spPr>
        <p:txBody>
          <a:bodyPr/>
          <a:lstStyle/>
          <a:p>
            <a:r>
              <a:rPr lang="en-GB" sz="3500" dirty="0" smtClean="0"/>
              <a:t>Key Findings – </a:t>
            </a:r>
            <a:r>
              <a:rPr lang="en-GB" sz="3500" dirty="0" smtClean="0">
                <a:solidFill>
                  <a:srgbClr val="BA0C2F"/>
                </a:solidFill>
              </a:rPr>
              <a:t>Support Needs &amp; Models</a:t>
            </a:r>
            <a:endParaRPr lang="en-GB" sz="3500" dirty="0">
              <a:solidFill>
                <a:srgbClr val="BA0C2F"/>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452105783"/>
              </p:ext>
            </p:extLst>
          </p:nvPr>
        </p:nvGraphicFramePr>
        <p:xfrm>
          <a:off x="467544" y="908720"/>
          <a:ext cx="8229600" cy="4790440"/>
        </p:xfrm>
        <a:graphic>
          <a:graphicData uri="http://schemas.openxmlformats.org/drawingml/2006/table">
            <a:tbl>
              <a:tblPr firstRow="1" bandRow="1">
                <a:solidFill>
                  <a:schemeClr val="tx2"/>
                </a:solidFill>
                <a:tableStyleId>{5C22544A-7EE6-4342-B048-85BDC9FD1C3A}</a:tableStyleId>
              </a:tblPr>
              <a:tblGrid>
                <a:gridCol w="1152128">
                  <a:extLst>
                    <a:ext uri="{9D8B030D-6E8A-4147-A177-3AD203B41FA5}">
                      <a16:colId xmlns:a16="http://schemas.microsoft.com/office/drawing/2014/main" val="20000"/>
                    </a:ext>
                  </a:extLst>
                </a:gridCol>
                <a:gridCol w="7077472">
                  <a:extLst>
                    <a:ext uri="{9D8B030D-6E8A-4147-A177-3AD203B41FA5}">
                      <a16:colId xmlns:a16="http://schemas.microsoft.com/office/drawing/2014/main" val="20001"/>
                    </a:ext>
                  </a:extLst>
                </a:gridCol>
              </a:tblGrid>
              <a:tr h="370840">
                <a:tc>
                  <a:txBody>
                    <a:bodyPr/>
                    <a:lstStyle/>
                    <a:p>
                      <a:r>
                        <a:rPr lang="en-GB" dirty="0" smtClean="0"/>
                        <a:t>Group</a:t>
                      </a:r>
                      <a:endParaRPr lang="en-GB" dirty="0"/>
                    </a:p>
                  </a:txBody>
                  <a:tcPr anchor="ctr"/>
                </a:tc>
                <a:tc>
                  <a:txBody>
                    <a:bodyPr/>
                    <a:lstStyle/>
                    <a:p>
                      <a:r>
                        <a:rPr lang="en-GB" dirty="0" smtClean="0"/>
                        <a:t>Key Findings - Support Models</a:t>
                      </a:r>
                      <a:endParaRPr lang="en-GB" dirty="0"/>
                    </a:p>
                  </a:txBody>
                  <a:tcPr anchor="ctr"/>
                </a:tc>
                <a:extLst>
                  <a:ext uri="{0D108BD9-81ED-4DB2-BD59-A6C34878D82A}">
                    <a16:rowId xmlns:a16="http://schemas.microsoft.com/office/drawing/2014/main" val="10000"/>
                  </a:ext>
                </a:extLst>
              </a:tr>
              <a:tr h="370840">
                <a:tc>
                  <a:txBody>
                    <a:bodyPr/>
                    <a:lstStyle/>
                    <a:p>
                      <a:r>
                        <a:rPr lang="en-GB" dirty="0" smtClean="0"/>
                        <a:t>Learning Disability</a:t>
                      </a:r>
                      <a:endParaRPr lang="en-GB" dirty="0"/>
                    </a:p>
                  </a:txBody>
                  <a:tcPr anchor="ctr"/>
                </a:tc>
                <a:tc>
                  <a:txBody>
                    <a:bodyPr/>
                    <a:lstStyle/>
                    <a:p>
                      <a:pPr>
                        <a:buFont typeface="Arial" pitchFamily="34" charset="0"/>
                        <a:buChar char="•"/>
                      </a:pPr>
                      <a:r>
                        <a:rPr lang="en-GB" sz="1400" baseline="0" dirty="0" smtClean="0"/>
                        <a:t> There is little focus on move-on/increasing independence</a:t>
                      </a:r>
                    </a:p>
                    <a:p>
                      <a:pPr>
                        <a:buFont typeface="Arial" pitchFamily="34" charset="0"/>
                        <a:buChar char="•"/>
                      </a:pPr>
                      <a:r>
                        <a:rPr lang="en-GB" sz="1400" baseline="0" dirty="0" smtClean="0"/>
                        <a:t> No independent living option for people with LD</a:t>
                      </a:r>
                    </a:p>
                    <a:p>
                      <a:pPr>
                        <a:buFont typeface="Arial" pitchFamily="34" charset="0"/>
                        <a:buChar char="•"/>
                      </a:pPr>
                      <a:r>
                        <a:rPr lang="en-GB" sz="1400" baseline="0" dirty="0" smtClean="0"/>
                        <a:t> No focussed provision for young adults</a:t>
                      </a:r>
                    </a:p>
                    <a:p>
                      <a:pPr>
                        <a:buFont typeface="Arial" pitchFamily="34" charset="0"/>
                        <a:buChar char="•"/>
                      </a:pPr>
                      <a:r>
                        <a:rPr lang="en-GB" sz="1400" baseline="0" dirty="0" smtClean="0"/>
                        <a:t> Residents want their own homes &amp; to be included in activities and communities</a:t>
                      </a:r>
                      <a:endParaRPr lang="en-GB" sz="1400" dirty="0" smtClean="0"/>
                    </a:p>
                  </a:txBody>
                  <a:tcPr anchor="ctr"/>
                </a:tc>
                <a:extLst>
                  <a:ext uri="{0D108BD9-81ED-4DB2-BD59-A6C34878D82A}">
                    <a16:rowId xmlns:a16="http://schemas.microsoft.com/office/drawing/2014/main" val="10001"/>
                  </a:ext>
                </a:extLst>
              </a:tr>
              <a:tr h="370840">
                <a:tc>
                  <a:txBody>
                    <a:bodyPr/>
                    <a:lstStyle/>
                    <a:p>
                      <a:r>
                        <a:rPr lang="en-GB" dirty="0" smtClean="0"/>
                        <a:t>Mental Health</a:t>
                      </a:r>
                      <a:endParaRPr lang="en-GB" dirty="0"/>
                    </a:p>
                  </a:txBody>
                  <a:tcPr anchor="ctr"/>
                </a:tc>
                <a:tc>
                  <a:txBody>
                    <a:bodyPr/>
                    <a:lstStyle/>
                    <a:p>
                      <a:pPr>
                        <a:buFont typeface="Arial" pitchFamily="34" charset="0"/>
                        <a:buChar char="•"/>
                      </a:pPr>
                      <a:r>
                        <a:rPr lang="en-GB" sz="1400" baseline="0" dirty="0" smtClean="0"/>
                        <a:t> Over-representation of BAME men aged 25-44</a:t>
                      </a:r>
                    </a:p>
                    <a:p>
                      <a:pPr>
                        <a:buFont typeface="Arial" pitchFamily="34" charset="0"/>
                        <a:buChar char="•"/>
                      </a:pPr>
                      <a:r>
                        <a:rPr lang="en-GB" sz="1400" baseline="0" dirty="0" smtClean="0"/>
                        <a:t> Women with complex needs in cycle of homelessness &amp; crisis</a:t>
                      </a:r>
                    </a:p>
                    <a:p>
                      <a:pPr>
                        <a:buFont typeface="Arial" pitchFamily="34" charset="0"/>
                        <a:buChar char="•"/>
                      </a:pPr>
                      <a:r>
                        <a:rPr lang="en-GB" sz="1400" baseline="0" dirty="0" smtClean="0"/>
                        <a:t> Data about outcomes achieved needs improvement</a:t>
                      </a:r>
                    </a:p>
                    <a:p>
                      <a:pPr>
                        <a:buFont typeface="Arial" pitchFamily="34" charset="0"/>
                        <a:buChar char="•"/>
                      </a:pPr>
                      <a:r>
                        <a:rPr lang="en-GB" sz="1400" baseline="0" dirty="0" smtClean="0"/>
                        <a:t> Significant proportion of people in Pathway are blocked from moving on</a:t>
                      </a:r>
                    </a:p>
                    <a:p>
                      <a:pPr>
                        <a:buFont typeface="Arial" pitchFamily="34" charset="0"/>
                        <a:buChar char="•"/>
                      </a:pPr>
                      <a:r>
                        <a:rPr lang="en-GB" sz="1400" baseline="0" dirty="0" smtClean="0"/>
                        <a:t> Housing First showing excellent initial outcomes</a:t>
                      </a:r>
                      <a:endParaRPr lang="en-GB" sz="1400" dirty="0"/>
                    </a:p>
                  </a:txBody>
                  <a:tcPr anchor="ctr"/>
                </a:tc>
                <a:extLst>
                  <a:ext uri="{0D108BD9-81ED-4DB2-BD59-A6C34878D82A}">
                    <a16:rowId xmlns:a16="http://schemas.microsoft.com/office/drawing/2014/main" val="10002"/>
                  </a:ext>
                </a:extLst>
              </a:tr>
              <a:tr h="370840">
                <a:tc>
                  <a:txBody>
                    <a:bodyPr/>
                    <a:lstStyle/>
                    <a:p>
                      <a:r>
                        <a:rPr lang="en-GB" dirty="0" smtClean="0"/>
                        <a:t>Older People</a:t>
                      </a:r>
                      <a:endParaRPr lang="en-GB" dirty="0"/>
                    </a:p>
                  </a:txBody>
                  <a:tcPr anchor="ctr"/>
                </a:tc>
                <a:tc>
                  <a:txBody>
                    <a:bodyPr/>
                    <a:lstStyle/>
                    <a:p>
                      <a:pPr>
                        <a:buFont typeface="Arial" pitchFamily="34" charset="0"/>
                        <a:buChar char="•"/>
                      </a:pPr>
                      <a:r>
                        <a:rPr lang="en-GB" sz="1400" baseline="0" dirty="0" smtClean="0"/>
                        <a:t> Significant number of residents with no or very low support needs</a:t>
                      </a:r>
                    </a:p>
                    <a:p>
                      <a:pPr>
                        <a:buFont typeface="Arial" pitchFamily="34" charset="0"/>
                        <a:buChar char="•"/>
                      </a:pPr>
                      <a:r>
                        <a:rPr lang="en-GB" sz="1400" baseline="0" dirty="0" smtClean="0"/>
                        <a:t> Inconsistent quality and availability of support dependent on scheme</a:t>
                      </a:r>
                    </a:p>
                    <a:p>
                      <a:pPr>
                        <a:buFont typeface="Arial" pitchFamily="34" charset="0"/>
                        <a:buChar char="•"/>
                      </a:pPr>
                      <a:r>
                        <a:rPr lang="en-GB" sz="1400" baseline="0" dirty="0" smtClean="0"/>
                        <a:t> Older people with LD &amp; MH fall through the net of eligibility</a:t>
                      </a:r>
                    </a:p>
                    <a:p>
                      <a:pPr>
                        <a:buFont typeface="Arial" pitchFamily="34" charset="0"/>
                        <a:buChar char="•"/>
                      </a:pPr>
                      <a:r>
                        <a:rPr lang="en-GB" sz="1400" baseline="0" dirty="0" smtClean="0"/>
                        <a:t> Support is often  double funded by Community Alarms &amp; floating support</a:t>
                      </a:r>
                    </a:p>
                    <a:p>
                      <a:pPr>
                        <a:buFont typeface="Arial" pitchFamily="34" charset="0"/>
                        <a:buChar char="•"/>
                      </a:pPr>
                      <a:r>
                        <a:rPr lang="en-GB" sz="1400" baseline="0" dirty="0" smtClean="0"/>
                        <a:t> Residents want more activities, to feel safe, better access to health services</a:t>
                      </a:r>
                      <a:endParaRPr lang="en-GB" sz="1400" dirty="0"/>
                    </a:p>
                  </a:txBody>
                  <a:tcPr anchor="ctr"/>
                </a:tc>
                <a:extLst>
                  <a:ext uri="{0D108BD9-81ED-4DB2-BD59-A6C34878D82A}">
                    <a16:rowId xmlns:a16="http://schemas.microsoft.com/office/drawing/2014/main" val="10003"/>
                  </a:ext>
                </a:extLst>
              </a:tr>
              <a:tr h="370840">
                <a:tc>
                  <a:txBody>
                    <a:bodyPr/>
                    <a:lstStyle/>
                    <a:p>
                      <a:r>
                        <a:rPr lang="en-GB" dirty="0" smtClean="0"/>
                        <a:t>Young People</a:t>
                      </a:r>
                      <a:endParaRPr lang="en-GB" dirty="0"/>
                    </a:p>
                  </a:txBody>
                  <a:tcPr anchor="ctr"/>
                </a:tc>
                <a:tc>
                  <a:txBody>
                    <a:bodyPr/>
                    <a:lstStyle/>
                    <a:p>
                      <a:pPr>
                        <a:buFont typeface="Arial" pitchFamily="34" charset="0"/>
                        <a:buChar char="•"/>
                      </a:pPr>
                      <a:r>
                        <a:rPr lang="en-GB" sz="1400" baseline="0" dirty="0" smtClean="0"/>
                        <a:t> Not enough focus on tenancy-readiness &amp; EET</a:t>
                      </a:r>
                    </a:p>
                    <a:p>
                      <a:pPr>
                        <a:buFont typeface="Arial" pitchFamily="34" charset="0"/>
                        <a:buChar char="•"/>
                      </a:pPr>
                      <a:r>
                        <a:rPr lang="en-GB" sz="1400" baseline="0" dirty="0" smtClean="0"/>
                        <a:t> Need for supported housing that addresses wider spectrum of need e.g. VAWG</a:t>
                      </a:r>
                    </a:p>
                    <a:p>
                      <a:pPr>
                        <a:buFont typeface="Arial" pitchFamily="34" charset="0"/>
                        <a:buChar char="•"/>
                      </a:pPr>
                      <a:r>
                        <a:rPr lang="en-GB" sz="1400" baseline="0" dirty="0" smtClean="0"/>
                        <a:t> Limited support to ‘practice’ how to live independently</a:t>
                      </a:r>
                    </a:p>
                    <a:p>
                      <a:pPr>
                        <a:buFont typeface="Arial" pitchFamily="34" charset="0"/>
                        <a:buChar char="•"/>
                      </a:pPr>
                      <a:r>
                        <a:rPr lang="en-GB" sz="1400" baseline="0" dirty="0" smtClean="0"/>
                        <a:t> No supported housing offer for young parents who are homeless/vulnerable</a:t>
                      </a:r>
                    </a:p>
                    <a:p>
                      <a:pPr>
                        <a:buFont typeface="Arial" pitchFamily="34" charset="0"/>
                        <a:buChar char="•"/>
                      </a:pPr>
                      <a:r>
                        <a:rPr lang="en-GB" sz="1400" baseline="0" dirty="0" smtClean="0"/>
                        <a:t> Young people feel unvalued and demotivated, stigmatised and trapped</a:t>
                      </a:r>
                      <a:endParaRPr lang="en-GB" sz="1400" dirty="0"/>
                    </a:p>
                  </a:txBody>
                  <a:tcPr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545306" y="223838"/>
            <a:ext cx="8229600" cy="1143000"/>
          </a:xfrm>
        </p:spPr>
        <p:txBody>
          <a:bodyPr anchor="t"/>
          <a:lstStyle/>
          <a:p>
            <a:pPr eaLnBrk="1" hangingPunct="1"/>
            <a:r>
              <a:rPr lang="en-GB" altLang="en-US" sz="2800" dirty="0" smtClean="0">
                <a:ea typeface="ヒラギノ角ゴ Pro W3"/>
                <a:cs typeface="ヒラギノ角ゴ Pro W3"/>
              </a:rPr>
              <a:t>What older people said…</a:t>
            </a:r>
          </a:p>
        </p:txBody>
      </p:sp>
      <p:pic>
        <p:nvPicPr>
          <p:cNvPr id="3" name="Content Placeholder 2"/>
          <p:cNvPicPr>
            <a:picLocks noGrp="1" noChangeAspect="1"/>
          </p:cNvPicPr>
          <p:nvPr>
            <p:ph idx="4294967295"/>
          </p:nvPr>
        </p:nvPicPr>
        <p:blipFill>
          <a:blip r:embed="rId2"/>
          <a:stretch>
            <a:fillRect/>
          </a:stretch>
        </p:blipFill>
        <p:spPr>
          <a:xfrm>
            <a:off x="2698750" y="2692400"/>
            <a:ext cx="3506788" cy="2105025"/>
          </a:xfrm>
          <a:ln w="120650">
            <a:solidFill>
              <a:schemeClr val="bg1">
                <a:lumMod val="85000"/>
              </a:schemeClr>
            </a:solidFill>
            <a:round/>
          </a:ln>
        </p:spPr>
      </p:pic>
      <p:sp>
        <p:nvSpPr>
          <p:cNvPr id="8" name="AutoShape 135"/>
          <p:cNvSpPr>
            <a:spLocks noChangeArrowheads="1"/>
          </p:cNvSpPr>
          <p:nvPr/>
        </p:nvSpPr>
        <p:spPr bwMode="auto">
          <a:xfrm>
            <a:off x="157163" y="1111250"/>
            <a:ext cx="3311525" cy="1254125"/>
          </a:xfrm>
          <a:prstGeom prst="wedgeRoundRectCallout">
            <a:avLst>
              <a:gd name="adj1" fmla="val 46620"/>
              <a:gd name="adj2" fmla="val 84880"/>
              <a:gd name="adj3" fmla="val 16667"/>
            </a:avLst>
          </a:prstGeom>
          <a:gradFill rotWithShape="0">
            <a:gsLst>
              <a:gs pos="0">
                <a:srgbClr val="52CCFF"/>
              </a:gs>
              <a:gs pos="50000">
                <a:srgbClr val="C5EEFF"/>
              </a:gs>
              <a:gs pos="100000">
                <a:srgbClr val="52CCFF"/>
              </a:gs>
            </a:gsLst>
            <a:lin ang="18900000" scaled="1"/>
          </a:gradFill>
          <a:ln w="12700">
            <a:solidFill>
              <a:srgbClr val="52CCFF"/>
            </a:solidFill>
            <a:miter lim="800000"/>
            <a:headEnd/>
            <a:tailEnd/>
          </a:ln>
          <a:effectLst>
            <a:outerShdw blurRad="63500" dist="29783" dir="3885598" algn="ctr" rotWithShape="0">
              <a:srgbClr val="004E6F">
                <a:alpha val="50000"/>
              </a:srgbClr>
            </a:outerShdw>
          </a:effectLst>
        </p:spPr>
        <p:txBody>
          <a:bodyPr anchor="ctr"/>
          <a:lstStyle/>
          <a:p>
            <a:pPr eaLnBrk="1" hangingPunct="1">
              <a:lnSpc>
                <a:spcPct val="115000"/>
              </a:lnSpc>
              <a:spcAft>
                <a:spcPts val="1000"/>
              </a:spcAft>
              <a:defRPr/>
            </a:pPr>
            <a:r>
              <a:rPr lang="en-GB" sz="1400" dirty="0">
                <a:ea typeface="Calibri" panose="020F0502020204030204" pitchFamily="34" charset="0"/>
                <a:cs typeface="Times New Roman" panose="02020603050405020304" pitchFamily="18" charset="0"/>
              </a:rPr>
              <a:t>I want access to health services nearer to where I live, why can’t someone arrange for a chiropodist to visit our scheme?</a:t>
            </a:r>
          </a:p>
        </p:txBody>
      </p:sp>
      <p:sp>
        <p:nvSpPr>
          <p:cNvPr id="9" name="AutoShape 126"/>
          <p:cNvSpPr>
            <a:spLocks noChangeArrowheads="1"/>
          </p:cNvSpPr>
          <p:nvPr/>
        </p:nvSpPr>
        <p:spPr bwMode="auto">
          <a:xfrm>
            <a:off x="5039122" y="884239"/>
            <a:ext cx="3168650" cy="1343025"/>
          </a:xfrm>
          <a:prstGeom prst="wedgeRoundRectCallout">
            <a:avLst>
              <a:gd name="adj1" fmla="val -48454"/>
              <a:gd name="adj2" fmla="val 84630"/>
              <a:gd name="adj3" fmla="val 16667"/>
            </a:avLst>
          </a:prstGeom>
          <a:solidFill>
            <a:srgbClr val="B48DD2"/>
          </a:solidFill>
          <a:ln w="9525">
            <a:solidFill>
              <a:srgbClr val="412357"/>
            </a:solidFill>
            <a:miter lim="800000"/>
            <a:headEnd/>
            <a:tailEnd/>
          </a:ln>
          <a:effectLst>
            <a:outerShdw blurRad="63500" dist="23000" dir="5400000" rotWithShape="0">
              <a:srgbClr val="000000">
                <a:alpha val="34998"/>
              </a:srgbClr>
            </a:outerShdw>
          </a:effectLst>
        </p:spPr>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lnSpc>
                <a:spcPct val="115000"/>
              </a:lnSpc>
              <a:spcAft>
                <a:spcPts val="1000"/>
              </a:spcAft>
              <a:defRPr/>
            </a:pPr>
            <a:r>
              <a:rPr lang="en-GB" altLang="en-US" sz="1600" b="1" dirty="0" smtClean="0">
                <a:solidFill>
                  <a:schemeClr val="bg1"/>
                </a:solidFill>
                <a:ea typeface="MS Mincho" charset="-128"/>
                <a:cs typeface="Times New Roman" charset="0"/>
              </a:rPr>
              <a:t>I want to stay in my home, I’ve lived here for 30 years -  but it’s hard to manage my garden and the cleaning</a:t>
            </a:r>
            <a:endParaRPr lang="en-GB" altLang="en-US" sz="1100" dirty="0" smtClean="0">
              <a:solidFill>
                <a:schemeClr val="bg1"/>
              </a:solidFill>
              <a:ea typeface="Calibri" charset="0"/>
              <a:cs typeface="Times New Roman" charset="0"/>
            </a:endParaRPr>
          </a:p>
        </p:txBody>
      </p:sp>
      <p:sp>
        <p:nvSpPr>
          <p:cNvPr id="10" name="AutoShape 128"/>
          <p:cNvSpPr>
            <a:spLocks noChangeArrowheads="1"/>
          </p:cNvSpPr>
          <p:nvPr/>
        </p:nvSpPr>
        <p:spPr bwMode="auto">
          <a:xfrm>
            <a:off x="6623050" y="2819400"/>
            <a:ext cx="2122488" cy="1293813"/>
          </a:xfrm>
          <a:prstGeom prst="wedgeRoundRectCallout">
            <a:avLst>
              <a:gd name="adj1" fmla="val -58079"/>
              <a:gd name="adj2" fmla="val 78981"/>
              <a:gd name="adj3" fmla="val 16667"/>
            </a:avLst>
          </a:prstGeom>
          <a:gradFill rotWithShape="0">
            <a:gsLst>
              <a:gs pos="0">
                <a:srgbClr val="FFFFFF"/>
              </a:gs>
              <a:gs pos="100000">
                <a:srgbClr val="CAEE9C"/>
              </a:gs>
            </a:gsLst>
            <a:lin ang="5400000" scaled="1"/>
          </a:gradFill>
          <a:ln w="12700">
            <a:solidFill>
              <a:srgbClr val="B0E66B"/>
            </a:solidFill>
            <a:miter lim="800000"/>
            <a:headEnd/>
            <a:tailEnd/>
          </a:ln>
          <a:effectLst>
            <a:outerShdw blurRad="63500" dist="29783" dir="3885598" algn="ctr" rotWithShape="0">
              <a:srgbClr val="3C5F10">
                <a:alpha val="50000"/>
              </a:srgbClr>
            </a:outerShdw>
          </a:effectLst>
        </p:spPr>
        <p:txBody>
          <a:bodyPr/>
          <a:lstStyle/>
          <a:p>
            <a:pPr eaLnBrk="1" hangingPunct="1">
              <a:lnSpc>
                <a:spcPct val="115000"/>
              </a:lnSpc>
              <a:spcAft>
                <a:spcPts val="1000"/>
              </a:spcAft>
              <a:defRPr/>
            </a:pPr>
            <a:r>
              <a:rPr lang="en-GB" sz="1600" dirty="0">
                <a:ea typeface="Calibri" panose="020F0502020204030204" pitchFamily="34" charset="0"/>
                <a:cs typeface="Times New Roman" panose="02020603050405020304" pitchFamily="18" charset="0"/>
              </a:rPr>
              <a:t>I’m not old yet, I don’t want to play bingo and have coffee mornings!</a:t>
            </a:r>
          </a:p>
        </p:txBody>
      </p:sp>
      <p:sp>
        <p:nvSpPr>
          <p:cNvPr id="11" name="AutoShape 133"/>
          <p:cNvSpPr>
            <a:spLocks noChangeArrowheads="1"/>
          </p:cNvSpPr>
          <p:nvPr/>
        </p:nvSpPr>
        <p:spPr bwMode="auto">
          <a:xfrm>
            <a:off x="5353050" y="5311776"/>
            <a:ext cx="3457575" cy="1069552"/>
          </a:xfrm>
          <a:prstGeom prst="wedgeRoundRectCallout">
            <a:avLst>
              <a:gd name="adj1" fmla="val -40375"/>
              <a:gd name="adj2" fmla="val -101782"/>
              <a:gd name="adj3" fmla="val 16667"/>
            </a:avLst>
          </a:prstGeom>
          <a:solidFill>
            <a:srgbClr val="8CDDFF"/>
          </a:solidFill>
          <a:ln w="12700">
            <a:solidFill>
              <a:srgbClr val="0070C0"/>
            </a:solidFill>
            <a:miter lim="800000"/>
            <a:headEnd/>
            <a:tailEnd/>
          </a:ln>
          <a:effectLst>
            <a:outerShdw blurRad="63500" dist="29783" dir="3885598" algn="ctr" rotWithShape="0">
              <a:srgbClr val="412357">
                <a:alpha val="50000"/>
              </a:srgbClr>
            </a:outerShdw>
          </a:effectLst>
        </p:spPr>
        <p:txBody>
          <a:bodyPr/>
          <a:lstStyle/>
          <a:p>
            <a:pPr eaLnBrk="1" hangingPunct="1">
              <a:lnSpc>
                <a:spcPct val="115000"/>
              </a:lnSpc>
              <a:spcAft>
                <a:spcPts val="1000"/>
              </a:spcAft>
              <a:defRPr/>
            </a:pPr>
            <a:r>
              <a:rPr lang="en-GB" sz="1600" dirty="0" smtClean="0">
                <a:ea typeface="Calibri" panose="020F0502020204030204" pitchFamily="34" charset="0"/>
                <a:cs typeface="Times New Roman" panose="02020603050405020304" pitchFamily="18" charset="0"/>
              </a:rPr>
              <a:t>Why would I want to live in sheltered housing, it’s full of old people!</a:t>
            </a:r>
            <a:endParaRPr lang="en-GB" sz="1600" dirty="0">
              <a:ea typeface="Calibri" panose="020F0502020204030204" pitchFamily="34" charset="0"/>
              <a:cs typeface="Times New Roman" panose="02020603050405020304" pitchFamily="18" charset="0"/>
            </a:endParaRPr>
          </a:p>
        </p:txBody>
      </p:sp>
      <p:sp>
        <p:nvSpPr>
          <p:cNvPr id="12" name="AutoShape 134"/>
          <p:cNvSpPr>
            <a:spLocks noChangeArrowheads="1"/>
          </p:cNvSpPr>
          <p:nvPr/>
        </p:nvSpPr>
        <p:spPr bwMode="auto">
          <a:xfrm>
            <a:off x="1074738" y="5538788"/>
            <a:ext cx="3462337" cy="1065212"/>
          </a:xfrm>
          <a:prstGeom prst="wedgeRoundRectCallout">
            <a:avLst>
              <a:gd name="adj1" fmla="val 40704"/>
              <a:gd name="adj2" fmla="val -122213"/>
              <a:gd name="adj3" fmla="val 16667"/>
            </a:avLst>
          </a:prstGeom>
          <a:gradFill rotWithShape="0">
            <a:gsLst>
              <a:gs pos="0">
                <a:srgbClr val="FFFFFF"/>
              </a:gs>
              <a:gs pos="100000">
                <a:srgbClr val="75FFF6"/>
              </a:gs>
            </a:gsLst>
            <a:lin ang="5400000" scaled="1"/>
          </a:gradFill>
          <a:ln w="12700">
            <a:solidFill>
              <a:srgbClr val="2FFFF1"/>
            </a:solidFill>
            <a:miter lim="800000"/>
            <a:headEnd/>
            <a:tailEnd/>
          </a:ln>
          <a:effectLst>
            <a:outerShdw blurRad="63500" dist="29783" dir="3885598" algn="ctr" rotWithShape="0">
              <a:srgbClr val="00524D">
                <a:alpha val="50000"/>
              </a:srgbClr>
            </a:outerShdw>
          </a:effec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lnSpc>
                <a:spcPct val="115000"/>
              </a:lnSpc>
              <a:spcAft>
                <a:spcPts val="1000"/>
              </a:spcAft>
              <a:defRPr/>
            </a:pPr>
            <a:r>
              <a:rPr lang="en-GB" altLang="en-US" sz="1600" b="1" smtClean="0">
                <a:ea typeface="MS Mincho" charset="-128"/>
                <a:cs typeface="Times New Roman" charset="0"/>
              </a:rPr>
              <a:t>We want more to do, there used to be activities and now they’ve all stopped</a:t>
            </a:r>
            <a:endParaRPr lang="en-GB" altLang="en-US" sz="1100" smtClean="0">
              <a:ea typeface="Calibri" charset="0"/>
              <a:cs typeface="Times New Roman" charset="0"/>
            </a:endParaRPr>
          </a:p>
          <a:p>
            <a:pPr eaLnBrk="1" hangingPunct="1">
              <a:lnSpc>
                <a:spcPct val="115000"/>
              </a:lnSpc>
              <a:spcAft>
                <a:spcPts val="1000"/>
              </a:spcAft>
              <a:defRPr/>
            </a:pPr>
            <a:r>
              <a:rPr lang="en-GB" altLang="en-US" sz="1100" smtClean="0">
                <a:ea typeface="Calibri" charset="0"/>
                <a:cs typeface="Times New Roman" charset="0"/>
              </a:rPr>
              <a:t> </a:t>
            </a:r>
          </a:p>
        </p:txBody>
      </p:sp>
      <p:sp>
        <p:nvSpPr>
          <p:cNvPr id="2" name="Rounded Rectangular Callout 1"/>
          <p:cNvSpPr/>
          <p:nvPr/>
        </p:nvSpPr>
        <p:spPr>
          <a:xfrm>
            <a:off x="173038" y="3429000"/>
            <a:ext cx="2108200" cy="1512888"/>
          </a:xfrm>
          <a:prstGeom prst="wedgeRoundRectCallout">
            <a:avLst>
              <a:gd name="adj1" fmla="val 76176"/>
              <a:gd name="adj2" fmla="val -41596"/>
              <a:gd name="adj3" fmla="val 16667"/>
            </a:avLst>
          </a:prstGeom>
          <a:solidFill>
            <a:schemeClr val="accent4">
              <a:alpha val="54000"/>
            </a:schemeClr>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GB" sz="1400" b="1" dirty="0"/>
              <a:t>I want more choices about what my life looks like – who I see, when and where I get help with things.</a:t>
            </a:r>
          </a:p>
        </p:txBody>
      </p:sp>
    </p:spTree>
    <p:extLst>
      <p:ext uri="{BB962C8B-B14F-4D97-AF65-F5344CB8AC3E}">
        <p14:creationId xmlns:p14="http://schemas.microsoft.com/office/powerpoint/2010/main" val="2885517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0"/>
            <a:ext cx="8229600" cy="980728"/>
          </a:xfrm>
        </p:spPr>
        <p:txBody>
          <a:bodyPr/>
          <a:lstStyle/>
          <a:p>
            <a:r>
              <a:rPr lang="en-GB" sz="3500" dirty="0" smtClean="0"/>
              <a:t>Key Findings – </a:t>
            </a:r>
            <a:r>
              <a:rPr lang="en-GB" sz="3500" dirty="0" smtClean="0">
                <a:solidFill>
                  <a:srgbClr val="C00000"/>
                </a:solidFill>
              </a:rPr>
              <a:t>Built Environments</a:t>
            </a:r>
            <a:endParaRPr lang="en-GB" sz="3500" dirty="0">
              <a:solidFill>
                <a:srgbClr val="C00000"/>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33634186"/>
              </p:ext>
            </p:extLst>
          </p:nvPr>
        </p:nvGraphicFramePr>
        <p:xfrm>
          <a:off x="539552" y="908720"/>
          <a:ext cx="8229600" cy="478536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6861448">
                  <a:extLst>
                    <a:ext uri="{9D8B030D-6E8A-4147-A177-3AD203B41FA5}">
                      <a16:colId xmlns:a16="http://schemas.microsoft.com/office/drawing/2014/main" val="20001"/>
                    </a:ext>
                  </a:extLst>
                </a:gridCol>
              </a:tblGrid>
              <a:tr h="360040">
                <a:tc>
                  <a:txBody>
                    <a:bodyPr/>
                    <a:lstStyle/>
                    <a:p>
                      <a:r>
                        <a:rPr lang="en-GB" dirty="0" smtClean="0"/>
                        <a:t>Group</a:t>
                      </a:r>
                      <a:endParaRPr lang="en-GB" dirty="0"/>
                    </a:p>
                  </a:txBody>
                  <a:tcPr anchor="ctr"/>
                </a:tc>
                <a:tc>
                  <a:txBody>
                    <a:bodyPr/>
                    <a:lstStyle/>
                    <a:p>
                      <a:r>
                        <a:rPr lang="en-GB" dirty="0" smtClean="0"/>
                        <a:t>Key Findings – Built</a:t>
                      </a:r>
                      <a:r>
                        <a:rPr lang="en-GB" baseline="0" dirty="0" smtClean="0"/>
                        <a:t> Environments</a:t>
                      </a:r>
                      <a:endParaRPr lang="en-GB" dirty="0"/>
                    </a:p>
                  </a:txBody>
                  <a:tcPr anchor="ctr"/>
                </a:tc>
                <a:extLst>
                  <a:ext uri="{0D108BD9-81ED-4DB2-BD59-A6C34878D82A}">
                    <a16:rowId xmlns:a16="http://schemas.microsoft.com/office/drawing/2014/main" val="10000"/>
                  </a:ext>
                </a:extLst>
              </a:tr>
              <a:tr h="370840">
                <a:tc>
                  <a:txBody>
                    <a:bodyPr/>
                    <a:lstStyle/>
                    <a:p>
                      <a:r>
                        <a:rPr lang="en-GB" dirty="0" smtClean="0"/>
                        <a:t>Learning Disability</a:t>
                      </a:r>
                      <a:endParaRPr lang="en-GB" dirty="0"/>
                    </a:p>
                  </a:txBody>
                  <a:tcPr anchor="ctr"/>
                </a:tc>
                <a:tc>
                  <a:txBody>
                    <a:bodyPr/>
                    <a:lstStyle/>
                    <a:p>
                      <a:pPr>
                        <a:buFont typeface="Arial" pitchFamily="34" charset="0"/>
                        <a:buChar char="•"/>
                      </a:pPr>
                      <a:r>
                        <a:rPr lang="en-GB" sz="1400" baseline="0" dirty="0" smtClean="0"/>
                        <a:t> Need for fully accessible, purpose built supported living units</a:t>
                      </a:r>
                    </a:p>
                    <a:p>
                      <a:pPr marL="88900" indent="-88900">
                        <a:buFont typeface="Arial" pitchFamily="34" charset="0"/>
                        <a:buChar char="•"/>
                      </a:pPr>
                      <a:r>
                        <a:rPr lang="en-GB" sz="1400" baseline="0" dirty="0" smtClean="0"/>
                        <a:t>Much of the current low-support supported housing is purpose built and has under-used sleep-in &amp; office facilities </a:t>
                      </a:r>
                    </a:p>
                    <a:p>
                      <a:pPr>
                        <a:buFont typeface="Arial" pitchFamily="34" charset="0"/>
                        <a:buChar char="•"/>
                      </a:pPr>
                      <a:r>
                        <a:rPr lang="en-GB" sz="1400" baseline="0" dirty="0" smtClean="0"/>
                        <a:t> No alternative tenure options for people with LD e.g. part-buy</a:t>
                      </a:r>
                    </a:p>
                    <a:p>
                      <a:pPr>
                        <a:buFont typeface="Arial" pitchFamily="34" charset="0"/>
                        <a:buChar char="•"/>
                      </a:pPr>
                      <a:r>
                        <a:rPr lang="en-GB" sz="1400" baseline="0" dirty="0" smtClean="0"/>
                        <a:t> Much of the current supported living is heavily adapted for each individual</a:t>
                      </a:r>
                    </a:p>
                  </a:txBody>
                  <a:tcPr anchor="ctr"/>
                </a:tc>
                <a:extLst>
                  <a:ext uri="{0D108BD9-81ED-4DB2-BD59-A6C34878D82A}">
                    <a16:rowId xmlns:a16="http://schemas.microsoft.com/office/drawing/2014/main" val="10001"/>
                  </a:ext>
                </a:extLst>
              </a:tr>
              <a:tr h="370840">
                <a:tc>
                  <a:txBody>
                    <a:bodyPr/>
                    <a:lstStyle/>
                    <a:p>
                      <a:r>
                        <a:rPr lang="en-GB" dirty="0" smtClean="0"/>
                        <a:t>Mental Health</a:t>
                      </a:r>
                      <a:endParaRPr lang="en-GB" dirty="0"/>
                    </a:p>
                  </a:txBody>
                  <a:tcPr anchor="ctr"/>
                </a:tc>
                <a:tc>
                  <a:txBody>
                    <a:bodyPr/>
                    <a:lstStyle/>
                    <a:p>
                      <a:pPr>
                        <a:buFont typeface="Arial" pitchFamily="34" charset="0"/>
                        <a:buChar char="•"/>
                      </a:pPr>
                      <a:r>
                        <a:rPr lang="en-GB" sz="1400" dirty="0" smtClean="0"/>
                        <a:t> Need for fully accessible, purpose built supported living units </a:t>
                      </a:r>
                    </a:p>
                    <a:p>
                      <a:pPr>
                        <a:buFont typeface="Arial" pitchFamily="34" charset="0"/>
                        <a:buChar char="•"/>
                      </a:pPr>
                      <a:r>
                        <a:rPr lang="en-GB" sz="1400" dirty="0" smtClean="0"/>
                        <a:t> </a:t>
                      </a:r>
                      <a:r>
                        <a:rPr lang="en-GB" sz="1400" baseline="0" dirty="0" smtClean="0"/>
                        <a:t>No services suitable for women with complex housing, health &amp; wellbeing needs</a:t>
                      </a:r>
                    </a:p>
                    <a:p>
                      <a:pPr>
                        <a:buFont typeface="Arial" pitchFamily="34" charset="0"/>
                        <a:buChar char="•"/>
                      </a:pPr>
                      <a:r>
                        <a:rPr lang="en-GB" sz="1400" baseline="0" dirty="0" smtClean="0"/>
                        <a:t> </a:t>
                      </a:r>
                      <a:r>
                        <a:rPr lang="en-GB" sz="1400" dirty="0" smtClean="0"/>
                        <a:t>Built</a:t>
                      </a:r>
                      <a:r>
                        <a:rPr lang="en-GB" sz="1400" baseline="0" dirty="0" smtClean="0"/>
                        <a:t> environments are not trauma/psychologically informed</a:t>
                      </a:r>
                    </a:p>
                    <a:p>
                      <a:pPr>
                        <a:buFont typeface="Arial" pitchFamily="34" charset="0"/>
                        <a:buChar char="•"/>
                      </a:pPr>
                      <a:r>
                        <a:rPr lang="en-GB" sz="1400" baseline="0" dirty="0" smtClean="0"/>
                        <a:t> Much of the current supported living is heavily adapted for each individual</a:t>
                      </a:r>
                    </a:p>
                  </a:txBody>
                  <a:tcPr anchor="ctr"/>
                </a:tc>
                <a:extLst>
                  <a:ext uri="{0D108BD9-81ED-4DB2-BD59-A6C34878D82A}">
                    <a16:rowId xmlns:a16="http://schemas.microsoft.com/office/drawing/2014/main" val="10002"/>
                  </a:ext>
                </a:extLst>
              </a:tr>
              <a:tr h="370840">
                <a:tc>
                  <a:txBody>
                    <a:bodyPr/>
                    <a:lstStyle/>
                    <a:p>
                      <a:r>
                        <a:rPr lang="en-GB" dirty="0" smtClean="0"/>
                        <a:t>Older People</a:t>
                      </a:r>
                      <a:endParaRPr lang="en-GB" dirty="0"/>
                    </a:p>
                  </a:txBody>
                  <a:tcPr anchor="ctr"/>
                </a:tc>
                <a:tc>
                  <a:txBody>
                    <a:bodyPr/>
                    <a:lstStyle/>
                    <a:p>
                      <a:pPr>
                        <a:buFont typeface="Arial" pitchFamily="34" charset="0"/>
                        <a:buChar char="•"/>
                      </a:pPr>
                      <a:r>
                        <a:rPr lang="en-GB" sz="1400" baseline="0" dirty="0" smtClean="0"/>
                        <a:t> Wide variance in building quality, location suitability &amp; specification</a:t>
                      </a:r>
                    </a:p>
                    <a:p>
                      <a:pPr marL="88900" indent="-88900">
                        <a:buFont typeface="Arial" pitchFamily="34" charset="0"/>
                        <a:buChar char="•"/>
                      </a:pPr>
                      <a:r>
                        <a:rPr lang="en-GB" sz="1400" baseline="0" dirty="0" smtClean="0"/>
                        <a:t>Communal spaces in sheltered housing are mostly unused &amp; not accessible to wider population</a:t>
                      </a:r>
                    </a:p>
                    <a:p>
                      <a:pPr marL="88900" indent="-88900">
                        <a:buFont typeface="Arial" pitchFamily="34" charset="0"/>
                        <a:buChar char="•"/>
                      </a:pPr>
                      <a:r>
                        <a:rPr lang="en-GB" sz="1400" baseline="0" dirty="0" smtClean="0"/>
                        <a:t>People with access needs were poorly catered for</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400" baseline="0" dirty="0" smtClean="0"/>
                        <a:t> Our Extra Care schemes exceed modern standards (HAPPI) &amp; best practice but some report feeling they are too much ‘like a hotel’</a:t>
                      </a:r>
                    </a:p>
                  </a:txBody>
                  <a:tcPr anchor="ctr"/>
                </a:tc>
                <a:extLst>
                  <a:ext uri="{0D108BD9-81ED-4DB2-BD59-A6C34878D82A}">
                    <a16:rowId xmlns:a16="http://schemas.microsoft.com/office/drawing/2014/main" val="10003"/>
                  </a:ext>
                </a:extLst>
              </a:tr>
              <a:tr h="370840">
                <a:tc>
                  <a:txBody>
                    <a:bodyPr/>
                    <a:lstStyle/>
                    <a:p>
                      <a:r>
                        <a:rPr lang="en-GB" dirty="0" smtClean="0"/>
                        <a:t>Young People</a:t>
                      </a:r>
                      <a:endParaRPr lang="en-GB" dirty="0"/>
                    </a:p>
                  </a:txBody>
                  <a:tcPr anchor="ctr"/>
                </a:tc>
                <a:tc>
                  <a:txBody>
                    <a:bodyPr/>
                    <a:lstStyle/>
                    <a:p>
                      <a:pPr>
                        <a:buFont typeface="Arial" pitchFamily="34" charset="0"/>
                        <a:buChar char="•"/>
                      </a:pPr>
                      <a:r>
                        <a:rPr lang="en-GB" sz="1400" baseline="0" dirty="0" smtClean="0"/>
                        <a:t> Large, mixed-age foyer model is no longer suitable</a:t>
                      </a:r>
                    </a:p>
                    <a:p>
                      <a:pPr>
                        <a:buFont typeface="Arial" pitchFamily="34" charset="0"/>
                        <a:buChar char="•"/>
                      </a:pPr>
                      <a:r>
                        <a:rPr lang="en-GB" sz="1400" baseline="0" dirty="0" smtClean="0"/>
                        <a:t> There are no small specialist schemes within the current portfolio</a:t>
                      </a:r>
                    </a:p>
                    <a:p>
                      <a:pPr>
                        <a:buFont typeface="Arial" pitchFamily="34" charset="0"/>
                        <a:buChar char="•"/>
                      </a:pPr>
                      <a:r>
                        <a:rPr lang="en-GB" sz="1400" baseline="0" dirty="0" smtClean="0"/>
                        <a:t> There is a need for purpose-built learning spaces (IT/cooking/study/tenancy skills)</a:t>
                      </a:r>
                    </a:p>
                    <a:p>
                      <a:pPr>
                        <a:buFont typeface="Arial" pitchFamily="34" charset="0"/>
                        <a:buChar char="•"/>
                      </a:pPr>
                      <a:r>
                        <a:rPr lang="en-GB" sz="1400" baseline="0" dirty="0" smtClean="0"/>
                        <a:t> There is a need to develop more shared move-on housing options for this group</a:t>
                      </a:r>
                      <a:endParaRPr lang="en-GB" sz="1400" dirty="0"/>
                    </a:p>
                  </a:txBody>
                  <a:tcPr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3568" y="1916832"/>
            <a:ext cx="7772400" cy="1470025"/>
          </a:xfrm>
        </p:spPr>
        <p:txBody>
          <a:bodyPr/>
          <a:lstStyle/>
          <a:p>
            <a:r>
              <a:rPr lang="en-GB" dirty="0" smtClean="0">
                <a:solidFill>
                  <a:srgbClr val="009999"/>
                </a:solidFill>
              </a:rPr>
              <a:t>The Outcome</a:t>
            </a:r>
            <a:endParaRPr lang="en-GB" dirty="0">
              <a:solidFill>
                <a:srgbClr val="009999"/>
              </a:solidFill>
            </a:endParaRPr>
          </a:p>
        </p:txBody>
      </p:sp>
      <p:sp>
        <p:nvSpPr>
          <p:cNvPr id="5" name="Subtitle 4"/>
          <p:cNvSpPr>
            <a:spLocks noGrp="1"/>
          </p:cNvSpPr>
          <p:nvPr>
            <p:ph type="subTitle" idx="1"/>
          </p:nvPr>
        </p:nvSpPr>
        <p:spPr>
          <a:xfrm>
            <a:off x="1369368" y="3140968"/>
            <a:ext cx="6400800" cy="1152128"/>
          </a:xfrm>
        </p:spPr>
        <p:txBody>
          <a:bodyPr/>
          <a:lstStyle/>
          <a:p>
            <a:r>
              <a:rPr lang="en-GB" dirty="0" smtClean="0"/>
              <a:t>Housing Support Transformation</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smtClean="0">
                <a:solidFill>
                  <a:srgbClr val="C00000"/>
                </a:solidFill>
              </a:rPr>
              <a:t>Summary Conclusions</a:t>
            </a:r>
            <a:endParaRPr lang="en-GB" dirty="0">
              <a:solidFill>
                <a:srgbClr val="C00000"/>
              </a:solidFill>
            </a:endParaRPr>
          </a:p>
        </p:txBody>
      </p:sp>
      <p:sp>
        <p:nvSpPr>
          <p:cNvPr id="3" name="Content Placeholder 2"/>
          <p:cNvSpPr>
            <a:spLocks noGrp="1"/>
          </p:cNvSpPr>
          <p:nvPr>
            <p:ph idx="1"/>
          </p:nvPr>
        </p:nvSpPr>
        <p:spPr>
          <a:xfrm>
            <a:off x="467544" y="908720"/>
            <a:ext cx="8352928" cy="4968552"/>
          </a:xfrm>
        </p:spPr>
        <p:txBody>
          <a:bodyPr/>
          <a:lstStyle/>
          <a:p>
            <a:pPr marL="0" indent="0">
              <a:buNone/>
            </a:pPr>
            <a:r>
              <a:rPr lang="en-GB" sz="1700" b="1" dirty="0" smtClean="0"/>
              <a:t>The needs of our population change rapidly and our </a:t>
            </a:r>
            <a:r>
              <a:rPr lang="en-GB" sz="1700" b="1" dirty="0" smtClean="0"/>
              <a:t>supported and specialist housing is not currently </a:t>
            </a:r>
            <a:r>
              <a:rPr lang="en-GB" sz="1700" b="1" dirty="0" smtClean="0"/>
              <a:t>able to respond to </a:t>
            </a:r>
            <a:r>
              <a:rPr lang="en-GB" sz="1700" b="1" dirty="0" smtClean="0"/>
              <a:t>this </a:t>
            </a:r>
            <a:r>
              <a:rPr lang="en-GB" sz="1700" b="1" dirty="0" smtClean="0"/>
              <a:t>as it should</a:t>
            </a:r>
          </a:p>
          <a:p>
            <a:pPr marL="176213" indent="-176213">
              <a:buNone/>
            </a:pPr>
            <a:endParaRPr lang="en-GB" sz="1600" b="1" dirty="0" smtClean="0"/>
          </a:p>
          <a:p>
            <a:pPr marL="176213" indent="-176213"/>
            <a:r>
              <a:rPr lang="en-GB" sz="1600" dirty="0"/>
              <a:t>H</a:t>
            </a:r>
            <a:r>
              <a:rPr lang="en-GB" sz="1600" dirty="0" smtClean="0"/>
              <a:t>ousing support is often </a:t>
            </a:r>
            <a:r>
              <a:rPr lang="en-GB" sz="1600" b="1" dirty="0" smtClean="0">
                <a:solidFill>
                  <a:srgbClr val="009999"/>
                </a:solidFill>
              </a:rPr>
              <a:t>reactive</a:t>
            </a:r>
            <a:r>
              <a:rPr lang="en-GB" sz="1600" dirty="0" smtClean="0"/>
              <a:t> to crisis and not proactive to life changes</a:t>
            </a:r>
          </a:p>
          <a:p>
            <a:pPr marL="176213" indent="-176213"/>
            <a:r>
              <a:rPr lang="en-GB" sz="1600" dirty="0" smtClean="0"/>
              <a:t>We </a:t>
            </a:r>
            <a:r>
              <a:rPr lang="en-GB" sz="1600" dirty="0" smtClean="0"/>
              <a:t>need to do more to enable &amp; sustain housing </a:t>
            </a:r>
            <a:r>
              <a:rPr lang="en-GB" sz="1600" b="1" dirty="0" smtClean="0">
                <a:solidFill>
                  <a:srgbClr val="009999"/>
                </a:solidFill>
              </a:rPr>
              <a:t>independence</a:t>
            </a:r>
            <a:r>
              <a:rPr lang="en-GB" sz="1600" dirty="0" smtClean="0"/>
              <a:t> </a:t>
            </a:r>
          </a:p>
          <a:p>
            <a:pPr marL="176213" indent="-176213"/>
            <a:r>
              <a:rPr lang="en-GB" sz="1600" dirty="0" smtClean="0"/>
              <a:t>There are </a:t>
            </a:r>
            <a:r>
              <a:rPr lang="en-GB" sz="1600" b="1" dirty="0" smtClean="0">
                <a:solidFill>
                  <a:srgbClr val="009999"/>
                </a:solidFill>
              </a:rPr>
              <a:t>disjointed pathways </a:t>
            </a:r>
            <a:r>
              <a:rPr lang="en-GB" sz="1600" dirty="0" smtClean="0"/>
              <a:t>between housing support and social care</a:t>
            </a:r>
          </a:p>
          <a:p>
            <a:pPr marL="176213" indent="-176213"/>
            <a:r>
              <a:rPr lang="en-GB" sz="1600" dirty="0"/>
              <a:t>More can be done to </a:t>
            </a:r>
            <a:r>
              <a:rPr lang="en-GB" sz="1600" b="1" dirty="0">
                <a:solidFill>
                  <a:srgbClr val="009999"/>
                </a:solidFill>
              </a:rPr>
              <a:t>prevent &amp; break the cycle of homelessness</a:t>
            </a:r>
            <a:endParaRPr lang="en-GB" sz="1600" dirty="0"/>
          </a:p>
          <a:p>
            <a:pPr marL="176213" indent="-176213"/>
            <a:r>
              <a:rPr lang="en-GB" sz="1600" dirty="0" smtClean="0"/>
              <a:t>Supported </a:t>
            </a:r>
            <a:r>
              <a:rPr lang="en-GB" sz="1600" dirty="0" smtClean="0"/>
              <a:t>and specialist housing is often in unsuitable buildings that are not fit for purpose or of high quality</a:t>
            </a:r>
          </a:p>
          <a:p>
            <a:pPr marL="176213" indent="-176213">
              <a:buNone/>
            </a:pPr>
            <a:endParaRPr lang="en-GB" sz="1600" dirty="0" smtClean="0"/>
          </a:p>
          <a:p>
            <a:pPr marL="176213" indent="-176213"/>
            <a:r>
              <a:rPr lang="en-GB" sz="1600" dirty="0" smtClean="0"/>
              <a:t>We have a significant gap in suitable </a:t>
            </a:r>
            <a:r>
              <a:rPr lang="en-GB" sz="1600" b="1" dirty="0" smtClean="0">
                <a:solidFill>
                  <a:srgbClr val="009999"/>
                </a:solidFill>
              </a:rPr>
              <a:t>alternatives to residential care</a:t>
            </a:r>
          </a:p>
          <a:p>
            <a:pPr marL="176213" indent="-176213"/>
            <a:r>
              <a:rPr lang="en-GB" sz="1600" dirty="0" smtClean="0"/>
              <a:t>Social isolation is a significant factor across need, built environments and outcomes</a:t>
            </a:r>
            <a:endParaRPr lang="en-GB" sz="1600" dirty="0"/>
          </a:p>
          <a:p>
            <a:pPr marL="176213" indent="-176213"/>
            <a:r>
              <a:rPr lang="en-GB" sz="1600" dirty="0" smtClean="0"/>
              <a:t>Supported housing should be contributing to </a:t>
            </a:r>
            <a:r>
              <a:rPr lang="en-GB" sz="1600" b="1" dirty="0" smtClean="0">
                <a:solidFill>
                  <a:srgbClr val="009999"/>
                </a:solidFill>
              </a:rPr>
              <a:t>positive housing, health and employment/education outcomes</a:t>
            </a:r>
            <a:r>
              <a:rPr lang="en-GB" sz="1600" b="1" dirty="0" smtClean="0"/>
              <a:t> </a:t>
            </a:r>
            <a:r>
              <a:rPr lang="en-GB" sz="1600" dirty="0" smtClean="0"/>
              <a:t>more consistently</a:t>
            </a:r>
            <a:r>
              <a:rPr lang="en-GB" sz="1600" b="1" dirty="0" smtClean="0"/>
              <a:t> </a:t>
            </a:r>
          </a:p>
          <a:p>
            <a:pPr marL="176213" indent="-176213"/>
            <a:r>
              <a:rPr lang="en-GB" sz="1600" dirty="0" smtClean="0"/>
              <a:t>There is not enough housing </a:t>
            </a:r>
            <a:r>
              <a:rPr lang="en-GB" sz="1600" b="1" dirty="0" smtClean="0">
                <a:solidFill>
                  <a:srgbClr val="009999"/>
                </a:solidFill>
              </a:rPr>
              <a:t>choice</a:t>
            </a:r>
            <a:r>
              <a:rPr lang="en-GB" sz="1600" dirty="0" smtClean="0"/>
              <a:t> for adults with disabilities</a:t>
            </a:r>
          </a:p>
          <a:p>
            <a:pPr marL="176213" indent="-176213"/>
            <a:r>
              <a:rPr lang="en-GB" sz="1600" dirty="0" smtClean="0"/>
              <a:t>Supported housing doesn’t effectively contribute to our responsibilities under the </a:t>
            </a:r>
            <a:r>
              <a:rPr lang="en-GB" sz="1600" b="1" dirty="0" smtClean="0">
                <a:solidFill>
                  <a:srgbClr val="009999"/>
                </a:solidFill>
              </a:rPr>
              <a:t>Equality Act</a:t>
            </a:r>
          </a:p>
          <a:p>
            <a:pPr marL="0" indent="0"/>
            <a:endParaRPr lang="en-GB" sz="17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lvl="0"/>
            <a:r>
              <a:rPr lang="en-GB" dirty="0" smtClean="0">
                <a:solidFill>
                  <a:srgbClr val="C00000"/>
                </a:solidFill>
              </a:rPr>
              <a:t>Proposed Principles</a:t>
            </a:r>
            <a:endParaRPr lang="en-GB" dirty="0">
              <a:solidFill>
                <a:srgbClr val="C00000"/>
              </a:solidFill>
            </a:endParaRPr>
          </a:p>
        </p:txBody>
      </p:sp>
      <p:sp>
        <p:nvSpPr>
          <p:cNvPr id="7" name="Content Placeholder 6"/>
          <p:cNvSpPr>
            <a:spLocks noGrp="1"/>
          </p:cNvSpPr>
          <p:nvPr>
            <p:ph idx="1"/>
          </p:nvPr>
        </p:nvSpPr>
        <p:spPr>
          <a:xfrm>
            <a:off x="287016" y="1143000"/>
            <a:ext cx="8410128" cy="4734272"/>
          </a:xfrm>
        </p:spPr>
        <p:txBody>
          <a:bodyPr/>
          <a:lstStyle/>
          <a:p>
            <a:pPr lvl="0">
              <a:spcAft>
                <a:spcPts val="1000"/>
              </a:spcAft>
            </a:pPr>
            <a:r>
              <a:rPr lang="en-GB" sz="1700" b="1" dirty="0" smtClean="0">
                <a:solidFill>
                  <a:srgbClr val="009999"/>
                </a:solidFill>
              </a:rPr>
              <a:t>Cross-cutting Prevention;</a:t>
            </a:r>
            <a:r>
              <a:rPr lang="en-GB" sz="1700" dirty="0" smtClean="0">
                <a:solidFill>
                  <a:srgbClr val="009999"/>
                </a:solidFill>
              </a:rPr>
              <a:t> </a:t>
            </a:r>
            <a:r>
              <a:rPr lang="en-GB" sz="1700" dirty="0" smtClean="0"/>
              <a:t>housing support services will prevent homelessness, reduce demand on highly specialist housing and prevent escalation into residential care and unplanned hospitalisation. </a:t>
            </a:r>
          </a:p>
          <a:p>
            <a:pPr lvl="0">
              <a:spcAft>
                <a:spcPts val="1000"/>
              </a:spcAft>
            </a:pPr>
            <a:r>
              <a:rPr lang="en-GB" sz="1700" b="1" dirty="0" smtClean="0">
                <a:solidFill>
                  <a:srgbClr val="009999"/>
                </a:solidFill>
              </a:rPr>
              <a:t>Community Inclusion;</a:t>
            </a:r>
            <a:r>
              <a:rPr lang="en-GB" sz="1700" dirty="0" smtClean="0">
                <a:solidFill>
                  <a:srgbClr val="009999"/>
                </a:solidFill>
              </a:rPr>
              <a:t> </a:t>
            </a:r>
            <a:r>
              <a:rPr lang="en-GB" sz="1700" dirty="0" smtClean="0"/>
              <a:t>housing, with or without support, should reduce social exclusion, isolation, stigma and multiple disadvantage by securing social, work and wellbeing opportunities that bring diverse people and services together. </a:t>
            </a:r>
          </a:p>
          <a:p>
            <a:pPr lvl="0">
              <a:spcAft>
                <a:spcPts val="1000"/>
              </a:spcAft>
            </a:pPr>
            <a:r>
              <a:rPr lang="en-GB" sz="1700" b="1" dirty="0" smtClean="0">
                <a:solidFill>
                  <a:srgbClr val="009999"/>
                </a:solidFill>
              </a:rPr>
              <a:t>Integrating Support &amp; Care;</a:t>
            </a:r>
            <a:r>
              <a:rPr lang="en-GB" sz="1700" dirty="0" smtClean="0">
                <a:solidFill>
                  <a:srgbClr val="009999"/>
                </a:solidFill>
              </a:rPr>
              <a:t> </a:t>
            </a:r>
            <a:r>
              <a:rPr lang="en-GB" sz="1700" dirty="0" smtClean="0"/>
              <a:t>bringing together services, professionals and built environments to create more robust pathways of housing support &amp; care that enable people to remain in their communities and homes. Our approach should ensure that people don’t ‘fall through the net’ because of multiple or changing needs</a:t>
            </a:r>
          </a:p>
          <a:p>
            <a:pPr lvl="0">
              <a:spcAft>
                <a:spcPts val="1000"/>
              </a:spcAft>
            </a:pPr>
            <a:r>
              <a:rPr lang="en-GB" sz="1700" b="1" dirty="0" smtClean="0">
                <a:solidFill>
                  <a:srgbClr val="009999"/>
                </a:solidFill>
              </a:rPr>
              <a:t>Commissioning &amp; Building for the Future;</a:t>
            </a:r>
            <a:r>
              <a:rPr lang="en-GB" sz="1700" dirty="0" smtClean="0">
                <a:solidFill>
                  <a:srgbClr val="009999"/>
                </a:solidFill>
              </a:rPr>
              <a:t> </a:t>
            </a:r>
            <a:r>
              <a:rPr lang="en-GB" sz="1700" dirty="0" smtClean="0"/>
              <a:t>maximising the reach of resources to meet the changing demographics and support needs of Haringey residents. </a:t>
            </a:r>
            <a:endParaRPr lang="en-GB" sz="1500" dirty="0" smtClean="0"/>
          </a:p>
          <a:p>
            <a:pPr marL="0" indent="0">
              <a:buNone/>
            </a:pPr>
            <a:endParaRPr lang="en-GB" sz="1500" b="1" i="1" dirty="0" smtClean="0">
              <a:solidFill>
                <a:srgbClr val="009999"/>
              </a:solidFill>
            </a:endParaRPr>
          </a:p>
          <a:p>
            <a:pPr marL="0" indent="0">
              <a:buNone/>
            </a:pPr>
            <a:endParaRPr lang="en-GB" sz="1500" b="1" i="1" dirty="0" smtClean="0">
              <a:solidFill>
                <a:srgbClr val="009999"/>
              </a:solidFill>
            </a:endParaRPr>
          </a:p>
          <a:p>
            <a:pPr marL="0" indent="0" algn="ctr">
              <a:buNone/>
            </a:pPr>
            <a:r>
              <a:rPr lang="en-GB" sz="1500" i="1" dirty="0" smtClean="0"/>
              <a:t/>
            </a:r>
            <a:br>
              <a:rPr lang="en-GB" sz="1500" i="1" dirty="0" smtClean="0"/>
            </a:br>
            <a:r>
              <a:rPr lang="en-GB" sz="1500" dirty="0" smtClean="0"/>
              <a:t> </a:t>
            </a:r>
            <a:r>
              <a:rPr lang="en-GB" sz="1500" i="1" dirty="0" smtClean="0">
                <a:solidFill>
                  <a:srgbClr val="009999"/>
                </a:solidFill>
              </a:rPr>
              <a:t/>
            </a:r>
            <a:br>
              <a:rPr lang="en-GB" sz="1500" i="1" dirty="0" smtClean="0">
                <a:solidFill>
                  <a:srgbClr val="009999"/>
                </a:solidFill>
              </a:rPr>
            </a:br>
            <a:r>
              <a:rPr lang="en-GB" sz="1500" i="1" dirty="0" smtClean="0"/>
              <a:t/>
            </a:r>
            <a:br>
              <a:rPr lang="en-GB" sz="1500" i="1" dirty="0" smtClean="0"/>
            </a:br>
            <a:r>
              <a:rPr lang="en-GB" sz="1500" i="1" dirty="0" smtClean="0"/>
              <a:t/>
            </a:r>
            <a:br>
              <a:rPr lang="en-GB" sz="1500" i="1" dirty="0" smtClean="0"/>
            </a:br>
            <a:endParaRPr lang="en-GB" sz="15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78098"/>
          </a:xfrm>
        </p:spPr>
        <p:txBody>
          <a:bodyPr/>
          <a:lstStyle/>
          <a:p>
            <a:r>
              <a:rPr lang="en-GB" dirty="0" smtClean="0">
                <a:solidFill>
                  <a:srgbClr val="C00000"/>
                </a:solidFill>
              </a:rPr>
              <a:t>Recommendations</a:t>
            </a:r>
            <a:endParaRPr lang="en-GB" dirty="0">
              <a:solidFill>
                <a:srgbClr val="C00000"/>
              </a:solidFill>
            </a:endParaRPr>
          </a:p>
        </p:txBody>
      </p:sp>
      <p:sp>
        <p:nvSpPr>
          <p:cNvPr id="3" name="Content Placeholder 2"/>
          <p:cNvSpPr>
            <a:spLocks noGrp="1"/>
          </p:cNvSpPr>
          <p:nvPr>
            <p:ph idx="1"/>
          </p:nvPr>
        </p:nvSpPr>
        <p:spPr>
          <a:xfrm>
            <a:off x="457200" y="966738"/>
            <a:ext cx="8229600" cy="4536281"/>
          </a:xfrm>
        </p:spPr>
        <p:txBody>
          <a:bodyPr/>
          <a:lstStyle/>
          <a:p>
            <a:pPr marL="0" indent="0">
              <a:buNone/>
            </a:pPr>
            <a:r>
              <a:rPr lang="en-GB" sz="1600" dirty="0" smtClean="0"/>
              <a:t>Of particular relevance and/or synergy with the St </a:t>
            </a:r>
            <a:r>
              <a:rPr lang="en-GB" sz="1600" dirty="0" err="1" smtClean="0"/>
              <a:t>Anns</a:t>
            </a:r>
            <a:r>
              <a:rPr lang="en-GB" sz="1600" dirty="0" smtClean="0"/>
              <a:t> redevelopment project;</a:t>
            </a:r>
          </a:p>
          <a:p>
            <a:pPr marL="0" indent="0">
              <a:buNone/>
            </a:pPr>
            <a:endParaRPr lang="en-GB" sz="1600" dirty="0" smtClean="0"/>
          </a:p>
          <a:p>
            <a:pPr marL="0" lvl="0" indent="0">
              <a:spcAft>
                <a:spcPts val="600"/>
              </a:spcAft>
              <a:buNone/>
            </a:pPr>
            <a:r>
              <a:rPr lang="en-GB" sz="1600" dirty="0" smtClean="0"/>
              <a:t>1. Create a </a:t>
            </a:r>
            <a:r>
              <a:rPr lang="en-GB" sz="1600" b="1" dirty="0" smtClean="0">
                <a:solidFill>
                  <a:srgbClr val="009999"/>
                </a:solidFill>
              </a:rPr>
              <a:t>Supported Housing Tenants Charter</a:t>
            </a:r>
            <a:r>
              <a:rPr lang="en-GB" sz="1600" dirty="0" smtClean="0">
                <a:solidFill>
                  <a:srgbClr val="009999"/>
                </a:solidFill>
              </a:rPr>
              <a:t> </a:t>
            </a:r>
            <a:r>
              <a:rPr lang="en-GB" sz="1600" dirty="0" smtClean="0"/>
              <a:t>that sets out our commitments to ensure resident voices are heard and how they can actively contribute to the design of new models and buildings</a:t>
            </a:r>
          </a:p>
          <a:p>
            <a:pPr marL="0" lvl="0" indent="0">
              <a:spcAft>
                <a:spcPts val="600"/>
              </a:spcAft>
              <a:buNone/>
            </a:pPr>
            <a:r>
              <a:rPr lang="en-GB" sz="1600" dirty="0" smtClean="0"/>
              <a:t>2. Build on the proud LGBT history in Haringey by addressing as a priority the lack of data, professional training and </a:t>
            </a:r>
            <a:r>
              <a:rPr lang="en-GB" sz="1600" b="1" dirty="0" smtClean="0">
                <a:solidFill>
                  <a:srgbClr val="009999"/>
                </a:solidFill>
              </a:rPr>
              <a:t>visibility of the LGBT community</a:t>
            </a:r>
            <a:r>
              <a:rPr lang="en-GB" sz="1600" dirty="0" smtClean="0">
                <a:solidFill>
                  <a:srgbClr val="009999"/>
                </a:solidFill>
              </a:rPr>
              <a:t> </a:t>
            </a:r>
          </a:p>
          <a:p>
            <a:pPr marL="0" lvl="0" indent="0">
              <a:spcAft>
                <a:spcPts val="600"/>
              </a:spcAft>
              <a:buNone/>
            </a:pPr>
            <a:r>
              <a:rPr lang="en-GB" sz="1600" dirty="0" smtClean="0"/>
              <a:t>4. The Housing Strategy commitment to </a:t>
            </a:r>
            <a:r>
              <a:rPr lang="en-GB" sz="1600" b="1" dirty="0" smtClean="0">
                <a:solidFill>
                  <a:srgbClr val="009999"/>
                </a:solidFill>
              </a:rPr>
              <a:t>building new supported housing</a:t>
            </a:r>
            <a:r>
              <a:rPr lang="en-GB" sz="1600" dirty="0" smtClean="0">
                <a:solidFill>
                  <a:srgbClr val="009999"/>
                </a:solidFill>
              </a:rPr>
              <a:t> </a:t>
            </a:r>
            <a:r>
              <a:rPr lang="en-GB" sz="1600" dirty="0" smtClean="0"/>
              <a:t>should be rigorously explored for all new proposed development work in the borough</a:t>
            </a:r>
          </a:p>
          <a:p>
            <a:pPr marL="0" indent="0">
              <a:spcAft>
                <a:spcPts val="600"/>
              </a:spcAft>
              <a:buNone/>
            </a:pPr>
            <a:r>
              <a:rPr lang="en-GB" sz="1600" b="1" dirty="0"/>
              <a:t>7d. MENTAL HEALTH;</a:t>
            </a:r>
            <a:r>
              <a:rPr lang="en-GB" sz="1600" dirty="0"/>
              <a:t> pilot the </a:t>
            </a:r>
            <a:r>
              <a:rPr lang="en-GB" sz="1600" b="1" dirty="0">
                <a:solidFill>
                  <a:srgbClr val="009999"/>
                </a:solidFill>
              </a:rPr>
              <a:t>Psychologically Informed Environment </a:t>
            </a:r>
            <a:r>
              <a:rPr lang="en-GB" sz="1600" dirty="0"/>
              <a:t>approach to create a designated service for women with complex needs around trauma, substance use and homelessness. </a:t>
            </a:r>
            <a:endParaRPr lang="en-GB" sz="1600" dirty="0" smtClean="0"/>
          </a:p>
          <a:p>
            <a:pPr marL="0" indent="0">
              <a:spcAft>
                <a:spcPts val="600"/>
              </a:spcAft>
              <a:buNone/>
            </a:pPr>
            <a:r>
              <a:rPr lang="en-GB" sz="1600" b="1" dirty="0"/>
              <a:t>8a. LEARNING DISABILITY;</a:t>
            </a:r>
            <a:r>
              <a:rPr lang="en-GB" sz="1600" dirty="0"/>
              <a:t> </a:t>
            </a:r>
            <a:r>
              <a:rPr lang="en-GB" sz="1600" dirty="0" smtClean="0"/>
              <a:t>deliver more </a:t>
            </a:r>
            <a:r>
              <a:rPr lang="en-GB" sz="1600" b="1" dirty="0" smtClean="0">
                <a:solidFill>
                  <a:srgbClr val="009999"/>
                </a:solidFill>
              </a:rPr>
              <a:t>in-borough alternatives </a:t>
            </a:r>
            <a:r>
              <a:rPr lang="en-GB" sz="1600" b="1" dirty="0">
                <a:solidFill>
                  <a:srgbClr val="009999"/>
                </a:solidFill>
              </a:rPr>
              <a:t>to residential </a:t>
            </a:r>
            <a:r>
              <a:rPr lang="en-GB" sz="1600" b="1" dirty="0" smtClean="0">
                <a:solidFill>
                  <a:srgbClr val="009999"/>
                </a:solidFill>
              </a:rPr>
              <a:t>care</a:t>
            </a:r>
            <a:r>
              <a:rPr lang="en-GB" sz="1600" dirty="0" smtClean="0"/>
              <a:t>, to enable independence and inclusion </a:t>
            </a:r>
          </a:p>
          <a:p>
            <a:pPr marL="0" indent="0">
              <a:spcAft>
                <a:spcPts val="600"/>
              </a:spcAft>
              <a:buNone/>
            </a:pPr>
            <a:r>
              <a:rPr lang="en-GB" sz="1600" b="1" dirty="0" smtClean="0"/>
              <a:t>9b.OLDER </a:t>
            </a:r>
            <a:r>
              <a:rPr lang="en-GB" sz="1600" b="1" dirty="0"/>
              <a:t>PEOPLE;</a:t>
            </a:r>
            <a:r>
              <a:rPr lang="en-GB" sz="1600" dirty="0"/>
              <a:t> </a:t>
            </a:r>
            <a:r>
              <a:rPr lang="en-GB" sz="1600" b="1" dirty="0" smtClean="0">
                <a:solidFill>
                  <a:srgbClr val="009999"/>
                </a:solidFill>
              </a:rPr>
              <a:t>build</a:t>
            </a:r>
            <a:r>
              <a:rPr lang="en-GB" sz="1600" b="1" dirty="0" smtClean="0"/>
              <a:t> </a:t>
            </a:r>
            <a:r>
              <a:rPr lang="en-GB" sz="1600" b="1" dirty="0">
                <a:solidFill>
                  <a:srgbClr val="009999"/>
                </a:solidFill>
              </a:rPr>
              <a:t>200 units of Extra-Care </a:t>
            </a:r>
            <a:r>
              <a:rPr lang="en-GB" sz="1600" dirty="0"/>
              <a:t>provision in the borough by exploring the potential for redevelopment of existing sheltered schemes for this purpose. </a:t>
            </a:r>
            <a:endParaRPr lang="en-GB" sz="1600" dirty="0" smtClean="0"/>
          </a:p>
          <a:p>
            <a:pPr marL="0" indent="0">
              <a:spcAft>
                <a:spcPts val="600"/>
              </a:spcAft>
              <a:buNone/>
            </a:pPr>
            <a:r>
              <a:rPr lang="en-GB" sz="1600" b="1" dirty="0" smtClean="0"/>
              <a:t>9c.OLDER </a:t>
            </a:r>
            <a:r>
              <a:rPr lang="en-GB" sz="1600" b="1" dirty="0"/>
              <a:t>PEOPLE/YOUNG PEOPLE;</a:t>
            </a:r>
            <a:r>
              <a:rPr lang="en-GB" sz="1600" dirty="0"/>
              <a:t> explore the reconfiguration of one sheltered scheme into supported housing for young </a:t>
            </a:r>
            <a:r>
              <a:rPr lang="en-GB" sz="1600" dirty="0" smtClean="0"/>
              <a:t>parents as an </a:t>
            </a:r>
            <a:r>
              <a:rPr lang="en-GB" sz="1600" b="1" dirty="0" smtClean="0">
                <a:solidFill>
                  <a:srgbClr val="009999"/>
                </a:solidFill>
              </a:rPr>
              <a:t>intergenerational service</a:t>
            </a:r>
            <a:endParaRPr lang="en-GB" sz="1600" b="1" dirty="0">
              <a:solidFill>
                <a:srgbClr val="009999"/>
              </a:solidFill>
            </a:endParaRPr>
          </a:p>
          <a:p>
            <a:pPr marL="0" indent="0">
              <a:buNone/>
            </a:pPr>
            <a:endParaRPr lang="en-GB" sz="1600" dirty="0"/>
          </a:p>
          <a:p>
            <a:pPr marL="0" indent="0">
              <a:buNone/>
            </a:pPr>
            <a:endParaRPr lang="en-GB" sz="1600" dirty="0"/>
          </a:p>
          <a:p>
            <a:pPr marL="0" indent="0">
              <a:buNone/>
            </a:pPr>
            <a:endParaRPr lang="en-GB" sz="1600" dirty="0"/>
          </a:p>
        </p:txBody>
      </p:sp>
    </p:spTree>
    <p:extLst>
      <p:ext uri="{BB962C8B-B14F-4D97-AF65-F5344CB8AC3E}">
        <p14:creationId xmlns:p14="http://schemas.microsoft.com/office/powerpoint/2010/main" val="1721377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037" y="125760"/>
            <a:ext cx="8229600" cy="1143000"/>
          </a:xfrm>
        </p:spPr>
        <p:txBody>
          <a:bodyPr/>
          <a:lstStyle/>
          <a:p>
            <a:r>
              <a:rPr lang="en-GB" dirty="0" smtClean="0">
                <a:solidFill>
                  <a:srgbClr val="009999"/>
                </a:solidFill>
              </a:rPr>
              <a:t>Further Reading</a:t>
            </a:r>
            <a:endParaRPr lang="en-GB" dirty="0">
              <a:solidFill>
                <a:srgbClr val="009999"/>
              </a:solidFill>
            </a:endParaRPr>
          </a:p>
        </p:txBody>
      </p:sp>
      <p:sp>
        <p:nvSpPr>
          <p:cNvPr id="3" name="Content Placeholder 2"/>
          <p:cNvSpPr>
            <a:spLocks noGrp="1"/>
          </p:cNvSpPr>
          <p:nvPr>
            <p:ph idx="1"/>
          </p:nvPr>
        </p:nvSpPr>
        <p:spPr>
          <a:xfrm>
            <a:off x="434032" y="1165920"/>
            <a:ext cx="8229600" cy="4295576"/>
          </a:xfrm>
        </p:spPr>
        <p:txBody>
          <a:bodyPr/>
          <a:lstStyle/>
          <a:p>
            <a:r>
              <a:rPr lang="en-GB" sz="2000" dirty="0" smtClean="0"/>
              <a:t>Supported Housing Review </a:t>
            </a:r>
            <a:r>
              <a:rPr lang="en-GB" sz="2000" dirty="0" smtClean="0">
                <a:hlinkClick r:id="rId3"/>
              </a:rPr>
              <a:t>Needs &amp; Gaps Analysis</a:t>
            </a:r>
            <a:endParaRPr lang="en-GB" sz="2000" dirty="0" smtClean="0"/>
          </a:p>
          <a:p>
            <a:endParaRPr lang="en-GB" sz="2000" dirty="0"/>
          </a:p>
          <a:p>
            <a:r>
              <a:rPr lang="en-GB" sz="2000" dirty="0" smtClean="0">
                <a:hlinkClick r:id="rId4"/>
              </a:rPr>
              <a:t>State of the Borough </a:t>
            </a:r>
            <a:r>
              <a:rPr lang="en-GB" sz="2000" dirty="0" smtClean="0"/>
              <a:t>Profile</a:t>
            </a:r>
          </a:p>
          <a:p>
            <a:endParaRPr lang="en-GB" sz="2000" dirty="0"/>
          </a:p>
          <a:p>
            <a:r>
              <a:rPr lang="en-GB" sz="2000" dirty="0" smtClean="0"/>
              <a:t>Haringey </a:t>
            </a:r>
            <a:r>
              <a:rPr lang="en-GB" sz="2000" dirty="0" smtClean="0">
                <a:hlinkClick r:id="rId5"/>
              </a:rPr>
              <a:t>Joint Strategic Needs Assessment</a:t>
            </a:r>
            <a:r>
              <a:rPr lang="en-GB" sz="2000" dirty="0" smtClean="0"/>
              <a:t> </a:t>
            </a:r>
            <a:endParaRPr lang="en-GB" sz="2000" dirty="0" smtClean="0"/>
          </a:p>
          <a:p>
            <a:pPr marL="0" indent="0">
              <a:buNone/>
            </a:pPr>
            <a:endParaRPr lang="en-GB" sz="2000" dirty="0" smtClean="0"/>
          </a:p>
          <a:p>
            <a:r>
              <a:rPr lang="en-GB" sz="2000" dirty="0" smtClean="0"/>
              <a:t>Haringey </a:t>
            </a:r>
            <a:r>
              <a:rPr lang="en-GB" sz="2000" dirty="0" smtClean="0">
                <a:hlinkClick r:id="rId6"/>
              </a:rPr>
              <a:t>Health in All Policies Approach</a:t>
            </a:r>
            <a:endParaRPr lang="en-GB" sz="2000" dirty="0" smtClean="0"/>
          </a:p>
          <a:p>
            <a:endParaRPr lang="en-GB" sz="2000" dirty="0"/>
          </a:p>
          <a:p>
            <a:r>
              <a:rPr lang="en-GB" sz="2000" dirty="0" smtClean="0">
                <a:hlinkClick r:id="rId7"/>
              </a:rPr>
              <a:t>Housing LIN report </a:t>
            </a:r>
            <a:r>
              <a:rPr lang="en-GB" sz="2000" dirty="0" smtClean="0"/>
              <a:t>on Building Housing and Care for older LGBT+ people.</a:t>
            </a:r>
          </a:p>
          <a:p>
            <a:pPr marL="0" indent="0">
              <a:buNone/>
            </a:pPr>
            <a:endParaRPr lang="en-GB" sz="2000" dirty="0" smtClean="0"/>
          </a:p>
          <a:p>
            <a:r>
              <a:rPr lang="en-GB" sz="2000" dirty="0" smtClean="0">
                <a:hlinkClick r:id="rId8"/>
              </a:rPr>
              <a:t>Housing LIN pages </a:t>
            </a:r>
            <a:r>
              <a:rPr lang="en-GB" sz="2000" dirty="0" smtClean="0"/>
              <a:t>on designing and building housing for learning disabled adults</a:t>
            </a:r>
          </a:p>
          <a:p>
            <a:endParaRPr lang="en-GB" sz="2000" dirty="0"/>
          </a:p>
          <a:p>
            <a:endParaRPr lang="en-GB" sz="2000" dirty="0" smtClean="0"/>
          </a:p>
          <a:p>
            <a:endParaRPr lang="en-GB" dirty="0"/>
          </a:p>
          <a:p>
            <a:endParaRPr lang="en-GB" dirty="0"/>
          </a:p>
        </p:txBody>
      </p:sp>
    </p:spTree>
    <p:extLst>
      <p:ext uri="{BB962C8B-B14F-4D97-AF65-F5344CB8AC3E}">
        <p14:creationId xmlns:p14="http://schemas.microsoft.com/office/powerpoint/2010/main" val="2833535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bwMode="auto">
          <a:xfrm>
            <a:off x="467544" y="18864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4400" b="0" i="0" u="none" strike="noStrike" kern="1200" cap="none" spc="0" normalizeH="0" baseline="0" noProof="0" dirty="0" smtClean="0">
                <a:ln>
                  <a:noFill/>
                </a:ln>
                <a:solidFill>
                  <a:srgbClr val="C00000"/>
                </a:solidFill>
                <a:effectLst/>
                <a:uLnTx/>
                <a:uFillTx/>
                <a:latin typeface="+mj-lt"/>
                <a:ea typeface="+mj-ea"/>
                <a:cs typeface="+mj-cs"/>
              </a:rPr>
              <a:t>What is Supported Housing?</a:t>
            </a:r>
            <a:r>
              <a:rPr kumimoji="0" lang="en-GB" sz="44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5" name="Content Placeholder 5"/>
          <p:cNvSpPr txBox="1">
            <a:spLocks/>
          </p:cNvSpPr>
          <p:nvPr/>
        </p:nvSpPr>
        <p:spPr bwMode="auto">
          <a:xfrm>
            <a:off x="395536" y="1268760"/>
            <a:ext cx="8229600" cy="4608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0"/>
              </a:spcBef>
              <a:spcAft>
                <a:spcPts val="600"/>
              </a:spcAft>
              <a:buClrTx/>
              <a:buSzTx/>
              <a:tabLst/>
              <a:defRPr/>
            </a:pPr>
            <a:endParaRPr kumimoji="0" lang="en-GB" sz="1000" i="0" u="none" strike="noStrike" kern="1200" cap="none" spc="0" normalizeH="0" baseline="0" noProof="0" dirty="0" smtClean="0">
              <a:ln>
                <a:noFill/>
              </a:ln>
              <a:effectLst/>
              <a:uLnTx/>
              <a:uFillTx/>
              <a:latin typeface="+mn-lt"/>
              <a:ea typeface="+mn-ea"/>
              <a:cs typeface="+mn-cs"/>
            </a:endParaRPr>
          </a:p>
          <a:p>
            <a:pPr marL="342900" marR="0" lvl="0" indent="-342900" algn="l" defTabSz="914400" rtl="0" eaLnBrk="1" fontAlgn="base" latinLnBrk="0" hangingPunct="1">
              <a:lnSpc>
                <a:spcPct val="100000"/>
              </a:lnSpc>
              <a:spcBef>
                <a:spcPts val="0"/>
              </a:spcBef>
              <a:spcAft>
                <a:spcPts val="600"/>
              </a:spcAft>
              <a:buClrTx/>
              <a:buSzTx/>
              <a:tabLst/>
              <a:defRPr/>
            </a:pPr>
            <a:r>
              <a:rPr kumimoji="0" lang="en-GB" sz="1700" i="0" u="none" strike="noStrike" kern="1200" cap="none" spc="0" normalizeH="0" baseline="0" noProof="0" dirty="0" smtClean="0">
                <a:ln>
                  <a:noFill/>
                </a:ln>
                <a:effectLst/>
                <a:uLnTx/>
                <a:uFillTx/>
                <a:latin typeface="+mn-lt"/>
                <a:ea typeface="+mn-ea"/>
                <a:cs typeface="+mn-cs"/>
              </a:rPr>
              <a:t>For the purpose of the review;</a:t>
            </a:r>
          </a:p>
          <a:p>
            <a:pPr marL="342900" marR="0" lvl="0" indent="-342900" algn="l" defTabSz="914400" rtl="0" eaLnBrk="1" fontAlgn="base" latinLnBrk="0" hangingPunct="1">
              <a:lnSpc>
                <a:spcPct val="100000"/>
              </a:lnSpc>
              <a:spcBef>
                <a:spcPts val="0"/>
              </a:spcBef>
              <a:spcAft>
                <a:spcPts val="600"/>
              </a:spcAft>
              <a:buClrTx/>
              <a:buSzTx/>
              <a:tabLst/>
              <a:defRPr/>
            </a:pPr>
            <a:endParaRPr kumimoji="0" lang="en-GB" sz="1000" b="1" i="0" u="none" strike="noStrike" kern="1200" cap="none" spc="0" normalizeH="0" baseline="0" noProof="0" dirty="0" smtClean="0">
              <a:ln>
                <a:noFill/>
              </a:ln>
              <a:solidFill>
                <a:srgbClr val="009999"/>
              </a:solidFill>
              <a:effectLst/>
              <a:uLnTx/>
              <a:uFillTx/>
              <a:latin typeface="+mn-lt"/>
              <a:ea typeface="+mn-ea"/>
              <a:cs typeface="+mn-cs"/>
            </a:endParaRPr>
          </a:p>
          <a:p>
            <a:pPr marL="342900" marR="0" lvl="0" indent="-342900" algn="l" defTabSz="914400" rtl="0" eaLnBrk="1" fontAlgn="base" latinLnBrk="0" hangingPunct="1">
              <a:lnSpc>
                <a:spcPct val="100000"/>
              </a:lnSpc>
              <a:spcBef>
                <a:spcPts val="0"/>
              </a:spcBef>
              <a:spcAft>
                <a:spcPct val="0"/>
              </a:spcAft>
              <a:buClrTx/>
              <a:buSzTx/>
              <a:buFont typeface="Arial" pitchFamily="34" charset="0"/>
              <a:buChar char="•"/>
              <a:tabLst/>
              <a:defRPr/>
            </a:pPr>
            <a:r>
              <a:rPr kumimoji="0" lang="en-GB" sz="1700" b="1" i="0" u="none" strike="noStrike" kern="1200" cap="none" spc="0" normalizeH="0" baseline="0" noProof="0" dirty="0" smtClean="0">
                <a:ln>
                  <a:noFill/>
                </a:ln>
                <a:solidFill>
                  <a:srgbClr val="009999"/>
                </a:solidFill>
                <a:effectLst/>
                <a:uLnTx/>
                <a:uFillTx/>
                <a:latin typeface="+mn-lt"/>
                <a:ea typeface="+mn-ea"/>
                <a:cs typeface="+mn-cs"/>
              </a:rPr>
              <a:t>Short-term services (</a:t>
            </a:r>
            <a:r>
              <a:rPr kumimoji="0" lang="en-GB" sz="1700" b="1" i="1" u="none" strike="noStrike" kern="1200" cap="none" spc="0" normalizeH="0" baseline="0" noProof="0" dirty="0" smtClean="0">
                <a:ln>
                  <a:noFill/>
                </a:ln>
                <a:solidFill>
                  <a:srgbClr val="009999"/>
                </a:solidFill>
                <a:effectLst/>
                <a:uLnTx/>
                <a:uFillTx/>
                <a:latin typeface="+mn-lt"/>
                <a:ea typeface="+mn-ea"/>
                <a:cs typeface="+mn-cs"/>
              </a:rPr>
              <a:t>referred</a:t>
            </a:r>
            <a:r>
              <a:rPr kumimoji="0" lang="en-GB" sz="1700" b="1" i="1" u="none" strike="noStrike" kern="1200" cap="none" spc="0" normalizeH="0" noProof="0" dirty="0" smtClean="0">
                <a:ln>
                  <a:noFill/>
                </a:ln>
                <a:solidFill>
                  <a:srgbClr val="009999"/>
                </a:solidFill>
                <a:effectLst/>
                <a:uLnTx/>
                <a:uFillTx/>
                <a:latin typeface="+mn-lt"/>
                <a:ea typeface="+mn-ea"/>
                <a:cs typeface="+mn-cs"/>
              </a:rPr>
              <a:t> to as Housing-Related Support or HRS</a:t>
            </a:r>
            <a:r>
              <a:rPr kumimoji="0" lang="en-GB" sz="1700" b="1" i="0" u="none" strike="noStrike" kern="1200" cap="none" spc="0" normalizeH="0" noProof="0" dirty="0" smtClean="0">
                <a:ln>
                  <a:noFill/>
                </a:ln>
                <a:solidFill>
                  <a:srgbClr val="009999"/>
                </a:solidFill>
                <a:effectLst/>
                <a:uLnTx/>
                <a:uFillTx/>
                <a:latin typeface="+mn-lt"/>
                <a:ea typeface="+mn-ea"/>
                <a:cs typeface="+mn-cs"/>
              </a:rPr>
              <a:t>)</a:t>
            </a:r>
            <a:r>
              <a:rPr kumimoji="0" lang="en-GB" sz="1700" b="0" i="0" u="none" strike="noStrike" kern="1200" cap="none" spc="0" normalizeH="0" baseline="0" noProof="0" dirty="0" smtClean="0">
                <a:ln>
                  <a:noFill/>
                </a:ln>
                <a:solidFill>
                  <a:schemeClr val="tx1"/>
                </a:solidFill>
                <a:effectLst/>
                <a:uLnTx/>
                <a:uFillTx/>
                <a:latin typeface="+mn-lt"/>
                <a:ea typeface="+mn-ea"/>
                <a:cs typeface="+mn-cs"/>
              </a:rPr>
              <a:t>; up to 2 years </a:t>
            </a:r>
            <a:r>
              <a:rPr kumimoji="0" lang="en-GB" sz="1700" b="0" i="0" u="none" strike="noStrike" kern="1200" cap="none" spc="0" normalizeH="0" noProof="0" dirty="0" smtClean="0">
                <a:ln>
                  <a:noFill/>
                </a:ln>
                <a:solidFill>
                  <a:schemeClr val="tx1"/>
                </a:solidFill>
                <a:effectLst/>
                <a:uLnTx/>
                <a:uFillTx/>
                <a:latin typeface="+mn-lt"/>
                <a:ea typeface="+mn-ea"/>
                <a:cs typeface="+mn-cs"/>
              </a:rPr>
              <a:t>- </a:t>
            </a:r>
            <a:r>
              <a:rPr kumimoji="0" lang="en-GB" sz="1700" b="0" i="0" u="none" strike="noStrike" kern="1200" cap="none" spc="0" normalizeH="0" baseline="0" noProof="0" dirty="0" smtClean="0">
                <a:ln>
                  <a:noFill/>
                </a:ln>
                <a:solidFill>
                  <a:schemeClr val="tx1"/>
                </a:solidFill>
                <a:effectLst/>
                <a:uLnTx/>
                <a:uFillTx/>
                <a:latin typeface="+mn-lt"/>
                <a:ea typeface="+mn-ea"/>
                <a:cs typeface="+mn-cs"/>
              </a:rPr>
              <a:t>for single homeless adults, young people, domestic violence, mental health, substance misuse and offending. Includes refuges, hostels,</a:t>
            </a:r>
            <a:r>
              <a:rPr kumimoji="0" lang="en-GB" sz="1700" b="0" i="0" u="none" strike="noStrike" kern="1200" cap="none" spc="0" normalizeH="0" noProof="0" dirty="0" smtClean="0">
                <a:ln>
                  <a:noFill/>
                </a:ln>
                <a:solidFill>
                  <a:schemeClr val="tx1"/>
                </a:solidFill>
                <a:effectLst/>
                <a:uLnTx/>
                <a:uFillTx/>
                <a:latin typeface="+mn-lt"/>
                <a:ea typeface="+mn-ea"/>
                <a:cs typeface="+mn-cs"/>
              </a:rPr>
              <a:t> foyers etc</a:t>
            </a:r>
            <a:endParaRPr kumimoji="0" lang="en-GB" sz="17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GB" sz="1700" b="1" i="0" u="none" strike="noStrike" kern="1200" cap="none" spc="0" normalizeH="0" baseline="0" noProof="0" dirty="0" smtClean="0">
                <a:ln>
                  <a:noFill/>
                </a:ln>
                <a:solidFill>
                  <a:srgbClr val="009999"/>
                </a:solidFill>
                <a:effectLst/>
                <a:uLnTx/>
                <a:uFillTx/>
                <a:latin typeface="+mn-lt"/>
                <a:ea typeface="+mn-ea"/>
                <a:cs typeface="+mn-cs"/>
              </a:rPr>
              <a:t>Mid-term services</a:t>
            </a:r>
            <a:r>
              <a:rPr kumimoji="0" lang="en-GB" sz="1700" b="0" i="0" u="none" strike="noStrike" kern="1200" cap="none" spc="0" normalizeH="0" baseline="0" noProof="0" dirty="0" smtClean="0">
                <a:ln>
                  <a:noFill/>
                </a:ln>
                <a:solidFill>
                  <a:schemeClr val="tx1"/>
                </a:solidFill>
                <a:effectLst/>
                <a:uLnTx/>
                <a:uFillTx/>
                <a:latin typeface="+mn-lt"/>
                <a:ea typeface="+mn-ea"/>
                <a:cs typeface="+mn-cs"/>
              </a:rPr>
              <a:t>; more than 2 years – for clients groups such as people with learning disabilities, physical disabilities, mental health. </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GB" sz="1700" b="1" i="0" u="none" strike="noStrike" kern="1200" cap="none" spc="0" normalizeH="0" baseline="0" noProof="0" dirty="0" smtClean="0">
                <a:ln>
                  <a:noFill/>
                </a:ln>
                <a:solidFill>
                  <a:srgbClr val="009999"/>
                </a:solidFill>
                <a:effectLst/>
                <a:uLnTx/>
                <a:uFillTx/>
                <a:latin typeface="+mn-lt"/>
                <a:ea typeface="+mn-ea"/>
                <a:cs typeface="+mn-cs"/>
              </a:rPr>
              <a:t>Long-term services</a:t>
            </a:r>
            <a:r>
              <a:rPr kumimoji="0" lang="en-GB" sz="1700" b="0" i="0" u="none" strike="noStrike" kern="1200" cap="none" spc="0" normalizeH="0" baseline="0" noProof="0" dirty="0" smtClean="0">
                <a:ln>
                  <a:noFill/>
                </a:ln>
                <a:solidFill>
                  <a:schemeClr val="tx1"/>
                </a:solidFill>
                <a:effectLst/>
                <a:uLnTx/>
                <a:uFillTx/>
                <a:latin typeface="+mn-lt"/>
                <a:ea typeface="+mn-ea"/>
                <a:cs typeface="+mn-cs"/>
              </a:rPr>
              <a:t>; ‘lifetime’ – for older people and people with learning and/or physical disabilities. Includes sheltered housing, Extra Care etc</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en-GB" sz="1700" b="0" i="0" u="none" strike="noStrike" kern="1200" cap="none" spc="0" normalizeH="0" baseline="0" noProof="0" dirty="0" smtClean="0">
                <a:ln>
                  <a:noFill/>
                </a:ln>
                <a:solidFill>
                  <a:schemeClr val="tx1"/>
                </a:solidFill>
                <a:effectLst/>
                <a:uLnTx/>
                <a:uFillTx/>
                <a:latin typeface="+mn-lt"/>
                <a:ea typeface="+mn-ea"/>
                <a:cs typeface="+mn-cs"/>
              </a:rPr>
              <a:t>	</a:t>
            </a:r>
          </a:p>
          <a:p>
            <a:pPr marR="0" lvl="0" algn="l" defTabSz="914400" rtl="0" eaLnBrk="1" fontAlgn="base" latinLnBrk="0" hangingPunct="1">
              <a:lnSpc>
                <a:spcPct val="100000"/>
              </a:lnSpc>
              <a:spcBef>
                <a:spcPct val="20000"/>
              </a:spcBef>
              <a:spcAft>
                <a:spcPct val="0"/>
              </a:spcAft>
              <a:buClrTx/>
              <a:buSzTx/>
              <a:buFont typeface="Arial" charset="0"/>
              <a:buNone/>
              <a:tabLst/>
              <a:defRPr/>
            </a:pPr>
            <a:r>
              <a:rPr lang="en-GB" sz="1700" b="1" noProof="0" dirty="0" smtClean="0">
                <a:latin typeface="+mn-lt"/>
                <a:cs typeface="+mn-cs"/>
              </a:rPr>
              <a:t>Residential care homes, crisis/recovery houses &amp; general needs housing were not within direct scope of the review.</a:t>
            </a:r>
            <a:endParaRPr kumimoji="0" lang="en-GB" sz="17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smtClean="0">
                <a:solidFill>
                  <a:srgbClr val="C00000"/>
                </a:solidFill>
              </a:rPr>
              <a:t>Supported Housing in Haringey</a:t>
            </a:r>
            <a:endParaRPr lang="en-GB" dirty="0">
              <a:solidFill>
                <a:srgbClr val="C00000"/>
              </a:solidFill>
            </a:endParaRPr>
          </a:p>
        </p:txBody>
      </p:sp>
      <p:pic>
        <p:nvPicPr>
          <p:cNvPr id="4" name="Content Placeholder 3"/>
          <p:cNvPicPr>
            <a:picLocks noGrp="1"/>
          </p:cNvPicPr>
          <p:nvPr>
            <p:ph idx="1"/>
          </p:nvPr>
        </p:nvPicPr>
        <p:blipFill>
          <a:blip r:embed="rId3" cstate="print"/>
          <a:srcRect/>
          <a:stretch>
            <a:fillRect/>
          </a:stretch>
        </p:blipFill>
        <p:spPr bwMode="auto">
          <a:xfrm>
            <a:off x="3419872" y="1052736"/>
            <a:ext cx="5564723" cy="4608512"/>
          </a:xfrm>
          <a:prstGeom prst="rect">
            <a:avLst/>
          </a:prstGeom>
          <a:noFill/>
          <a:ln w="9525">
            <a:solidFill>
              <a:schemeClr val="bg1">
                <a:lumMod val="50000"/>
              </a:schemeClr>
            </a:solidFill>
            <a:miter lim="800000"/>
            <a:headEnd/>
            <a:tailEnd/>
          </a:ln>
        </p:spPr>
      </p:pic>
      <p:sp>
        <p:nvSpPr>
          <p:cNvPr id="5" name="TextBox 4"/>
          <p:cNvSpPr txBox="1"/>
          <p:nvPr/>
        </p:nvSpPr>
        <p:spPr>
          <a:xfrm>
            <a:off x="323528" y="1484784"/>
            <a:ext cx="3240360" cy="369332"/>
          </a:xfrm>
          <a:prstGeom prst="rect">
            <a:avLst/>
          </a:prstGeom>
          <a:noFill/>
        </p:spPr>
        <p:txBody>
          <a:bodyPr wrap="square" rtlCol="0">
            <a:spAutoFit/>
          </a:bodyPr>
          <a:lstStyle/>
          <a:p>
            <a:endParaRPr lang="en-GB" dirty="0"/>
          </a:p>
        </p:txBody>
      </p:sp>
      <p:graphicFrame>
        <p:nvGraphicFramePr>
          <p:cNvPr id="11" name="Table 10"/>
          <p:cNvGraphicFramePr>
            <a:graphicFrameLocks noGrp="1"/>
          </p:cNvGraphicFramePr>
          <p:nvPr>
            <p:extLst>
              <p:ext uri="{D42A27DB-BD31-4B8C-83A1-F6EECF244321}">
                <p14:modId xmlns:p14="http://schemas.microsoft.com/office/powerpoint/2010/main" val="798621502"/>
              </p:ext>
            </p:extLst>
          </p:nvPr>
        </p:nvGraphicFramePr>
        <p:xfrm>
          <a:off x="180094" y="1052736"/>
          <a:ext cx="3095762" cy="3795896"/>
        </p:xfrm>
        <a:graphic>
          <a:graphicData uri="http://schemas.openxmlformats.org/drawingml/2006/table">
            <a:tbl>
              <a:tblPr/>
              <a:tblGrid>
                <a:gridCol w="1260142">
                  <a:extLst>
                    <a:ext uri="{9D8B030D-6E8A-4147-A177-3AD203B41FA5}">
                      <a16:colId xmlns:a16="http://schemas.microsoft.com/office/drawing/2014/main" val="20000"/>
                    </a:ext>
                  </a:extLst>
                </a:gridCol>
                <a:gridCol w="985677">
                  <a:extLst>
                    <a:ext uri="{9D8B030D-6E8A-4147-A177-3AD203B41FA5}">
                      <a16:colId xmlns:a16="http://schemas.microsoft.com/office/drawing/2014/main" val="20001"/>
                    </a:ext>
                  </a:extLst>
                </a:gridCol>
                <a:gridCol w="849943">
                  <a:extLst>
                    <a:ext uri="{9D8B030D-6E8A-4147-A177-3AD203B41FA5}">
                      <a16:colId xmlns:a16="http://schemas.microsoft.com/office/drawing/2014/main" val="20002"/>
                    </a:ext>
                  </a:extLst>
                </a:gridCol>
              </a:tblGrid>
              <a:tr h="504056">
                <a:tc>
                  <a:txBody>
                    <a:bodyPr/>
                    <a:lstStyle/>
                    <a:p>
                      <a:pPr>
                        <a:spcAft>
                          <a:spcPts val="0"/>
                        </a:spcAft>
                      </a:pPr>
                      <a:r>
                        <a:rPr lang="en-GB" sz="1200" b="1" dirty="0" smtClean="0">
                          <a:solidFill>
                            <a:schemeClr val="bg1"/>
                          </a:solidFill>
                          <a:latin typeface="HelveticaNeueLT Std"/>
                          <a:ea typeface="Times New Roman"/>
                          <a:cs typeface="Calibri"/>
                        </a:rPr>
                        <a:t>Group</a:t>
                      </a:r>
                      <a:endParaRPr lang="en-GB" sz="1200" dirty="0">
                        <a:solidFill>
                          <a:schemeClr val="bg1"/>
                        </a:solidFill>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99"/>
                    </a:solidFill>
                  </a:tcPr>
                </a:tc>
                <a:tc>
                  <a:txBody>
                    <a:bodyPr/>
                    <a:lstStyle/>
                    <a:p>
                      <a:pPr>
                        <a:spcAft>
                          <a:spcPts val="0"/>
                        </a:spcAft>
                      </a:pPr>
                      <a:r>
                        <a:rPr lang="en-GB" sz="1200" b="1" dirty="0" smtClean="0">
                          <a:solidFill>
                            <a:schemeClr val="bg1"/>
                          </a:solidFill>
                          <a:latin typeface="HelveticaNeueLT Std"/>
                          <a:ea typeface="Times New Roman"/>
                          <a:cs typeface="Calibri"/>
                        </a:rPr>
                        <a:t>Housing-Related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99"/>
                    </a:solidFill>
                  </a:tcPr>
                </a:tc>
                <a:tc>
                  <a:txBody>
                    <a:bodyPr/>
                    <a:lstStyle/>
                    <a:p>
                      <a:pPr>
                        <a:spcAft>
                          <a:spcPts val="0"/>
                        </a:spcAft>
                      </a:pPr>
                      <a:r>
                        <a:rPr lang="en-GB" sz="1200" b="1" dirty="0" smtClean="0">
                          <a:solidFill>
                            <a:schemeClr val="bg1"/>
                          </a:solidFill>
                          <a:latin typeface="HelveticaNeueLT Std"/>
                          <a:ea typeface="Times New Roman"/>
                          <a:cs typeface="Calibri"/>
                        </a:rPr>
                        <a:t>Social Care </a:t>
                      </a:r>
                      <a:endParaRPr lang="en-GB" sz="1200" dirty="0">
                        <a:solidFill>
                          <a:schemeClr val="bg1"/>
                        </a:solidFill>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99"/>
                    </a:solidFill>
                  </a:tcPr>
                </a:tc>
                <a:extLst>
                  <a:ext uri="{0D108BD9-81ED-4DB2-BD59-A6C34878D82A}">
                    <a16:rowId xmlns:a16="http://schemas.microsoft.com/office/drawing/2014/main" val="10000"/>
                  </a:ext>
                </a:extLst>
              </a:tr>
              <a:tr h="0">
                <a:tc>
                  <a:txBody>
                    <a:bodyPr/>
                    <a:lstStyle/>
                    <a:p>
                      <a:pPr>
                        <a:spcAft>
                          <a:spcPts val="0"/>
                        </a:spcAft>
                      </a:pPr>
                      <a:r>
                        <a:rPr lang="en-GB" sz="1200">
                          <a:latin typeface="HelveticaNeueLT Std"/>
                          <a:ea typeface="Times New Roman"/>
                          <a:cs typeface="Calibri"/>
                        </a:rPr>
                        <a:t>Older People</a:t>
                      </a:r>
                      <a:endParaRPr lang="en-GB" sz="120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spcAft>
                          <a:spcPts val="0"/>
                        </a:spcAft>
                      </a:pPr>
                      <a:r>
                        <a:rPr lang="en-GB" sz="1200" dirty="0">
                          <a:latin typeface="HelveticaNeueLT Std"/>
                          <a:ea typeface="Times New Roman"/>
                          <a:cs typeface="Calibri"/>
                        </a:rPr>
                        <a:t>2002</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spcAft>
                          <a:spcPts val="0"/>
                        </a:spcAft>
                      </a:pPr>
                      <a:r>
                        <a:rPr lang="en-GB" sz="1200" dirty="0" smtClean="0">
                          <a:latin typeface="HelveticaNeueLT Std"/>
                          <a:ea typeface="Times New Roman"/>
                          <a:cs typeface="Calibri"/>
                        </a:rPr>
                        <a:t>160</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1"/>
                  </a:ext>
                </a:extLst>
              </a:tr>
              <a:tr h="0">
                <a:tc>
                  <a:txBody>
                    <a:bodyPr/>
                    <a:lstStyle/>
                    <a:p>
                      <a:pPr>
                        <a:spcAft>
                          <a:spcPts val="0"/>
                        </a:spcAft>
                      </a:pPr>
                      <a:r>
                        <a:rPr lang="en-GB" sz="1200">
                          <a:latin typeface="HelveticaNeueLT Std"/>
                          <a:ea typeface="Times New Roman"/>
                          <a:cs typeface="Calibri"/>
                        </a:rPr>
                        <a:t>Mental Health</a:t>
                      </a:r>
                      <a:endParaRPr lang="en-GB" sz="120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spcAft>
                          <a:spcPts val="0"/>
                        </a:spcAft>
                      </a:pPr>
                      <a:r>
                        <a:rPr lang="en-GB" sz="1200">
                          <a:latin typeface="HelveticaNeueLT Std"/>
                          <a:ea typeface="Times New Roman"/>
                          <a:cs typeface="Calibri"/>
                        </a:rPr>
                        <a:t>122</a:t>
                      </a:r>
                      <a:endParaRPr lang="en-GB" sz="120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spcAft>
                          <a:spcPts val="0"/>
                        </a:spcAft>
                      </a:pPr>
                      <a:r>
                        <a:rPr lang="en-GB" sz="1200" dirty="0">
                          <a:latin typeface="HelveticaNeueLT Std"/>
                          <a:ea typeface="Times New Roman"/>
                          <a:cs typeface="Calibri"/>
                        </a:rPr>
                        <a:t>157</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2"/>
                  </a:ext>
                </a:extLst>
              </a:tr>
              <a:tr h="0">
                <a:tc>
                  <a:txBody>
                    <a:bodyPr/>
                    <a:lstStyle/>
                    <a:p>
                      <a:pPr>
                        <a:spcAft>
                          <a:spcPts val="0"/>
                        </a:spcAft>
                      </a:pPr>
                      <a:r>
                        <a:rPr lang="en-GB" sz="1200">
                          <a:latin typeface="HelveticaNeueLT Std"/>
                          <a:ea typeface="Times New Roman"/>
                          <a:cs typeface="Calibri"/>
                        </a:rPr>
                        <a:t>Learning Disabilities</a:t>
                      </a:r>
                      <a:endParaRPr lang="en-GB" sz="120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spcAft>
                          <a:spcPts val="0"/>
                        </a:spcAft>
                      </a:pPr>
                      <a:r>
                        <a:rPr lang="en-GB" sz="1200" dirty="0" smtClean="0">
                          <a:latin typeface="HelveticaNeueLT Std"/>
                          <a:ea typeface="Times New Roman"/>
                          <a:cs typeface="Calibri"/>
                        </a:rPr>
                        <a:t>53</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spcAft>
                          <a:spcPts val="0"/>
                        </a:spcAft>
                      </a:pPr>
                      <a:r>
                        <a:rPr lang="en-GB" sz="1200" dirty="0">
                          <a:latin typeface="HelveticaNeueLT Std"/>
                          <a:ea typeface="Times New Roman"/>
                          <a:cs typeface="Calibri"/>
                        </a:rPr>
                        <a:t>131</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3"/>
                  </a:ext>
                </a:extLst>
              </a:tr>
              <a:tr h="0">
                <a:tc>
                  <a:txBody>
                    <a:bodyPr/>
                    <a:lstStyle/>
                    <a:p>
                      <a:pPr>
                        <a:spcAft>
                          <a:spcPts val="0"/>
                        </a:spcAft>
                      </a:pPr>
                      <a:r>
                        <a:rPr lang="en-GB" sz="1200" dirty="0">
                          <a:latin typeface="HelveticaNeueLT Std"/>
                          <a:ea typeface="Times New Roman"/>
                          <a:cs typeface="Calibri"/>
                        </a:rPr>
                        <a:t>Physical and Sensory Disabilities</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dirty="0" smtClean="0">
                          <a:latin typeface="HelveticaNeueLT Std"/>
                          <a:ea typeface="Times New Roman"/>
                          <a:cs typeface="Calibri"/>
                        </a:rPr>
                        <a:t>0</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dirty="0">
                          <a:latin typeface="HelveticaNeueLT Std"/>
                          <a:ea typeface="Times New Roman"/>
                          <a:cs typeface="Calibri"/>
                        </a:rPr>
                        <a:t>20</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spcAft>
                          <a:spcPts val="0"/>
                        </a:spcAft>
                      </a:pPr>
                      <a:r>
                        <a:rPr lang="en-GB" sz="1200" dirty="0">
                          <a:latin typeface="HelveticaNeueLT Std"/>
                          <a:ea typeface="Times New Roman"/>
                          <a:cs typeface="Calibri"/>
                        </a:rPr>
                        <a:t>Young People inc. Care Leavers</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spcAft>
                          <a:spcPts val="0"/>
                        </a:spcAft>
                      </a:pPr>
                      <a:r>
                        <a:rPr lang="en-GB" sz="1200" dirty="0" smtClean="0">
                          <a:latin typeface="HelveticaNeueLT Std"/>
                          <a:ea typeface="Times New Roman"/>
                          <a:cs typeface="Calibri"/>
                        </a:rPr>
                        <a:t>64</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spcAft>
                          <a:spcPts val="0"/>
                        </a:spcAft>
                      </a:pPr>
                      <a:r>
                        <a:rPr lang="en-GB" sz="1200" dirty="0">
                          <a:latin typeface="HelveticaNeueLT Std"/>
                          <a:ea typeface="Times New Roman"/>
                          <a:cs typeface="Calibri"/>
                        </a:rPr>
                        <a:t>94</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5"/>
                  </a:ext>
                </a:extLst>
              </a:tr>
              <a:tr h="0">
                <a:tc>
                  <a:txBody>
                    <a:bodyPr/>
                    <a:lstStyle/>
                    <a:p>
                      <a:pPr>
                        <a:spcAft>
                          <a:spcPts val="0"/>
                        </a:spcAft>
                      </a:pPr>
                      <a:r>
                        <a:rPr lang="en-GB" sz="1200">
                          <a:latin typeface="HelveticaNeueLT Std"/>
                          <a:ea typeface="Times New Roman"/>
                          <a:cs typeface="Calibri"/>
                        </a:rPr>
                        <a:t>Single Homeless</a:t>
                      </a:r>
                      <a:endParaRPr lang="en-GB" sz="120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dirty="0" smtClean="0">
                          <a:latin typeface="HelveticaNeueLT Std"/>
                          <a:ea typeface="Times New Roman"/>
                          <a:cs typeface="Calibri"/>
                        </a:rPr>
                        <a:t>180</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dirty="0">
                          <a:latin typeface="HelveticaNeueLT Std"/>
                          <a:ea typeface="Times New Roman"/>
                          <a:cs typeface="Calibri"/>
                        </a:rPr>
                        <a:t>0</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a:spcAft>
                          <a:spcPts val="0"/>
                        </a:spcAft>
                      </a:pPr>
                      <a:r>
                        <a:rPr lang="en-GB" sz="1200">
                          <a:latin typeface="HelveticaNeueLT Std"/>
                          <a:ea typeface="Times New Roman"/>
                          <a:cs typeface="Calibri"/>
                        </a:rPr>
                        <a:t>Substance Misuse &amp; Offenders</a:t>
                      </a:r>
                      <a:endParaRPr lang="en-GB" sz="120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a:latin typeface="HelveticaNeueLT Std"/>
                          <a:ea typeface="Times New Roman"/>
                          <a:cs typeface="Calibri"/>
                        </a:rPr>
                        <a:t>52</a:t>
                      </a:r>
                      <a:endParaRPr lang="en-GB" sz="120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dirty="0" smtClean="0">
                          <a:latin typeface="HelveticaNeueLT Std"/>
                          <a:ea typeface="Times New Roman"/>
                          <a:cs typeface="Calibri"/>
                        </a:rPr>
                        <a:t>0</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a:spcAft>
                          <a:spcPts val="0"/>
                        </a:spcAft>
                      </a:pPr>
                      <a:r>
                        <a:rPr lang="en-GB" sz="1200">
                          <a:latin typeface="HelveticaNeueLT Std"/>
                          <a:ea typeface="Times New Roman"/>
                          <a:cs typeface="Calibri"/>
                        </a:rPr>
                        <a:t>Domestic Violence</a:t>
                      </a:r>
                      <a:endParaRPr lang="en-GB" sz="120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dirty="0">
                          <a:latin typeface="HelveticaNeueLT Std"/>
                          <a:ea typeface="Times New Roman"/>
                          <a:cs typeface="Calibri"/>
                        </a:rPr>
                        <a:t>21</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dirty="0">
                          <a:latin typeface="HelveticaNeueLT Std"/>
                          <a:ea typeface="Times New Roman"/>
                          <a:cs typeface="Calibri"/>
                        </a:rPr>
                        <a:t>0</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algn="r">
                        <a:spcAft>
                          <a:spcPts val="0"/>
                        </a:spcAft>
                      </a:pPr>
                      <a:r>
                        <a:rPr lang="en-GB" sz="1200" b="1">
                          <a:latin typeface="HelveticaNeueLT Std"/>
                          <a:ea typeface="Times New Roman"/>
                          <a:cs typeface="Calibri"/>
                        </a:rPr>
                        <a:t>Total</a:t>
                      </a:r>
                      <a:endParaRPr lang="en-GB" sz="120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b="1" dirty="0" smtClean="0">
                          <a:latin typeface="HelveticaNeueLT Std"/>
                          <a:ea typeface="Times New Roman"/>
                          <a:cs typeface="Calibri"/>
                        </a:rPr>
                        <a:t>2494</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200" b="1" dirty="0" smtClean="0">
                          <a:latin typeface="HelveticaNeueLT Std"/>
                          <a:ea typeface="Times New Roman"/>
                          <a:cs typeface="Calibri"/>
                        </a:rPr>
                        <a:t>562</a:t>
                      </a:r>
                      <a:endParaRPr lang="en-GB" sz="1200"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smtClean="0">
                <a:solidFill>
                  <a:srgbClr val="C00000"/>
                </a:solidFill>
              </a:rPr>
              <a:t>Background</a:t>
            </a:r>
            <a:endParaRPr lang="en-GB" dirty="0">
              <a:solidFill>
                <a:srgbClr val="C00000"/>
              </a:solidFill>
            </a:endParaRPr>
          </a:p>
        </p:txBody>
      </p:sp>
      <p:sp>
        <p:nvSpPr>
          <p:cNvPr id="3" name="Content Placeholder 2"/>
          <p:cNvSpPr>
            <a:spLocks noGrp="1"/>
          </p:cNvSpPr>
          <p:nvPr>
            <p:ph idx="1"/>
          </p:nvPr>
        </p:nvSpPr>
        <p:spPr>
          <a:xfrm>
            <a:off x="457200" y="1124744"/>
            <a:ext cx="8229600" cy="4752528"/>
          </a:xfrm>
        </p:spPr>
        <p:txBody>
          <a:bodyPr/>
          <a:lstStyle/>
          <a:p>
            <a:pPr>
              <a:spcBef>
                <a:spcPts val="1200"/>
              </a:spcBef>
              <a:buClr>
                <a:schemeClr val="accent1"/>
              </a:buClr>
            </a:pPr>
            <a:r>
              <a:rPr lang="en-GB" sz="1850" dirty="0" smtClean="0"/>
              <a:t>The Supported Housing Review commenced in January 2016 as a </a:t>
            </a:r>
            <a:r>
              <a:rPr lang="en-GB" sz="1850" b="1" dirty="0" smtClean="0"/>
              <a:t>joint project between Adults &amp; Housing</a:t>
            </a:r>
            <a:r>
              <a:rPr lang="en-GB" sz="1850" dirty="0" smtClean="0"/>
              <a:t>; it was a project intended to highlight the particular connection between housing and health for vulnerable people</a:t>
            </a:r>
          </a:p>
          <a:p>
            <a:pPr>
              <a:spcBef>
                <a:spcPts val="1200"/>
              </a:spcBef>
              <a:buClr>
                <a:schemeClr val="accent1"/>
              </a:buClr>
            </a:pPr>
            <a:r>
              <a:rPr lang="en-GB" sz="1850" dirty="0" smtClean="0"/>
              <a:t>It’s purpose was to consider </a:t>
            </a:r>
            <a:r>
              <a:rPr lang="en-GB" sz="1850" b="1" dirty="0" smtClean="0">
                <a:solidFill>
                  <a:srgbClr val="009999"/>
                </a:solidFill>
              </a:rPr>
              <a:t>supply &amp; demand</a:t>
            </a:r>
            <a:r>
              <a:rPr lang="en-GB" sz="1850" dirty="0" smtClean="0"/>
              <a:t>, and the efficacy of </a:t>
            </a:r>
            <a:r>
              <a:rPr lang="en-GB" sz="1850" b="1" dirty="0" smtClean="0">
                <a:solidFill>
                  <a:srgbClr val="BA0C2F"/>
                </a:solidFill>
              </a:rPr>
              <a:t>support models</a:t>
            </a:r>
            <a:r>
              <a:rPr lang="en-GB" sz="1850" b="1" dirty="0" smtClean="0"/>
              <a:t> &amp; built environments </a:t>
            </a:r>
            <a:r>
              <a:rPr lang="en-GB" sz="1850" dirty="0" smtClean="0"/>
              <a:t>for a range of client groups &amp; service types</a:t>
            </a:r>
          </a:p>
          <a:p>
            <a:pPr>
              <a:spcBef>
                <a:spcPts val="1200"/>
              </a:spcBef>
              <a:buClr>
                <a:schemeClr val="accent1"/>
              </a:buClr>
            </a:pPr>
            <a:r>
              <a:rPr lang="en-GB" sz="1850" dirty="0" smtClean="0"/>
              <a:t>Complemented &amp; contributed to Housing &amp; Homelessness Strategies, Homelessness Delivery Plan and redesign work around assistive technology models</a:t>
            </a:r>
          </a:p>
          <a:p>
            <a:pPr>
              <a:spcBef>
                <a:spcPts val="1200"/>
              </a:spcBef>
              <a:buClr>
                <a:schemeClr val="accent1"/>
              </a:buClr>
            </a:pPr>
            <a:r>
              <a:rPr lang="en-GB" sz="1850" dirty="0" smtClean="0"/>
              <a:t>The review concluded in March 2017 with a suite of recommendations which were approved by Cabinet.</a:t>
            </a:r>
          </a:p>
          <a:p>
            <a:pPr>
              <a:spcBef>
                <a:spcPts val="1200"/>
              </a:spcBef>
              <a:buClr>
                <a:schemeClr val="accent1"/>
              </a:buClr>
            </a:pPr>
            <a:r>
              <a:rPr lang="en-GB" sz="1850" dirty="0" smtClean="0"/>
              <a:t>Although many of the recommendations have now been delivered, or are in progress, the analysis the review generated is still relevant</a:t>
            </a:r>
          </a:p>
          <a:p>
            <a:endParaRPr lang="en-GB" sz="1850" dirty="0" smtClean="0"/>
          </a:p>
          <a:p>
            <a:pPr>
              <a:buNone/>
            </a:pPr>
            <a:endParaRPr lang="en-GB" sz="185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250825" y="476250"/>
            <a:ext cx="3168650" cy="503238"/>
          </a:xfrm>
        </p:spPr>
        <p:txBody>
          <a:bodyPr/>
          <a:lstStyle/>
          <a:p>
            <a:pPr algn="l"/>
            <a:r>
              <a:rPr lang="en-GB" altLang="en-US" b="1" smtClean="0">
                <a:solidFill>
                  <a:srgbClr val="000000"/>
                </a:solidFill>
                <a:latin typeface="Calibri" panose="020F0502020204030204" pitchFamily="34" charset="0"/>
                <a:cs typeface="Calibri" panose="020F0502020204030204" pitchFamily="34" charset="0"/>
              </a:rPr>
              <a:t/>
            </a:r>
            <a:br>
              <a:rPr lang="en-GB" altLang="en-US" b="1" smtClean="0">
                <a:solidFill>
                  <a:srgbClr val="000000"/>
                </a:solidFill>
                <a:latin typeface="Calibri" panose="020F0502020204030204" pitchFamily="34" charset="0"/>
                <a:cs typeface="Calibri" panose="020F0502020204030204" pitchFamily="34" charset="0"/>
              </a:rPr>
            </a:br>
            <a:r>
              <a:rPr lang="en-GB" altLang="en-US" sz="2400" smtClean="0">
                <a:solidFill>
                  <a:srgbClr val="000000"/>
                </a:solidFill>
                <a:cs typeface="Calibri" panose="020F0502020204030204" pitchFamily="34" charset="0"/>
              </a:rPr>
              <a:t>The Care Act 2014</a:t>
            </a:r>
            <a:r>
              <a:rPr lang="en-GB" altLang="en-US" b="1" smtClean="0">
                <a:solidFill>
                  <a:srgbClr val="000000"/>
                </a:solidFill>
                <a:latin typeface="Calibri" panose="020F0502020204030204" pitchFamily="34" charset="0"/>
                <a:cs typeface="Calibri" panose="020F0502020204030204" pitchFamily="34" charset="0"/>
              </a:rPr>
              <a:t/>
            </a:r>
            <a:br>
              <a:rPr lang="en-GB" altLang="en-US" b="1" smtClean="0">
                <a:solidFill>
                  <a:srgbClr val="000000"/>
                </a:solidFill>
                <a:latin typeface="Calibri" panose="020F0502020204030204" pitchFamily="34" charset="0"/>
                <a:cs typeface="Calibri" panose="020F0502020204030204" pitchFamily="34" charset="0"/>
              </a:rPr>
            </a:br>
            <a:endParaRPr lang="en-GB" altLang="en-US" smtClean="0"/>
          </a:p>
        </p:txBody>
      </p:sp>
      <p:sp>
        <p:nvSpPr>
          <p:cNvPr id="4" name="TextBox 3"/>
          <p:cNvSpPr txBox="1"/>
          <p:nvPr/>
        </p:nvSpPr>
        <p:spPr>
          <a:xfrm>
            <a:off x="250825" y="1196975"/>
            <a:ext cx="8569325" cy="5059363"/>
          </a:xfrm>
          <a:prstGeom prst="rect">
            <a:avLst/>
          </a:prstGeom>
          <a:noFill/>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pPr>
            <a:r>
              <a:rPr lang="en-GB" altLang="en-US" sz="1400">
                <a:solidFill>
                  <a:srgbClr val="000000"/>
                </a:solidFill>
                <a:latin typeface="Calibri" panose="020F0502020204030204" pitchFamily="34" charset="0"/>
                <a:cs typeface="Calibri" panose="020F0502020204030204" pitchFamily="34" charset="0"/>
              </a:rPr>
              <a:t>The Care Act 2014 is by far the most wide-ranging legislation affecting adult social care and related partners. It consolidated existing legislation and provided a more systematic focus on the “wellbeing” of all adults, </a:t>
            </a:r>
            <a:r>
              <a:rPr lang="en-GB" altLang="en-US" sz="1400">
                <a:latin typeface="Calibri" panose="020F0502020204030204" pitchFamily="34" charset="0"/>
                <a:cs typeface="Calibri" panose="020F0502020204030204" pitchFamily="34" charset="0"/>
              </a:rPr>
              <a:t>including informal carers of those with eligible care needs. </a:t>
            </a:r>
            <a:r>
              <a:rPr lang="en-GB" altLang="en-US" sz="1400">
                <a:solidFill>
                  <a:srgbClr val="000000"/>
                </a:solidFill>
                <a:latin typeface="Calibri" panose="020F0502020204030204" pitchFamily="34" charset="0"/>
                <a:cs typeface="Calibri" panose="020F0502020204030204" pitchFamily="34" charset="0"/>
              </a:rPr>
              <a:t>The Care Act 2014 frames the role of the local authority as one of system leadership. </a:t>
            </a:r>
          </a:p>
          <a:p>
            <a:pPr eaLnBrk="1" hangingPunct="1">
              <a:lnSpc>
                <a:spcPct val="90000"/>
              </a:lnSpc>
              <a:spcBef>
                <a:spcPts val="1000"/>
              </a:spcBef>
            </a:pPr>
            <a:r>
              <a:rPr lang="en-GB" altLang="en-US" sz="1400">
                <a:solidFill>
                  <a:srgbClr val="000000"/>
                </a:solidFill>
                <a:latin typeface="Calibri" panose="020F0502020204030204" pitchFamily="34" charset="0"/>
                <a:cs typeface="Calibri" panose="020F0502020204030204" pitchFamily="34" charset="0"/>
              </a:rPr>
              <a:t>It extends beyond the responsibility of Adult Social Services to meet eligible care needs – wellbeing is broadly defined and all areas of the council have a role to play in:</a:t>
            </a:r>
          </a:p>
          <a:p>
            <a:pPr eaLnBrk="1" hangingPunct="1">
              <a:lnSpc>
                <a:spcPct val="90000"/>
              </a:lnSpc>
              <a:spcBef>
                <a:spcPts val="1000"/>
              </a:spcBef>
              <a:buFont typeface="Arial" panose="020B0604020202020204" pitchFamily="34" charset="0"/>
              <a:buChar char="•"/>
            </a:pPr>
            <a:r>
              <a:rPr lang="en-GB" altLang="en-US" sz="1400">
                <a:solidFill>
                  <a:srgbClr val="000000"/>
                </a:solidFill>
                <a:latin typeface="Calibri" panose="020F0502020204030204" pitchFamily="34" charset="0"/>
                <a:cs typeface="Calibri" panose="020F0502020204030204" pitchFamily="34" charset="0"/>
              </a:rPr>
              <a:t>Promoting individual well-being</a:t>
            </a:r>
          </a:p>
          <a:p>
            <a:pPr eaLnBrk="1" hangingPunct="1">
              <a:lnSpc>
                <a:spcPct val="90000"/>
              </a:lnSpc>
              <a:spcBef>
                <a:spcPts val="1000"/>
              </a:spcBef>
              <a:buFont typeface="Arial" panose="020B0604020202020204" pitchFamily="34" charset="0"/>
              <a:buChar char="•"/>
            </a:pPr>
            <a:r>
              <a:rPr lang="en-GB" altLang="en-US" sz="1400">
                <a:solidFill>
                  <a:srgbClr val="000000"/>
                </a:solidFill>
                <a:latin typeface="Calibri" panose="020F0502020204030204" pitchFamily="34" charset="0"/>
                <a:cs typeface="Calibri" panose="020F0502020204030204" pitchFamily="34" charset="0"/>
              </a:rPr>
              <a:t>Preventing needs for care and support</a:t>
            </a:r>
          </a:p>
          <a:p>
            <a:pPr eaLnBrk="1" hangingPunct="1">
              <a:lnSpc>
                <a:spcPct val="90000"/>
              </a:lnSpc>
              <a:spcBef>
                <a:spcPts val="1000"/>
              </a:spcBef>
              <a:buFont typeface="Arial" panose="020B0604020202020204" pitchFamily="34" charset="0"/>
              <a:buChar char="•"/>
            </a:pPr>
            <a:r>
              <a:rPr lang="en-GB" altLang="en-US" sz="1400">
                <a:solidFill>
                  <a:srgbClr val="000000"/>
                </a:solidFill>
                <a:latin typeface="Calibri" panose="020F0502020204030204" pitchFamily="34" charset="0"/>
                <a:cs typeface="Calibri" panose="020F0502020204030204" pitchFamily="34" charset="0"/>
              </a:rPr>
              <a:t>Promoting integration of care and support with health services etc.</a:t>
            </a:r>
          </a:p>
          <a:p>
            <a:pPr eaLnBrk="1" hangingPunct="1">
              <a:lnSpc>
                <a:spcPct val="90000"/>
              </a:lnSpc>
              <a:spcBef>
                <a:spcPts val="1000"/>
              </a:spcBef>
              <a:buFont typeface="Arial" panose="020B0604020202020204" pitchFamily="34" charset="0"/>
              <a:buChar char="•"/>
            </a:pPr>
            <a:r>
              <a:rPr lang="en-GB" altLang="en-US" sz="1400">
                <a:solidFill>
                  <a:srgbClr val="000000"/>
                </a:solidFill>
                <a:latin typeface="Calibri" panose="020F0502020204030204" pitchFamily="34" charset="0"/>
                <a:cs typeface="Calibri" panose="020F0502020204030204" pitchFamily="34" charset="0"/>
              </a:rPr>
              <a:t>Providing information and advice</a:t>
            </a:r>
          </a:p>
          <a:p>
            <a:pPr eaLnBrk="1" hangingPunct="1">
              <a:lnSpc>
                <a:spcPct val="90000"/>
              </a:lnSpc>
              <a:spcBef>
                <a:spcPts val="1000"/>
              </a:spcBef>
              <a:buFont typeface="Arial" panose="020B0604020202020204" pitchFamily="34" charset="0"/>
              <a:buChar char="•"/>
            </a:pPr>
            <a:r>
              <a:rPr lang="en-GB" altLang="en-US" sz="1400">
                <a:solidFill>
                  <a:srgbClr val="000000"/>
                </a:solidFill>
                <a:latin typeface="Calibri" panose="020F0502020204030204" pitchFamily="34" charset="0"/>
                <a:cs typeface="Calibri" panose="020F0502020204030204" pitchFamily="34" charset="0"/>
              </a:rPr>
              <a:t>Promoting diversity and quality in provision of services</a:t>
            </a:r>
          </a:p>
          <a:p>
            <a:pPr eaLnBrk="1" hangingPunct="1">
              <a:lnSpc>
                <a:spcPct val="90000"/>
              </a:lnSpc>
              <a:spcBef>
                <a:spcPts val="1000"/>
              </a:spcBef>
              <a:buFont typeface="Arial" panose="020B0604020202020204" pitchFamily="34" charset="0"/>
              <a:buChar char="•"/>
            </a:pPr>
            <a:r>
              <a:rPr lang="en-GB" altLang="en-US" sz="1400">
                <a:solidFill>
                  <a:srgbClr val="000000"/>
                </a:solidFill>
                <a:latin typeface="Calibri" panose="020F0502020204030204" pitchFamily="34" charset="0"/>
                <a:cs typeface="Calibri" panose="020F0502020204030204" pitchFamily="34" charset="0"/>
              </a:rPr>
              <a:t>Co-operating with relevant partners</a:t>
            </a:r>
          </a:p>
          <a:p>
            <a:pPr eaLnBrk="1" hangingPunct="1">
              <a:lnSpc>
                <a:spcPct val="90000"/>
              </a:lnSpc>
              <a:spcBef>
                <a:spcPts val="1000"/>
              </a:spcBef>
            </a:pPr>
            <a:r>
              <a:rPr lang="en-GB" altLang="en-US" sz="1400">
                <a:solidFill>
                  <a:srgbClr val="000000"/>
                </a:solidFill>
                <a:latin typeface="Calibri" panose="020F0502020204030204" pitchFamily="34" charset="0"/>
                <a:cs typeface="Calibri" panose="020F0502020204030204" pitchFamily="34" charset="0"/>
              </a:rPr>
              <a:t>One key development was the introduction of more systematic safeguarding arrangements </a:t>
            </a:r>
            <a:r>
              <a:rPr lang="en-GB" altLang="en-US" sz="1400">
                <a:solidFill>
                  <a:srgbClr val="000000"/>
                </a:solidFill>
                <a:latin typeface="Calibri" panose="020F0502020204030204" pitchFamily="34" charset="0"/>
              </a:rPr>
              <a:t>so key organisations and individuals with responsibilities for adult safeguarding can agree on how they must work together and what roles they must play to keep adults at risk safe.</a:t>
            </a:r>
            <a:r>
              <a:rPr lang="en-GB" altLang="en-US" sz="1400">
                <a:solidFill>
                  <a:srgbClr val="000000"/>
                </a:solidFill>
                <a:latin typeface="Calibri" panose="020F0502020204030204" pitchFamily="34" charset="0"/>
                <a:cs typeface="Calibri" panose="020F0502020204030204" pitchFamily="34" charset="0"/>
              </a:rPr>
              <a:t> </a:t>
            </a:r>
          </a:p>
          <a:p>
            <a:pPr eaLnBrk="1" hangingPunct="1">
              <a:lnSpc>
                <a:spcPct val="90000"/>
              </a:lnSpc>
              <a:spcBef>
                <a:spcPts val="1000"/>
              </a:spcBef>
            </a:pPr>
            <a:r>
              <a:rPr lang="en-GB" altLang="en-US" sz="1400">
                <a:solidFill>
                  <a:srgbClr val="FF0000"/>
                </a:solidFill>
                <a:latin typeface="Calibri" panose="020F0502020204030204" pitchFamily="34" charset="0"/>
                <a:cs typeface="Calibri" panose="020F0502020204030204" pitchFamily="34" charset="0"/>
              </a:rPr>
              <a:t>Another key element introduced by the Care Act was the market shaping duty placed on local authorities, underpinned by principles of: focusing on outcomes and wellbeing; protecting quality services; supporting sustainability; ensuring choice; co-production with partners.</a:t>
            </a:r>
          </a:p>
          <a:p>
            <a:pPr eaLnBrk="1" hangingPunct="1">
              <a:lnSpc>
                <a:spcPct val="90000"/>
              </a:lnSpc>
              <a:spcBef>
                <a:spcPts val="1000"/>
              </a:spcBef>
            </a:pPr>
            <a:endParaRPr lang="en-GB" altLang="en-US" sz="140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2109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258763" y="476250"/>
            <a:ext cx="6769100" cy="503238"/>
          </a:xfrm>
        </p:spPr>
        <p:txBody>
          <a:bodyPr/>
          <a:lstStyle/>
          <a:p>
            <a:pPr algn="l"/>
            <a:r>
              <a:rPr lang="en-GB" altLang="en-US" b="1" smtClean="0">
                <a:solidFill>
                  <a:srgbClr val="000000"/>
                </a:solidFill>
                <a:latin typeface="Calibri" panose="020F0502020204030204" pitchFamily="34" charset="0"/>
                <a:cs typeface="Calibri" panose="020F0502020204030204" pitchFamily="34" charset="0"/>
              </a:rPr>
              <a:t/>
            </a:r>
            <a:br>
              <a:rPr lang="en-GB" altLang="en-US" b="1" smtClean="0">
                <a:solidFill>
                  <a:srgbClr val="000000"/>
                </a:solidFill>
                <a:latin typeface="Calibri" panose="020F0502020204030204" pitchFamily="34" charset="0"/>
                <a:cs typeface="Calibri" panose="020F0502020204030204" pitchFamily="34" charset="0"/>
              </a:rPr>
            </a:br>
            <a:r>
              <a:rPr lang="en-GB" altLang="en-US" sz="2400" smtClean="0">
                <a:solidFill>
                  <a:srgbClr val="000000"/>
                </a:solidFill>
                <a:cs typeface="Calibri" panose="020F0502020204030204" pitchFamily="34" charset="0"/>
              </a:rPr>
              <a:t>The Homelessness Reduction Act 2017</a:t>
            </a:r>
            <a:r>
              <a:rPr lang="en-GB" altLang="en-US" b="1" smtClean="0">
                <a:solidFill>
                  <a:srgbClr val="000000"/>
                </a:solidFill>
                <a:latin typeface="Calibri" panose="020F0502020204030204" pitchFamily="34" charset="0"/>
                <a:cs typeface="Calibri" panose="020F0502020204030204" pitchFamily="34" charset="0"/>
              </a:rPr>
              <a:t/>
            </a:r>
            <a:br>
              <a:rPr lang="en-GB" altLang="en-US" b="1" smtClean="0">
                <a:solidFill>
                  <a:srgbClr val="000000"/>
                </a:solidFill>
                <a:latin typeface="Calibri" panose="020F0502020204030204" pitchFamily="34" charset="0"/>
                <a:cs typeface="Calibri" panose="020F0502020204030204" pitchFamily="34" charset="0"/>
              </a:rPr>
            </a:br>
            <a:endParaRPr lang="en-GB" altLang="en-US" smtClean="0"/>
          </a:p>
        </p:txBody>
      </p:sp>
      <p:sp>
        <p:nvSpPr>
          <p:cNvPr id="4" name="TextBox 3"/>
          <p:cNvSpPr txBox="1"/>
          <p:nvPr/>
        </p:nvSpPr>
        <p:spPr>
          <a:xfrm>
            <a:off x="250825" y="1196975"/>
            <a:ext cx="8569325" cy="4718050"/>
          </a:xfrm>
          <a:prstGeom prst="rect">
            <a:avLst/>
          </a:prstGeom>
          <a:noFill/>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sz="1400">
                <a:latin typeface="Calibri" panose="020F0502020204030204" pitchFamily="34" charset="0"/>
                <a:cs typeface="Calibri" panose="020F0502020204030204" pitchFamily="34" charset="0"/>
              </a:rPr>
              <a:t>The Homelessness Reduction Act 2017 will place new legal duties on English councils so that everyone who is homeless or at risk of homelessness will have access to meaningful help, irrespective of their priority need status, as long as they are eligible for assistance. The Act will amend part VII of the Housing Act 1996 and is adapted from the model introduced in Wales in 2014.</a:t>
            </a:r>
          </a:p>
          <a:p>
            <a:endParaRPr lang="en-GB" altLang="en-US" sz="1400">
              <a:latin typeface="Calibri" panose="020F0502020204030204" pitchFamily="34" charset="0"/>
              <a:cs typeface="Calibri" panose="020F0502020204030204" pitchFamily="34" charset="0"/>
            </a:endParaRPr>
          </a:p>
          <a:p>
            <a:r>
              <a:rPr lang="en-GB" altLang="en-US" sz="1400">
                <a:latin typeface="Calibri" panose="020F0502020204030204" pitchFamily="34" charset="0"/>
                <a:cs typeface="Calibri" panose="020F0502020204030204" pitchFamily="34" charset="0"/>
              </a:rPr>
              <a:t>The focus of the Act is prevention and the act extends this duty beyond Housing departments, placing a responsibility on a range of partners to identify and respond to homelessness threats and triggers:</a:t>
            </a:r>
          </a:p>
          <a:p>
            <a:endParaRPr lang="en-GB" altLang="en-US" sz="1400">
              <a:latin typeface="Calibri" panose="020F0502020204030204" pitchFamily="34" charset="0"/>
              <a:cs typeface="Calibri" panose="020F0502020204030204" pitchFamily="34" charset="0"/>
            </a:endParaRPr>
          </a:p>
          <a:p>
            <a:pPr eaLnBrk="1" hangingPunct="1">
              <a:lnSpc>
                <a:spcPct val="90000"/>
              </a:lnSpc>
              <a:spcBef>
                <a:spcPts val="1000"/>
              </a:spcBef>
              <a:buFont typeface="Arial" panose="020B0604020202020204" pitchFamily="34" charset="0"/>
              <a:buChar char="•"/>
            </a:pPr>
            <a:r>
              <a:rPr lang="en-GB" altLang="en-US" sz="1400">
                <a:latin typeface="Calibri" panose="020F0502020204030204" pitchFamily="34" charset="0"/>
                <a:cs typeface="Calibri" panose="020F0502020204030204" pitchFamily="34" charset="0"/>
              </a:rPr>
              <a:t>A household is ‘threatened with homelessness’ if they are likely to become homeless within the next </a:t>
            </a:r>
            <a:r>
              <a:rPr lang="en-GB" altLang="en-US" sz="1400" b="1">
                <a:solidFill>
                  <a:schemeClr val="accent1"/>
                </a:solidFill>
                <a:latin typeface="Calibri" panose="020F0502020204030204" pitchFamily="34" charset="0"/>
                <a:cs typeface="Calibri" panose="020F0502020204030204" pitchFamily="34" charset="0"/>
              </a:rPr>
              <a:t>56 days</a:t>
            </a:r>
            <a:r>
              <a:rPr lang="en-GB" altLang="en-US" sz="1400">
                <a:latin typeface="Calibri" panose="020F0502020204030204" pitchFamily="34" charset="0"/>
                <a:cs typeface="Calibri" panose="020F0502020204030204" pitchFamily="34" charset="0"/>
              </a:rPr>
              <a:t>.</a:t>
            </a:r>
          </a:p>
          <a:p>
            <a:pPr eaLnBrk="1" hangingPunct="1">
              <a:lnSpc>
                <a:spcPct val="90000"/>
              </a:lnSpc>
              <a:spcBef>
                <a:spcPts val="1000"/>
              </a:spcBef>
              <a:buFont typeface="Arial" panose="020B0604020202020204" pitchFamily="34" charset="0"/>
              <a:buChar char="•"/>
            </a:pPr>
            <a:r>
              <a:rPr lang="en-GB" altLang="en-US" sz="1400">
                <a:latin typeface="Calibri" panose="020F0502020204030204" pitchFamily="34" charset="0"/>
                <a:cs typeface="Calibri" panose="020F0502020204030204" pitchFamily="34" charset="0"/>
              </a:rPr>
              <a:t>Local authorities must secure the provision of services that give appropriate </a:t>
            </a:r>
            <a:r>
              <a:rPr lang="en-GB" altLang="en-US" sz="1400" b="1">
                <a:solidFill>
                  <a:schemeClr val="accent1"/>
                </a:solidFill>
                <a:latin typeface="Calibri" panose="020F0502020204030204" pitchFamily="34" charset="0"/>
                <a:cs typeface="Calibri" panose="020F0502020204030204" pitchFamily="34" charset="0"/>
              </a:rPr>
              <a:t>information and advice </a:t>
            </a:r>
            <a:r>
              <a:rPr lang="en-GB" altLang="en-US" sz="1400">
                <a:latin typeface="Calibri" panose="020F0502020204030204" pitchFamily="34" charset="0"/>
                <a:cs typeface="Calibri" panose="020F0502020204030204" pitchFamily="34" charset="0"/>
              </a:rPr>
              <a:t>about preventing homelessness, securing housing and legal rights</a:t>
            </a:r>
          </a:p>
          <a:p>
            <a:pPr eaLnBrk="1" hangingPunct="1">
              <a:lnSpc>
                <a:spcPct val="90000"/>
              </a:lnSpc>
              <a:spcBef>
                <a:spcPts val="1000"/>
              </a:spcBef>
              <a:buFont typeface="Arial" panose="020B0604020202020204" pitchFamily="34" charset="0"/>
              <a:buChar char="•"/>
            </a:pPr>
            <a:r>
              <a:rPr lang="en-GB" altLang="en-US" sz="1400" b="1">
                <a:solidFill>
                  <a:schemeClr val="accent1"/>
                </a:solidFill>
                <a:latin typeface="Calibri" panose="020F0502020204030204" pitchFamily="34" charset="0"/>
                <a:cs typeface="Calibri" panose="020F0502020204030204" pitchFamily="34" charset="0"/>
              </a:rPr>
              <a:t>Personal Housing Plan </a:t>
            </a:r>
            <a:r>
              <a:rPr lang="en-GB" altLang="en-US" sz="1400">
                <a:latin typeface="Calibri" panose="020F0502020204030204" pitchFamily="34" charset="0"/>
                <a:cs typeface="Calibri" panose="020F0502020204030204" pitchFamily="34" charset="0"/>
              </a:rPr>
              <a:t>(PHP) – anyone who is at risk of homelessness, regardless of priority need is entitled to a PHP to understand their housing and support needs and identify their housing options</a:t>
            </a:r>
          </a:p>
          <a:p>
            <a:pPr eaLnBrk="1" hangingPunct="1">
              <a:lnSpc>
                <a:spcPct val="90000"/>
              </a:lnSpc>
              <a:spcBef>
                <a:spcPts val="1000"/>
              </a:spcBef>
              <a:buFont typeface="Arial" panose="020B0604020202020204" pitchFamily="34" charset="0"/>
              <a:buChar char="•"/>
            </a:pPr>
            <a:r>
              <a:rPr lang="en-GB" altLang="en-US" sz="1400" b="1">
                <a:solidFill>
                  <a:schemeClr val="accent1"/>
                </a:solidFill>
                <a:latin typeface="Calibri" panose="020F0502020204030204" pitchFamily="34" charset="0"/>
                <a:cs typeface="Calibri" panose="020F0502020204030204" pitchFamily="34" charset="0"/>
              </a:rPr>
              <a:t>Prevention Duty </a:t>
            </a:r>
            <a:r>
              <a:rPr lang="en-GB" altLang="en-US" sz="1400">
                <a:latin typeface="Calibri" panose="020F0502020204030204" pitchFamily="34" charset="0"/>
                <a:cs typeface="Calibri" panose="020F0502020204030204" pitchFamily="34" charset="0"/>
              </a:rPr>
              <a:t>– the council is required to take reasonable steps to prevent homelessness for all homeless households</a:t>
            </a:r>
          </a:p>
          <a:p>
            <a:pPr eaLnBrk="1" hangingPunct="1">
              <a:lnSpc>
                <a:spcPct val="90000"/>
              </a:lnSpc>
              <a:spcBef>
                <a:spcPts val="1000"/>
              </a:spcBef>
              <a:buFont typeface="Arial" panose="020B0604020202020204" pitchFamily="34" charset="0"/>
              <a:buChar char="•"/>
            </a:pPr>
            <a:r>
              <a:rPr lang="en-GB" altLang="en-US" sz="1400" b="1">
                <a:solidFill>
                  <a:schemeClr val="accent1"/>
                </a:solidFill>
                <a:latin typeface="Calibri" panose="020F0502020204030204" pitchFamily="34" charset="0"/>
                <a:cs typeface="Calibri" panose="020F0502020204030204" pitchFamily="34" charset="0"/>
              </a:rPr>
              <a:t>Relief Duty </a:t>
            </a:r>
            <a:r>
              <a:rPr lang="en-GB" altLang="en-US" sz="1400">
                <a:latin typeface="Calibri" panose="020F0502020204030204" pitchFamily="34" charset="0"/>
                <a:cs typeface="Calibri" panose="020F0502020204030204" pitchFamily="34" charset="0"/>
              </a:rPr>
              <a:t>– the council is required to take reasonable steps to help all homeless households find accommodation for at least six months as a relief from homelessness</a:t>
            </a:r>
          </a:p>
          <a:p>
            <a:pPr eaLnBrk="1" hangingPunct="1">
              <a:lnSpc>
                <a:spcPct val="90000"/>
              </a:lnSpc>
              <a:spcBef>
                <a:spcPts val="1000"/>
              </a:spcBef>
              <a:buFont typeface="Arial" panose="020B0604020202020204" pitchFamily="34" charset="0"/>
              <a:buChar char="•"/>
            </a:pPr>
            <a:r>
              <a:rPr lang="en-GB" altLang="en-US" sz="1400" b="1">
                <a:solidFill>
                  <a:schemeClr val="accent1"/>
                </a:solidFill>
                <a:latin typeface="Calibri" panose="020F0502020204030204" pitchFamily="34" charset="0"/>
                <a:cs typeface="Calibri" panose="020F0502020204030204" pitchFamily="34" charset="0"/>
              </a:rPr>
              <a:t>Duty to Refer </a:t>
            </a:r>
            <a:r>
              <a:rPr lang="en-GB" altLang="en-US" sz="1400">
                <a:latin typeface="Calibri" panose="020F0502020204030204" pitchFamily="34" charset="0"/>
                <a:cs typeface="Calibri" panose="020F0502020204030204" pitchFamily="34" charset="0"/>
              </a:rPr>
              <a:t>– applies to statutory bodies and requires them to refer anyone at risk of homelessness within 56 days to the local Housing department (with their consent) </a:t>
            </a:r>
          </a:p>
        </p:txBody>
      </p:sp>
    </p:spTree>
    <p:extLst>
      <p:ext uri="{BB962C8B-B14F-4D97-AF65-F5344CB8AC3E}">
        <p14:creationId xmlns:p14="http://schemas.microsoft.com/office/powerpoint/2010/main" val="1806055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p:spPr>
        <p:txBody>
          <a:bodyPr/>
          <a:lstStyle/>
          <a:p>
            <a:r>
              <a:rPr lang="en-GB" sz="2200" dirty="0" smtClean="0"/>
              <a:t>‘It’s purpose is to consider </a:t>
            </a:r>
            <a:r>
              <a:rPr lang="en-GB" sz="2200" b="1" dirty="0" smtClean="0">
                <a:solidFill>
                  <a:srgbClr val="009999"/>
                </a:solidFill>
              </a:rPr>
              <a:t>supply &amp; demand</a:t>
            </a:r>
            <a:r>
              <a:rPr lang="en-GB" sz="2200" dirty="0" smtClean="0"/>
              <a:t>, and the efficacy of </a:t>
            </a:r>
            <a:r>
              <a:rPr lang="en-GB" sz="2200" b="1" dirty="0" smtClean="0">
                <a:solidFill>
                  <a:srgbClr val="BA0C2F"/>
                </a:solidFill>
              </a:rPr>
              <a:t>support models </a:t>
            </a:r>
            <a:r>
              <a:rPr lang="en-GB" sz="2200" dirty="0" smtClean="0"/>
              <a:t>&amp;</a:t>
            </a:r>
            <a:r>
              <a:rPr lang="en-GB" sz="2200" b="1" dirty="0" smtClean="0"/>
              <a:t> built environments </a:t>
            </a:r>
            <a:r>
              <a:rPr lang="en-GB" sz="2200" dirty="0" smtClean="0"/>
              <a:t>for a range of client groups &amp; service types’</a:t>
            </a:r>
            <a:endParaRPr lang="en-GB" sz="2200" dirty="0"/>
          </a:p>
        </p:txBody>
      </p:sp>
      <p:sp>
        <p:nvSpPr>
          <p:cNvPr id="3" name="Content Placeholder 2"/>
          <p:cNvSpPr>
            <a:spLocks noGrp="1"/>
          </p:cNvSpPr>
          <p:nvPr>
            <p:ph idx="1"/>
          </p:nvPr>
        </p:nvSpPr>
        <p:spPr>
          <a:xfrm>
            <a:off x="467544" y="1700808"/>
            <a:ext cx="8229600" cy="4060825"/>
          </a:xfrm>
        </p:spPr>
        <p:txBody>
          <a:bodyPr/>
          <a:lstStyle/>
          <a:p>
            <a:pPr>
              <a:spcAft>
                <a:spcPts val="600"/>
              </a:spcAft>
            </a:pPr>
            <a:r>
              <a:rPr lang="en-GB" sz="2500" b="1" dirty="0" smtClean="0">
                <a:solidFill>
                  <a:srgbClr val="009999"/>
                </a:solidFill>
              </a:rPr>
              <a:t>supply &amp; demand </a:t>
            </a:r>
            <a:r>
              <a:rPr lang="en-GB" sz="2500" dirty="0" smtClean="0"/>
              <a:t>– do we have the right types of supported housing and housing support for vulnerable people? Are we utilising what we have effectively?</a:t>
            </a:r>
            <a:endParaRPr lang="en-GB" sz="2500" b="1" dirty="0" smtClean="0">
              <a:solidFill>
                <a:srgbClr val="009999"/>
              </a:solidFill>
            </a:endParaRPr>
          </a:p>
          <a:p>
            <a:pPr>
              <a:spcAft>
                <a:spcPts val="600"/>
              </a:spcAft>
            </a:pPr>
            <a:r>
              <a:rPr lang="en-GB" sz="2500" b="1" dirty="0" smtClean="0">
                <a:solidFill>
                  <a:srgbClr val="BA0C2F"/>
                </a:solidFill>
              </a:rPr>
              <a:t>support models </a:t>
            </a:r>
            <a:r>
              <a:rPr lang="en-GB" sz="2500" dirty="0" smtClean="0"/>
              <a:t>– are we delivering support that prevents homelessness and dependence? Do we deliver innovation &amp; best practice?</a:t>
            </a:r>
            <a:endParaRPr lang="en-GB" sz="2500" b="1" dirty="0" smtClean="0">
              <a:solidFill>
                <a:srgbClr val="BA0C2F"/>
              </a:solidFill>
            </a:endParaRPr>
          </a:p>
          <a:p>
            <a:r>
              <a:rPr lang="en-GB" sz="2500" b="1" dirty="0" smtClean="0"/>
              <a:t>built environments </a:t>
            </a:r>
            <a:r>
              <a:rPr lang="en-GB" sz="2500" dirty="0" smtClean="0"/>
              <a:t>– is supported housing in the right places? Are we meeting modern standards? Are we using limited stock effectively?</a:t>
            </a:r>
            <a:endParaRPr lang="en-GB" sz="25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Review Activities</a:t>
            </a:r>
            <a:endParaRPr lang="en-GB" dirty="0">
              <a:solidFill>
                <a:srgbClr val="C00000"/>
              </a:solidFill>
            </a:endParaRPr>
          </a:p>
        </p:txBody>
      </p:sp>
      <p:sp>
        <p:nvSpPr>
          <p:cNvPr id="3" name="Content Placeholder 2"/>
          <p:cNvSpPr>
            <a:spLocks noGrp="1"/>
          </p:cNvSpPr>
          <p:nvPr>
            <p:ph idx="1"/>
          </p:nvPr>
        </p:nvSpPr>
        <p:spPr>
          <a:xfrm>
            <a:off x="467544" y="1412776"/>
            <a:ext cx="4104456" cy="3240360"/>
          </a:xfrm>
        </p:spPr>
        <p:txBody>
          <a:bodyPr/>
          <a:lstStyle/>
          <a:p>
            <a:pPr>
              <a:buNone/>
            </a:pPr>
            <a:r>
              <a:rPr lang="en-GB" sz="2000" b="1" dirty="0" smtClean="0">
                <a:solidFill>
                  <a:srgbClr val="009999"/>
                </a:solidFill>
              </a:rPr>
              <a:t>Quantitative Study</a:t>
            </a:r>
          </a:p>
          <a:p>
            <a:pPr>
              <a:buNone/>
            </a:pPr>
            <a:endParaRPr lang="en-GB" sz="1000" dirty="0" smtClean="0"/>
          </a:p>
          <a:p>
            <a:r>
              <a:rPr lang="en-GB" sz="2000" dirty="0" smtClean="0"/>
              <a:t>Population Analysis</a:t>
            </a:r>
          </a:p>
          <a:p>
            <a:r>
              <a:rPr lang="en-GB" sz="2000" dirty="0" smtClean="0"/>
              <a:t>Population in Need Analysis</a:t>
            </a:r>
          </a:p>
          <a:p>
            <a:r>
              <a:rPr lang="en-GB" sz="2000" dirty="0" smtClean="0"/>
              <a:t>Performance Analysis</a:t>
            </a:r>
          </a:p>
          <a:p>
            <a:r>
              <a:rPr lang="en-GB" sz="2000" dirty="0" smtClean="0"/>
              <a:t>Financial Modelling</a:t>
            </a:r>
          </a:p>
          <a:p>
            <a:r>
              <a:rPr lang="en-GB" sz="2000" dirty="0" smtClean="0"/>
              <a:t>Pilot Sites Appraisal (Ridge)</a:t>
            </a:r>
          </a:p>
          <a:p>
            <a:r>
              <a:rPr lang="en-GB" sz="2000" dirty="0" smtClean="0"/>
              <a:t>Cross-borough benchmarking</a:t>
            </a:r>
            <a:endParaRPr lang="en-GB" dirty="0" smtClean="0"/>
          </a:p>
          <a:p>
            <a:endParaRPr lang="en-GB" sz="2500" dirty="0" smtClean="0"/>
          </a:p>
        </p:txBody>
      </p:sp>
      <p:sp>
        <p:nvSpPr>
          <p:cNvPr id="4" name="TextBox 3"/>
          <p:cNvSpPr txBox="1"/>
          <p:nvPr/>
        </p:nvSpPr>
        <p:spPr>
          <a:xfrm>
            <a:off x="4716016" y="1340768"/>
            <a:ext cx="4032448" cy="3126497"/>
          </a:xfrm>
          <a:prstGeom prst="rect">
            <a:avLst/>
          </a:prstGeom>
          <a:noFill/>
        </p:spPr>
        <p:txBody>
          <a:bodyPr wrap="square" rtlCol="0">
            <a:spAutoFit/>
          </a:bodyPr>
          <a:lstStyle/>
          <a:p>
            <a:pPr marL="452438" indent="-452438">
              <a:spcBef>
                <a:spcPts val="480"/>
              </a:spcBef>
              <a:spcAft>
                <a:spcPts val="0"/>
              </a:spcAft>
            </a:pPr>
            <a:r>
              <a:rPr lang="en-GB" sz="2000" b="1" dirty="0" smtClean="0">
                <a:solidFill>
                  <a:srgbClr val="009999"/>
                </a:solidFill>
                <a:latin typeface="+mj-lt"/>
              </a:rPr>
              <a:t>Qualitative Study</a:t>
            </a:r>
          </a:p>
          <a:p>
            <a:pPr marL="452438" indent="-452438">
              <a:spcBef>
                <a:spcPts val="480"/>
              </a:spcBef>
              <a:spcAft>
                <a:spcPts val="0"/>
              </a:spcAft>
            </a:pPr>
            <a:endParaRPr lang="en-GB" sz="1000" dirty="0" smtClean="0">
              <a:latin typeface="+mj-lt"/>
            </a:endParaRPr>
          </a:p>
          <a:p>
            <a:pPr marL="363538" indent="-363538">
              <a:spcBef>
                <a:spcPts val="480"/>
              </a:spcBef>
              <a:spcAft>
                <a:spcPts val="0"/>
              </a:spcAft>
              <a:buFont typeface="Arial" pitchFamily="34" charset="0"/>
              <a:buChar char="•"/>
            </a:pPr>
            <a:r>
              <a:rPr lang="en-GB" sz="2000" dirty="0" smtClean="0">
                <a:latin typeface="+mj-lt"/>
              </a:rPr>
              <a:t>Service User Surveys</a:t>
            </a:r>
          </a:p>
          <a:p>
            <a:pPr marL="363538" indent="-363538">
              <a:spcBef>
                <a:spcPts val="480"/>
              </a:spcBef>
              <a:spcAft>
                <a:spcPts val="0"/>
              </a:spcAft>
              <a:buFont typeface="Arial" pitchFamily="34" charset="0"/>
              <a:buChar char="•"/>
            </a:pPr>
            <a:r>
              <a:rPr lang="en-GB" sz="2000" dirty="0" smtClean="0">
                <a:latin typeface="+mj-lt"/>
              </a:rPr>
              <a:t>Service User Focus Groups</a:t>
            </a:r>
          </a:p>
          <a:p>
            <a:pPr marL="363538" indent="-363538">
              <a:spcBef>
                <a:spcPts val="480"/>
              </a:spcBef>
              <a:spcAft>
                <a:spcPts val="0"/>
              </a:spcAft>
              <a:buFont typeface="Arial" pitchFamily="34" charset="0"/>
              <a:buChar char="•"/>
            </a:pPr>
            <a:r>
              <a:rPr lang="en-GB" sz="2000" dirty="0" smtClean="0">
                <a:latin typeface="+mj-lt"/>
              </a:rPr>
              <a:t>Stakeholder Group</a:t>
            </a:r>
          </a:p>
          <a:p>
            <a:pPr marL="363538" indent="-363538">
              <a:spcBef>
                <a:spcPts val="480"/>
              </a:spcBef>
              <a:spcAft>
                <a:spcPts val="0"/>
              </a:spcAft>
              <a:buFont typeface="Arial" pitchFamily="34" charset="0"/>
              <a:buChar char="•"/>
            </a:pPr>
            <a:r>
              <a:rPr lang="en-GB" sz="2000" dirty="0" smtClean="0">
                <a:latin typeface="+mj-lt"/>
              </a:rPr>
              <a:t>Literature/Policy Review</a:t>
            </a:r>
          </a:p>
          <a:p>
            <a:pPr marL="363538" indent="-363538">
              <a:spcBef>
                <a:spcPts val="480"/>
              </a:spcBef>
              <a:spcAft>
                <a:spcPts val="0"/>
              </a:spcAft>
              <a:buFont typeface="Arial" pitchFamily="34" charset="0"/>
              <a:buChar char="•"/>
            </a:pPr>
            <a:r>
              <a:rPr lang="en-GB" sz="2000" dirty="0" smtClean="0">
                <a:latin typeface="+mj-lt"/>
              </a:rPr>
              <a:t>Best Practice Visits</a:t>
            </a:r>
          </a:p>
          <a:p>
            <a:pPr marL="363538" indent="-363538">
              <a:spcBef>
                <a:spcPts val="480"/>
              </a:spcBef>
              <a:spcAft>
                <a:spcPts val="0"/>
              </a:spcAft>
              <a:buFont typeface="Arial" pitchFamily="34" charset="0"/>
              <a:buChar char="•"/>
            </a:pPr>
            <a:r>
              <a:rPr lang="en-GB" sz="2000" dirty="0" smtClean="0">
                <a:latin typeface="+mj-lt"/>
              </a:rPr>
              <a:t>Members Working Group</a:t>
            </a:r>
          </a:p>
          <a:p>
            <a:endParaRPr lang="en-GB" dirty="0"/>
          </a:p>
        </p:txBody>
      </p:sp>
      <p:sp>
        <p:nvSpPr>
          <p:cNvPr id="5" name="TextBox 4"/>
          <p:cNvSpPr txBox="1"/>
          <p:nvPr/>
        </p:nvSpPr>
        <p:spPr>
          <a:xfrm>
            <a:off x="683568" y="4365104"/>
            <a:ext cx="7704856" cy="1446550"/>
          </a:xfrm>
          <a:prstGeom prst="rect">
            <a:avLst/>
          </a:prstGeom>
          <a:noFill/>
          <a:ln>
            <a:solidFill>
              <a:schemeClr val="bg2">
                <a:lumMod val="50000"/>
              </a:schemeClr>
            </a:solidFill>
            <a:prstDash val="sysDash"/>
          </a:ln>
        </p:spPr>
        <p:txBody>
          <a:bodyPr wrap="square" rtlCol="0">
            <a:spAutoFit/>
          </a:bodyPr>
          <a:lstStyle/>
          <a:p>
            <a:pPr marL="363538" indent="-363538" algn="ctr"/>
            <a:r>
              <a:rPr lang="en-GB" b="1" dirty="0" smtClean="0">
                <a:solidFill>
                  <a:srgbClr val="009999"/>
                </a:solidFill>
                <a:latin typeface="+mj-lt"/>
              </a:rPr>
              <a:t>Since then…</a:t>
            </a:r>
          </a:p>
          <a:p>
            <a:pPr marL="185738" indent="-185738">
              <a:buFont typeface="Arial" panose="020B0604020202020204" pitchFamily="34" charset="0"/>
              <a:buChar char="•"/>
            </a:pPr>
            <a:r>
              <a:rPr lang="en-GB" sz="1400" dirty="0" smtClean="0">
                <a:latin typeface="+mj-lt"/>
              </a:rPr>
              <a:t>A range of co-production activity has taken place, especially with older and younger people</a:t>
            </a:r>
          </a:p>
          <a:p>
            <a:pPr marL="185738" indent="-185738">
              <a:buFont typeface="Arial" panose="020B0604020202020204" pitchFamily="34" charset="0"/>
              <a:buChar char="•"/>
            </a:pPr>
            <a:r>
              <a:rPr lang="en-GB" sz="1400" dirty="0" smtClean="0">
                <a:latin typeface="+mj-lt"/>
              </a:rPr>
              <a:t>A review of the Mental Health and Single Homeless Pathways was conducted</a:t>
            </a:r>
          </a:p>
          <a:p>
            <a:pPr marL="185738" indent="-185738">
              <a:buFont typeface="Arial" panose="020B0604020202020204" pitchFamily="34" charset="0"/>
              <a:buChar char="•"/>
            </a:pPr>
            <a:r>
              <a:rPr lang="en-GB" sz="1400" dirty="0" smtClean="0">
                <a:latin typeface="+mj-lt"/>
              </a:rPr>
              <a:t>Data analysis has been updated to with reflect 2017/18 figures where available</a:t>
            </a:r>
          </a:p>
          <a:p>
            <a:pPr marL="185738" indent="-185738">
              <a:buFont typeface="Arial" panose="020B0604020202020204" pitchFamily="34" charset="0"/>
              <a:buChar char="•"/>
            </a:pPr>
            <a:r>
              <a:rPr lang="en-GB" sz="1400" dirty="0" smtClean="0">
                <a:latin typeface="+mj-lt"/>
              </a:rPr>
              <a:t>A range of commissioning activity has taken place</a:t>
            </a:r>
          </a:p>
          <a:p>
            <a:pPr marL="185738" indent="-185738">
              <a:buFont typeface="Arial" panose="020B0604020202020204" pitchFamily="34" charset="0"/>
              <a:buChar char="•"/>
            </a:pPr>
            <a:r>
              <a:rPr lang="en-GB" sz="1400" dirty="0" smtClean="0">
                <a:latin typeface="+mj-lt"/>
              </a:rPr>
              <a:t>Haringey’s Cabinet has changed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41910663"/>
              </p:ext>
            </p:extLst>
          </p:nvPr>
        </p:nvGraphicFramePr>
        <p:xfrm>
          <a:off x="179512" y="747574"/>
          <a:ext cx="8784976" cy="5001891"/>
        </p:xfrm>
        <a:graphic>
          <a:graphicData uri="http://schemas.openxmlformats.org/drawingml/2006/table">
            <a:tbl>
              <a:tblPr firstRow="1" bandRow="1">
                <a:tableStyleId>{5C22544A-7EE6-4342-B048-85BDC9FD1C3A}</a:tableStyleId>
              </a:tblPr>
              <a:tblGrid>
                <a:gridCol w="1033527">
                  <a:extLst>
                    <a:ext uri="{9D8B030D-6E8A-4147-A177-3AD203B41FA5}">
                      <a16:colId xmlns:a16="http://schemas.microsoft.com/office/drawing/2014/main" val="20000"/>
                    </a:ext>
                  </a:extLst>
                </a:gridCol>
                <a:gridCol w="5022136">
                  <a:extLst>
                    <a:ext uri="{9D8B030D-6E8A-4147-A177-3AD203B41FA5}">
                      <a16:colId xmlns:a16="http://schemas.microsoft.com/office/drawing/2014/main" val="20002"/>
                    </a:ext>
                  </a:extLst>
                </a:gridCol>
                <a:gridCol w="2729313">
                  <a:extLst>
                    <a:ext uri="{9D8B030D-6E8A-4147-A177-3AD203B41FA5}">
                      <a16:colId xmlns:a16="http://schemas.microsoft.com/office/drawing/2014/main" val="20003"/>
                    </a:ext>
                  </a:extLst>
                </a:gridCol>
              </a:tblGrid>
              <a:tr h="368931">
                <a:tc>
                  <a:txBody>
                    <a:bodyPr/>
                    <a:lstStyle/>
                    <a:p>
                      <a:r>
                        <a:rPr lang="en-GB" dirty="0" smtClean="0"/>
                        <a:t>Group</a:t>
                      </a:r>
                      <a:endParaRPr lang="en-GB" dirty="0"/>
                    </a:p>
                  </a:txBody>
                  <a:tcPr anchor="ctr"/>
                </a:tc>
                <a:tc>
                  <a:txBody>
                    <a:bodyPr/>
                    <a:lstStyle/>
                    <a:p>
                      <a:r>
                        <a:rPr lang="en-GB" dirty="0" smtClean="0"/>
                        <a:t>Demand</a:t>
                      </a:r>
                      <a:endParaRPr lang="en-GB" dirty="0"/>
                    </a:p>
                  </a:txBody>
                  <a:tcPr anchor="ctr"/>
                </a:tc>
                <a:tc>
                  <a:txBody>
                    <a:bodyPr/>
                    <a:lstStyle/>
                    <a:p>
                      <a:r>
                        <a:rPr lang="en-GB" dirty="0" smtClean="0"/>
                        <a:t>Gaps</a:t>
                      </a:r>
                      <a:endParaRPr lang="en-GB" dirty="0"/>
                    </a:p>
                  </a:txBody>
                  <a:tcPr anchor="ctr"/>
                </a:tc>
                <a:extLst>
                  <a:ext uri="{0D108BD9-81ED-4DB2-BD59-A6C34878D82A}">
                    <a16:rowId xmlns:a16="http://schemas.microsoft.com/office/drawing/2014/main" val="10000"/>
                  </a:ext>
                </a:extLst>
              </a:tr>
              <a:tr h="1147530">
                <a:tc>
                  <a:txBody>
                    <a:bodyPr/>
                    <a:lstStyle/>
                    <a:p>
                      <a:r>
                        <a:rPr lang="en-GB" sz="1400" b="1" dirty="0" smtClean="0"/>
                        <a:t>Learning Disability</a:t>
                      </a:r>
                      <a:endParaRPr lang="en-GB" sz="1400" b="1" dirty="0"/>
                    </a:p>
                  </a:txBody>
                  <a:tcPr anchor="ctr"/>
                </a:tc>
                <a:tc>
                  <a:txBody>
                    <a:bodyPr/>
                    <a:lstStyle/>
                    <a:p>
                      <a:pPr marL="88900" indent="-88900">
                        <a:buFont typeface="Arial" pitchFamily="34" charset="0"/>
                        <a:buChar char="•"/>
                      </a:pPr>
                      <a:r>
                        <a:rPr lang="en-GB" sz="1400" dirty="0" smtClean="0"/>
                        <a:t> Low</a:t>
                      </a:r>
                      <a:r>
                        <a:rPr lang="en-GB" sz="1400" baseline="0" dirty="0" smtClean="0"/>
                        <a:t> </a:t>
                      </a:r>
                      <a:r>
                        <a:rPr lang="en-GB" sz="1400" dirty="0" smtClean="0"/>
                        <a:t>demand for HRS provision </a:t>
                      </a:r>
                    </a:p>
                    <a:p>
                      <a:pPr marL="88900" indent="-88900">
                        <a:buFont typeface="Arial" pitchFamily="34" charset="0"/>
                        <a:buChar char="•"/>
                      </a:pPr>
                      <a:r>
                        <a:rPr lang="en-GB" sz="1400" dirty="0" smtClean="0"/>
                        <a:t> 52%</a:t>
                      </a:r>
                      <a:r>
                        <a:rPr lang="en-GB" sz="1400" baseline="0" dirty="0" smtClean="0"/>
                        <a:t> increase in demand for supported living</a:t>
                      </a:r>
                    </a:p>
                    <a:p>
                      <a:pPr marL="88900" indent="-88900">
                        <a:buFont typeface="Arial" pitchFamily="34" charset="0"/>
                        <a:buChar char="•"/>
                      </a:pPr>
                      <a:r>
                        <a:rPr lang="en-GB" sz="1400" baseline="0" dirty="0" smtClean="0"/>
                        <a:t> 40 young people transition to Adults each year</a:t>
                      </a:r>
                    </a:p>
                    <a:p>
                      <a:pPr marL="88900" indent="-88900">
                        <a:buFont typeface="Arial" pitchFamily="34" charset="0"/>
                        <a:buChar char="•"/>
                      </a:pPr>
                      <a:r>
                        <a:rPr lang="en-GB" sz="1400" baseline="0" dirty="0" smtClean="0"/>
                        <a:t> Large proportion of people placed out of borough</a:t>
                      </a:r>
                    </a:p>
                    <a:p>
                      <a:pPr marL="88900" indent="-88900">
                        <a:buFont typeface="Arial" pitchFamily="34" charset="0"/>
                        <a:buChar char="•"/>
                      </a:pPr>
                      <a:r>
                        <a:rPr lang="en-GB" sz="1400" baseline="0" dirty="0" smtClean="0"/>
                        <a:t> No independent or alternative tenure options</a:t>
                      </a:r>
                      <a:endParaRPr lang="en-GB" sz="1400" dirty="0" smtClean="0"/>
                    </a:p>
                  </a:txBody>
                  <a:tcPr anchor="ctr"/>
                </a:tc>
                <a:tc>
                  <a:txBody>
                    <a:bodyPr/>
                    <a:lstStyle/>
                    <a:p>
                      <a:pPr marL="95250" indent="-95250">
                        <a:buFont typeface="Arial" pitchFamily="34" charset="0"/>
                        <a:buChar char="•"/>
                      </a:pPr>
                      <a:r>
                        <a:rPr lang="en-GB" sz="1400" baseline="0" dirty="0" smtClean="0"/>
                        <a:t>Purpose built provision for very complex cohort</a:t>
                      </a:r>
                    </a:p>
                    <a:p>
                      <a:pPr marL="95250" indent="-95250">
                        <a:buFont typeface="Arial" pitchFamily="34" charset="0"/>
                        <a:buChar char="•"/>
                      </a:pPr>
                      <a:r>
                        <a:rPr lang="en-GB" sz="1400" baseline="0" dirty="0" smtClean="0"/>
                        <a:t>Independent specialist housing models</a:t>
                      </a:r>
                    </a:p>
                    <a:p>
                      <a:pPr marL="95250" indent="-95250">
                        <a:buFont typeface="Arial" pitchFamily="34" charset="0"/>
                        <a:buChar char="•"/>
                      </a:pPr>
                      <a:r>
                        <a:rPr lang="en-GB" sz="1400" baseline="0" dirty="0" smtClean="0"/>
                        <a:t>In-borough provision</a:t>
                      </a:r>
                    </a:p>
                  </a:txBody>
                  <a:tcPr anchor="ctr"/>
                </a:tc>
                <a:extLst>
                  <a:ext uri="{0D108BD9-81ED-4DB2-BD59-A6C34878D82A}">
                    <a16:rowId xmlns:a16="http://schemas.microsoft.com/office/drawing/2014/main" val="10001"/>
                  </a:ext>
                </a:extLst>
              </a:tr>
              <a:tr h="1139789">
                <a:tc>
                  <a:txBody>
                    <a:bodyPr/>
                    <a:lstStyle/>
                    <a:p>
                      <a:r>
                        <a:rPr lang="en-GB" sz="1400" b="1" dirty="0" smtClean="0"/>
                        <a:t>Mental Health</a:t>
                      </a:r>
                      <a:endParaRPr lang="en-GB" sz="1400" b="1" dirty="0"/>
                    </a:p>
                  </a:txBody>
                  <a:tcPr anchor="ctr"/>
                </a:tc>
                <a:tc>
                  <a:txBody>
                    <a:bodyPr/>
                    <a:lstStyle/>
                    <a:p>
                      <a:pPr marL="88900" indent="-88900">
                        <a:buFont typeface="Arial" pitchFamily="34" charset="0"/>
                        <a:buChar char="•"/>
                      </a:pPr>
                      <a:r>
                        <a:rPr lang="en-GB" sz="1400" dirty="0" smtClean="0"/>
                        <a:t>116% increase in referrals to HRS mental health provision since 2013</a:t>
                      </a:r>
                    </a:p>
                    <a:p>
                      <a:pPr marL="88900" indent="-88900">
                        <a:buFont typeface="Arial" pitchFamily="34" charset="0"/>
                        <a:buChar char="•"/>
                      </a:pPr>
                      <a:r>
                        <a:rPr lang="en-GB" sz="1400" dirty="0" smtClean="0"/>
                        <a:t>54% increase in demand for supported living</a:t>
                      </a:r>
                    </a:p>
                    <a:p>
                      <a:pPr>
                        <a:buFont typeface="Arial" pitchFamily="34" charset="0"/>
                        <a:buChar char="•"/>
                      </a:pPr>
                      <a:r>
                        <a:rPr lang="en-GB" sz="1400" dirty="0" smtClean="0"/>
                        <a:t> Need for additional 50 units by 2030 (pop)</a:t>
                      </a:r>
                    </a:p>
                    <a:p>
                      <a:pPr>
                        <a:buFont typeface="Arial" pitchFamily="34" charset="0"/>
                        <a:buChar char="•"/>
                      </a:pPr>
                      <a:r>
                        <a:rPr lang="en-GB" sz="1400" baseline="0" dirty="0" smtClean="0"/>
                        <a:t> Significant problems with delayed discharge and over-staying in Recovery Houses</a:t>
                      </a:r>
                    </a:p>
                  </a:txBody>
                  <a:tcPr anchor="ctr"/>
                </a:tc>
                <a:tc>
                  <a:txBody>
                    <a:bodyPr/>
                    <a:lstStyle/>
                    <a:p>
                      <a:pPr marL="84138" marR="0" lvl="0" indent="-841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aseline="0" dirty="0" smtClean="0"/>
                        <a:t>Purpose built provision for very complex cohort</a:t>
                      </a:r>
                      <a:endParaRPr lang="en-GB" sz="1400" dirty="0" smtClean="0"/>
                    </a:p>
                    <a:p>
                      <a:pPr marL="84138" indent="-84138">
                        <a:buFont typeface="Arial" panose="020B0604020202020204" pitchFamily="34" charset="0"/>
                        <a:buChar char="•"/>
                      </a:pPr>
                      <a:r>
                        <a:rPr lang="en-GB" sz="1400" dirty="0" smtClean="0"/>
                        <a:t>Housing</a:t>
                      </a:r>
                      <a:r>
                        <a:rPr lang="en-GB" sz="1400" baseline="0" dirty="0" smtClean="0"/>
                        <a:t> solutions with support</a:t>
                      </a:r>
                    </a:p>
                    <a:p>
                      <a:pPr marL="95250" indent="-95250">
                        <a:buFont typeface="Arial" pitchFamily="34" charset="0"/>
                        <a:buChar char="•"/>
                      </a:pPr>
                      <a:r>
                        <a:rPr lang="en-GB" sz="1400" baseline="0" dirty="0" smtClean="0"/>
                        <a:t>Supported housing for older people with MH</a:t>
                      </a:r>
                      <a:endParaRPr lang="en-GB" sz="1400" dirty="0"/>
                    </a:p>
                  </a:txBody>
                  <a:tcPr anchor="ctr"/>
                </a:tc>
                <a:extLst>
                  <a:ext uri="{0D108BD9-81ED-4DB2-BD59-A6C34878D82A}">
                    <a16:rowId xmlns:a16="http://schemas.microsoft.com/office/drawing/2014/main" val="10002"/>
                  </a:ext>
                </a:extLst>
              </a:tr>
              <a:tr h="1064333">
                <a:tc>
                  <a:txBody>
                    <a:bodyPr/>
                    <a:lstStyle/>
                    <a:p>
                      <a:r>
                        <a:rPr lang="en-GB" sz="1400" b="1" dirty="0" smtClean="0"/>
                        <a:t>Older People</a:t>
                      </a:r>
                      <a:endParaRPr lang="en-GB" sz="1400" b="1" dirty="0"/>
                    </a:p>
                  </a:txBody>
                  <a:tcPr anchor="ctr"/>
                </a:tc>
                <a:tc>
                  <a:txBody>
                    <a:bodyPr/>
                    <a:lstStyle/>
                    <a:p>
                      <a:pPr>
                        <a:buFont typeface="Arial" pitchFamily="34" charset="0"/>
                        <a:buChar char="•"/>
                      </a:pPr>
                      <a:r>
                        <a:rPr lang="en-GB" sz="1400" dirty="0" smtClean="0"/>
                        <a:t> Population set to increase by 15% by 2023</a:t>
                      </a:r>
                    </a:p>
                    <a:p>
                      <a:pPr>
                        <a:buFont typeface="Arial" pitchFamily="34" charset="0"/>
                        <a:buChar char="•"/>
                      </a:pPr>
                      <a:r>
                        <a:rPr lang="en-GB" sz="1400" dirty="0" smtClean="0"/>
                        <a:t> Less than 10% demand on sheltered housing </a:t>
                      </a:r>
                    </a:p>
                    <a:p>
                      <a:pPr>
                        <a:buFont typeface="Arial" pitchFamily="34" charset="0"/>
                        <a:buChar char="•"/>
                      </a:pPr>
                      <a:r>
                        <a:rPr lang="en-GB" sz="1400" dirty="0" smtClean="0"/>
                        <a:t> Increasing demand for housing with care</a:t>
                      </a:r>
                    </a:p>
                    <a:p>
                      <a:pPr>
                        <a:buFont typeface="Arial" pitchFamily="34" charset="0"/>
                        <a:buChar char="•"/>
                      </a:pPr>
                      <a:r>
                        <a:rPr lang="en-GB" sz="1400" dirty="0" smtClean="0"/>
                        <a:t> 4% of population diagnosed with dementia  </a:t>
                      </a:r>
                    </a:p>
                    <a:p>
                      <a:pPr>
                        <a:buFont typeface="Arial" pitchFamily="34" charset="0"/>
                        <a:buChar char="•"/>
                      </a:pPr>
                      <a:r>
                        <a:rPr lang="en-GB" sz="1400" dirty="0" smtClean="0"/>
                        <a:t> Social</a:t>
                      </a:r>
                      <a:r>
                        <a:rPr lang="en-GB" sz="1400" baseline="0" dirty="0" smtClean="0"/>
                        <a:t> isolation high – links with frailty</a:t>
                      </a:r>
                    </a:p>
                  </a:txBody>
                  <a:tcPr anchor="ctr"/>
                </a:tc>
                <a:tc>
                  <a:txBody>
                    <a:bodyPr/>
                    <a:lstStyle/>
                    <a:p>
                      <a:pPr marL="95250" indent="-95250">
                        <a:buFont typeface="Arial" pitchFamily="34" charset="0"/>
                        <a:buChar char="•"/>
                      </a:pPr>
                      <a:r>
                        <a:rPr lang="en-GB" sz="1400" dirty="0" smtClean="0"/>
                        <a:t>Over-supply</a:t>
                      </a:r>
                      <a:r>
                        <a:rPr lang="en-GB" sz="1400" baseline="0" dirty="0" smtClean="0"/>
                        <a:t> of low support provision </a:t>
                      </a:r>
                    </a:p>
                    <a:p>
                      <a:pPr marL="95250" indent="-95250">
                        <a:buFont typeface="Arial" pitchFamily="34" charset="0"/>
                        <a:buChar char="•"/>
                      </a:pPr>
                      <a:r>
                        <a:rPr lang="en-GB" sz="1400" baseline="0" dirty="0" smtClean="0"/>
                        <a:t>200 units of Extra-Care</a:t>
                      </a:r>
                    </a:p>
                    <a:p>
                      <a:pPr marL="95250" indent="-95250">
                        <a:buFont typeface="Arial" pitchFamily="34" charset="0"/>
                        <a:buChar char="•"/>
                      </a:pPr>
                      <a:r>
                        <a:rPr lang="en-GB" sz="1400" baseline="0" dirty="0" smtClean="0"/>
                        <a:t>50 units of Nursing Care</a:t>
                      </a:r>
                    </a:p>
                    <a:p>
                      <a:pPr marL="95250" indent="-95250">
                        <a:buFont typeface="Arial" pitchFamily="34" charset="0"/>
                        <a:buChar char="•"/>
                      </a:pPr>
                      <a:r>
                        <a:rPr lang="en-GB" sz="1400" baseline="0" dirty="0" smtClean="0"/>
                        <a:t>Adaptable/Homes for Life</a:t>
                      </a:r>
                      <a:endParaRPr lang="en-GB" sz="1400" dirty="0"/>
                    </a:p>
                  </a:txBody>
                  <a:tcPr anchor="ctr"/>
                </a:tc>
                <a:extLst>
                  <a:ext uri="{0D108BD9-81ED-4DB2-BD59-A6C34878D82A}">
                    <a16:rowId xmlns:a16="http://schemas.microsoft.com/office/drawing/2014/main" val="10003"/>
                  </a:ext>
                </a:extLst>
              </a:tr>
              <a:tr h="928807">
                <a:tc>
                  <a:txBody>
                    <a:bodyPr/>
                    <a:lstStyle/>
                    <a:p>
                      <a:r>
                        <a:rPr lang="en-GB" sz="1400" b="1" dirty="0" smtClean="0"/>
                        <a:t>Young People</a:t>
                      </a:r>
                      <a:endParaRPr lang="en-GB" sz="1400" b="1" dirty="0"/>
                    </a:p>
                  </a:txBody>
                  <a:tcPr anchor="ctr"/>
                </a:tc>
                <a:tc>
                  <a:txBody>
                    <a:bodyPr/>
                    <a:lstStyle/>
                    <a:p>
                      <a:pPr>
                        <a:buFont typeface="Arial" pitchFamily="34" charset="0"/>
                        <a:buChar char="•"/>
                      </a:pPr>
                      <a:r>
                        <a:rPr lang="en-GB" sz="1400" dirty="0" smtClean="0"/>
                        <a:t> Only an average of 9 presentations</a:t>
                      </a:r>
                      <a:r>
                        <a:rPr lang="en-GB" sz="1400" baseline="0" dirty="0" smtClean="0"/>
                        <a:t> </a:t>
                      </a:r>
                      <a:r>
                        <a:rPr lang="en-GB" sz="1400" dirty="0" smtClean="0"/>
                        <a:t>per quarter </a:t>
                      </a:r>
                    </a:p>
                    <a:p>
                      <a:pPr marL="84138" indent="-84138">
                        <a:buFont typeface="Arial" panose="020B0604020202020204" pitchFamily="34" charset="0"/>
                        <a:buChar char="•"/>
                      </a:pPr>
                      <a:r>
                        <a:rPr lang="en-GB" sz="1400" baseline="0" dirty="0" smtClean="0"/>
                        <a:t> </a:t>
                      </a:r>
                      <a:r>
                        <a:rPr lang="en-GB" sz="1400" dirty="0" smtClean="0"/>
                        <a:t>Long stays in supported housing</a:t>
                      </a:r>
                    </a:p>
                    <a:p>
                      <a:pPr>
                        <a:buFont typeface="Arial" pitchFamily="34" charset="0"/>
                        <a:buChar char="•"/>
                      </a:pPr>
                      <a:r>
                        <a:rPr lang="en-GB" sz="1400" dirty="0" smtClean="0"/>
                        <a:t> Increasing demand for semi-independent</a:t>
                      </a:r>
                    </a:p>
                    <a:p>
                      <a:pPr>
                        <a:buFont typeface="Arial" pitchFamily="34" charset="0"/>
                        <a:buChar char="•"/>
                      </a:pPr>
                      <a:r>
                        <a:rPr lang="en-GB" sz="1400" dirty="0" smtClean="0"/>
                        <a:t> No supported housing for young parents</a:t>
                      </a:r>
                      <a:endParaRPr lang="en-GB" sz="1400" dirty="0"/>
                    </a:p>
                  </a:txBody>
                  <a:tcPr anchor="ctr"/>
                </a:tc>
                <a:tc>
                  <a:txBody>
                    <a:bodyPr/>
                    <a:lstStyle/>
                    <a:p>
                      <a:pPr marL="95250" indent="-95250">
                        <a:buFont typeface="Arial" pitchFamily="34" charset="0"/>
                        <a:buChar char="•"/>
                      </a:pPr>
                      <a:r>
                        <a:rPr lang="en-GB" sz="1400" dirty="0" smtClean="0"/>
                        <a:t>Over-supply</a:t>
                      </a:r>
                      <a:r>
                        <a:rPr lang="en-GB" sz="1400" baseline="0" dirty="0" smtClean="0"/>
                        <a:t> in pathway</a:t>
                      </a:r>
                    </a:p>
                    <a:p>
                      <a:pPr marL="95250" indent="-95250">
                        <a:buFont typeface="Arial" pitchFamily="34" charset="0"/>
                        <a:buChar char="•"/>
                      </a:pPr>
                      <a:r>
                        <a:rPr lang="en-GB" sz="1400" baseline="0" dirty="0" smtClean="0"/>
                        <a:t>Need more specialist</a:t>
                      </a:r>
                    </a:p>
                    <a:p>
                      <a:pPr marL="95250" indent="-95250">
                        <a:buFont typeface="Arial" pitchFamily="34" charset="0"/>
                        <a:buChar char="•"/>
                      </a:pPr>
                      <a:r>
                        <a:rPr lang="en-GB" sz="1400" baseline="0" dirty="0" smtClean="0"/>
                        <a:t>Gap in supply </a:t>
                      </a:r>
                      <a:r>
                        <a:rPr lang="en-GB" sz="1400" dirty="0" smtClean="0"/>
                        <a:t>for care leavers</a:t>
                      </a:r>
                      <a:r>
                        <a:rPr lang="en-GB" sz="1400" baseline="0" dirty="0" smtClean="0"/>
                        <a:t> &amp; parents</a:t>
                      </a:r>
                      <a:endParaRPr lang="en-GB" sz="1400" dirty="0" smtClean="0"/>
                    </a:p>
                  </a:txBody>
                  <a:tcPr anchor="ctr"/>
                </a:tc>
                <a:extLst>
                  <a:ext uri="{0D108BD9-81ED-4DB2-BD59-A6C34878D82A}">
                    <a16:rowId xmlns:a16="http://schemas.microsoft.com/office/drawing/2014/main" val="10004"/>
                  </a:ext>
                </a:extLst>
              </a:tr>
            </a:tbl>
          </a:graphicData>
        </a:graphic>
      </p:graphicFrame>
      <p:sp>
        <p:nvSpPr>
          <p:cNvPr id="6" name="Rectangle 5"/>
          <p:cNvSpPr/>
          <p:nvPr/>
        </p:nvSpPr>
        <p:spPr>
          <a:xfrm>
            <a:off x="755576" y="116632"/>
            <a:ext cx="7992888" cy="630942"/>
          </a:xfrm>
          <a:prstGeom prst="rect">
            <a:avLst/>
          </a:prstGeom>
        </p:spPr>
        <p:txBody>
          <a:bodyPr wrap="square">
            <a:spAutoFit/>
          </a:bodyPr>
          <a:lstStyle/>
          <a:p>
            <a:pPr algn="ctr"/>
            <a:r>
              <a:rPr lang="en-GB" sz="3500" dirty="0" smtClean="0"/>
              <a:t>Key Findings – </a:t>
            </a:r>
            <a:r>
              <a:rPr lang="en-GB" sz="3500" dirty="0" smtClean="0">
                <a:solidFill>
                  <a:srgbClr val="C00000"/>
                </a:solidFill>
              </a:rPr>
              <a:t>Supply &amp; Demand</a:t>
            </a:r>
            <a:endParaRPr lang="en-GB" sz="3500" dirty="0">
              <a:solidFill>
                <a:srgbClr val="C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D Synopsis v0.1">
  <a:themeElements>
    <a:clrScheme name="Haringey New 2015">
      <a:dk1>
        <a:srgbClr val="433935"/>
      </a:dk1>
      <a:lt1>
        <a:sysClr val="window" lastClr="FFFFFF"/>
      </a:lt1>
      <a:dk2>
        <a:srgbClr val="DA291C"/>
      </a:dk2>
      <a:lt2>
        <a:srgbClr val="FFFFFF"/>
      </a:lt2>
      <a:accent1>
        <a:srgbClr val="00A499"/>
      </a:accent1>
      <a:accent2>
        <a:srgbClr val="009CDE"/>
      </a:accent2>
      <a:accent3>
        <a:srgbClr val="EF4A81"/>
      </a:accent3>
      <a:accent4>
        <a:srgbClr val="E57200"/>
      </a:accent4>
      <a:accent5>
        <a:srgbClr val="78BE20"/>
      </a:accent5>
      <a:accent6>
        <a:srgbClr val="8246AF"/>
      </a:accent6>
      <a:hlink>
        <a:srgbClr val="0000FF"/>
      </a:hlink>
      <a:folHlink>
        <a:srgbClr val="800080"/>
      </a:folHlink>
    </a:clrScheme>
    <a:fontScheme name="Haringey secondary font">
      <a:majorFont>
        <a:latin typeface="HelveticaNeueLT Std"/>
        <a:ea typeface=""/>
        <a:cs typeface=""/>
      </a:majorFont>
      <a:minorFont>
        <a:latin typeface="HelveticaNeueLT St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PID Synopsis v0.1</Template>
  <TotalTime>4483</TotalTime>
  <Words>2593</Words>
  <Application>Microsoft Office PowerPoint</Application>
  <PresentationFormat>On-screen Show (4:3)</PresentationFormat>
  <Paragraphs>300</Paragraphs>
  <Slides>18</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MS Mincho</vt:lpstr>
      <vt:lpstr>Arial</vt:lpstr>
      <vt:lpstr>Calibri</vt:lpstr>
      <vt:lpstr>Cambria</vt:lpstr>
      <vt:lpstr>Helvetica</vt:lpstr>
      <vt:lpstr>HelveticaNeueLT Std</vt:lpstr>
      <vt:lpstr>Times New Roman</vt:lpstr>
      <vt:lpstr>ヒラギノ角ゴ Pro W3</vt:lpstr>
      <vt:lpstr>PID Synopsis v0.1</vt:lpstr>
      <vt:lpstr>Evidence &amp; Outcomes from the Supported Housing Review</vt:lpstr>
      <vt:lpstr>PowerPoint Presentation</vt:lpstr>
      <vt:lpstr>Supported Housing in Haringey</vt:lpstr>
      <vt:lpstr>Background</vt:lpstr>
      <vt:lpstr> The Care Act 2014 </vt:lpstr>
      <vt:lpstr> The Homelessness Reduction Act 2017 </vt:lpstr>
      <vt:lpstr>‘It’s purpose is to consider supply &amp; demand, and the efficacy of support models &amp; built environments for a range of client groups &amp; service types’</vt:lpstr>
      <vt:lpstr>Review Activities</vt:lpstr>
      <vt:lpstr>PowerPoint Presentation</vt:lpstr>
      <vt:lpstr>PowerPoint Presentation</vt:lpstr>
      <vt:lpstr>Key Findings – Support Needs &amp; Models</vt:lpstr>
      <vt:lpstr>What older people said…</vt:lpstr>
      <vt:lpstr>Key Findings – Built Environments</vt:lpstr>
      <vt:lpstr>The Outcome</vt:lpstr>
      <vt:lpstr>Summary Conclusions</vt:lpstr>
      <vt:lpstr>Proposed Principles</vt:lpstr>
      <vt:lpstr>Recommendations</vt:lpstr>
      <vt:lpstr>Further Reading</vt:lpstr>
    </vt:vector>
  </TitlesOfParts>
  <Company>Haringey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Supported Housing Review</dc:title>
  <dc:creator>ENPEGXT</dc:creator>
  <cp:lastModifiedBy>Taylor Gill1</cp:lastModifiedBy>
  <cp:revision>412</cp:revision>
  <dcterms:created xsi:type="dcterms:W3CDTF">2015-12-09T16:08:57Z</dcterms:created>
  <dcterms:modified xsi:type="dcterms:W3CDTF">2018-09-19T09:49:14Z</dcterms:modified>
</cp:coreProperties>
</file>