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2" r:id="rId5"/>
    <p:sldId id="259" r:id="rId6"/>
    <p:sldId id="263" r:id="rId7"/>
    <p:sldId id="264" r:id="rId8"/>
    <p:sldId id="257" r:id="rId9"/>
    <p:sldId id="274" r:id="rId10"/>
    <p:sldId id="265" r:id="rId11"/>
    <p:sldId id="272" r:id="rId12"/>
    <p:sldId id="271" r:id="rId13"/>
    <p:sldId id="276" r:id="rId14"/>
    <p:sldId id="266" r:id="rId15"/>
    <p:sldId id="275" r:id="rId16"/>
    <p:sldId id="268" r:id="rId17"/>
    <p:sldId id="269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1C"/>
    <a:srgbClr val="CC0000"/>
    <a:srgbClr val="DEEBF7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2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22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6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50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7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3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20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40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40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79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05976-13D3-4BBD-889F-7B4F9DB106CF}" type="datetimeFigureOut">
              <a:rPr lang="en-GB" smtClean="0"/>
              <a:t>31/07/2018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DF35-76AD-4DA8-BB4E-1C3C56BF3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7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lia.Ashley@ccht.org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etirementandgoodliving.com/a-virtual-retirement-community/" TargetMode="External"/><Relationship Id="rId5" Type="http://schemas.openxmlformats.org/officeDocument/2006/relationships/hyperlink" Target="http://perpetualtravel.org/?page_id=106" TargetMode="External"/><Relationship Id="rId4" Type="http://schemas.openxmlformats.org/officeDocument/2006/relationships/hyperlink" Target="https://www.telegraph.co.uk/travel/destinations/asia/japan/tokyo/articles/worlds-first-virtual-reality-airline-vr-technolog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cid:image001.png@01CFE2E7.267E06F0" TargetMode="External"/><Relationship Id="rId7" Type="http://schemas.openxmlformats.org/officeDocument/2006/relationships/hyperlink" Target="https://oomph-wellness.org/abou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uncepingpong.com/bat-foundation/" TargetMode="External"/><Relationship Id="rId5" Type="http://schemas.openxmlformats.org/officeDocument/2006/relationships/hyperlink" Target="http://seniortriathletes.com/gotta-tri-triathlon-in-the-villages-florida/" TargetMode="External"/><Relationship Id="rId4" Type="http://schemas.openxmlformats.org/officeDocument/2006/relationships/hyperlink" Target="https://wheelsforwellbeing.org.uk/cycling-session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dailymail.co.uk/sciencetech/article-4857352/Driverless-taxis-hit-streets-London-2019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LXyX-OvZlUg" TargetMode="External"/><Relationship Id="rId5" Type="http://schemas.openxmlformats.org/officeDocument/2006/relationships/hyperlink" Target="http://consequentialrobotics.com/" TargetMode="External"/><Relationship Id="rId4" Type="http://schemas.openxmlformats.org/officeDocument/2006/relationships/hyperlink" Target="https://tovertafel.com/research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CFE2E7.267E06F0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FE2E7.267E06F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23" y="3753509"/>
            <a:ext cx="1414978" cy="6769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1098" y="560554"/>
            <a:ext cx="11347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800" dirty="0">
                <a:solidFill>
                  <a:srgbClr val="FF741C"/>
                </a:solidFill>
                <a:latin typeface="HelveticaNeueLT Std" panose="020B0604020202020204" pitchFamily="34" charset="0"/>
              </a:rPr>
              <a:t>Live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 Smart </a:t>
            </a:r>
            <a:r>
              <a:rPr lang="en-GB" sz="4800" dirty="0">
                <a:solidFill>
                  <a:srgbClr val="FF741C"/>
                </a:solidFill>
                <a:latin typeface="HelveticaNeueLT Std" panose="020B0604020202020204" pitchFamily="34" charset="0"/>
              </a:rPr>
              <a:t>Live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 Well; Innovations in Later </a:t>
            </a:r>
            <a:r>
              <a:rPr lang="en-GB" sz="4800" dirty="0">
                <a:solidFill>
                  <a:srgbClr val="FF741C"/>
                </a:solidFill>
                <a:latin typeface="HelveticaNeueLT Std" panose="020B0604020202020204" pitchFamily="34" charset="0"/>
              </a:rPr>
              <a:t>Life Living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9427" y="2642319"/>
            <a:ext cx="305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8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 </a:t>
            </a:r>
            <a:r>
              <a:rPr lang="en-GB" sz="48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Life</a:t>
            </a: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4280" y="5195455"/>
            <a:ext cx="3584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Julia Ashley, Chief Executive, C&amp;C</a:t>
            </a:r>
          </a:p>
          <a:p>
            <a:r>
              <a:rPr lang="en-GB" dirty="0"/>
              <a:t>E: 	</a:t>
            </a:r>
            <a:r>
              <a:rPr lang="en-GB" dirty="0">
                <a:hlinkClick r:id="rId4"/>
              </a:rPr>
              <a:t>Julia.Ashley@ccht.org.uk</a:t>
            </a:r>
            <a:endParaRPr lang="en-GB" dirty="0"/>
          </a:p>
          <a:p>
            <a:r>
              <a:rPr lang="en-GB" dirty="0"/>
              <a:t>M: 	07842 179726</a:t>
            </a:r>
          </a:p>
          <a:p>
            <a:r>
              <a:rPr lang="en-GB" dirty="0"/>
              <a:t>T: 	020 79225315 </a:t>
            </a:r>
          </a:p>
        </p:txBody>
      </p:sp>
    </p:spTree>
    <p:extLst>
      <p:ext uri="{BB962C8B-B14F-4D97-AF65-F5344CB8AC3E}">
        <p14:creationId xmlns:p14="http://schemas.microsoft.com/office/powerpoint/2010/main" val="85112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3908" y="640710"/>
            <a:ext cx="11907981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741C"/>
                </a:solidFill>
              </a:rPr>
              <a:t>Global Homes</a:t>
            </a:r>
          </a:p>
          <a:p>
            <a:pPr algn="ctr"/>
            <a:endParaRPr lang="en-GB" sz="3600" dirty="0">
              <a:solidFill>
                <a:srgbClr val="FF741C"/>
              </a:solidFill>
            </a:endParaRPr>
          </a:p>
          <a:p>
            <a:pPr algn="ctr"/>
            <a:r>
              <a:rPr lang="en-GB" sz="2400" dirty="0"/>
              <a:t>Virtual travel </a:t>
            </a:r>
          </a:p>
          <a:p>
            <a:pPr algn="ctr"/>
            <a:r>
              <a:rPr lang="en-GB" dirty="0">
                <a:hlinkClick r:id="rId4"/>
              </a:rPr>
              <a:t>https://www.telegraph.co.uk/travel/destinations/asia/japan/tokyo/articles/worlds-first-virtual-reality-airline-vr-technology/</a:t>
            </a:r>
            <a:r>
              <a:rPr lang="en-GB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Mobile Retirement Community (travel / Air </a:t>
            </a:r>
            <a:r>
              <a:rPr lang="en-GB" sz="2400" dirty="0" err="1"/>
              <a:t>BnB</a:t>
            </a:r>
            <a:r>
              <a:rPr lang="en-GB" sz="2400" dirty="0"/>
              <a:t> / subscription retirement) 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hlinkClick r:id="rId5"/>
              </a:rPr>
              <a:t>http://perpetualtravel.org/?page_id=106</a:t>
            </a:r>
            <a:r>
              <a:rPr lang="en-GB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Retirement (time) Share / ‘Air C&amp;C’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Virtual Communities 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hlinkClick r:id="rId6"/>
              </a:rPr>
              <a:t>http://retirementandgoodliving.com/a-virtual-retirement-community/</a:t>
            </a:r>
            <a:r>
              <a:rPr lang="en-GB" dirty="0"/>
              <a:t> </a:t>
            </a:r>
          </a:p>
          <a:p>
            <a:pPr algn="ctr"/>
            <a:r>
              <a:rPr lang="en-GB" sz="2400" dirty="0"/>
              <a:t>Global-local – connect adjacent town and villages </a:t>
            </a:r>
          </a:p>
        </p:txBody>
      </p:sp>
    </p:spTree>
    <p:extLst>
      <p:ext uri="{BB962C8B-B14F-4D97-AF65-F5344CB8AC3E}">
        <p14:creationId xmlns:p14="http://schemas.microsoft.com/office/powerpoint/2010/main" val="3210040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138161"/>
          </a:xfrm>
        </p:spPr>
      </p:pic>
      <p:sp>
        <p:nvSpPr>
          <p:cNvPr id="5" name="TextBox 4"/>
          <p:cNvSpPr txBox="1"/>
          <p:nvPr/>
        </p:nvSpPr>
        <p:spPr>
          <a:xfrm>
            <a:off x="4395354" y="-1"/>
            <a:ext cx="10567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Angsana New" panose="02020603050405020304" pitchFamily="18" charset="-34"/>
              </a:rPr>
              <a:t>Fitness Communities</a:t>
            </a:r>
          </a:p>
        </p:txBody>
      </p:sp>
    </p:spTree>
    <p:extLst>
      <p:ext uri="{BB962C8B-B14F-4D97-AF65-F5344CB8AC3E}">
        <p14:creationId xmlns:p14="http://schemas.microsoft.com/office/powerpoint/2010/main" val="34703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8223" y="375121"/>
            <a:ext cx="713444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741C"/>
                </a:solidFill>
              </a:rPr>
              <a:t>Fitness Communities</a:t>
            </a:r>
          </a:p>
          <a:p>
            <a:pPr algn="ctr"/>
            <a:endParaRPr lang="en-GB" sz="3200" dirty="0"/>
          </a:p>
          <a:p>
            <a:pPr algn="ctr">
              <a:spcAft>
                <a:spcPts val="600"/>
              </a:spcAft>
            </a:pPr>
            <a:r>
              <a:rPr lang="en-GB" sz="2800" dirty="0"/>
              <a:t>Walking, Cycling, Swimming 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hlinkClick r:id="rId4"/>
              </a:rPr>
              <a:t>https://wheelsforwellbeing.org.uk/cycling-sessions</a:t>
            </a:r>
            <a:r>
              <a:rPr lang="en-GB" sz="2800" dirty="0">
                <a:hlinkClick r:id="rId4"/>
              </a:rPr>
              <a:t>/</a:t>
            </a:r>
            <a:endParaRPr lang="en-GB" sz="2800" dirty="0"/>
          </a:p>
          <a:p>
            <a:pPr algn="ctr">
              <a:spcAft>
                <a:spcPts val="600"/>
              </a:spcAft>
            </a:pPr>
            <a:r>
              <a:rPr lang="en-GB" sz="2800" dirty="0"/>
              <a:t>GAP Tri? 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hlinkClick r:id="rId5"/>
              </a:rPr>
              <a:t>http://seniortriathletes.com/gotta-tri-triathlon-in-the-villages-florida</a:t>
            </a:r>
            <a:r>
              <a:rPr lang="en-GB" sz="2800" dirty="0">
                <a:hlinkClick r:id="rId5"/>
              </a:rPr>
              <a:t>/</a:t>
            </a:r>
            <a:r>
              <a:rPr lang="en-GB" sz="28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GB" sz="2800" dirty="0"/>
              <a:t>Sports – tennis, badminton, table tennis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hlinkClick r:id="rId6"/>
              </a:rPr>
              <a:t>https://www.bouncepingpong.com/bat-foundation</a:t>
            </a:r>
            <a:r>
              <a:rPr lang="en-GB" sz="20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GB" sz="2800" dirty="0"/>
              <a:t>Wellbeing – yoga, </a:t>
            </a:r>
            <a:r>
              <a:rPr lang="en-GB" sz="2800" dirty="0" err="1"/>
              <a:t>pilates</a:t>
            </a:r>
            <a:r>
              <a:rPr lang="en-GB" sz="2800" dirty="0"/>
              <a:t>, Zumba, golf 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hlinkClick r:id="rId7"/>
              </a:rPr>
              <a:t>https://oomph-wellness.org/about</a:t>
            </a:r>
            <a:endParaRPr lang="en-GB" sz="2000" dirty="0"/>
          </a:p>
          <a:p>
            <a:pPr algn="ctr">
              <a:spcAft>
                <a:spcPts val="600"/>
              </a:spcAft>
            </a:pPr>
            <a:r>
              <a:rPr lang="en-GB" sz="2800" dirty="0"/>
              <a:t>Eating – 5-a day challenge, healthy food, cooking</a:t>
            </a:r>
            <a:endParaRPr lang="en-GB" sz="3200" dirty="0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08" y="2126929"/>
            <a:ext cx="5000110" cy="332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74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251"/>
            <a:ext cx="12192000" cy="8113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84027" y="332509"/>
            <a:ext cx="6005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CC0000"/>
                </a:solidFill>
                <a:latin typeface="Calibri Light" panose="020F0302020204030204" pitchFamily="34" charset="0"/>
                <a:cs typeface="Angsana New" panose="02020603050405020304" pitchFamily="18" charset="-34"/>
              </a:rPr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357242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9138" y="667115"/>
            <a:ext cx="11104687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741C"/>
                </a:solidFill>
              </a:rPr>
              <a:t>Technology</a:t>
            </a:r>
          </a:p>
          <a:p>
            <a:pPr algn="ctr"/>
            <a:endParaRPr lang="en-GB" sz="3200" dirty="0">
              <a:solidFill>
                <a:srgbClr val="FF741C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dirty="0"/>
              <a:t>5G</a:t>
            </a:r>
          </a:p>
          <a:p>
            <a:pPr algn="ctr">
              <a:spcAft>
                <a:spcPts val="600"/>
              </a:spcAft>
            </a:pPr>
            <a:r>
              <a:rPr lang="en-GB" sz="2800" dirty="0"/>
              <a:t>Health tech – wearable devices / unconscious interventions</a:t>
            </a:r>
          </a:p>
          <a:p>
            <a:pPr algn="ctr">
              <a:spcAft>
                <a:spcPts val="600"/>
              </a:spcAft>
            </a:pPr>
            <a:r>
              <a:rPr lang="en-GB" sz="2800" dirty="0"/>
              <a:t>Help tech – smart homes / robotics</a:t>
            </a:r>
          </a:p>
          <a:p>
            <a:pPr algn="ctr">
              <a:spcAft>
                <a:spcPts val="600"/>
              </a:spcAft>
            </a:pPr>
            <a:r>
              <a:rPr lang="en-GB" sz="2800" dirty="0"/>
              <a:t>Transport tech – driverless / drone </a:t>
            </a:r>
          </a:p>
          <a:p>
            <a:pPr algn="ctr">
              <a:spcAft>
                <a:spcPts val="600"/>
              </a:spcAft>
            </a:pPr>
            <a:r>
              <a:rPr lang="en-GB" u="sng" dirty="0">
                <a:hlinkClick r:id="rId4"/>
              </a:rPr>
              <a:t>http://www.dailymail.co.uk/sciencetech/article-4857352/Driverless-taxis-hit-streets-London-2019.html</a:t>
            </a:r>
            <a:r>
              <a:rPr lang="en-GB" u="sng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GB" sz="2800" dirty="0"/>
              <a:t>Asset tech – repair fix before symptoms</a:t>
            </a:r>
          </a:p>
          <a:p>
            <a:pPr algn="ctr">
              <a:spcAft>
                <a:spcPts val="600"/>
              </a:spcAft>
            </a:pPr>
            <a:r>
              <a:rPr lang="en-GB" sz="2800" dirty="0"/>
              <a:t>Care tech – learning &amp; responding / dementia support</a:t>
            </a:r>
          </a:p>
          <a:p>
            <a:pPr algn="ctr">
              <a:spcAft>
                <a:spcPts val="600"/>
              </a:spcAft>
            </a:pPr>
            <a:r>
              <a:rPr lang="en-GB" sz="2800" dirty="0"/>
              <a:t>Biometrics</a:t>
            </a:r>
          </a:p>
        </p:txBody>
      </p:sp>
    </p:spTree>
    <p:extLst>
      <p:ext uri="{BB962C8B-B14F-4D97-AF65-F5344CB8AC3E}">
        <p14:creationId xmlns:p14="http://schemas.microsoft.com/office/powerpoint/2010/main" val="43022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0627" y="3719947"/>
            <a:ext cx="592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Angsana New" panose="02020603050405020304" pitchFamily="18" charset="-34"/>
              </a:rPr>
              <a:t>Connectivity</a:t>
            </a:r>
          </a:p>
        </p:txBody>
      </p:sp>
    </p:spTree>
    <p:extLst>
      <p:ext uri="{BB962C8B-B14F-4D97-AF65-F5344CB8AC3E}">
        <p14:creationId xmlns:p14="http://schemas.microsoft.com/office/powerpoint/2010/main" val="248795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98072" y="547146"/>
            <a:ext cx="102430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741C"/>
                </a:solidFill>
              </a:rPr>
              <a:t>Connectivity</a:t>
            </a:r>
          </a:p>
          <a:p>
            <a:pPr algn="ctr"/>
            <a:endParaRPr lang="en-GB" sz="3200" dirty="0">
              <a:solidFill>
                <a:srgbClr val="FF741C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400" dirty="0"/>
              <a:t>Virtual Communities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Digital Concierge Services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Remote Participation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Complex communications </a:t>
            </a:r>
            <a:r>
              <a:rPr lang="en-GB" sz="2000" dirty="0">
                <a:hlinkClick r:id="rId4"/>
              </a:rPr>
              <a:t>https://tovertafel.com/research/</a:t>
            </a:r>
            <a:endParaRPr lang="en-GB" sz="2000" dirty="0"/>
          </a:p>
          <a:p>
            <a:pPr algn="ctr">
              <a:spcAft>
                <a:spcPts val="600"/>
              </a:spcAft>
            </a:pPr>
            <a:r>
              <a:rPr lang="en-GB" sz="2400" dirty="0"/>
              <a:t>Voice control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Social tech – social media / virtual concierge / companion robotics </a:t>
            </a:r>
            <a:r>
              <a:rPr lang="en-GB" sz="2000" dirty="0">
                <a:hlinkClick r:id="rId5"/>
              </a:rPr>
              <a:t>http://consequentialrobotics.com/</a:t>
            </a:r>
            <a:r>
              <a:rPr lang="en-GB" sz="2000" dirty="0"/>
              <a:t> 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  Info tech / Alexa / Siri – 2-way?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VR – visit the globe / immersive experiences / connection 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hlinkClick r:id="rId6"/>
              </a:rPr>
              <a:t>https://www.youtube.com/watch?v=LXyX-OvZlUg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3818" y="4108078"/>
            <a:ext cx="3585035" cy="21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8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0" y="505583"/>
            <a:ext cx="12105409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FF741C"/>
                </a:solidFill>
              </a:rPr>
              <a:t>Thoughts on Direction of Travel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Virtual communities are a real opportunity – the tech just needs pulling together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Live &amp; play inter-generationally and in own community with friends and family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Base services on self-preservation and mutual support</a:t>
            </a:r>
          </a:p>
          <a:p>
            <a:pPr algn="ctr"/>
            <a:r>
              <a:rPr lang="en-GB" sz="2800" dirty="0"/>
              <a:t>Access to the Gig service revolution – change of risk acceptance / protection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 </a:t>
            </a:r>
            <a:r>
              <a:rPr lang="en-GB" dirty="0"/>
              <a:t>Repairs, Meals, Care / Cleaning, Transport, healthcare??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Virtual &amp; real social gatherings &amp; fitness groups 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Subscription Retirement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Robotic support – low level dementia / memory / mobility</a:t>
            </a:r>
          </a:p>
          <a:p>
            <a:pPr algn="ctr">
              <a:spcAft>
                <a:spcPts val="1200"/>
              </a:spcAft>
            </a:pPr>
            <a:r>
              <a:rPr lang="en-GB" sz="2800" dirty="0"/>
              <a:t>Health monitoring / data / LT trends  / events</a:t>
            </a:r>
          </a:p>
          <a:p>
            <a:pPr algn="ctr">
              <a:spcAft>
                <a:spcPts val="600"/>
              </a:spcAft>
            </a:pPr>
            <a:endParaRPr lang="en-GB" sz="2800" dirty="0"/>
          </a:p>
          <a:p>
            <a:pPr algn="ctr"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8777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9383" y="620945"/>
            <a:ext cx="1163444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741C"/>
                </a:solidFill>
              </a:rPr>
              <a:t>Conclusions  for our GAP years</a:t>
            </a:r>
          </a:p>
          <a:p>
            <a:pPr algn="ctr">
              <a:spcAft>
                <a:spcPts val="600"/>
              </a:spcAft>
            </a:pPr>
            <a:endParaRPr lang="en-GB" sz="3200" dirty="0"/>
          </a:p>
          <a:p>
            <a:pPr algn="ctr">
              <a:spcAft>
                <a:spcPts val="600"/>
              </a:spcAft>
            </a:pPr>
            <a:r>
              <a:rPr lang="en-GB" sz="3200" dirty="0"/>
              <a:t>We are in a technological revolution – its changing the shape of everything we know. We need to jump in, invest &amp; develop a funded new-age retirement community</a:t>
            </a:r>
          </a:p>
          <a:p>
            <a:pPr algn="ctr"/>
            <a:endParaRPr lang="en-GB" sz="3200" dirty="0">
              <a:solidFill>
                <a:srgbClr val="FF741C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GB" sz="2800" dirty="0"/>
              <a:t>Motivation, purpose, happiness and fulfilment = better health = </a:t>
            </a:r>
            <a:r>
              <a:rPr lang="en-GB" sz="2800" dirty="0">
                <a:sym typeface="Wingdings" panose="05000000000000000000" pitchFamily="2" charset="2"/>
              </a:rPr>
              <a:t> public £ </a:t>
            </a:r>
            <a:endParaRPr lang="en-GB" sz="2800" dirty="0"/>
          </a:p>
          <a:p>
            <a:pPr algn="ctr">
              <a:spcAft>
                <a:spcPts val="600"/>
              </a:spcAft>
            </a:pPr>
            <a:endParaRPr lang="en-GB" sz="2800" dirty="0"/>
          </a:p>
          <a:p>
            <a:pPr algn="ctr">
              <a:spcAft>
                <a:spcPts val="600"/>
              </a:spcAft>
            </a:pPr>
            <a:r>
              <a:rPr lang="en-GB" sz="2800" dirty="0"/>
              <a:t>Health, fitness, connectivity and access to friends, family &amp; self-directed services are most important – this should be our main focus</a:t>
            </a:r>
          </a:p>
          <a:p>
            <a:pPr algn="ctr">
              <a:spcAft>
                <a:spcPts val="600"/>
              </a:spcAft>
            </a:pPr>
            <a:endParaRPr lang="en-GB" sz="2800" dirty="0"/>
          </a:p>
          <a:p>
            <a:pPr algn="ctr">
              <a:spcAft>
                <a:spcPts val="600"/>
              </a:spcAft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2945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Live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04198" y="1144425"/>
            <a:ext cx="675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At no age do we suddenly revert from wanting fun in our lives.”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3674" y="1589589"/>
            <a:ext cx="10518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want to travel, go out with mates, keep fit, read, sing, learn, walk, engage with nature, and so 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906" y="313761"/>
            <a:ext cx="11800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741C"/>
                </a:solidFill>
              </a:rPr>
              <a:t>The biggest and most needed revolution is to rethink ‘age’</a:t>
            </a:r>
          </a:p>
        </p:txBody>
      </p:sp>
      <p:pic>
        <p:nvPicPr>
          <p:cNvPr id="2051" name="Picture 3" descr="8f56b760-3f8b-4243-9342-89159e7226f5@eurprd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9105">
            <a:off x="6358326" y="2841693"/>
            <a:ext cx="3099944" cy="23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15dfff36-b62d-42e9-8d0b-a5ebbeacc154@eurpr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912">
            <a:off x="7849235" y="3931991"/>
            <a:ext cx="2968389" cy="222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a2c7748-19bb-4258-8f07-14b3429bd27f@eurprd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6788">
            <a:off x="9005389" y="2560249"/>
            <a:ext cx="2802633" cy="2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8b94205-c9e6-400a-9081-d7e3f156ef2b@eurprd0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0" r="76" b="17258"/>
          <a:stretch/>
        </p:blipFill>
        <p:spPr bwMode="auto">
          <a:xfrm>
            <a:off x="197943" y="2268533"/>
            <a:ext cx="6091281" cy="358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88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d82f6cf-04fa-44fc-a08c-a037596c124e@eurprd0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0006" y="1604946"/>
            <a:ext cx="5756888" cy="431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281" y="1032802"/>
            <a:ext cx="21688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Old? </a:t>
            </a:r>
          </a:p>
          <a:p>
            <a:r>
              <a:rPr lang="en-GB" dirty="0">
                <a:solidFill>
                  <a:srgbClr val="FF741C"/>
                </a:solidFill>
              </a:rPr>
              <a:t>Technically yes – 83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dirty="0"/>
              <a:t>Multi-morbidity? </a:t>
            </a:r>
            <a:r>
              <a:rPr lang="en-GB" dirty="0">
                <a:solidFill>
                  <a:srgbClr val="FF741C"/>
                </a:solidFill>
              </a:rPr>
              <a:t>Definitely – too many to mention</a:t>
            </a:r>
          </a:p>
          <a:p>
            <a:endParaRPr lang="en-GB" dirty="0"/>
          </a:p>
          <a:p>
            <a:r>
              <a:rPr lang="en-GB" dirty="0"/>
              <a:t>Mobility? </a:t>
            </a:r>
          </a:p>
          <a:p>
            <a:r>
              <a:rPr lang="en-GB" dirty="0">
                <a:solidFill>
                  <a:srgbClr val="FF741C"/>
                </a:solidFill>
              </a:rPr>
              <a:t>Very hard to walk far</a:t>
            </a:r>
          </a:p>
          <a:p>
            <a:endParaRPr lang="en-GB" dirty="0"/>
          </a:p>
          <a:p>
            <a:r>
              <a:rPr lang="en-GB" dirty="0"/>
              <a:t>Barriers? </a:t>
            </a:r>
          </a:p>
          <a:p>
            <a:r>
              <a:rPr lang="en-GB" dirty="0">
                <a:solidFill>
                  <a:srgbClr val="FF741C"/>
                </a:solidFill>
              </a:rPr>
              <a:t>Little short term memory</a:t>
            </a:r>
          </a:p>
          <a:p>
            <a:endParaRPr lang="en-GB" dirty="0"/>
          </a:p>
          <a:p>
            <a:r>
              <a:rPr lang="en-GB" dirty="0"/>
              <a:t>Using services? </a:t>
            </a:r>
            <a:r>
              <a:rPr lang="en-GB" dirty="0">
                <a:solidFill>
                  <a:srgbClr val="FF741C"/>
                </a:solidFill>
              </a:rPr>
              <a:t>Healthcare, repairs, cleaning, meals, laundry, managing post </a:t>
            </a:r>
          </a:p>
          <a:p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07170" y="239004"/>
            <a:ext cx="11800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741C"/>
                </a:solidFill>
              </a:rPr>
              <a:t>The biggest and most needed revolution is to rethink ‘age’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1083" y="1009912"/>
            <a:ext cx="67437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Experienced?</a:t>
            </a:r>
          </a:p>
          <a:p>
            <a:r>
              <a:rPr lang="en-GB" dirty="0">
                <a:solidFill>
                  <a:schemeClr val="accent6"/>
                </a:solidFill>
              </a:rPr>
              <a:t>Yes – National Service, Engineering, early mobile telephony, women in engineering, hiking, cycling, badminton</a:t>
            </a:r>
          </a:p>
          <a:p>
            <a:endParaRPr lang="en-GB" dirty="0"/>
          </a:p>
          <a:p>
            <a:r>
              <a:rPr lang="en-GB" dirty="0"/>
              <a:t>Healthy?</a:t>
            </a:r>
          </a:p>
          <a:p>
            <a:r>
              <a:rPr lang="en-GB" dirty="0">
                <a:solidFill>
                  <a:schemeClr val="accent6"/>
                </a:solidFill>
              </a:rPr>
              <a:t>Walks as much as possible. Is sociable and enjoys company – has lots of friends, loves family</a:t>
            </a:r>
          </a:p>
          <a:p>
            <a:endParaRPr lang="en-GB" dirty="0"/>
          </a:p>
          <a:p>
            <a:r>
              <a:rPr lang="en-GB" dirty="0"/>
              <a:t>Mobile?</a:t>
            </a:r>
          </a:p>
          <a:p>
            <a:r>
              <a:rPr lang="en-GB" dirty="0">
                <a:solidFill>
                  <a:schemeClr val="accent6"/>
                </a:solidFill>
              </a:rPr>
              <a:t>Still driving. Walks with  stick, pushing for a hip replacement &amp; considering an electric bike or mobility scooter to aid being outdoors</a:t>
            </a:r>
          </a:p>
          <a:p>
            <a:endParaRPr lang="en-GB" dirty="0"/>
          </a:p>
          <a:p>
            <a:r>
              <a:rPr lang="en-GB" dirty="0"/>
              <a:t>Self sufficient?</a:t>
            </a:r>
          </a:p>
          <a:p>
            <a:r>
              <a:rPr lang="en-GB" dirty="0">
                <a:solidFill>
                  <a:schemeClr val="accent6"/>
                </a:solidFill>
              </a:rPr>
              <a:t>System to compensate for poor memory, engaged with friends &amp; family, eating out, on-site services – meals, laundry and repairs, network at new home</a:t>
            </a:r>
          </a:p>
          <a:p>
            <a:endParaRPr lang="en-GB" dirty="0"/>
          </a:p>
          <a:p>
            <a:r>
              <a:rPr lang="en-GB" dirty="0"/>
              <a:t>Giving?</a:t>
            </a:r>
          </a:p>
          <a:p>
            <a:r>
              <a:rPr lang="en-GB" dirty="0">
                <a:solidFill>
                  <a:schemeClr val="accent6"/>
                </a:solidFill>
              </a:rPr>
              <a:t>Provided decades of unpaid childcare and years of unpaid personal care for wife. Still helping anyone he can</a:t>
            </a:r>
          </a:p>
        </p:txBody>
      </p:sp>
    </p:spTree>
    <p:extLst>
      <p:ext uri="{BB962C8B-B14F-4D97-AF65-F5344CB8AC3E}">
        <p14:creationId xmlns:p14="http://schemas.microsoft.com/office/powerpoint/2010/main" val="321511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7d82f6cf-04fa-44fc-a08c-a037596c124e@eurprd0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531" y="1060214"/>
            <a:ext cx="5587339" cy="4190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5408" y="3228735"/>
            <a:ext cx="3397415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A new vision for our ‘</a:t>
            </a:r>
            <a:r>
              <a:rPr lang="en-GB" sz="2800" dirty="0">
                <a:solidFill>
                  <a:srgbClr val="FF741C"/>
                </a:solidFill>
              </a:rPr>
              <a:t>GAP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’ years</a:t>
            </a:r>
          </a:p>
          <a:p>
            <a:r>
              <a:rPr lang="en-GB" sz="2800" dirty="0">
                <a:solidFill>
                  <a:srgbClr val="FF741C"/>
                </a:solidFill>
              </a:rPr>
              <a:t>G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eneration: </a:t>
            </a:r>
            <a:r>
              <a:rPr lang="en-GB" sz="2800" dirty="0">
                <a:solidFill>
                  <a:srgbClr val="FF741C"/>
                </a:solidFill>
              </a:rPr>
              <a:t>A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chievement &amp; </a:t>
            </a:r>
            <a:r>
              <a:rPr lang="en-GB" sz="2800" dirty="0">
                <a:solidFill>
                  <a:srgbClr val="FF741C"/>
                </a:solidFill>
              </a:rPr>
              <a:t>P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urpose</a:t>
            </a:r>
          </a:p>
        </p:txBody>
      </p:sp>
      <p:pic>
        <p:nvPicPr>
          <p:cNvPr id="17" name="Picture 3" descr="0f8d1580-7322-4e82-9dac-058ea308651f@eurprd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t="15246" r="40633"/>
          <a:stretch/>
        </p:blipFill>
        <p:spPr bwMode="auto">
          <a:xfrm rot="5400000">
            <a:off x="5529521" y="-391812"/>
            <a:ext cx="5614462" cy="712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&amp;C FINAL RGB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796" y="6101660"/>
            <a:ext cx="1313796" cy="650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7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11042" y="355661"/>
            <a:ext cx="400366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741C"/>
                </a:solidFill>
              </a:rPr>
              <a:t>GAP Housing</a:t>
            </a:r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Generation: Achievement &amp; Purpose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07331" y="1652159"/>
            <a:ext cx="31846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741C"/>
                </a:solidFill>
              </a:rPr>
              <a:t>Enablers</a:t>
            </a:r>
          </a:p>
          <a:p>
            <a:pPr>
              <a:spcAft>
                <a:spcPts val="600"/>
              </a:spcAft>
            </a:pPr>
            <a:r>
              <a:rPr lang="en-GB" dirty="0"/>
              <a:t>Voice assisted technology</a:t>
            </a:r>
          </a:p>
          <a:p>
            <a:pPr>
              <a:spcAft>
                <a:spcPts val="600"/>
              </a:spcAft>
            </a:pPr>
            <a:r>
              <a:rPr lang="en-GB" dirty="0"/>
              <a:t>Social media </a:t>
            </a:r>
          </a:p>
          <a:p>
            <a:pPr>
              <a:spcAft>
                <a:spcPts val="600"/>
              </a:spcAft>
            </a:pPr>
            <a:r>
              <a:rPr lang="en-GB" dirty="0"/>
              <a:t>Money</a:t>
            </a:r>
          </a:p>
          <a:p>
            <a:pPr>
              <a:spcAft>
                <a:spcPts val="600"/>
              </a:spcAft>
            </a:pPr>
            <a:r>
              <a:rPr lang="en-GB" dirty="0"/>
              <a:t>Access to free stuff</a:t>
            </a:r>
          </a:p>
          <a:p>
            <a:pPr>
              <a:spcAft>
                <a:spcPts val="600"/>
              </a:spcAft>
            </a:pPr>
            <a:r>
              <a:rPr lang="en-GB" dirty="0"/>
              <a:t>Transport</a:t>
            </a:r>
          </a:p>
          <a:p>
            <a:pPr>
              <a:spcAft>
                <a:spcPts val="600"/>
              </a:spcAft>
            </a:pPr>
            <a:r>
              <a:rPr lang="en-GB" dirty="0"/>
              <a:t>Feel safe &amp; secure</a:t>
            </a:r>
          </a:p>
          <a:p>
            <a:pPr>
              <a:spcAft>
                <a:spcPts val="600"/>
              </a:spcAft>
            </a:pPr>
            <a:r>
              <a:rPr lang="en-GB" dirty="0"/>
              <a:t>Right size home</a:t>
            </a:r>
          </a:p>
          <a:p>
            <a:pPr>
              <a:spcAft>
                <a:spcPts val="600"/>
              </a:spcAft>
            </a:pPr>
            <a:r>
              <a:rPr lang="en-GB" dirty="0"/>
              <a:t>Right located home</a:t>
            </a:r>
          </a:p>
          <a:p>
            <a:pPr>
              <a:spcAft>
                <a:spcPts val="600"/>
              </a:spcAft>
            </a:pPr>
            <a:r>
              <a:rPr lang="en-GB" dirty="0"/>
              <a:t>Adapted home </a:t>
            </a:r>
          </a:p>
          <a:p>
            <a:pPr>
              <a:spcAft>
                <a:spcPts val="600"/>
              </a:spcAft>
            </a:pPr>
            <a:r>
              <a:rPr lang="en-GB" dirty="0"/>
              <a:t>Smart home</a:t>
            </a:r>
          </a:p>
          <a:p>
            <a:pPr>
              <a:spcAft>
                <a:spcPts val="600"/>
              </a:spcAft>
            </a:pPr>
            <a:r>
              <a:rPr lang="en-GB" dirty="0"/>
              <a:t>Outdoor space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85318" y="663316"/>
            <a:ext cx="2561112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741C"/>
                </a:solidFill>
              </a:rPr>
              <a:t>Future Expectations</a:t>
            </a:r>
          </a:p>
          <a:p>
            <a:pPr>
              <a:spcAft>
                <a:spcPts val="600"/>
              </a:spcAft>
            </a:pPr>
            <a:r>
              <a:rPr lang="en-GB" dirty="0"/>
              <a:t>Less money</a:t>
            </a:r>
          </a:p>
          <a:p>
            <a:pPr>
              <a:spcAft>
                <a:spcPts val="600"/>
              </a:spcAft>
            </a:pPr>
            <a:r>
              <a:rPr lang="en-GB" dirty="0"/>
              <a:t>Fewer services</a:t>
            </a:r>
          </a:p>
          <a:p>
            <a:pPr>
              <a:spcAft>
                <a:spcPts val="600"/>
              </a:spcAft>
            </a:pPr>
            <a:r>
              <a:rPr lang="en-GB" dirty="0"/>
              <a:t>Restricted healthcare</a:t>
            </a:r>
          </a:p>
          <a:p>
            <a:pPr>
              <a:spcAft>
                <a:spcPts val="600"/>
              </a:spcAft>
            </a:pPr>
            <a:r>
              <a:rPr lang="en-GB" dirty="0"/>
              <a:t>Faster life</a:t>
            </a:r>
          </a:p>
          <a:p>
            <a:pPr>
              <a:spcAft>
                <a:spcPts val="600"/>
              </a:spcAft>
            </a:pPr>
            <a:r>
              <a:rPr lang="en-GB" dirty="0"/>
              <a:t>‘Free’ economy</a:t>
            </a:r>
          </a:p>
          <a:p>
            <a:pPr>
              <a:spcAft>
                <a:spcPts val="600"/>
              </a:spcAft>
            </a:pPr>
            <a:r>
              <a:rPr lang="en-GB" dirty="0"/>
              <a:t>Subscriptions economy</a:t>
            </a:r>
          </a:p>
          <a:p>
            <a:pPr>
              <a:spcAft>
                <a:spcPts val="600"/>
              </a:spcAft>
            </a:pPr>
            <a:r>
              <a:rPr lang="en-GB" dirty="0"/>
              <a:t>Gig economy</a:t>
            </a:r>
          </a:p>
          <a:p>
            <a:pPr>
              <a:spcAft>
                <a:spcPts val="600"/>
              </a:spcAft>
            </a:pPr>
            <a:r>
              <a:rPr lang="en-GB" dirty="0"/>
              <a:t>Robotics / AI</a:t>
            </a:r>
          </a:p>
          <a:p>
            <a:pPr>
              <a:spcAft>
                <a:spcPts val="600"/>
              </a:spcAft>
            </a:pPr>
            <a:r>
              <a:rPr lang="en-GB" dirty="0"/>
              <a:t>Connected lives</a:t>
            </a:r>
          </a:p>
          <a:p>
            <a:pPr>
              <a:spcAft>
                <a:spcPts val="600"/>
              </a:spcAft>
            </a:pPr>
            <a:r>
              <a:rPr lang="en-GB" dirty="0"/>
              <a:t>Social Media</a:t>
            </a:r>
          </a:p>
          <a:p>
            <a:pPr>
              <a:spcAft>
                <a:spcPts val="600"/>
              </a:spcAft>
            </a:pPr>
            <a:r>
              <a:rPr lang="en-GB" dirty="0"/>
              <a:t>Providing childcare</a:t>
            </a:r>
          </a:p>
          <a:p>
            <a:pPr>
              <a:spcAft>
                <a:spcPts val="600"/>
              </a:spcAft>
            </a:pPr>
            <a:r>
              <a:rPr lang="en-GB" dirty="0"/>
              <a:t>Extended family</a:t>
            </a:r>
          </a:p>
          <a:p>
            <a:pPr>
              <a:spcAft>
                <a:spcPts val="600"/>
              </a:spcAft>
            </a:pPr>
            <a:r>
              <a:rPr lang="en-GB" dirty="0"/>
              <a:t>Global connections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4855" y="1740534"/>
            <a:ext cx="303837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741C"/>
                </a:solidFill>
              </a:rPr>
              <a:t>Hopes</a:t>
            </a:r>
          </a:p>
          <a:p>
            <a:pPr>
              <a:spcAft>
                <a:spcPts val="600"/>
              </a:spcAft>
            </a:pPr>
            <a:r>
              <a:rPr lang="en-GB" dirty="0"/>
              <a:t>Travel </a:t>
            </a:r>
          </a:p>
          <a:p>
            <a:pPr>
              <a:spcAft>
                <a:spcPts val="600"/>
              </a:spcAft>
            </a:pPr>
            <a:r>
              <a:rPr lang="en-GB" dirty="0"/>
              <a:t>Be by the sea</a:t>
            </a:r>
          </a:p>
          <a:p>
            <a:pPr>
              <a:spcAft>
                <a:spcPts val="600"/>
              </a:spcAft>
            </a:pPr>
            <a:r>
              <a:rPr lang="en-GB" dirty="0"/>
              <a:t>Be active</a:t>
            </a:r>
          </a:p>
          <a:p>
            <a:pPr>
              <a:spcAft>
                <a:spcPts val="600"/>
              </a:spcAft>
            </a:pPr>
            <a:r>
              <a:rPr lang="en-GB" dirty="0"/>
              <a:t>Healthy mind and body</a:t>
            </a:r>
          </a:p>
          <a:p>
            <a:pPr>
              <a:spcAft>
                <a:spcPts val="600"/>
              </a:spcAft>
            </a:pPr>
            <a:r>
              <a:rPr lang="en-GB" dirty="0"/>
              <a:t>Intellectual stimulation</a:t>
            </a:r>
          </a:p>
          <a:p>
            <a:pPr>
              <a:spcAft>
                <a:spcPts val="600"/>
              </a:spcAft>
            </a:pPr>
            <a:r>
              <a:rPr lang="en-GB" dirty="0"/>
              <a:t>Fitness / exercise</a:t>
            </a:r>
          </a:p>
          <a:p>
            <a:pPr>
              <a:spcAft>
                <a:spcPts val="600"/>
              </a:spcAft>
            </a:pPr>
            <a:r>
              <a:rPr lang="en-GB" dirty="0"/>
              <a:t>Reading, Gardening, hobbies</a:t>
            </a:r>
          </a:p>
          <a:p>
            <a:pPr>
              <a:spcAft>
                <a:spcPts val="600"/>
              </a:spcAft>
            </a:pPr>
            <a:r>
              <a:rPr lang="en-GB" dirty="0"/>
              <a:t>Learn new things</a:t>
            </a:r>
          </a:p>
          <a:p>
            <a:pPr>
              <a:spcAft>
                <a:spcPts val="600"/>
              </a:spcAft>
            </a:pPr>
            <a:r>
              <a:rPr lang="en-GB" dirty="0"/>
              <a:t>Arts, culture &amp; nature</a:t>
            </a:r>
          </a:p>
          <a:p>
            <a:pPr>
              <a:spcAft>
                <a:spcPts val="600"/>
              </a:spcAft>
            </a:pPr>
            <a:r>
              <a:rPr lang="en-GB" dirty="0"/>
              <a:t>Volunteer / give</a:t>
            </a: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93624" y="1699629"/>
            <a:ext cx="26130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741C"/>
                </a:solidFill>
              </a:rPr>
              <a:t>Desires</a:t>
            </a:r>
          </a:p>
          <a:p>
            <a:pPr>
              <a:spcAft>
                <a:spcPts val="600"/>
              </a:spcAft>
            </a:pPr>
            <a:r>
              <a:rPr lang="en-GB" dirty="0"/>
              <a:t>Love</a:t>
            </a:r>
          </a:p>
          <a:p>
            <a:pPr>
              <a:spcAft>
                <a:spcPts val="600"/>
              </a:spcAft>
            </a:pPr>
            <a:r>
              <a:rPr lang="en-GB" dirty="0"/>
              <a:t>Happiness</a:t>
            </a:r>
          </a:p>
          <a:p>
            <a:pPr>
              <a:spcAft>
                <a:spcPts val="600"/>
              </a:spcAft>
            </a:pPr>
            <a:r>
              <a:rPr lang="en-GB" dirty="0"/>
              <a:t>Freedom</a:t>
            </a:r>
          </a:p>
          <a:p>
            <a:pPr>
              <a:spcAft>
                <a:spcPts val="600"/>
              </a:spcAft>
            </a:pPr>
            <a:r>
              <a:rPr lang="en-GB" dirty="0"/>
              <a:t>Fun </a:t>
            </a:r>
          </a:p>
          <a:p>
            <a:pPr>
              <a:spcAft>
                <a:spcPts val="600"/>
              </a:spcAft>
            </a:pPr>
            <a:r>
              <a:rPr lang="en-GB" dirty="0"/>
              <a:t>Friends</a:t>
            </a:r>
          </a:p>
          <a:p>
            <a:pPr>
              <a:spcAft>
                <a:spcPts val="600"/>
              </a:spcAft>
            </a:pPr>
            <a:r>
              <a:rPr lang="en-GB" dirty="0"/>
              <a:t>Be connected </a:t>
            </a:r>
          </a:p>
          <a:p>
            <a:pPr>
              <a:spcAft>
                <a:spcPts val="600"/>
              </a:spcAft>
            </a:pPr>
            <a:r>
              <a:rPr lang="en-GB" dirty="0"/>
              <a:t>Part of the community</a:t>
            </a:r>
          </a:p>
          <a:p>
            <a:pPr>
              <a:spcAft>
                <a:spcPts val="600"/>
              </a:spcAft>
            </a:pPr>
            <a:r>
              <a:rPr lang="en-GB" dirty="0"/>
              <a:t>Social life</a:t>
            </a:r>
          </a:p>
          <a:p>
            <a:pPr>
              <a:spcAft>
                <a:spcPts val="600"/>
              </a:spcAft>
            </a:pPr>
            <a:r>
              <a:rPr lang="en-GB" dirty="0"/>
              <a:t>Positive attitude</a:t>
            </a:r>
          </a:p>
          <a:p>
            <a:pPr>
              <a:spcAft>
                <a:spcPts val="600"/>
              </a:spcAft>
            </a:pPr>
            <a:r>
              <a:rPr lang="en-GB" dirty="0"/>
              <a:t>Control at the end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8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058" y="999918"/>
            <a:ext cx="157142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0" dirty="0">
                <a:solidFill>
                  <a:schemeClr val="bg1">
                    <a:lumMod val="85000"/>
                  </a:schemeClr>
                </a:solidFill>
              </a:rPr>
              <a:t>TODAY</a:t>
            </a:r>
          </a:p>
        </p:txBody>
      </p:sp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011042" y="355661"/>
            <a:ext cx="400366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741C"/>
                </a:solidFill>
              </a:rPr>
              <a:t>GAP Housing</a:t>
            </a:r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Generation: Achievement &amp; Purpose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058" y="1427795"/>
            <a:ext cx="2051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741C"/>
                </a:solidFill>
              </a:rPr>
              <a:t>Co-Housing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68014" y="2335384"/>
            <a:ext cx="5658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741C"/>
                </a:solidFill>
              </a:rPr>
              <a:t>Adaptable apartments and spaces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40179" y="1553989"/>
            <a:ext cx="3843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741C"/>
                </a:solidFill>
              </a:rPr>
              <a:t>Co-designed living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40179" y="3374954"/>
            <a:ext cx="3179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741C"/>
                </a:solidFill>
              </a:rPr>
              <a:t>Intergenerational Living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3171" y="3894102"/>
            <a:ext cx="269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741C"/>
                </a:solidFill>
              </a:rPr>
              <a:t>Shared Living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029" y="3348896"/>
            <a:ext cx="269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741C"/>
                </a:solidFill>
              </a:rPr>
              <a:t>Home Share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3171" y="5475543"/>
            <a:ext cx="269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741C"/>
                </a:solidFill>
              </a:rPr>
              <a:t>Care Villages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6807" y="5164367"/>
            <a:ext cx="269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741C"/>
                </a:solidFill>
              </a:rPr>
              <a:t>Student Helpers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9743" y="4911131"/>
            <a:ext cx="2693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741C"/>
                </a:solidFill>
              </a:rPr>
              <a:t>Smart homes</a:t>
            </a:r>
          </a:p>
        </p:txBody>
      </p:sp>
    </p:spTree>
    <p:extLst>
      <p:ext uri="{BB962C8B-B14F-4D97-AF65-F5344CB8AC3E}">
        <p14:creationId xmlns:p14="http://schemas.microsoft.com/office/powerpoint/2010/main" val="87773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439042"/>
            <a:ext cx="15714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0" dirty="0">
                <a:solidFill>
                  <a:schemeClr val="bg1">
                    <a:lumMod val="85000"/>
                  </a:schemeClr>
                </a:solidFill>
              </a:rPr>
              <a:t>TOMORROW</a:t>
            </a:r>
          </a:p>
        </p:txBody>
      </p:sp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-138223" y="1513891"/>
            <a:ext cx="1233022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741C"/>
                </a:solidFill>
              </a:rPr>
              <a:t>Can we  start a revolution?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Ageing is a positive </a:t>
            </a:r>
            <a:r>
              <a:rPr lang="en-GB" sz="3200" dirty="0">
                <a:solidFill>
                  <a:srgbClr val="FF741C"/>
                </a:solidFill>
              </a:rPr>
              <a:t>GAP</a:t>
            </a:r>
            <a:r>
              <a:rPr lang="en-GB" sz="3200" dirty="0"/>
              <a:t> with lots to look forward to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Capitalise on the </a:t>
            </a:r>
            <a:r>
              <a:rPr lang="en-GB" sz="3200" dirty="0">
                <a:solidFill>
                  <a:srgbClr val="FF741C"/>
                </a:solidFill>
              </a:rPr>
              <a:t>GAP</a:t>
            </a:r>
            <a:r>
              <a:rPr lang="en-GB" sz="3200" dirty="0"/>
              <a:t> years of experience, available time and need to be useful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looking forward to </a:t>
            </a:r>
            <a:r>
              <a:rPr lang="en-GB" sz="3200" dirty="0">
                <a:solidFill>
                  <a:srgbClr val="FF741C"/>
                </a:solidFill>
              </a:rPr>
              <a:t>GAP</a:t>
            </a:r>
            <a:r>
              <a:rPr lang="en-GB" sz="3200" dirty="0"/>
              <a:t> so we design a better life</a:t>
            </a:r>
          </a:p>
          <a:p>
            <a:pPr algn="ctr"/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4011042" y="355661"/>
            <a:ext cx="400366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741C"/>
                </a:solidFill>
              </a:rPr>
              <a:t>GAP Housing</a:t>
            </a:r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Generation: Achievement &amp; Purpose</a:t>
            </a:r>
          </a:p>
        </p:txBody>
      </p:sp>
    </p:spTree>
    <p:extLst>
      <p:ext uri="{BB962C8B-B14F-4D97-AF65-F5344CB8AC3E}">
        <p14:creationId xmlns:p14="http://schemas.microsoft.com/office/powerpoint/2010/main" val="3271916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&amp;C FINAL RGB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29" y="5976257"/>
            <a:ext cx="1313796" cy="6509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48343" y="6227063"/>
            <a:ext cx="1360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HelveticaNeueLT Std" panose="020B0604020202020204" pitchFamily="34" charset="0"/>
              </a:rPr>
              <a:t>Living Life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1887" y="6161317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1887" y="6227066"/>
            <a:ext cx="1012371" cy="0"/>
          </a:xfrm>
          <a:prstGeom prst="line">
            <a:avLst/>
          </a:prstGeom>
          <a:ln w="28575">
            <a:solidFill>
              <a:srgbClr val="FF7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91368" y="1544278"/>
            <a:ext cx="102430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741C"/>
                </a:solidFill>
              </a:rPr>
              <a:t>A New Blueprint?</a:t>
            </a:r>
          </a:p>
          <a:p>
            <a:pPr algn="ctr">
              <a:spcAft>
                <a:spcPts val="1200"/>
              </a:spcAft>
            </a:pPr>
            <a:endParaRPr lang="en-GB" sz="3200" dirty="0"/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FF741C"/>
                </a:solidFill>
              </a:rPr>
              <a:t>Global homes </a:t>
            </a:r>
            <a:r>
              <a:rPr lang="en-GB" sz="3200" dirty="0"/>
              <a:t>– travel / mobility / connected world</a:t>
            </a: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FF741C"/>
                </a:solidFill>
              </a:rPr>
              <a:t>Fit Communities </a:t>
            </a:r>
            <a:r>
              <a:rPr lang="en-GB" sz="3200" dirty="0"/>
              <a:t>– Focus on health, fitness &amp; belonging</a:t>
            </a: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FF741C"/>
                </a:solidFill>
              </a:rPr>
              <a:t>Technology </a:t>
            </a:r>
            <a:r>
              <a:rPr lang="en-GB" sz="3200" dirty="0"/>
              <a:t>– doing the things I cant or don’t want to &amp; supporting my desires</a:t>
            </a:r>
          </a:p>
          <a:p>
            <a:pPr algn="ctr">
              <a:spcAft>
                <a:spcPts val="1200"/>
              </a:spcAft>
            </a:pPr>
            <a:r>
              <a:rPr lang="en-GB" sz="3200" dirty="0">
                <a:solidFill>
                  <a:srgbClr val="FF741C"/>
                </a:solidFill>
              </a:rPr>
              <a:t>Connectivity</a:t>
            </a:r>
            <a:r>
              <a:rPr lang="en-GB" sz="3200" dirty="0"/>
              <a:t>– to family friends, community, information </a:t>
            </a:r>
          </a:p>
          <a:p>
            <a:pPr algn="ctr">
              <a:spcAft>
                <a:spcPts val="1200"/>
              </a:spcAft>
            </a:pPr>
            <a:endParaRPr lang="en-GB" sz="3200" dirty="0"/>
          </a:p>
        </p:txBody>
      </p:sp>
      <p:sp>
        <p:nvSpPr>
          <p:cNvPr id="20" name="Rectangle 19"/>
          <p:cNvSpPr/>
          <p:nvPr/>
        </p:nvSpPr>
        <p:spPr>
          <a:xfrm>
            <a:off x="4011042" y="355661"/>
            <a:ext cx="400366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741C"/>
                </a:solidFill>
              </a:rPr>
              <a:t>GAP Housing</a:t>
            </a:r>
          </a:p>
          <a:p>
            <a:pPr algn="ctr"/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Generation: Achievement &amp; Purpose</a:t>
            </a:r>
          </a:p>
        </p:txBody>
      </p:sp>
    </p:spTree>
    <p:extLst>
      <p:ext uri="{BB962C8B-B14F-4D97-AF65-F5344CB8AC3E}">
        <p14:creationId xmlns:p14="http://schemas.microsoft.com/office/powerpoint/2010/main" val="272857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  <p:sp>
        <p:nvSpPr>
          <p:cNvPr id="5" name="TextBox 4"/>
          <p:cNvSpPr txBox="1"/>
          <p:nvPr/>
        </p:nvSpPr>
        <p:spPr>
          <a:xfrm>
            <a:off x="426028" y="446809"/>
            <a:ext cx="6005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cs typeface="Angsana New" panose="02020603050405020304" pitchFamily="18" charset="-34"/>
              </a:rPr>
              <a:t>Global Homes</a:t>
            </a:r>
          </a:p>
        </p:txBody>
      </p:sp>
    </p:spTree>
    <p:extLst>
      <p:ext uri="{BB962C8B-B14F-4D97-AF65-F5344CB8AC3E}">
        <p14:creationId xmlns:p14="http://schemas.microsoft.com/office/powerpoint/2010/main" val="100624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990</Words>
  <Application>Microsoft Office PowerPoint</Application>
  <PresentationFormat>Widescreen</PresentationFormat>
  <Paragraphs>193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Angsana New</vt:lpstr>
      <vt:lpstr>Arial</vt:lpstr>
      <vt:lpstr>Calibri</vt:lpstr>
      <vt:lpstr>Calibri Light</vt:lpstr>
      <vt:lpstr>HelveticaNeueLT Std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Ashley</dc:creator>
  <cp:lastModifiedBy>Clare Skidmore</cp:lastModifiedBy>
  <cp:revision>64</cp:revision>
  <dcterms:created xsi:type="dcterms:W3CDTF">2014-10-28T17:00:57Z</dcterms:created>
  <dcterms:modified xsi:type="dcterms:W3CDTF">2018-07-31T08:26:34Z</dcterms:modified>
</cp:coreProperties>
</file>