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59"/>
  </p:notesMasterIdLst>
  <p:sldIdLst>
    <p:sldId id="256" r:id="rId2"/>
    <p:sldId id="445" r:id="rId3"/>
    <p:sldId id="462" r:id="rId4"/>
    <p:sldId id="473" r:id="rId5"/>
    <p:sldId id="474" r:id="rId6"/>
    <p:sldId id="475" r:id="rId7"/>
    <p:sldId id="476" r:id="rId8"/>
    <p:sldId id="477" r:id="rId9"/>
    <p:sldId id="478" r:id="rId10"/>
    <p:sldId id="479" r:id="rId11"/>
    <p:sldId id="384" r:id="rId12"/>
    <p:sldId id="385" r:id="rId13"/>
    <p:sldId id="386" r:id="rId14"/>
    <p:sldId id="457" r:id="rId15"/>
    <p:sldId id="458" r:id="rId16"/>
    <p:sldId id="383" r:id="rId17"/>
    <p:sldId id="381" r:id="rId18"/>
    <p:sldId id="491" r:id="rId19"/>
    <p:sldId id="465" r:id="rId20"/>
    <p:sldId id="466" r:id="rId21"/>
    <p:sldId id="467" r:id="rId22"/>
    <p:sldId id="469" r:id="rId23"/>
    <p:sldId id="472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13" r:id="rId39"/>
    <p:sldId id="414" r:id="rId40"/>
    <p:sldId id="415" r:id="rId41"/>
    <p:sldId id="416" r:id="rId42"/>
    <p:sldId id="273" r:id="rId43"/>
    <p:sldId id="436" r:id="rId44"/>
    <p:sldId id="393" r:id="rId45"/>
    <p:sldId id="488" r:id="rId46"/>
    <p:sldId id="489" r:id="rId47"/>
    <p:sldId id="487" r:id="rId48"/>
    <p:sldId id="486" r:id="rId49"/>
    <p:sldId id="485" r:id="rId50"/>
    <p:sldId id="401" r:id="rId51"/>
    <p:sldId id="454" r:id="rId52"/>
    <p:sldId id="448" r:id="rId53"/>
    <p:sldId id="453" r:id="rId54"/>
    <p:sldId id="327" r:id="rId55"/>
    <p:sldId id="455" r:id="rId56"/>
    <p:sldId id="456" r:id="rId57"/>
    <p:sldId id="40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3366"/>
    <a:srgbClr val="3399FF"/>
    <a:srgbClr val="FF3399"/>
    <a:srgbClr val="0000FF"/>
    <a:srgbClr val="333399"/>
    <a:srgbClr val="6600FF"/>
    <a:srgbClr val="3366FF"/>
    <a:srgbClr val="0099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0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4DA34-E0C2-4506-AC85-21289B224577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63E49-8CA4-4690-B666-352B206611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4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B95FB04E-3F76-42B8-A131-BEFD2B1AD29B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mtClean="0"/>
              <a:t>The interaction between habitat and population is key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all about sustainable lifestyles – how to make them easy, accessible and – crucially - </a:t>
            </a:r>
            <a:r>
              <a:rPr lang="en-GB" altLang="en-US" i="1" smtClean="0"/>
              <a:t>attractive</a:t>
            </a: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903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fld id="{315BCBFE-7C95-479F-8945-7C1FF51E7BCE}" type="slidenum">
              <a:rPr lang="en-US" altLang="en-US" smtClean="0">
                <a:solidFill>
                  <a:srgbClr val="000000"/>
                </a:solidFill>
              </a:rPr>
              <a:pPr/>
              <a:t>34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BC3A62D-AB81-4277-B116-97EB9C2FAB23}" type="slidenum">
              <a:rPr lang="en-US" altLang="en-US" sz="1200" smtClean="0">
                <a:solidFill>
                  <a:srgbClr val="000000"/>
                </a:solidFill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 sz="12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2164" name="Rectangle 7"/>
          <p:cNvSpPr txBox="1">
            <a:spLocks noGrp="1" noChangeArrowheads="1"/>
          </p:cNvSpPr>
          <p:nvPr/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B5C51D9-F291-49F6-B857-6599C0F7753B}" type="slidenum">
              <a:rPr lang="en-GB" altLang="en-US" sz="1200" smtClean="0">
                <a:solidFill>
                  <a:srgbClr val="000000"/>
                </a:solidFill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altLang="en-US" sz="12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mtClean="0"/>
              <a:t>What I like…secondly…also about 60 DPH</a:t>
            </a:r>
          </a:p>
        </p:txBody>
      </p:sp>
    </p:spTree>
    <p:extLst>
      <p:ext uri="{BB962C8B-B14F-4D97-AF65-F5344CB8AC3E}">
        <p14:creationId xmlns:p14="http://schemas.microsoft.com/office/powerpoint/2010/main" val="5680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9303F-B42C-46A9-848D-46DAF367C414}" type="slidenum">
              <a:rPr lang="en-US" altLang="en-US" smtClean="0">
                <a:solidFill>
                  <a:srgbClr val="000000"/>
                </a:solidFill>
              </a:rPr>
              <a:pPr/>
              <a:t>50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3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4854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267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8930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44781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373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4664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9/18/2018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352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93680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8364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7657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609602" y="273600"/>
            <a:ext cx="10972324" cy="1144801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609602" y="1604516"/>
            <a:ext cx="10972324" cy="4525923"/>
          </a:xfr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1415"/>
              </a:spcAft>
              <a:tabLst/>
              <a:defRPr lang="en-GB" kern="1200">
                <a:latin typeface="Gill Sans MT" panose="020B0502020104020203" pitchFamily="34" charset="0"/>
                <a:cs typeface="Mangal" pitchFamily="2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" name="Date Placeholder 1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oter Placeholder 2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54F45-FCE7-4E72-B164-995664F852D6}" type="slidenum">
              <a:rPr lang="en-US" alt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30044"/>
      </p:ext>
    </p:extLst>
  </p:cSld>
  <p:clrMapOvr>
    <a:masterClrMapping/>
  </p:clrMapOvr>
  <p:transition spd="slow">
    <p:wip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3174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6931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7743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0399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1356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4036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5691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7F6C4-9BA2-4901-A864-C0DF70611C46}" type="datetimeFigureOut">
              <a:rPr lang="en-GB" smtClean="0"/>
              <a:t>18/09/2018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0253A-1272-4B20-A5D4-D28EFC07DB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26508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Gill Sans MT" panose="020B0502020104020203" pitchFamily="34" charset="0"/>
              </a:defRPr>
            </a:lvl1pPr>
          </a:lstStyle>
          <a:p>
            <a:fld id="{C8C7F6C4-9BA2-4901-A864-C0DF70611C46}" type="datetimeFigureOut">
              <a:rPr lang="en-GB" smtClean="0"/>
              <a:pPr/>
              <a:t>18/09/2018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Gill Sans MT" panose="020B05020201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Gill Sans MT" panose="020B0502020104020203" pitchFamily="34" charset="0"/>
              </a:defRPr>
            </a:lvl1pPr>
          </a:lstStyle>
          <a:p>
            <a:fld id="{2890253A-1272-4B20-A5D4-D28EFC07DB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555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05" y="3142851"/>
            <a:ext cx="11513976" cy="3913458"/>
          </a:xfrm>
        </p:spPr>
        <p:txBody>
          <a:bodyPr>
            <a:noAutofit/>
          </a:bodyPr>
          <a:lstStyle/>
          <a:p>
            <a:pPr algn="l"/>
            <a:r>
              <a:rPr lang="en-GB" sz="5400" dirty="0" smtClean="0">
                <a:solidFill>
                  <a:schemeClr val="tx1"/>
                </a:solidFill>
                <a:effectLst/>
                <a:latin typeface="AR BLANCA" panose="02000000000000000000" pitchFamily="2" charset="0"/>
              </a:rPr>
              <a:t/>
            </a:r>
            <a:br>
              <a:rPr lang="en-GB" sz="5400" dirty="0" smtClean="0">
                <a:solidFill>
                  <a:schemeClr val="tx1"/>
                </a:solidFill>
                <a:effectLst/>
                <a:latin typeface="AR BLANCA" panose="02000000000000000000" pitchFamily="2" charset="0"/>
              </a:rPr>
            </a:br>
            <a:r>
              <a:rPr lang="en-GB" sz="5400" dirty="0" smtClean="0">
                <a:solidFill>
                  <a:schemeClr val="tx1"/>
                </a:solidFill>
                <a:effectLst/>
                <a:latin typeface="AR BLANCA" panose="02000000000000000000" pitchFamily="2" charset="0"/>
              </a:rPr>
              <a:t>THE OPPORTUNITY FOR A </a:t>
            </a:r>
            <a:r>
              <a:rPr lang="en-GB" sz="5400" dirty="0">
                <a:solidFill>
                  <a:schemeClr val="tx1"/>
                </a:solidFill>
                <a:effectLst/>
                <a:latin typeface="AR BLANCA" panose="02000000000000000000" pitchFamily="2" charset="0"/>
              </a:rPr>
              <a:t>GENERATION</a:t>
            </a:r>
            <a:br>
              <a:rPr lang="en-GB" sz="5400" dirty="0">
                <a:solidFill>
                  <a:schemeClr val="tx1"/>
                </a:solidFill>
                <a:effectLst/>
                <a:latin typeface="AR BLANCA" panose="02000000000000000000" pitchFamily="2" charset="0"/>
              </a:rPr>
            </a:br>
            <a:r>
              <a:rPr lang="en-GB" sz="4000" dirty="0" smtClean="0">
                <a:solidFill>
                  <a:schemeClr val="tx1"/>
                </a:solidFill>
                <a:effectLst/>
              </a:rPr>
              <a:t>What does an </a:t>
            </a:r>
            <a:r>
              <a:rPr lang="en-GB" sz="4000" dirty="0">
                <a:solidFill>
                  <a:schemeClr val="tx1"/>
                </a:solidFill>
                <a:effectLst/>
              </a:rPr>
              <a:t>inclusive </a:t>
            </a:r>
            <a:r>
              <a:rPr lang="en-GB" sz="4000" dirty="0" smtClean="0">
                <a:solidFill>
                  <a:schemeClr val="tx1"/>
                </a:solidFill>
                <a:effectLst/>
              </a:rPr>
              <a:t>community </a:t>
            </a:r>
            <a:r>
              <a:rPr lang="en-GB" sz="4000" u="sng" dirty="0" smtClean="0">
                <a:solidFill>
                  <a:schemeClr val="tx1"/>
                </a:solidFill>
                <a:effectLst/>
              </a:rPr>
              <a:t>look like</a:t>
            </a:r>
            <a:r>
              <a:rPr lang="en-GB" sz="4000" dirty="0" smtClean="0">
                <a:solidFill>
                  <a:schemeClr val="tx1"/>
                </a:solidFill>
                <a:effectLst/>
              </a:rPr>
              <a:t>, </a:t>
            </a:r>
            <a:br>
              <a:rPr lang="en-GB" sz="4000" dirty="0" smtClean="0">
                <a:solidFill>
                  <a:schemeClr val="tx1"/>
                </a:solidFill>
                <a:effectLst/>
              </a:rPr>
            </a:br>
            <a:r>
              <a:rPr lang="en-GB" sz="4000" dirty="0" smtClean="0">
                <a:solidFill>
                  <a:schemeClr val="tx1"/>
                </a:solidFill>
                <a:effectLst/>
              </a:rPr>
              <a:t>and how do you </a:t>
            </a:r>
            <a:r>
              <a:rPr lang="en-GB" sz="4000" u="sng" dirty="0" smtClean="0">
                <a:solidFill>
                  <a:schemeClr val="tx1"/>
                </a:solidFill>
                <a:effectLst/>
              </a:rPr>
              <a:t>make</a:t>
            </a:r>
            <a:r>
              <a:rPr lang="en-GB" sz="4000" dirty="0" smtClean="0">
                <a:solidFill>
                  <a:schemeClr val="tx1"/>
                </a:solidFill>
                <a:effectLst/>
              </a:rPr>
              <a:t> one happen?</a:t>
            </a:r>
            <a:endParaRPr lang="en-GB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877" y="828127"/>
            <a:ext cx="11241577" cy="1655762"/>
          </a:xfrm>
        </p:spPr>
        <p:txBody>
          <a:bodyPr>
            <a:normAutofit lnSpcReduction="10000"/>
          </a:bodyPr>
          <a:lstStyle/>
          <a:p>
            <a:r>
              <a:rPr lang="en-GB" sz="1800" b="1" dirty="0" smtClean="0">
                <a:solidFill>
                  <a:schemeClr val="tx1"/>
                </a:solidFill>
              </a:rPr>
              <a:t>Chestnut Community Centre September 19</a:t>
            </a:r>
            <a:r>
              <a:rPr lang="en-GB" sz="1800" b="1" baseline="30000" dirty="0" smtClean="0">
                <a:solidFill>
                  <a:schemeClr val="tx1"/>
                </a:solidFill>
              </a:rPr>
              <a:t>th</a:t>
            </a:r>
            <a:r>
              <a:rPr lang="en-GB" sz="1800" b="1" dirty="0" smtClean="0">
                <a:solidFill>
                  <a:schemeClr val="tx1"/>
                </a:solidFill>
              </a:rPr>
              <a:t> 2018</a:t>
            </a:r>
          </a:p>
          <a:p>
            <a:r>
              <a:rPr lang="en-GB" sz="1600" b="1" dirty="0" smtClean="0">
                <a:solidFill>
                  <a:schemeClr val="tx1"/>
                </a:solidFill>
              </a:rPr>
              <a:t>Stephen Hill MRICS 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smtClean="0">
                <a:solidFill>
                  <a:schemeClr val="tx1"/>
                </a:solidFill>
              </a:rPr>
              <a:t>Churchill Fellow</a:t>
            </a:r>
          </a:p>
          <a:p>
            <a:r>
              <a:rPr lang="en-GB" sz="1600" b="1" dirty="0" smtClean="0">
                <a:solidFill>
                  <a:schemeClr val="tx1"/>
                </a:solidFill>
              </a:rPr>
              <a:t>RIBA Ethics &amp; Sustainable Development Commissions</a:t>
            </a:r>
          </a:p>
          <a:p>
            <a:r>
              <a:rPr lang="en-GB" sz="1600" b="1" dirty="0" smtClean="0">
                <a:solidFill>
                  <a:schemeClr val="tx1"/>
                </a:solidFill>
              </a:rPr>
              <a:t>National CLT &amp; UK Cohousing Networks</a:t>
            </a:r>
          </a:p>
          <a:p>
            <a:r>
              <a:rPr lang="en-GB" sz="1600" b="1" dirty="0" smtClean="0">
                <a:solidFill>
                  <a:schemeClr val="tx1"/>
                </a:solidFill>
              </a:rPr>
              <a:t>@</a:t>
            </a:r>
            <a:r>
              <a:rPr lang="en-GB" sz="1600" b="1" dirty="0" err="1" smtClean="0">
                <a:solidFill>
                  <a:schemeClr val="tx1"/>
                </a:solidFill>
              </a:rPr>
              <a:t>stephenhillFP</a:t>
            </a:r>
            <a:r>
              <a:rPr lang="en-GB" sz="1600" b="1" dirty="0" smtClean="0">
                <a:solidFill>
                  <a:schemeClr val="tx1"/>
                </a:solidFill>
              </a:rPr>
              <a:t> @ukcohousing @community_land @RIBA </a:t>
            </a: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0076">
            <a:off x="-1022753" y="505798"/>
            <a:ext cx="8200254" cy="4920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041" y="5762584"/>
            <a:ext cx="2731245" cy="82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5713">
            <a:off x="897622" y="919990"/>
            <a:ext cx="4090922" cy="108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97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71891" y="286121"/>
            <a:ext cx="8229600" cy="1094704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GB" altLang="en-US" sz="44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Completing the vision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…</a:t>
            </a:r>
            <a:endParaRPr lang="en-GB" altLang="en-US" sz="4400" dirty="0"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906" y="1442185"/>
            <a:ext cx="6791794" cy="50403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Building </a:t>
            </a:r>
            <a:r>
              <a:rPr lang="en-GB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centres</a:t>
            </a: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and along </a:t>
            </a: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connections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Diversity</a:t>
            </a:r>
            <a:r>
              <a:rPr lang="en-GB" altLang="en-US" sz="2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of housing provider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Early</a:t>
            </a:r>
            <a:r>
              <a:rPr lang="en-GB" alt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adopter</a:t>
            </a:r>
            <a:r>
              <a:rPr lang="en-GB" alt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movement</a:t>
            </a: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patterns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Interim</a:t>
            </a: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Uses &amp; Services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Backfill </a:t>
            </a: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spaces in between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Roles of</a:t>
            </a:r>
            <a:r>
              <a:rPr lang="en-GB" altLang="en-US" sz="2800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new residents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Spaces left over for</a:t>
            </a:r>
            <a:r>
              <a:rPr lang="en-GB" altLang="en-US" sz="28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possibilities</a:t>
            </a:r>
            <a:r>
              <a:rPr lang="en-GB" alt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en-GB" alt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en-US" alt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9156" name="Picture 4" descr="Master"/>
          <p:cNvPicPr>
            <a:picLocks noChangeAspect="1" noChangeArrowheads="1"/>
          </p:cNvPicPr>
          <p:nvPr/>
        </p:nvPicPr>
        <p:blipFill>
          <a:blip r:embed="rId2">
            <a:lum bright="-18000" contrast="12000"/>
          </a:blip>
          <a:srcRect/>
          <a:stretch>
            <a:fillRect/>
          </a:stretch>
        </p:blipFill>
        <p:spPr bwMode="auto">
          <a:xfrm>
            <a:off x="7137597" y="566824"/>
            <a:ext cx="4464978" cy="461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37" name="Rectangle 5"/>
          <p:cNvSpPr>
            <a:spLocks noChangeArrowheads="1"/>
          </p:cNvSpPr>
          <p:nvPr/>
        </p:nvSpPr>
        <p:spPr bwMode="auto">
          <a:xfrm>
            <a:off x="748700" y="5366302"/>
            <a:ext cx="10853875" cy="92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Design </a:t>
            </a:r>
            <a:r>
              <a:rPr lang="en-GB" alt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Leadership</a:t>
            </a:r>
            <a:r>
              <a:rPr lang="en-GB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does </a:t>
            </a:r>
            <a:r>
              <a:rPr lang="en-GB" altLang="en-US" sz="4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not</a:t>
            </a:r>
            <a:r>
              <a:rPr lang="en-GB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GB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equal </a:t>
            </a:r>
            <a:r>
              <a:rPr lang="en-GB" altLang="en-US" sz="4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control</a:t>
            </a:r>
            <a:endParaRPr lang="en-GB" altLang="en-US" sz="4000" b="1" dirty="0">
              <a:solidFill>
                <a:srgbClr val="0099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92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555" y="1477442"/>
            <a:ext cx="4482744" cy="298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97" name="CustomShape 1"/>
          <p:cNvSpPr/>
          <p:nvPr/>
        </p:nvSpPr>
        <p:spPr>
          <a:xfrm>
            <a:off x="569995" y="313850"/>
            <a:ext cx="9613080" cy="108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32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</a:rPr>
              <a:t>Small Placemaking</a:t>
            </a:r>
          </a:p>
          <a:p>
            <a:pPr>
              <a:lnSpc>
                <a:spcPct val="90000"/>
              </a:lnSpc>
            </a:pPr>
            <a:r>
              <a:rPr lang="en-US" sz="36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</a:rPr>
              <a:t>2</a:t>
            </a:r>
            <a:r>
              <a:rPr lang="en-US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</a:rPr>
              <a:t>017 OWCH</a:t>
            </a: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</a:rPr>
              <a:t>, </a:t>
            </a:r>
            <a:r>
              <a:rPr lang="en-US" sz="3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</a:rPr>
              <a:t>New Ground, High Barnet</a:t>
            </a:r>
          </a:p>
        </p:txBody>
      </p:sp>
      <p:pic>
        <p:nvPicPr>
          <p:cNvPr id="1400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60817" y="3658964"/>
            <a:ext cx="2600249" cy="3113975"/>
          </a:xfrm>
          <a:prstGeom prst="rect">
            <a:avLst/>
          </a:prstGeom>
          <a:ln>
            <a:noFill/>
          </a:ln>
        </p:spPr>
      </p:pic>
      <p:sp>
        <p:nvSpPr>
          <p:cNvPr id="1401" name="CustomShape 2"/>
          <p:cNvSpPr/>
          <p:nvPr/>
        </p:nvSpPr>
        <p:spPr>
          <a:xfrm>
            <a:off x="2765141" y="4930554"/>
            <a:ext cx="2702030" cy="1431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Mixed tenure </a:t>
            </a:r>
            <a:endParaRPr lang="en-US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 panose="020B0502020104020203" pitchFamily="34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social rent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&amp; </a:t>
            </a:r>
            <a:endParaRPr lang="en-US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 panose="020B0502020104020203" pitchFamily="34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leasehold flats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664" y="1473334"/>
            <a:ext cx="4451012" cy="295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001688" y="4930554"/>
            <a:ext cx="3450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Mutual self </a:t>
            </a:r>
            <a:r>
              <a:rPr lang="en-GB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care</a:t>
            </a:r>
          </a:p>
          <a:p>
            <a:r>
              <a:rPr lang="en-GB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f</a:t>
            </a:r>
            <a:r>
              <a:rPr lang="en-GB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or over-</a:t>
            </a:r>
            <a:r>
              <a:rPr lang="en-GB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 panose="020B0502020104020203" pitchFamily="34" charset="0"/>
                <a:ea typeface="DejaVu Sans"/>
              </a:rPr>
              <a:t>55s</a:t>
            </a:r>
            <a:endParaRPr lang="en-GB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 panose="020B0502020104020203" pitchFamily="34" charset="0"/>
              <a:ea typeface="DejaVu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027" y="4624187"/>
            <a:ext cx="2633700" cy="173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93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2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87" y="350336"/>
            <a:ext cx="6429077" cy="405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028" y="1876425"/>
            <a:ext cx="3123446" cy="208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1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027" y="4186052"/>
            <a:ext cx="4357499" cy="222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4725394"/>
            <a:ext cx="3407840" cy="168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966335" y="244621"/>
            <a:ext cx="4938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Part Self-funded and developed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ith Hanover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&amp;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Homes for Women </a:t>
            </a:r>
          </a:p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Tudor Trust investment </a:t>
            </a:r>
            <a:b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</a:b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in social rent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25" y="4607788"/>
            <a:ext cx="3085175" cy="2035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11236">
            <a:off x="10259605" y="2621388"/>
            <a:ext cx="1733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4.5m hits on</a:t>
            </a:r>
          </a:p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BBC News</a:t>
            </a:r>
            <a:b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</a:b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Facebook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410474">
            <a:off x="540306" y="1590667"/>
            <a:ext cx="6183039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Housing Design Awards 2017</a:t>
            </a:r>
          </a:p>
          <a:p>
            <a:pPr algn="ctr"/>
            <a:r>
              <a:rPr lang="en-GB" sz="32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Custom Build Award</a:t>
            </a:r>
          </a:p>
          <a:p>
            <a:pPr algn="ctr"/>
            <a:r>
              <a:rPr lang="en-GB" sz="32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Overall Winner </a:t>
            </a:r>
            <a:endParaRPr lang="en-GB" sz="32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677261" y="4707459"/>
            <a:ext cx="10520218" cy="181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22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 hangingPunct="0"/>
            <a:r>
              <a:rPr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“When I came back with the news (breast cancer diagnosis</a:t>
            </a: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)</a:t>
            </a:r>
            <a:r>
              <a:rPr lang="en-GB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,</a:t>
            </a: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n-GB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GB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</a:b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within </a:t>
            </a:r>
            <a:r>
              <a:rPr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2 minutes 6 women were in my sitting room opening </a:t>
            </a:r>
            <a:r>
              <a:rPr lang="en-GB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GB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</a:b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the </a:t>
            </a:r>
            <a:r>
              <a:rPr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brandy. There were offers from people to stay the night, </a:t>
            </a: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 </a:t>
            </a:r>
            <a:r>
              <a:rPr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rota to take me to chemotherapy, a rota for bringing me soup – it was </a:t>
            </a: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amazing</a:t>
            </a:r>
            <a:r>
              <a:rPr lang="en-GB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!</a:t>
            </a:r>
            <a:r>
              <a:rPr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”</a:t>
            </a:r>
            <a:endParaRPr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44" name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17" y="389487"/>
            <a:ext cx="9481127" cy="373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266">
            <a:off x="8598428" y="2829005"/>
            <a:ext cx="4718650" cy="2461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760" y="4122684"/>
            <a:ext cx="908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Social organisation doesn’t happen by accident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0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142" y="4076995"/>
            <a:ext cx="5389510" cy="252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36" y="1346144"/>
            <a:ext cx="6681489" cy="347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96798" y="265206"/>
            <a:ext cx="10094770" cy="1080938"/>
          </a:xfrm>
        </p:spPr>
        <p:txBody>
          <a:bodyPr>
            <a:normAutofit/>
          </a:bodyPr>
          <a:lstStyle/>
          <a:p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- Orchard Park Masterplan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7489198" y="1638655"/>
            <a:ext cx="3450651" cy="24383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Masterplan and Design Guide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 smtClean="0"/>
              <a:t>…faithfully realised on the ground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64814" y="5223139"/>
            <a:ext cx="5681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latin typeface="Gill Sans MT" panose="020B0502020104020203" pitchFamily="34" charset="0"/>
              </a:rPr>
              <a:t>Q.  Which bit of Orchard Park do you like the most?</a:t>
            </a:r>
            <a:br>
              <a:rPr lang="en-GB" sz="2000" i="1" dirty="0" smtClean="0">
                <a:latin typeface="Gill Sans MT" panose="020B0502020104020203" pitchFamily="34" charset="0"/>
              </a:rPr>
            </a:br>
            <a:r>
              <a:rPr lang="en-GB" sz="2000" i="1" dirty="0" smtClean="0">
                <a:latin typeface="Gill Sans MT" panose="020B0502020104020203" pitchFamily="34" charset="0"/>
              </a:rPr>
              <a:t>A.  The commercial centre…there’s some street life there.</a:t>
            </a:r>
            <a:endParaRPr lang="en-GB" sz="2000" i="1" dirty="0">
              <a:latin typeface="Gill Sans MT" panose="020B0502020104020203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2862707" y="1943425"/>
            <a:ext cx="358287" cy="363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5-Point Star 9"/>
          <p:cNvSpPr/>
          <p:nvPr/>
        </p:nvSpPr>
        <p:spPr>
          <a:xfrm>
            <a:off x="8494423" y="4638597"/>
            <a:ext cx="358287" cy="363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868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9816935" y="1355994"/>
            <a:ext cx="1746993" cy="49177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600" dirty="0" smtClean="0"/>
              <a:t>These streets were not made for transit, </a:t>
            </a:r>
            <a:br>
              <a:rPr lang="en-GB" sz="3600" dirty="0" smtClean="0"/>
            </a:br>
            <a:r>
              <a:rPr lang="en-GB" sz="3600" dirty="0" smtClean="0"/>
              <a:t>not for living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No </a:t>
            </a:r>
            <a:br>
              <a:rPr lang="en-GB" sz="3600" dirty="0" smtClean="0"/>
            </a:br>
            <a:r>
              <a:rPr lang="en-GB" sz="3600" dirty="0" smtClean="0"/>
              <a:t>double sided </a:t>
            </a:r>
            <a:br>
              <a:rPr lang="en-GB" sz="3600" dirty="0" smtClean="0"/>
            </a:br>
            <a:r>
              <a:rPr lang="en-GB" sz="3600" dirty="0" smtClean="0"/>
              <a:t>street </a:t>
            </a:r>
            <a:br>
              <a:rPr lang="en-GB" sz="3600" dirty="0" smtClean="0"/>
            </a:br>
            <a:r>
              <a:rPr lang="en-GB" sz="3600" dirty="0" smtClean="0"/>
              <a:t>plots for effective placemaking</a:t>
            </a:r>
            <a:endParaRPr lang="en-GB" sz="36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2" y="337463"/>
            <a:ext cx="9613861" cy="1080938"/>
          </a:xfrm>
        </p:spPr>
        <p:txBody>
          <a:bodyPr>
            <a:normAutofit/>
          </a:bodyPr>
          <a:lstStyle/>
          <a:p>
            <a:r>
              <a:rPr lang="en-GB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Orchard Park Plot Disposal Plan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44" y="1327785"/>
            <a:ext cx="8847437" cy="488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814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74" y="1963949"/>
            <a:ext cx="5140525" cy="340036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8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50" y="4652295"/>
            <a:ext cx="5799210" cy="174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asted-image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074" y="2193011"/>
            <a:ext cx="2701372" cy="240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68776" y="5450041"/>
            <a:ext cx="4048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42 houses and flats</a:t>
            </a:r>
          </a:p>
          <a:p>
            <a:pPr algn="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Co-financed with enabling developer</a:t>
            </a:r>
          </a:p>
          <a:p>
            <a:pPr algn="r"/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nd investor on Council land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56" y="506377"/>
            <a:ext cx="11049005" cy="124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949" y="2186478"/>
            <a:ext cx="1760611" cy="2419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0784" y="2821743"/>
            <a:ext cx="2404267" cy="116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775499" y="1803909"/>
            <a:ext cx="611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ll Sans MT" panose="020B0502020104020203" pitchFamily="34" charset="0"/>
              </a:rPr>
              <a:t>Creating the kind of street that people </a:t>
            </a:r>
            <a:r>
              <a:rPr lang="en-GB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really</a:t>
            </a:r>
            <a:r>
              <a:rPr lang="en-GB" dirty="0" smtClean="0">
                <a:latin typeface="Gill Sans MT" panose="020B0502020104020203" pitchFamily="34" charset="0"/>
              </a:rPr>
              <a:t> want to live on…</a:t>
            </a:r>
            <a:endParaRPr lang="en-GB" dirty="0">
              <a:latin typeface="Gill Sans MT" panose="020B05020201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73570" y="3023030"/>
            <a:ext cx="2404269" cy="7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24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64728" y="613787"/>
            <a:ext cx="10515600" cy="1325562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Gill Sans MT" panose="020B0502020104020203" pitchFamily="34" charset="0"/>
              </a:rPr>
              <a:t>…unlike these streets</a:t>
            </a:r>
            <a:endParaRPr lang="en-GB" sz="4400" dirty="0">
              <a:latin typeface="Gill Sans MT" panose="020B05020201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7" y="452706"/>
            <a:ext cx="4829972" cy="362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037" y="2117036"/>
            <a:ext cx="5691909" cy="426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8838" y="4357527"/>
            <a:ext cx="55246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400" dirty="0">
                <a:latin typeface="Gill Sans MT" panose="020B0502020104020203" pitchFamily="34" charset="0"/>
                <a:ea typeface="+mj-ea"/>
                <a:cs typeface="+mj-cs"/>
              </a:rPr>
              <a:t>…the </a:t>
            </a:r>
            <a:r>
              <a:rPr lang="en-GB" sz="4400" dirty="0" smtClean="0">
                <a:latin typeface="Gill Sans MT" panose="020B0502020104020203" pitchFamily="34" charset="0"/>
                <a:ea typeface="+mj-ea"/>
                <a:cs typeface="+mj-cs"/>
              </a:rPr>
              <a:t>product </a:t>
            </a:r>
            <a:r>
              <a:rPr lang="en-GB" sz="4400" dirty="0">
                <a:latin typeface="Gill Sans MT" panose="020B0502020104020203" pitchFamily="34" charset="0"/>
                <a:ea typeface="+mj-ea"/>
                <a:cs typeface="+mj-cs"/>
              </a:rPr>
              <a:t>of </a:t>
            </a:r>
            <a:r>
              <a:rPr lang="en-GB" sz="4400" dirty="0" smtClean="0">
                <a:latin typeface="Gill Sans MT" panose="020B0502020104020203" pitchFamily="34" charset="0"/>
                <a:ea typeface="+mj-ea"/>
                <a:cs typeface="+mj-cs"/>
              </a:rPr>
              <a:t>most</a:t>
            </a:r>
          </a:p>
          <a:p>
            <a:pPr algn="r"/>
            <a:r>
              <a:rPr lang="en-GB" sz="4400" dirty="0" smtClean="0">
                <a:latin typeface="Gill Sans MT" panose="020B0502020104020203" pitchFamily="34" charset="0"/>
                <a:ea typeface="+mj-ea"/>
                <a:cs typeface="+mj-cs"/>
              </a:rPr>
              <a:t>‘normal’ masterplans</a:t>
            </a:r>
            <a:endParaRPr lang="en-GB" sz="4400" dirty="0">
              <a:latin typeface="Gill Sans MT" panose="020B05020201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4578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558" y="3506417"/>
            <a:ext cx="3703089" cy="295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77" y="5413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5300" dirty="0" smtClean="0">
                <a:solidFill>
                  <a:srgbClr val="FFFF00"/>
                </a:solidFill>
              </a:rPr>
              <a:t>The Cohousing Principles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4900" dirty="0" smtClean="0"/>
              <a:t>…or just common sense?</a:t>
            </a:r>
            <a:endParaRPr lang="en-GB" sz="4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84755" y="2109037"/>
            <a:ext cx="6289157" cy="4351338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spcBef>
                <a:spcPts val="400"/>
              </a:spcBef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Community life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– Supports community dynamics for easy informal contact with neighbours</a:t>
            </a:r>
            <a:b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400"/>
              </a:spcBef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Inclusivity</a:t>
            </a:r>
            <a:r>
              <a:rPr lang="en-GB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healthy living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- Promotes the wellbeing of cohousing community members, is inclusive and forms part of the wider community</a:t>
            </a:r>
            <a:b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400"/>
              </a:spcBef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Co-production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– Starts with the process of co-design through to management by intentional communities of place or interest</a:t>
            </a:r>
            <a:b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400"/>
              </a:spcBef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Sharing and privacy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– Includes private and shared facilities to achieve a balance between privacy and communality</a:t>
            </a:r>
            <a:b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400"/>
              </a:spcBef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Control and responsibility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- Embeds collective resident ownership, control and place stewardship into its legal form and decision making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345" y="541341"/>
            <a:ext cx="3736302" cy="252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8666205" y="2747816"/>
            <a:ext cx="4107564" cy="1080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‘Community’ layouts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81905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097" y="2054797"/>
            <a:ext cx="6437592" cy="49561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GB" alt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GB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Specifying in a </a:t>
            </a: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that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must </a:t>
            </a:r>
            <a:r>
              <a:rPr lang="en-GB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GB" alt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</a:t>
            </a:r>
            <a:r>
              <a:rPr lang="en-GB" altLang="en-US" sz="28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800" b="1" i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 </a:t>
            </a:r>
            <a:r>
              <a:rPr lang="en-GB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useful as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guidance to a </a:t>
            </a:r>
            <a:r>
              <a:rPr lang="en-GB" altLang="en-US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developer </a:t>
            </a: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describing a piece of </a:t>
            </a:r>
            <a:r>
              <a:rPr lang="en-GB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 </a:t>
            </a: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beautiful</a:t>
            </a:r>
            <a:r>
              <a:rPr lang="en-GB" altLang="en-US" sz="2800" b="1" i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tells us anything about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GB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n-GB" altLang="en-US" sz="28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sounds like</a:t>
            </a:r>
            <a:r>
              <a:rPr lang="en-GB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n-GB" altLang="en-US" sz="2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8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en-US" altLang="en-US" sz="2800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524121" y="1034332"/>
            <a:ext cx="8426450" cy="912813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GB" alt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Planning and Design Conundrum: </a:t>
            </a:r>
            <a:br>
              <a:rPr lang="en-GB" alt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 it like </a:t>
            </a:r>
            <a:r>
              <a:rPr lang="en-GB" altLang="en-US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 say</a:t>
            </a:r>
            <a:r>
              <a:rPr lang="en-GB" alt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en-GB" alt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GB" alt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alt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591097" y="5772511"/>
            <a:ext cx="6227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en-US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Rob Cowan - The Dictionary of Urbanism</a:t>
            </a:r>
          </a:p>
        </p:txBody>
      </p:sp>
      <p:pic>
        <p:nvPicPr>
          <p:cNvPr id="65541" name="Picture 1" descr="Gibberish 1.2.08 issu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3996" y="1515560"/>
            <a:ext cx="4660471" cy="485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23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ight Arrow 4"/>
          <p:cNvSpPr/>
          <p:nvPr/>
        </p:nvSpPr>
        <p:spPr>
          <a:xfrm rot="960019">
            <a:off x="411891" y="3357925"/>
            <a:ext cx="1222587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TODAY</a:t>
            </a:r>
            <a:endParaRPr lang="en-GB" dirty="0"/>
          </a:p>
        </p:txBody>
      </p:sp>
      <p:sp>
        <p:nvSpPr>
          <p:cNvPr id="6" name="Left Arrow 5"/>
          <p:cNvSpPr/>
          <p:nvPr/>
        </p:nvSpPr>
        <p:spPr>
          <a:xfrm rot="2779439">
            <a:off x="10682449" y="2026336"/>
            <a:ext cx="1649617" cy="51562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YESTERDAY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949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O Park DG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71148">
            <a:off x="503932" y="-201210"/>
            <a:ext cx="5175250" cy="731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O Park DG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53934">
            <a:off x="4830853" y="1665462"/>
            <a:ext cx="3575050" cy="505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 descr="O Park DG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8169">
            <a:off x="8161584" y="1734449"/>
            <a:ext cx="3546475" cy="501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437" name="Rectangle 5"/>
          <p:cNvSpPr>
            <a:spLocks noGrp="1" noChangeArrowheads="1"/>
          </p:cNvSpPr>
          <p:nvPr>
            <p:ph type="title"/>
          </p:nvPr>
        </p:nvSpPr>
        <p:spPr>
          <a:xfrm>
            <a:off x="4105439" y="299945"/>
            <a:ext cx="7538480" cy="1143000"/>
          </a:xfrm>
        </p:spPr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en-GB" altLang="en-US" dirty="0" smtClean="0"/>
              <a:t>Design</a:t>
            </a:r>
            <a:r>
              <a:rPr lang="en-GB" altLang="en-US" dirty="0" smtClean="0">
                <a:solidFill>
                  <a:srgbClr val="0000FF"/>
                </a:solidFill>
              </a:rPr>
              <a:t> </a:t>
            </a:r>
            <a:r>
              <a:rPr lang="en-GB" altLang="en-US" dirty="0" smtClean="0"/>
              <a:t>Code </a:t>
            </a:r>
            <a:r>
              <a:rPr lang="en-GB" altLang="en-US" sz="3200" b="1" dirty="0" smtClean="0">
                <a:solidFill>
                  <a:srgbClr val="FFFF00"/>
                </a:solidFill>
              </a:rPr>
              <a:t>352 </a:t>
            </a:r>
            <a:r>
              <a:rPr lang="en-GB" altLang="en-US" sz="3200" b="1" dirty="0">
                <a:solidFill>
                  <a:srgbClr val="FFFF00"/>
                </a:solidFill>
              </a:rPr>
              <a:t>pages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1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1000053"/>
          <p:cNvPicPr>
            <a:picLocks noChangeAspect="1" noChangeArrowheads="1"/>
          </p:cNvPicPr>
          <p:nvPr/>
        </p:nvPicPr>
        <p:blipFill>
          <a:blip r:embed="rId2" cstate="email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8424936" cy="631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57788"/>
            <a:ext cx="8229600" cy="11430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GB" alt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“…</a:t>
            </a:r>
            <a:r>
              <a:rPr lang="en-GB" altLang="en-US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uniformly depressing”</a:t>
            </a:r>
            <a:r>
              <a:rPr lang="en-GB" alt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Another developer</a:t>
            </a:r>
            <a:endParaRPr lang="en-US" alt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79376" y="409576"/>
            <a:ext cx="7388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“It’s like Beirut…”</a:t>
            </a:r>
            <a:r>
              <a:rPr lang="en-GB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 </a:t>
            </a:r>
          </a:p>
          <a:p>
            <a:pPr eaLnBrk="1" hangingPunct="1">
              <a:defRPr/>
            </a:pPr>
            <a:r>
              <a:rPr lang="en-GB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Germaine Greer in the Guardian, September 2009</a:t>
            </a:r>
            <a:endParaRPr lang="en-US" alt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79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4615" y="156519"/>
            <a:ext cx="8921579" cy="645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83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065" y="2412665"/>
            <a:ext cx="6387921" cy="567848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“We must learn to see that </a:t>
            </a:r>
            <a:r>
              <a:rPr lang="en-GB" alt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every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problem</a:t>
            </a: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 that concerns us…always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leads to the question of </a:t>
            </a:r>
            <a:r>
              <a:rPr lang="en-GB" alt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how we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live”</a:t>
            </a:r>
          </a:p>
          <a:p>
            <a:pPr eaLnBrk="1" hangingPunct="1">
              <a:buFontTx/>
              <a:buNone/>
              <a:defRPr/>
            </a:pPr>
            <a:endParaRPr lang="en-GB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55 Roman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GB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Wendell </a:t>
            </a:r>
            <a:r>
              <a:rPr lang="en-GB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Berry</a:t>
            </a:r>
            <a:r>
              <a:rPr lang="en-GB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55 Roman" pitchFamily="34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alt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Economy, Freedom </a:t>
            </a:r>
            <a:r>
              <a:rPr lang="en-US" alt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Community” </a:t>
            </a:r>
            <a:r>
              <a:rPr lang="en-US" alt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(1992</a:t>
            </a:r>
            <a:r>
              <a:rPr lang="en-US" alt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958" y="1588417"/>
            <a:ext cx="4188697" cy="482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>
          <a:xfrm>
            <a:off x="631065" y="656822"/>
            <a:ext cx="9993760" cy="1272907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GB" alt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Planning and Design Solution: </a:t>
            </a: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 it like</a:t>
            </a:r>
            <a:r>
              <a:rPr lang="en-GB" alt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 do</a:t>
            </a: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n-US" alt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80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b43fcfc1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713" y="2197721"/>
            <a:ext cx="9180513" cy="388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588" y="737124"/>
            <a:ext cx="9613861" cy="1080938"/>
          </a:xfrm>
        </p:spPr>
        <p:txBody>
          <a:bodyPr>
            <a:normAutofit/>
          </a:bodyPr>
          <a:lstStyle/>
          <a:p>
            <a:r>
              <a:rPr lang="en-GB" altLang="en-US" sz="4000" dirty="0" err="1">
                <a:cs typeface="Arial" panose="020B0604020202020204" pitchFamily="34" charset="0"/>
              </a:rPr>
              <a:t>Karlsrühe</a:t>
            </a:r>
            <a:r>
              <a:rPr lang="en-GB" altLang="en-US" sz="4000" dirty="0">
                <a:cs typeface="Arial" panose="020B0604020202020204" pitchFamily="34" charset="0"/>
              </a:rPr>
              <a:t> Nordstadt </a:t>
            </a:r>
            <a:r>
              <a:rPr lang="en-GB" altLang="en-US" sz="4000" dirty="0" smtClean="0">
                <a:cs typeface="Arial" panose="020B0604020202020204" pitchFamily="34" charset="0"/>
              </a:rPr>
              <a:t>‘Smiley West’</a:t>
            </a:r>
            <a:br>
              <a:rPr lang="en-GB" altLang="en-US" sz="4000" dirty="0" smtClean="0">
                <a:cs typeface="Arial" panose="020B0604020202020204" pitchFamily="34" charset="0"/>
              </a:rPr>
            </a:br>
            <a:r>
              <a:rPr lang="en-GB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Co-producing</a:t>
            </a:r>
            <a:r>
              <a:rPr lang="en-GB" alt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</a:t>
            </a:r>
            <a:r>
              <a:rPr lang="en-GB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values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6615" y="6223787"/>
            <a:ext cx="10955892" cy="223361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GB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Authority arms length enabling </a:t>
            </a:r>
            <a:r>
              <a:rPr lang="en-GB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company…Recruit </a:t>
            </a:r>
            <a:r>
              <a:rPr lang="en-GB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support 10 ‘building groups</a:t>
            </a:r>
            <a:r>
              <a:rPr lang="en-GB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’…Masterplan </a:t>
            </a:r>
            <a:r>
              <a:rPr lang="en-GB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design code</a:t>
            </a:r>
          </a:p>
          <a:p>
            <a:pPr eaLnBrk="1" hangingPunct="1">
              <a:defRPr/>
            </a:pPr>
            <a:endParaRPr lang="en-GB" altLang="en-US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altLang="en-US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79876" name="Picture 4" descr="start-max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1919" y="273050"/>
            <a:ext cx="2160588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Rectangle 5"/>
          <p:cNvSpPr>
            <a:spLocks noChangeArrowheads="1"/>
          </p:cNvSpPr>
          <p:nvPr/>
        </p:nvSpPr>
        <p:spPr bwMode="auto">
          <a:xfrm>
            <a:off x="1992313" y="273050"/>
            <a:ext cx="8280400" cy="18605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/>
            </a:r>
            <a:br>
              <a:rPr lang="en-GB" altLang="en-US" sz="3600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</a:br>
            <a:r>
              <a:rPr lang="en-GB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/>
            </a:r>
            <a:br>
              <a:rPr lang="en-GB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</a:br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13901" y="2571916"/>
            <a:ext cx="2121887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r>
              <a:rPr lang="en-GB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management</a:t>
            </a: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r>
              <a:rPr lang="en-GB" alt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7.5 acre</a:t>
            </a: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r>
              <a:rPr lang="en-GB" alt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GB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hectare site</a:t>
            </a: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r>
              <a:rPr lang="en-GB" alt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 </a:t>
            </a:r>
            <a:r>
              <a:rPr lang="en-GB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homes </a:t>
            </a:r>
            <a:r>
              <a:rPr lang="en-GB" alt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marL="0" indent="0" fontAlgn="base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r>
              <a:rPr lang="en-GB" alt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r>
              <a:rPr lang="en-GB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dwellings/ha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  <a:defRPr/>
            </a:pPr>
            <a:endParaRPr lang="en-GB" altLang="en-US" sz="1600" dirty="0">
              <a:solidFill>
                <a:prstClr val="white"/>
              </a:solidFill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  <a:defRPr/>
            </a:pPr>
            <a:endParaRPr lang="en-US" alt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077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10102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073" y="2189406"/>
            <a:ext cx="4067868" cy="420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8186044" y="623392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80901" name="Picture 5" descr="Karlsruhe SmileyWest and Coop Mika 2010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0511" y="2202283"/>
            <a:ext cx="2988612" cy="420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48" y="724273"/>
            <a:ext cx="10208966" cy="1080938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Managed </a:t>
            </a:r>
            <a:r>
              <a:rPr lang="en-GB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co-production by municipality </a:t>
            </a:r>
            <a:br>
              <a:rPr lang="en-GB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</a:br>
            <a:r>
              <a:rPr lang="en-GB" altLang="en-US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and community groups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694" y="2189405"/>
            <a:ext cx="2900294" cy="420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668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1010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179"/>
            <a:ext cx="10668001" cy="796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5" name="Rectangle 3"/>
          <p:cNvSpPr>
            <a:spLocks noChangeArrowheads="1"/>
          </p:cNvSpPr>
          <p:nvPr/>
        </p:nvSpPr>
        <p:spPr bwMode="auto">
          <a:xfrm>
            <a:off x="347730" y="5363579"/>
            <a:ext cx="8899301" cy="1815882"/>
          </a:xfrm>
          <a:prstGeom prst="rect">
            <a:avLst/>
          </a:prstGeom>
          <a:noFill/>
          <a:ln w="12700" algn="ctr">
            <a:noFill/>
            <a:prstDash val="dash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Family 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Cohousing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Passivhaus</a:t>
            </a:r>
            <a:r>
              <a:rPr lang="en-GB" altLang="en-US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group</a:t>
            </a:r>
            <a:r>
              <a:rPr lang="en-GB" alt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GB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/>
            </a:r>
            <a:br>
              <a:rPr lang="en-GB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</a:b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02436" name="Rectangle 4"/>
          <p:cNvSpPr>
            <a:spLocks noChangeArrowheads="1"/>
          </p:cNvSpPr>
          <p:nvPr/>
        </p:nvSpPr>
        <p:spPr bwMode="auto">
          <a:xfrm>
            <a:off x="-425000" y="411700"/>
            <a:ext cx="109084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alt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‘</a:t>
            </a:r>
            <a:r>
              <a:rPr lang="en-GB" alt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Secure by </a:t>
            </a:r>
            <a:r>
              <a:rPr lang="en-GB" altLang="en-US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Design’…or by…</a:t>
            </a:r>
            <a:r>
              <a:rPr lang="en-GB" altLang="en-US" sz="44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Living Together</a:t>
            </a:r>
            <a:r>
              <a:rPr lang="en-GB" alt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?</a:t>
            </a:r>
            <a:endParaRPr lang="en-US" altLang="en-US" sz="4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663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P1010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1352"/>
            <a:ext cx="10573555" cy="796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412461" y="5731256"/>
            <a:ext cx="46414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Barrier 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free living </a:t>
            </a: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group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20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37316"/>
            <a:ext cx="10573555" cy="793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3" name="Rectangle 3"/>
          <p:cNvSpPr>
            <a:spLocks noChangeArrowheads="1"/>
          </p:cNvSpPr>
          <p:nvPr/>
        </p:nvSpPr>
        <p:spPr bwMode="auto">
          <a:xfrm>
            <a:off x="2740942" y="5714105"/>
            <a:ext cx="8424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Lower 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income </a:t>
            </a: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family group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9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Karlsruhe SmileyWest and Coop Mika 2010 (6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573555" cy="801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740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9960" y="2290809"/>
            <a:ext cx="8927317" cy="1373070"/>
          </a:xfrm>
        </p:spPr>
        <p:txBody>
          <a:bodyPr/>
          <a:lstStyle/>
          <a:p>
            <a:r>
              <a:rPr lang="en-GB" sz="6600" dirty="0" smtClean="0"/>
              <a:t>Discover the meaning of a line…</a:t>
            </a:r>
            <a:endParaRPr lang="en-GB" sz="6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94547"/>
            <a:ext cx="12192000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5933210"/>
            <a:ext cx="12192000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75417" y="3480735"/>
            <a:ext cx="8417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Creating sociable and </a:t>
            </a:r>
          </a:p>
          <a:p>
            <a:r>
              <a:rPr lang="en-GB" sz="3600" dirty="0" smtClean="0"/>
              <a:t>healthy places by design and co-production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48938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1010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069" y="0"/>
            <a:ext cx="4530513" cy="716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P101020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859887" cy="863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619375" y="47450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5509" name="Text Box 5"/>
          <p:cNvSpPr txBox="1">
            <a:spLocks noChangeArrowheads="1"/>
          </p:cNvSpPr>
          <p:nvPr/>
        </p:nvSpPr>
        <p:spPr bwMode="auto">
          <a:xfrm>
            <a:off x="3714797" y="1389755"/>
            <a:ext cx="2093576" cy="34163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High value detached </a:t>
            </a:r>
            <a:endParaRPr lang="en-GB" altLang="en-US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and </a:t>
            </a: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semi-detached </a:t>
            </a:r>
            <a:endParaRPr lang="en-GB" altLang="en-US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villas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04332" y="150320"/>
            <a:ext cx="2093576" cy="230832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High 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quality public spaces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01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P1010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5459"/>
            <a:ext cx="10586434" cy="793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1" name="Text Box 3"/>
          <p:cNvSpPr txBox="1">
            <a:spLocks noChangeArrowheads="1"/>
          </p:cNvSpPr>
          <p:nvPr/>
        </p:nvSpPr>
        <p:spPr bwMode="auto">
          <a:xfrm>
            <a:off x="744515" y="5770228"/>
            <a:ext cx="475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Mid-market family group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06532" name="Rectangle 4"/>
          <p:cNvSpPr>
            <a:spLocks noChangeArrowheads="1"/>
          </p:cNvSpPr>
          <p:nvPr/>
        </p:nvSpPr>
        <p:spPr bwMode="auto">
          <a:xfrm>
            <a:off x="1" y="596835"/>
            <a:ext cx="12192000" cy="1373632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anose="020B0502020104020203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“</a:t>
            </a:r>
            <a:r>
              <a:rPr lang="en-GB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Managing </a:t>
            </a:r>
            <a:r>
              <a:rPr lang="en-GB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</a:t>
            </a:r>
            <a:r>
              <a:rPr lang="en-GB" altLang="en-US" sz="40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n-US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co-existence in shared </a:t>
            </a:r>
            <a:r>
              <a:rPr lang="en-GB" altLang="en-US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space” </a:t>
            </a:r>
            <a:r>
              <a:rPr lang="en-GB" alt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alt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  <a:r>
              <a:rPr lang="en-GB" altLang="en-US" sz="1800" b="1" dirty="0" smtClean="0">
                <a:solidFill>
                  <a:srgbClr val="FFFFFF"/>
                </a:solidFill>
              </a:rPr>
              <a:t>Prof</a:t>
            </a:r>
            <a:r>
              <a:rPr lang="en-GB" altLang="en-US" sz="1800" b="1" dirty="0">
                <a:solidFill>
                  <a:srgbClr val="FFFFFF"/>
                </a:solidFill>
              </a:rPr>
              <a:t>.</a:t>
            </a:r>
            <a:r>
              <a:rPr lang="en-GB" altLang="en-US" sz="3200" b="1" dirty="0">
                <a:solidFill>
                  <a:srgbClr val="FFFFFF"/>
                </a:solidFill>
              </a:rPr>
              <a:t> </a:t>
            </a:r>
            <a:r>
              <a:rPr lang="en-GB" altLang="en-US" sz="1800" b="1" dirty="0">
                <a:solidFill>
                  <a:srgbClr val="FFFFFF"/>
                </a:solidFill>
              </a:rPr>
              <a:t>Patsy Healey – Definition of </a:t>
            </a:r>
            <a:r>
              <a:rPr lang="en-GB" alt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Planning</a:t>
            </a:r>
            <a:endParaRPr lang="en-US" alt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461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Karlsruhe SmileyWest and Coop Mika 2010 (3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40626"/>
            <a:ext cx="10573555" cy="78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065975" y="5510413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Older people’s group</a:t>
            </a:r>
            <a:endParaRPr lang="en-US" alt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26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1010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6741"/>
            <a:ext cx="10612192" cy="79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392539" y="5901967"/>
            <a:ext cx="2388795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Coop Mika </a:t>
            </a:r>
          </a:p>
        </p:txBody>
      </p:sp>
    </p:spTree>
    <p:extLst>
      <p:ext uri="{BB962C8B-B14F-4D97-AF65-F5344CB8AC3E}">
        <p14:creationId xmlns:p14="http://schemas.microsoft.com/office/powerpoint/2010/main" val="1585542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1010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4556"/>
            <a:ext cx="10625070" cy="79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79" name="Text Box 3"/>
          <p:cNvSpPr txBox="1">
            <a:spLocks noChangeArrowheads="1"/>
          </p:cNvSpPr>
          <p:nvPr/>
        </p:nvSpPr>
        <p:spPr bwMode="auto">
          <a:xfrm>
            <a:off x="280876" y="4846145"/>
            <a:ext cx="37920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Self-refurbishment: </a:t>
            </a:r>
            <a:b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</a:b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Flats for 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families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nd single </a:t>
            </a: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people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50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063" y="0"/>
            <a:ext cx="49164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504"/>
            <a:ext cx="5434885" cy="86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113977" y="5092334"/>
            <a:ext cx="575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C</a:t>
            </a: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ommunity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facilities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72557" y="4815335"/>
            <a:ext cx="57585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Workspace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and local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238445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56824"/>
            <a:ext cx="10586434" cy="79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57578" y="5071884"/>
            <a:ext cx="446563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avie" panose="04040805050809020602" pitchFamily="82" charset="0"/>
              </a:rPr>
              <a:t>Messy living…</a:t>
            </a:r>
            <a:endParaRPr lang="en-US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07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GB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Diversity and maturity in </a:t>
            </a:r>
            <a:r>
              <a:rPr lang="en-GB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mainstream politics </a:t>
            </a:r>
            <a:r>
              <a:rPr lang="en-GB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GB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</a:br>
            <a:r>
              <a:rPr lang="en-GB" alt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and </a:t>
            </a:r>
            <a:r>
              <a:rPr lang="en-GB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housing markets </a:t>
            </a:r>
            <a:r>
              <a:rPr lang="en-GB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- Germany</a:t>
            </a:r>
            <a:endParaRPr lang="en-US" alt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95235" name="Picture 3" descr="Appendix_A_ext_Page_#427C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225" y="1431547"/>
            <a:ext cx="3756003" cy="496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Appendix_A_ext_Page_#427C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327" y="2261941"/>
            <a:ext cx="3816350" cy="27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3" name="Text Box 5"/>
          <p:cNvSpPr txBox="1">
            <a:spLocks noChangeArrowheads="1"/>
          </p:cNvSpPr>
          <p:nvPr/>
        </p:nvSpPr>
        <p:spPr bwMode="auto">
          <a:xfrm>
            <a:off x="1522748" y="2414397"/>
            <a:ext cx="2197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T</a:t>
            </a: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ü</a:t>
            </a: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bingen Südstadt</a:t>
            </a:r>
            <a:endParaRPr lang="en-US" altLang="en-US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</a:endParaRPr>
          </a:p>
        </p:txBody>
      </p:sp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7892179" y="5964836"/>
            <a:ext cx="3551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Karlsruhe, Hamburg, </a:t>
            </a:r>
            <a:r>
              <a:rPr lang="en-GB" altLang="en-US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Leipzig</a:t>
            </a: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….</a:t>
            </a:r>
            <a:endParaRPr lang="en-US" altLang="en-US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95239" name="Picture 2" descr="DSCF0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939" y="3696537"/>
            <a:ext cx="3563937" cy="268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3902367" y="5964903"/>
            <a:ext cx="287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</a:rPr>
              <a:t>Project Vauban, Freiburg</a:t>
            </a:r>
            <a:endParaRPr lang="en-US" altLang="en-US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98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057" y="153534"/>
            <a:ext cx="7615686" cy="1842357"/>
          </a:xfrm>
        </p:spPr>
        <p:txBody>
          <a:bodyPr>
            <a:normAutofit/>
          </a:bodyPr>
          <a:lstStyle/>
          <a:p>
            <a:r>
              <a:rPr lang="en-GB" altLang="en-US" sz="4400" dirty="0" smtClean="0"/>
              <a:t>1976 Pelham Court Coop </a:t>
            </a:r>
            <a:r>
              <a:rPr lang="en-GB" altLang="en-US" sz="4400" dirty="0" err="1" smtClean="0"/>
              <a:t>N.17</a:t>
            </a:r>
            <a:r>
              <a:rPr lang="en-GB" altLang="en-US" sz="4400" dirty="0" smtClean="0"/>
              <a:t/>
            </a:r>
            <a:br>
              <a:rPr lang="en-GB" altLang="en-US" sz="4400" dirty="0" smtClean="0"/>
            </a:br>
            <a:r>
              <a:rPr lang="en-GB" altLang="en-US" sz="2800" dirty="0" smtClean="0"/>
              <a:t>Managed co-production – Haringey Council </a:t>
            </a:r>
            <a:br>
              <a:rPr lang="en-GB" altLang="en-US" sz="2800" dirty="0" smtClean="0"/>
            </a:br>
            <a:r>
              <a:rPr lang="en-GB" altLang="en-US" sz="2800" dirty="0" smtClean="0"/>
              <a:t>and their tenant co-operators</a:t>
            </a:r>
            <a:endParaRPr lang="en-US" altLang="en-US" sz="28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7057" y="2058862"/>
            <a:ext cx="5477339" cy="1720410"/>
          </a:xfrm>
        </p:spPr>
        <p:txBody>
          <a:bodyPr>
            <a:normAutofit fontScale="85000" lnSpcReduction="10000"/>
          </a:bodyPr>
          <a:lstStyle/>
          <a:p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Inspired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work of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Erskine at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the Byker Wall redevelopment</a:t>
            </a:r>
          </a:p>
          <a:p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1976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The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Game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Planning </a:t>
            </a:r>
            <a:r>
              <a:rPr lang="en-GB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for </a:t>
            </a:r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Real)</a:t>
            </a:r>
          </a:p>
          <a:p>
            <a:r>
              <a:rPr lang="en-GB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Brief: </a:t>
            </a:r>
            <a:r>
              <a:rPr lang="en-GB" alt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‘Not </a:t>
            </a:r>
            <a:r>
              <a:rPr lang="en-GB" alt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like </a:t>
            </a:r>
            <a:r>
              <a:rPr lang="en-GB" alt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council house’</a:t>
            </a:r>
            <a:endParaRPr lang="en-GB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935" y="3905214"/>
            <a:ext cx="2323323" cy="260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45" y="303704"/>
            <a:ext cx="2469440" cy="621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051" y="3905214"/>
            <a:ext cx="4426608" cy="260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534" y="3904865"/>
            <a:ext cx="1790229" cy="260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768" y="1795961"/>
            <a:ext cx="2890995" cy="198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762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79"/>
          <a:stretch/>
        </p:blipFill>
        <p:spPr>
          <a:xfrm>
            <a:off x="0" y="0"/>
            <a:ext cx="1103896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248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08" t="6865" b="6224"/>
          <a:stretch>
            <a:fillRect/>
          </a:stretch>
        </p:blipFill>
        <p:spPr bwMode="auto">
          <a:xfrm>
            <a:off x="1560514" y="-14288"/>
            <a:ext cx="9107487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71" b="52327"/>
          <a:stretch>
            <a:fillRect/>
          </a:stretch>
        </p:blipFill>
        <p:spPr bwMode="auto">
          <a:xfrm>
            <a:off x="1560513" y="5344889"/>
            <a:ext cx="9107487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36255" y="527221"/>
            <a:ext cx="6156002" cy="251254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BIG</a:t>
            </a:r>
            <a:r>
              <a:rPr lang="en-GB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Placemaking…</a:t>
            </a:r>
            <a:br>
              <a:rPr lang="en-GB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Lines for Living</a:t>
            </a:r>
            <a:endParaRPr lang="en-US" alt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367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5094"/>
            <a:ext cx="10573555" cy="712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779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39" y="740349"/>
            <a:ext cx="11704861" cy="1080938"/>
          </a:xfrm>
        </p:spPr>
        <p:txBody>
          <a:bodyPr>
            <a:noAutofit/>
          </a:bodyPr>
          <a:lstStyle/>
          <a:p>
            <a:r>
              <a:rPr lang="en-GB" i="1" dirty="0" smtClean="0"/>
              <a:t>‘Why don’t these </a:t>
            </a:r>
            <a:r>
              <a:rPr lang="en-GB" i="1" dirty="0" smtClean="0">
                <a:solidFill>
                  <a:srgbClr val="FFFF00"/>
                </a:solidFill>
              </a:rPr>
              <a:t>look like </a:t>
            </a:r>
            <a:r>
              <a:rPr lang="en-GB" i="1" dirty="0" smtClean="0"/>
              <a:t>council houses?’</a:t>
            </a:r>
            <a:endParaRPr lang="en-GB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112" y="2601532"/>
            <a:ext cx="4525509" cy="341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229" y="2279561"/>
            <a:ext cx="3437104" cy="425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362941" y="2781837"/>
            <a:ext cx="24368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Gill Sans MT" panose="020B0502020104020203" pitchFamily="34" charset="0"/>
              </a:rPr>
              <a:t>What was </a:t>
            </a:r>
          </a:p>
          <a:p>
            <a:r>
              <a:rPr lang="en-GB" sz="4000" dirty="0" smtClean="0">
                <a:latin typeface="Gill Sans MT" panose="020B0502020104020203" pitchFamily="34" charset="0"/>
              </a:rPr>
              <a:t>the </a:t>
            </a:r>
            <a:r>
              <a:rPr lang="en-GB" sz="4000" u="sng" dirty="0" smtClean="0">
                <a:latin typeface="Gill Sans MT" panose="020B0502020104020203" pitchFamily="34" charset="0"/>
              </a:rPr>
              <a:t>real</a:t>
            </a:r>
            <a:r>
              <a:rPr lang="en-GB" sz="4000" dirty="0" smtClean="0">
                <a:latin typeface="Gill Sans MT" panose="020B0502020104020203" pitchFamily="34" charset="0"/>
              </a:rPr>
              <a:t> </a:t>
            </a:r>
          </a:p>
          <a:p>
            <a:r>
              <a:rPr lang="en-GB" sz="4000" dirty="0" smtClean="0">
                <a:latin typeface="Gill Sans MT" panose="020B0502020104020203" pitchFamily="34" charset="0"/>
              </a:rPr>
              <a:t>question?</a:t>
            </a:r>
            <a:endParaRPr lang="en-GB" sz="4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0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003366">
                <a:lumMod val="75000"/>
              </a:srgb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38" y="190315"/>
            <a:ext cx="7252884" cy="650899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10-Point Star 4"/>
          <p:cNvSpPr/>
          <p:nvPr/>
        </p:nvSpPr>
        <p:spPr>
          <a:xfrm>
            <a:off x="2465872" y="2152358"/>
            <a:ext cx="3137096" cy="2940148"/>
          </a:xfrm>
          <a:prstGeom prst="star10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Black" panose="02040A06050405020203" pitchFamily="18" charset="0"/>
              </a:rPr>
              <a:t>80%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Cond Black" panose="02040A06050405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198" y="2152358"/>
            <a:ext cx="1940061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Affordability 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&amp; Freedom 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from Debt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9169" y="5031400"/>
            <a:ext cx="2098821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Placemaking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&amp; Community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Building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9685" y="2106957"/>
            <a:ext cx="183095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Sustainable &amp;</a:t>
            </a:r>
          </a:p>
          <a:p>
            <a:pPr algn="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Cooperative</a:t>
            </a:r>
          </a:p>
          <a:p>
            <a:pPr algn="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Living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14134" y="190315"/>
            <a:ext cx="4048559" cy="6381935"/>
          </a:xfrm>
        </p:spPr>
        <p:txBody>
          <a:bodyPr>
            <a:normAutofit/>
          </a:bodyPr>
          <a:lstStyle/>
          <a:p>
            <a:r>
              <a:rPr lang="en-GB" sz="6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shall we live?</a:t>
            </a:r>
            <a:r>
              <a:rPr lang="en-GB" sz="6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GB" sz="6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80/20 Principle of                      ‘Community’ Housing…</a:t>
            </a:r>
            <a:b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 Same</a:t>
            </a:r>
            <a:b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 Unique </a:t>
            </a:r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7730" y="5025747"/>
            <a:ext cx="2180405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Land Reform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for the 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Common Good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9294" y="662980"/>
            <a:ext cx="2198038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Neighbourliness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&amp; Sociability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6185" y="2917368"/>
            <a:ext cx="3530518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58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AUTONOMY</a:t>
            </a:r>
          </a:p>
          <a:p>
            <a:pPr algn="ctr"/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&amp; DEMOCRATIC</a:t>
            </a:r>
          </a:p>
          <a:p>
            <a:pPr algn="ctr"/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LEGITIMACY</a:t>
            </a:r>
          </a:p>
        </p:txBody>
      </p:sp>
    </p:spTree>
    <p:extLst>
      <p:ext uri="{BB962C8B-B14F-4D97-AF65-F5344CB8AC3E}">
        <p14:creationId xmlns:p14="http://schemas.microsoft.com/office/powerpoint/2010/main" val="2226508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What is ‘Co-Pro’ all about?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90" y="2096742"/>
            <a:ext cx="6076950" cy="456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90" y="2096741"/>
            <a:ext cx="6091139" cy="456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29" b="4885"/>
          <a:stretch/>
        </p:blipFill>
        <p:spPr>
          <a:xfrm>
            <a:off x="6757272" y="2106600"/>
            <a:ext cx="4666289" cy="453138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705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34615" y="1481868"/>
            <a:ext cx="7655616" cy="447340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…is </a:t>
            </a:r>
            <a:r>
              <a:rPr lang="en-US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design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finite scheme </a:t>
            </a:r>
            <a:b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assumptions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behaviour</a:t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…but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provide 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foundation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residents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on 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through living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place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intentional</a:t>
            </a:r>
            <a:r>
              <a:rPr lang="en-US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community.</a:t>
            </a:r>
          </a:p>
        </p:txBody>
      </p:sp>
      <p:pic>
        <p:nvPicPr>
          <p:cNvPr id="119811" name="Picture 3" descr="Part1Front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895" y="897093"/>
            <a:ext cx="3316811" cy="469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31584" y="897093"/>
            <a:ext cx="7152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latin typeface="Gill Sans MT" panose="020B0502020104020203" pitchFamily="34" charset="0"/>
                <a:cs typeface="Arial" panose="020B0604020202020204" pitchFamily="34" charset="0"/>
              </a:rPr>
              <a:t>The challenge for </a:t>
            </a:r>
            <a:r>
              <a:rPr lang="en-US" altLang="en-US" sz="4400" dirty="0" smtClean="0">
                <a:latin typeface="Gill Sans MT" panose="020B0502020104020203" pitchFamily="34" charset="0"/>
                <a:cs typeface="Arial" panose="020B0604020202020204" pitchFamily="34" charset="0"/>
              </a:rPr>
              <a:t>designers… </a:t>
            </a:r>
            <a:endParaRPr lang="en-GB" sz="44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03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97"/>
          <a:stretch/>
        </p:blipFill>
        <p:spPr>
          <a:xfrm>
            <a:off x="0" y="-29183"/>
            <a:ext cx="12192000" cy="7233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71" y="17565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Malings, Ouseburn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321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58" y="0"/>
            <a:ext cx="10273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42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02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0835" y="431028"/>
            <a:ext cx="2745383" cy="5030659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Overall Winner Housing Design Awards 2016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3645" y="1141807"/>
            <a:ext cx="5664973" cy="424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18750" y="1139482"/>
            <a:ext cx="5667631" cy="425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046" y="5282811"/>
            <a:ext cx="3816427" cy="133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475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28" y="599821"/>
            <a:ext cx="11221501" cy="1080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Leadership for Placemaking, </a:t>
            </a:r>
            <a:r>
              <a:rPr lang="en-GB" alt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Planning </a:t>
            </a:r>
            <a:r>
              <a:rPr lang="en-GB" alt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&amp; Design?</a:t>
            </a:r>
            <a:r>
              <a:rPr lang="en-US" alt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GB" sz="44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16504" y="1499527"/>
            <a:ext cx="5875496" cy="62642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 process of 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“design” </a:t>
            </a:r>
            <a:r>
              <a:rPr lang="en-US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as</a:t>
            </a:r>
            <a:r>
              <a:rPr lang="en-US" altLang="en-US" sz="32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“living” 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and </a:t>
            </a:r>
            <a:r>
              <a:rPr lang="en-GB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Identity</a:t>
            </a:r>
            <a:r>
              <a:rPr lang="en-US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Intimacy</a:t>
            </a: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place and people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altLang="en-US" sz="3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 </a:t>
            </a: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Unlocking </a:t>
            </a:r>
            <a:r>
              <a:rPr lang="en-GB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creativity of people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responsibility </a:t>
            </a:r>
            <a:br>
              <a:rPr lang="en-GB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place and its people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88" y="1499527"/>
            <a:ext cx="3223957" cy="230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88" y="3962642"/>
            <a:ext cx="3455992" cy="230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817" y="2580465"/>
            <a:ext cx="2881710" cy="192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239126" y="5858667"/>
            <a:ext cx="8496873" cy="118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r>
              <a:rPr lang="en-GB" alt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what it </a:t>
            </a:r>
            <a:r>
              <a:rPr lang="en-GB" alt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looks like </a:t>
            </a:r>
            <a:r>
              <a:rPr lang="en-GB" alt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Day 1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795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Neighbourhood plan 11-07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913" y="404813"/>
            <a:ext cx="63373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27617" y="5253940"/>
            <a:ext cx="9036050" cy="1366837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GB" altLang="en-US" b="1" dirty="0"/>
              <a:t>Nice </a:t>
            </a:r>
            <a:r>
              <a:rPr lang="en-GB" altLang="en-US" b="1" dirty="0">
                <a:solidFill>
                  <a:srgbClr val="FFFF00"/>
                </a:solidFill>
              </a:rPr>
              <a:t>design</a:t>
            </a:r>
            <a:r>
              <a:rPr lang="en-GB" altLang="en-US" b="1" dirty="0"/>
              <a:t>… but </a:t>
            </a:r>
            <a:r>
              <a:rPr lang="en-GB" altLang="en-US" b="1" dirty="0">
                <a:solidFill>
                  <a:srgbClr val="FFFF00"/>
                </a:solidFill>
              </a:rPr>
              <a:t>how</a:t>
            </a:r>
            <a:r>
              <a:rPr lang="en-GB" altLang="en-US" b="1" dirty="0"/>
              <a:t> do you </a:t>
            </a:r>
            <a:br>
              <a:rPr lang="en-GB" altLang="en-US" b="1" dirty="0"/>
            </a:br>
            <a:r>
              <a:rPr lang="en-GB" altLang="en-US" b="1" dirty="0"/>
              <a:t>actually </a:t>
            </a:r>
            <a:r>
              <a:rPr lang="en-GB" altLang="en-US" b="1" dirty="0">
                <a:solidFill>
                  <a:srgbClr val="FFFF00"/>
                </a:solidFill>
              </a:rPr>
              <a:t>make the place</a:t>
            </a:r>
            <a:r>
              <a:rPr lang="en-GB" altLang="en-US" b="1" dirty="0"/>
              <a:t>?</a:t>
            </a:r>
            <a:endParaRPr lang="en-US" altLang="en-US" b="1" dirty="0"/>
          </a:p>
        </p:txBody>
      </p:sp>
      <p:pic>
        <p:nvPicPr>
          <p:cNvPr id="448516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855" y="0"/>
            <a:ext cx="8716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56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100069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432048"/>
            <a:ext cx="7962204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8616280" y="2780928"/>
            <a:ext cx="339448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“Weirdy</a:t>
            </a:r>
            <a:r>
              <a:rPr lang="en-GB" altLang="en-US" sz="4000" b="1" i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…</a:t>
            </a:r>
            <a:br>
              <a:rPr lang="en-GB" altLang="en-US" sz="4000" b="1" i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GB" altLang="en-US" sz="4000" b="1" i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they </a:t>
            </a:r>
            <a:r>
              <a:rPr lang="en-GB" altLang="en-US" sz="4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are </a:t>
            </a:r>
            <a:r>
              <a:rPr lang="en-GB" altLang="en-US" sz="4000" b="1" i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/>
            </a:r>
            <a:br>
              <a:rPr lang="en-GB" altLang="en-US" sz="4000" b="1" i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GB" altLang="en-US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not </a:t>
            </a:r>
            <a:r>
              <a:rPr lang="en-GB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normal</a:t>
            </a:r>
            <a:r>
              <a:rPr lang="en-GB" altLang="en-US" sz="4000" b="1" i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.”</a:t>
            </a:r>
            <a:r>
              <a:rPr lang="en-GB" altLang="en-US" sz="4000" b="1" i="1" dirty="0">
                <a:solidFill>
                  <a:srgbClr val="CCFFFF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/>
            </a:r>
            <a:br>
              <a:rPr lang="en-GB" altLang="en-US" sz="20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GB" altLang="en-US" sz="20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Ward </a:t>
            </a:r>
            <a:r>
              <a:rPr lang="en-GB" altLang="en-US" sz="20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Councillor (from </a:t>
            </a:r>
            <a:r>
              <a:rPr lang="en-GB" altLang="en-US" sz="20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the then </a:t>
            </a:r>
            <a:r>
              <a:rPr lang="en-GB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Big Society </a:t>
            </a:r>
            <a:r>
              <a:rPr lang="en-GB" altLang="en-US" sz="20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Party) </a:t>
            </a:r>
            <a:br>
              <a:rPr lang="en-GB" altLang="en-US" sz="20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GB" altLang="en-US" sz="20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at </a:t>
            </a:r>
            <a:r>
              <a:rPr lang="en-GB" altLang="en-US" sz="20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Stroud District Council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Planning </a:t>
            </a:r>
            <a:r>
              <a:rPr lang="en-GB" altLang="en-US" sz="20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Committee</a:t>
            </a:r>
            <a:endParaRPr lang="en-US" altLang="en-US" sz="20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14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6649" y="291886"/>
            <a:ext cx="11137556" cy="1143000"/>
          </a:xfrm>
        </p:spPr>
        <p:txBody>
          <a:bodyPr>
            <a:normAutofit/>
          </a:bodyPr>
          <a:lstStyle/>
          <a:p>
            <a:pPr algn="l"/>
            <a:r>
              <a:rPr lang="en-GB" altLang="en-US" sz="3600" dirty="0">
                <a:solidFill>
                  <a:schemeClr val="tx1"/>
                </a:solidFill>
              </a:rPr>
              <a:t>What is the </a:t>
            </a:r>
            <a:r>
              <a:rPr lang="en-GB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added value </a:t>
            </a:r>
            <a:r>
              <a:rPr lang="en-GB" altLang="en-US" sz="3600" dirty="0">
                <a:solidFill>
                  <a:schemeClr val="tx1"/>
                </a:solidFill>
              </a:rPr>
              <a:t>of </a:t>
            </a:r>
            <a:r>
              <a:rPr lang="en-GB" altLang="en-US" sz="3600" dirty="0" smtClean="0">
                <a:solidFill>
                  <a:schemeClr val="tx1"/>
                </a:solidFill>
              </a:rPr>
              <a:t>working with ‘</a:t>
            </a:r>
            <a:r>
              <a:rPr lang="en-GB" altLang="en-US" sz="3600" dirty="0">
                <a:solidFill>
                  <a:schemeClr val="tx1"/>
                </a:solidFill>
              </a:rPr>
              <a:t>the community’?</a:t>
            </a:r>
            <a:endParaRPr lang="en-US" altLang="en-US" sz="3600" dirty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4930" y="1656193"/>
            <a:ext cx="7702377" cy="46688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>
                <a:solidFill>
                  <a:srgbClr val="FFFF00"/>
                </a:solidFill>
              </a:rPr>
              <a:t>Localism shifts some of </a:t>
            </a:r>
            <a:r>
              <a:rPr lang="en-GB" altLang="en-US" sz="3900" i="1" dirty="0" smtClean="0">
                <a:solidFill>
                  <a:srgbClr val="FFFF00"/>
                </a:solidFill>
              </a:rPr>
              <a:t>the power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 smtClean="0">
                <a:solidFill>
                  <a:srgbClr val="FFFF00"/>
                </a:solidFill>
              </a:rPr>
              <a:t>to </a:t>
            </a:r>
            <a:r>
              <a:rPr lang="en-GB" altLang="en-US" sz="3900" i="1" dirty="0">
                <a:solidFill>
                  <a:srgbClr val="FFFF00"/>
                </a:solidFill>
              </a:rPr>
              <a:t>communities</a:t>
            </a:r>
            <a:r>
              <a:rPr lang="en-GB" altLang="en-US" sz="3900" i="1" dirty="0"/>
              <a:t>, </a:t>
            </a:r>
            <a:r>
              <a:rPr lang="en-GB" altLang="en-US" sz="3900" i="1" dirty="0" smtClean="0"/>
              <a:t>but growth </a:t>
            </a:r>
            <a:r>
              <a:rPr lang="en-GB" altLang="en-US" sz="3900" i="1" dirty="0"/>
              <a:t>and </a:t>
            </a:r>
            <a:endParaRPr lang="en-GB" altLang="en-US" sz="3900" i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 smtClean="0"/>
              <a:t>renewal </a:t>
            </a:r>
            <a:r>
              <a:rPr lang="en-GB" altLang="en-US" sz="3900" i="1" dirty="0"/>
              <a:t>can </a:t>
            </a:r>
            <a:r>
              <a:rPr lang="en-GB" altLang="en-US" sz="3900" i="1" dirty="0" smtClean="0"/>
              <a:t>be compatible</a:t>
            </a:r>
            <a:r>
              <a:rPr lang="en-GB" altLang="en-US" sz="3900" i="1" dirty="0"/>
              <a:t>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u="sng" dirty="0">
                <a:solidFill>
                  <a:srgbClr val="FFFF00"/>
                </a:solidFill>
              </a:rPr>
              <a:t>provided</a:t>
            </a:r>
            <a:r>
              <a:rPr lang="en-GB" altLang="en-US" sz="3900" i="1" dirty="0" smtClean="0"/>
              <a:t> schemes are </a:t>
            </a:r>
            <a:r>
              <a:rPr lang="en-GB" altLang="en-US" sz="3900" i="1" dirty="0"/>
              <a:t>thought </a:t>
            </a:r>
            <a:endParaRPr lang="en-GB" altLang="en-US" sz="3900" i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/>
              <a:t>t</a:t>
            </a:r>
            <a:r>
              <a:rPr lang="en-GB" altLang="en-US" sz="3900" i="1" dirty="0" smtClean="0"/>
              <a:t>hrough in </a:t>
            </a:r>
            <a:r>
              <a:rPr lang="en-GB" altLang="en-US" sz="3900" i="1" dirty="0"/>
              <a:t>terms </a:t>
            </a:r>
            <a:r>
              <a:rPr lang="en-GB" altLang="en-US" sz="3900" i="1" dirty="0" smtClean="0"/>
              <a:t>of community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 smtClean="0"/>
              <a:t>need and </a:t>
            </a:r>
            <a:r>
              <a:rPr lang="en-GB" altLang="en-US" sz="3900" i="1" dirty="0"/>
              <a:t>input..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>
                <a:solidFill>
                  <a:srgbClr val="FFFF00"/>
                </a:solidFill>
              </a:rPr>
              <a:t>It will demand better tailored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3900" i="1" dirty="0">
                <a:solidFill>
                  <a:srgbClr val="FFFF00"/>
                </a:solidFill>
              </a:rPr>
              <a:t>proposals and interventions</a:t>
            </a:r>
            <a:r>
              <a:rPr lang="en-GB" altLang="en-US" sz="3900" i="1" dirty="0"/>
              <a:t>.’ </a:t>
            </a:r>
            <a:endParaRPr lang="en-US" altLang="en-US" sz="3900" dirty="0"/>
          </a:p>
          <a:p>
            <a:pPr>
              <a:lnSpc>
                <a:spcPct val="90000"/>
              </a:lnSpc>
              <a:buFontTx/>
              <a:buNone/>
            </a:pPr>
            <a:endParaRPr lang="en-GB" alt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800" dirty="0"/>
              <a:t>David Lunts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800" dirty="0" smtClean="0"/>
              <a:t>GLA </a:t>
            </a:r>
            <a:r>
              <a:rPr lang="en-GB" altLang="en-US" sz="1800" dirty="0"/>
              <a:t>Director of </a:t>
            </a:r>
            <a:r>
              <a:rPr lang="en-GB" altLang="en-US" sz="1800" dirty="0" smtClean="0"/>
              <a:t>Housing &amp; Land</a:t>
            </a:r>
            <a:endParaRPr lang="en-GB" alt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800" dirty="0"/>
              <a:t>Alan Cherry Memorial Lecture May 2011</a:t>
            </a:r>
            <a:r>
              <a:rPr lang="en-US" altLang="en-US" sz="1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7"/>
          <a:stretch/>
        </p:blipFill>
        <p:spPr>
          <a:xfrm>
            <a:off x="5832769" y="1736510"/>
            <a:ext cx="5658114" cy="4647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810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880" y="628881"/>
            <a:ext cx="10515600" cy="1268322"/>
          </a:xfrm>
        </p:spPr>
        <p:txBody>
          <a:bodyPr>
            <a:normAutofit fontScale="90000"/>
          </a:bodyPr>
          <a:lstStyle/>
          <a:p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sister can’t believe I’ve got this place</a:t>
            </a: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100" dirty="0"/>
              <a:t>2018 </a:t>
            </a:r>
            <a:r>
              <a:rPr lang="en-GB" sz="3100" dirty="0" smtClean="0"/>
              <a:t>Marklake Court, Kipling Estate, Bermondsey</a:t>
            </a:r>
            <a:br>
              <a:rPr lang="en-GB" sz="3100" dirty="0" smtClean="0"/>
            </a:br>
            <a:r>
              <a:rPr lang="en-GB" sz="3100" dirty="0" smtClean="0"/>
              <a:t>Leathermarket (JMB) Community Benefit Society with LB Southwark</a:t>
            </a:r>
            <a:br>
              <a:rPr lang="en-GB" sz="3100" dirty="0" smtClean="0"/>
            </a:br>
            <a:endParaRPr lang="en-GB" sz="3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48" y="4568506"/>
            <a:ext cx="2620778" cy="186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451654" y="2245241"/>
            <a:ext cx="29466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smtClean="0">
                <a:effectLst/>
                <a:latin typeface="Gill Sans MT" panose="020B0502020104020203" pitchFamily="34" charset="0"/>
              </a:rPr>
              <a:t>27</a:t>
            </a:r>
            <a:r>
              <a:rPr lang="en-GB" b="0" i="0" dirty="0" smtClean="0">
                <a:effectLst/>
                <a:latin typeface="Gill Sans MT" panose="020B0502020104020203" pitchFamily="34" charset="0"/>
              </a:rPr>
              <a:t> – homes for social rent – not subject to Right to Buy</a:t>
            </a:r>
            <a:r>
              <a:rPr lang="en-GB" dirty="0" smtClean="0">
                <a:latin typeface="Gill Sans MT" panose="020B0502020104020203" pitchFamily="34" charset="0"/>
              </a:rPr>
              <a:t/>
            </a:r>
            <a:br>
              <a:rPr lang="en-GB" dirty="0" smtClean="0">
                <a:latin typeface="Gill Sans MT" panose="020B0502020104020203" pitchFamily="34" charset="0"/>
              </a:rPr>
            </a:br>
            <a:r>
              <a:rPr lang="en-GB" b="1" i="0" dirty="0" smtClean="0">
                <a:effectLst/>
                <a:latin typeface="Gill Sans MT" panose="020B0502020104020203" pitchFamily="34" charset="0"/>
              </a:rPr>
              <a:t>125</a:t>
            </a:r>
            <a:r>
              <a:rPr lang="en-GB" b="0" i="0" dirty="0" smtClean="0">
                <a:effectLst/>
                <a:latin typeface="Gill Sans MT" panose="020B0502020104020203" pitchFamily="34" charset="0"/>
              </a:rPr>
              <a:t> – year lease on the site</a:t>
            </a:r>
            <a:r>
              <a:rPr lang="en-GB" dirty="0" smtClean="0">
                <a:latin typeface="Gill Sans MT" panose="020B0502020104020203" pitchFamily="34" charset="0"/>
              </a:rPr>
              <a:t/>
            </a:r>
            <a:br>
              <a:rPr lang="en-GB" dirty="0" smtClean="0">
                <a:latin typeface="Gill Sans MT" panose="020B0502020104020203" pitchFamily="34" charset="0"/>
              </a:rPr>
            </a:br>
            <a:r>
              <a:rPr lang="en-GB" b="1" i="0" dirty="0" smtClean="0">
                <a:effectLst/>
                <a:latin typeface="Gill Sans MT" panose="020B0502020104020203" pitchFamily="34" charset="0"/>
              </a:rPr>
              <a:t>302</a:t>
            </a:r>
            <a:r>
              <a:rPr lang="en-GB" b="0" i="0" dirty="0" smtClean="0">
                <a:effectLst/>
                <a:latin typeface="Gill Sans MT" panose="020B0502020104020203" pitchFamily="34" charset="0"/>
              </a:rPr>
              <a:t> – units per hectare</a:t>
            </a:r>
            <a:r>
              <a:rPr lang="en-GB" dirty="0" smtClean="0">
                <a:latin typeface="Gill Sans MT" panose="020B0502020104020203" pitchFamily="34" charset="0"/>
              </a:rPr>
              <a:t/>
            </a:r>
            <a:br>
              <a:rPr lang="en-GB" dirty="0" smtClean="0">
                <a:latin typeface="Gill Sans MT" panose="020B0502020104020203" pitchFamily="34" charset="0"/>
              </a:rPr>
            </a:br>
            <a:r>
              <a:rPr lang="en-GB" b="1" i="0" dirty="0" smtClean="0">
                <a:effectLst/>
                <a:latin typeface="Gill Sans MT" panose="020B0502020104020203" pitchFamily="34" charset="0"/>
              </a:rPr>
              <a:t>£9.7m</a:t>
            </a:r>
            <a:r>
              <a:rPr lang="en-GB" b="0" i="0" dirty="0" smtClean="0">
                <a:effectLst/>
                <a:latin typeface="Gill Sans MT" panose="020B0502020104020203" pitchFamily="34" charset="0"/>
              </a:rPr>
              <a:t> – total funding from Southwark</a:t>
            </a:r>
          </a:p>
          <a:p>
            <a:r>
              <a:rPr lang="en-GB" b="1" dirty="0" smtClean="0">
                <a:latin typeface="Gill Sans MT" panose="020B0502020104020203" pitchFamily="34" charset="0"/>
              </a:rPr>
              <a:t>£0.3m –</a:t>
            </a:r>
            <a:r>
              <a:rPr lang="en-GB" dirty="0" smtClean="0">
                <a:latin typeface="Gill Sans MT" panose="020B0502020104020203" pitchFamily="34" charset="0"/>
              </a:rPr>
              <a:t> predevelopment costs from GLA</a:t>
            </a:r>
            <a:endParaRPr lang="en-GB" dirty="0">
              <a:latin typeface="Gill Sans MT" panose="020B0502020104020203" pitchFamily="34" charset="0"/>
            </a:endParaRPr>
          </a:p>
          <a:p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1654" y="4917751"/>
            <a:ext cx="239566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Gill Sans MT" panose="020B0502020104020203" pitchFamily="34" charset="0"/>
              </a:rPr>
              <a:t>14</a:t>
            </a:r>
            <a:r>
              <a:rPr lang="en-GB" sz="1400" dirty="0">
                <a:solidFill>
                  <a:srgbClr val="222222"/>
                </a:solidFill>
                <a:latin typeface="RIBAJ-FM"/>
              </a:rPr>
              <a:t> </a:t>
            </a:r>
            <a:r>
              <a:rPr lang="en-GB" sz="1400" dirty="0">
                <a:latin typeface="Gill Sans MT" panose="020B0502020104020203" pitchFamily="34" charset="0"/>
              </a:rPr>
              <a:t>two-bed </a:t>
            </a:r>
            <a:r>
              <a:rPr lang="en-GB" sz="1400" dirty="0" smtClean="0">
                <a:latin typeface="Gill Sans MT" panose="020B0502020104020203" pitchFamily="34" charset="0"/>
              </a:rPr>
              <a:t>flats for </a:t>
            </a:r>
            <a:r>
              <a:rPr lang="en-GB" sz="1400" dirty="0">
                <a:latin typeface="Gill Sans MT" panose="020B0502020104020203" pitchFamily="34" charset="0"/>
              </a:rPr>
              <a:t>downsizers </a:t>
            </a:r>
            <a:r>
              <a:rPr lang="en-GB" sz="1400" dirty="0" smtClean="0">
                <a:latin typeface="Gill Sans MT" panose="020B0502020104020203" pitchFamily="34" charset="0"/>
              </a:rPr>
              <a:t>needing </a:t>
            </a:r>
            <a:r>
              <a:rPr lang="en-GB" sz="1400" dirty="0">
                <a:latin typeface="Gill Sans MT" panose="020B0502020104020203" pitchFamily="34" charset="0"/>
              </a:rPr>
              <a:t>a bed for a guest or family carer. </a:t>
            </a:r>
            <a:endParaRPr lang="en-GB" sz="1400" dirty="0"/>
          </a:p>
          <a:p>
            <a:r>
              <a:rPr lang="en-GB" sz="1400" b="0" i="1" dirty="0" smtClean="0">
                <a:effectLst/>
                <a:latin typeface="Gill Sans MT" panose="020B0502020104020203" pitchFamily="34" charset="0"/>
              </a:rPr>
              <a:t>Knowing who the residents were beforehand was a critical part of the project’s success.</a:t>
            </a:r>
          </a:p>
          <a:p>
            <a:r>
              <a:rPr lang="en-GB" sz="1400" b="0" i="0" dirty="0" smtClean="0">
                <a:effectLst/>
                <a:latin typeface="Gill Sans MT" panose="020B0502020104020203" pitchFamily="34" charset="0"/>
              </a:rPr>
              <a:t>Bell Phillips Architects </a:t>
            </a:r>
            <a:endParaRPr lang="en-GB" sz="1400" dirty="0">
              <a:latin typeface="Gill Sans MT" panose="020B05020201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279" y="2366142"/>
            <a:ext cx="4974733" cy="406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48" y="2366142"/>
            <a:ext cx="2644300" cy="175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356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51435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52518" y="846241"/>
            <a:ext cx="5397843" cy="5165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Everybody</a:t>
            </a:r>
            <a:r>
              <a:rPr lang="en-GB" sz="4000" b="0" i="1" dirty="0" smtClean="0">
                <a:solidFill>
                  <a:schemeClr val="tx1"/>
                </a:solidFill>
                <a:effectLst/>
              </a:rPr>
              <a:t> who has been involved in this collaborative approach </a:t>
            </a:r>
          </a:p>
          <a:p>
            <a:pPr marL="0" indent="0">
              <a:buNone/>
            </a:pPr>
            <a:r>
              <a:rPr lang="en-GB" sz="4000" b="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benefitted from it</a:t>
            </a:r>
            <a:r>
              <a:rPr lang="en-GB" sz="4000" b="0" i="1" dirty="0" smtClean="0">
                <a:solidFill>
                  <a:schemeClr val="tx1"/>
                </a:solidFill>
                <a:effectLst/>
              </a:rPr>
              <a:t>. </a:t>
            </a:r>
          </a:p>
          <a:p>
            <a:pPr marL="0" indent="0">
              <a:buNone/>
            </a:pPr>
            <a:r>
              <a:rPr lang="en-GB" sz="4000" b="0" i="1" dirty="0" smtClean="0">
                <a:solidFill>
                  <a:schemeClr val="tx1"/>
                </a:solidFill>
                <a:effectLst/>
              </a:rPr>
              <a:t>I’d like to see more examples of this across </a:t>
            </a:r>
          </a:p>
          <a:p>
            <a:pPr marL="0" indent="0">
              <a:buNone/>
            </a:pPr>
            <a:r>
              <a:rPr lang="en-GB" sz="4000" b="0" i="1" dirty="0" smtClean="0">
                <a:solidFill>
                  <a:schemeClr val="tx1"/>
                </a:solidFill>
                <a:effectLst/>
              </a:rPr>
              <a:t>the capital.</a:t>
            </a:r>
            <a:r>
              <a:rPr lang="en-GB" sz="4000" i="1" dirty="0">
                <a:solidFill>
                  <a:schemeClr val="tx1"/>
                </a:solidFill>
              </a:rPr>
              <a:t> </a:t>
            </a:r>
            <a:endParaRPr lang="en-GB" sz="40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James Murray, Deputy Mayor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for Housing </a:t>
            </a:r>
            <a:r>
              <a:rPr lang="en-GB" sz="2000" dirty="0">
                <a:solidFill>
                  <a:schemeClr val="tx1"/>
                </a:solidFill>
              </a:rPr>
              <a:t>and </a:t>
            </a:r>
            <a:r>
              <a:rPr lang="en-GB" sz="2000" dirty="0" smtClean="0">
                <a:solidFill>
                  <a:schemeClr val="tx1"/>
                </a:solidFill>
              </a:rPr>
              <a:t>Residential Development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6922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0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400" y="4230816"/>
            <a:ext cx="76894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All development is </a:t>
            </a:r>
          </a:p>
          <a:p>
            <a:r>
              <a:rPr lang="en-GB" sz="48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95% PERSEVERANCE!</a:t>
            </a:r>
          </a:p>
          <a:p>
            <a:r>
              <a:rPr lang="en-GB" sz="16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Whether you are the council, a developer, </a:t>
            </a:r>
          </a:p>
          <a:p>
            <a:r>
              <a:rPr lang="en-GB" sz="1600" dirty="0" smtClean="0">
                <a:solidFill>
                  <a:srgbClr val="000066"/>
                </a:solidFill>
                <a:latin typeface="Arial Black" panose="020B0A04020102020204" pitchFamily="34" charset="0"/>
              </a:rPr>
              <a:t>housing association or community group</a:t>
            </a:r>
            <a:endParaRPr lang="en-GB" sz="160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400" y="692696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377" fontAlgn="auto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altLang="en-US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panose="020B0502020104020203" pitchFamily="34" charset="0"/>
                <a:cs typeface="+mn-cs"/>
              </a:rPr>
              <a:t>Main barriers:</a:t>
            </a:r>
            <a:r>
              <a:rPr lang="en-GB" altLang="en-US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anose="020B0502020104020203" pitchFamily="34" charset="0"/>
                <a:cs typeface="+mn-cs"/>
              </a:rPr>
              <a:t> </a:t>
            </a:r>
            <a:r>
              <a:rPr lang="en-GB" altLang="en-US" sz="2400" b="1" dirty="0">
                <a:solidFill>
                  <a:srgbClr val="3333CC"/>
                </a:solidFill>
                <a:latin typeface="Gill Sans MT" panose="020B0502020104020203" pitchFamily="34" charset="0"/>
                <a:cs typeface="+mn-cs"/>
              </a:rPr>
              <a:t>Hard work to get and </a:t>
            </a:r>
            <a:r>
              <a:rPr lang="en-GB" altLang="en-US" sz="2400" b="1" dirty="0" smtClean="0">
                <a:solidFill>
                  <a:srgbClr val="3333CC"/>
                </a:solidFill>
                <a:latin typeface="Gill Sans MT" panose="020B0502020104020203" pitchFamily="34" charset="0"/>
                <a:cs typeface="+mn-cs"/>
              </a:rPr>
              <a:t/>
            </a:r>
            <a:br>
              <a:rPr lang="en-GB" altLang="en-US" sz="2400" b="1" dirty="0" smtClean="0">
                <a:solidFill>
                  <a:srgbClr val="3333CC"/>
                </a:solidFill>
                <a:latin typeface="Gill Sans MT" panose="020B0502020104020203" pitchFamily="34" charset="0"/>
                <a:cs typeface="+mn-cs"/>
              </a:rPr>
            </a:br>
            <a:r>
              <a:rPr lang="en-GB" altLang="en-US" sz="2400" b="1" dirty="0" smtClean="0">
                <a:solidFill>
                  <a:srgbClr val="3333CC"/>
                </a:solidFill>
                <a:latin typeface="Gill Sans MT" panose="020B0502020104020203" pitchFamily="34" charset="0"/>
                <a:cs typeface="+mn-cs"/>
              </a:rPr>
              <a:t>co-ordinate </a:t>
            </a:r>
            <a:r>
              <a:rPr lang="en-GB" altLang="en-US" sz="2400" b="1" dirty="0">
                <a:solidFill>
                  <a:srgbClr val="3333CC"/>
                </a:solidFill>
                <a:latin typeface="Gill Sans MT" panose="020B0502020104020203" pitchFamily="34" charset="0"/>
                <a:cs typeface="+mn-cs"/>
              </a:rPr>
              <a:t>land, project finance, mortgages, professionals and construction, </a:t>
            </a:r>
            <a:r>
              <a:rPr lang="en-GB" altLang="en-US" sz="2400" b="1" dirty="0" smtClean="0">
                <a:solidFill>
                  <a:srgbClr val="3333CC"/>
                </a:solidFill>
                <a:latin typeface="Gill Sans MT" panose="020B0502020104020203" pitchFamily="34" charset="0"/>
                <a:cs typeface="+mn-cs"/>
              </a:rPr>
              <a:t>culture… </a:t>
            </a:r>
            <a:endParaRPr lang="en-GB" altLang="en-US" sz="2400" b="1" dirty="0">
              <a:solidFill>
                <a:srgbClr val="3333CC"/>
              </a:solidFill>
              <a:latin typeface="Gill Sans MT" panose="020B05020201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823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 descr="P1030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678580" y="4976634"/>
            <a:ext cx="82761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Site reserved for a community centre</a:t>
            </a:r>
          </a:p>
          <a:p>
            <a:pPr algn="r"/>
            <a:r>
              <a:rPr lang="en-GB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….since 1976!</a:t>
            </a:r>
            <a:endParaRPr lang="en-US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516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 descr="P1030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23662"/>
            <a:ext cx="12192000" cy="9141884"/>
          </a:xfrm>
          <a:prstGeom prst="rect">
            <a:avLst/>
          </a:prstGeom>
          <a:solidFill>
            <a:srgbClr val="FF0000"/>
          </a:solidFill>
          <a:ln w="12700" algn="ctr">
            <a:solidFill>
              <a:srgbClr val="3366FF"/>
            </a:solidFill>
            <a:miter lim="800000"/>
            <a:headEnd/>
            <a:tailEnd/>
          </a:ln>
          <a:effectLst>
            <a:outerShdw dist="125724" dir="18900000" algn="ctr" rotWithShape="0">
              <a:srgbClr val="000099"/>
            </a:outerShdw>
          </a:effectLst>
        </p:spPr>
      </p:pic>
      <p:pic>
        <p:nvPicPr>
          <p:cNvPr id="32774" name="Picture 6" descr="haringey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31920">
            <a:off x="3786326" y="3874411"/>
            <a:ext cx="100806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3224213" y="0"/>
            <a:ext cx="7517928" cy="3238501"/>
          </a:xfrm>
          <a:prstGeom prst="cloudCallout">
            <a:avLst>
              <a:gd name="adj1" fmla="val 19304"/>
              <a:gd name="adj2" fmla="val 69079"/>
            </a:avLst>
          </a:prstGeom>
          <a:solidFill>
            <a:srgbClr val="CCFFCC"/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32780" name="WordArt 12"/>
          <p:cNvSpPr>
            <a:spLocks noChangeArrowheads="1" noChangeShapeType="1" noTextEdit="1"/>
          </p:cNvSpPr>
          <p:nvPr/>
        </p:nvSpPr>
        <p:spPr bwMode="auto">
          <a:xfrm rot="20754795">
            <a:off x="3806257" y="1257953"/>
            <a:ext cx="6124575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latin typeface="Rockwell Nova Extra Bold" panose="02060903020205020403" pitchFamily="18" charset="0"/>
              </a:rPr>
              <a:t>Coming </a:t>
            </a:r>
            <a:r>
              <a:rPr lang="en-GB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latin typeface="Rockwell Nova Extra Bold" panose="02060903020205020403" pitchFamily="18" charset="0"/>
              </a:rPr>
              <a:t>soon…oh</a:t>
            </a:r>
            <a:r>
              <a:rPr lang="en-GB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latin typeface="Rockwell Nova Extra Bold" panose="02060903020205020403" pitchFamily="18" charset="0"/>
              </a:rPr>
              <a:t>, this is </a:t>
            </a:r>
            <a:r>
              <a:rPr lang="en-GB" sz="3600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latin typeface="Rockwell Nova Extra Bold" panose="02060903020205020403" pitchFamily="18" charset="0"/>
              </a:rPr>
              <a:t>sooo</a:t>
            </a:r>
            <a:r>
              <a:rPr lang="en-GB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latin typeface="Rockwell Nova Extra Bold" panose="02060903020205020403" pitchFamily="18" charset="0"/>
              </a:rPr>
              <a:t> tiring</a:t>
            </a:r>
            <a:endParaRPr lang="en-GB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latin typeface="Rockwell Nova Extra Bold" panose="020609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71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8614" y="3991935"/>
            <a:ext cx="8899512" cy="1341320"/>
          </a:xfrm>
        </p:spPr>
        <p:txBody>
          <a:bodyPr/>
          <a:lstStyle/>
          <a:p>
            <a:r>
              <a:rPr lang="en-GB" sz="4800" dirty="0" smtClean="0"/>
              <a:t>Citizen inspired housing </a:t>
            </a:r>
            <a:r>
              <a:rPr lang="en-GB" sz="4800" i="1" dirty="0" smtClean="0"/>
              <a:t>‘Policymaking by doing’</a:t>
            </a:r>
            <a:endParaRPr lang="en-GB" sz="4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896483" y="4992547"/>
            <a:ext cx="89000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Read more </a:t>
            </a: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cs typeface="Utsaah" panose="020B0604020202020204" pitchFamily="34" charset="0"/>
              </a:rPr>
              <a:t>‘Property, Justice and Reason’</a:t>
            </a:r>
            <a:b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cs typeface="Utsaah" panose="020B0604020202020204" pitchFamily="34" charset="0"/>
              </a:rPr>
            </a:b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http://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stephenhillfutureplanning.blogspot.co.uk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91014" y="497574"/>
            <a:ext cx="8505470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E44951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Building new markets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E44951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Growing the Voice of the </a:t>
            </a:r>
            <a:r>
              <a:rPr lang="en-US" sz="36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E44951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Demand </a:t>
            </a:r>
            <a:r>
              <a:rPr lang="en-US" sz="36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E44951">
                      <a:lumMod val="60000"/>
                      <a:lumOff val="40000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Side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423" y="2145276"/>
            <a:ext cx="7863703" cy="165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7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79"/>
          <a:stretch>
            <a:fillRect/>
          </a:stretch>
        </p:blipFill>
        <p:spPr bwMode="auto">
          <a:xfrm>
            <a:off x="1487488" y="9526"/>
            <a:ext cx="9180513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88163" y="552450"/>
            <a:ext cx="1820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CC"/>
                </a:solidFill>
              </a:rPr>
              <a:t>Phase 1</a:t>
            </a:r>
            <a:endParaRPr lang="en-US" altLang="en-US" sz="36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27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7"/>
          <a:stretch>
            <a:fillRect/>
          </a:stretch>
        </p:blipFill>
        <p:spPr bwMode="auto">
          <a:xfrm>
            <a:off x="1487488" y="1"/>
            <a:ext cx="9180513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888163" y="552450"/>
            <a:ext cx="1820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CC"/>
                </a:solidFill>
              </a:rPr>
              <a:t>Phase 2</a:t>
            </a:r>
            <a:endParaRPr lang="en-US" altLang="en-US" sz="36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10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58"/>
          <a:stretch>
            <a:fillRect/>
          </a:stretch>
        </p:blipFill>
        <p:spPr bwMode="auto">
          <a:xfrm>
            <a:off x="1533526" y="-26988"/>
            <a:ext cx="9134475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888163" y="552450"/>
            <a:ext cx="1820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CC"/>
                </a:solidFill>
              </a:rPr>
              <a:t>Phase 3</a:t>
            </a:r>
            <a:endParaRPr lang="en-US" altLang="en-US" sz="36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52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-26988"/>
            <a:ext cx="9180513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888164" y="552450"/>
            <a:ext cx="2073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CC"/>
                </a:solidFill>
              </a:rPr>
              <a:t>Phase 31</a:t>
            </a:r>
            <a:endParaRPr lang="en-US" altLang="en-US" sz="36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13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2429</TotalTime>
  <Words>924</Words>
  <Application>Microsoft Office PowerPoint</Application>
  <PresentationFormat>Widescreen</PresentationFormat>
  <Paragraphs>214</Paragraphs>
  <Slides>57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6" baseType="lpstr">
      <vt:lpstr>AR BLANCA</vt:lpstr>
      <vt:lpstr>Arial</vt:lpstr>
      <vt:lpstr>Arial Black</vt:lpstr>
      <vt:lpstr>Calibri</vt:lpstr>
      <vt:lpstr>Cooper Black</vt:lpstr>
      <vt:lpstr>Corbel</vt:lpstr>
      <vt:lpstr>DejaVu Sans</vt:lpstr>
      <vt:lpstr>Georgia Pro Cond Black</vt:lpstr>
      <vt:lpstr>Gill Sans MT</vt:lpstr>
      <vt:lpstr>Helvetica 55 Roman</vt:lpstr>
      <vt:lpstr>Mangal</vt:lpstr>
      <vt:lpstr>Ravie</vt:lpstr>
      <vt:lpstr>RIBAJ-FM</vt:lpstr>
      <vt:lpstr>Rockwell Nova Extra Bold</vt:lpstr>
      <vt:lpstr>Stencil</vt:lpstr>
      <vt:lpstr>Symbol</vt:lpstr>
      <vt:lpstr>Times New Roman</vt:lpstr>
      <vt:lpstr>Utsaah</vt:lpstr>
      <vt:lpstr>Depth</vt:lpstr>
      <vt:lpstr> THE OPPORTUNITY FOR A GENERATION What does an inclusive community look like,  and how do you make one happen?</vt:lpstr>
      <vt:lpstr>PowerPoint Presentation</vt:lpstr>
      <vt:lpstr>Discover the meaning of a line…</vt:lpstr>
      <vt:lpstr>BIG Placemaking… Lines for Living</vt:lpstr>
      <vt:lpstr>Nice design… but how do you  actually make the place?</vt:lpstr>
      <vt:lpstr>PowerPoint Presentation</vt:lpstr>
      <vt:lpstr>PowerPoint Presentation</vt:lpstr>
      <vt:lpstr>PowerPoint Presentation</vt:lpstr>
      <vt:lpstr>PowerPoint Presentation</vt:lpstr>
      <vt:lpstr>Completing the vision…</vt:lpstr>
      <vt:lpstr>PowerPoint Presentation</vt:lpstr>
      <vt:lpstr>PowerPoint Presentation</vt:lpstr>
      <vt:lpstr>PowerPoint Presentation</vt:lpstr>
      <vt:lpstr>Cambridge - Orchard Park Masterplan</vt:lpstr>
      <vt:lpstr>Orchard Park Plot Disposal Plan</vt:lpstr>
      <vt:lpstr>PowerPoint Presentation</vt:lpstr>
      <vt:lpstr>…unlike these streets</vt:lpstr>
      <vt:lpstr>The Cohousing Principles …or just common sense?</vt:lpstr>
      <vt:lpstr>Planning and Design Conundrum:  Do it like I say… </vt:lpstr>
      <vt:lpstr>Design Code 352 pages</vt:lpstr>
      <vt:lpstr>“…uniformly depressing”  Another developer</vt:lpstr>
      <vt:lpstr>PowerPoint Presentation</vt:lpstr>
      <vt:lpstr>Planning and Design Solution:  Do it like we do…</vt:lpstr>
      <vt:lpstr>Karlsrühe Nordstadt ‘Smiley West’ Co-producing Design and values</vt:lpstr>
      <vt:lpstr>Managed co-production by municipality  and community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Older people’s group</vt:lpstr>
      <vt:lpstr>PowerPoint Presentation</vt:lpstr>
      <vt:lpstr>PowerPoint Presentation</vt:lpstr>
      <vt:lpstr>PowerPoint Presentation</vt:lpstr>
      <vt:lpstr>Messy living…</vt:lpstr>
      <vt:lpstr>Diversity and maturity in mainstream politics  and housing markets - Germany</vt:lpstr>
      <vt:lpstr>1976 Pelham Court Coop N.17 Managed co-production – Haringey Council  and their tenant co-operators</vt:lpstr>
      <vt:lpstr>PowerPoint Presentation</vt:lpstr>
      <vt:lpstr>PowerPoint Presentation</vt:lpstr>
      <vt:lpstr>‘Why don’t these look like council houses?’</vt:lpstr>
      <vt:lpstr>How shall we live?   80/20 Principle of                      ‘Community’ Housing…  80% Same 20% Unique </vt:lpstr>
      <vt:lpstr>What is ‘Co-Pro’ all about?</vt:lpstr>
      <vt:lpstr>…is not to design a finite scheme  based on assumptions about future behaviour  …but to provide a foundation from which residents carry on designing through living in the place as an intentional community.</vt:lpstr>
      <vt:lpstr>The Malings, Ouseburn</vt:lpstr>
      <vt:lpstr>PowerPoint Presentation</vt:lpstr>
      <vt:lpstr>PowerPoint Presentation</vt:lpstr>
      <vt:lpstr>Overall Winner Housing Design Awards 2016</vt:lpstr>
      <vt:lpstr>Leadership for Placemaking, Planning &amp; Design? </vt:lpstr>
      <vt:lpstr>PowerPoint Presentation</vt:lpstr>
      <vt:lpstr>What is the added value of working with ‘the community’?</vt:lpstr>
      <vt:lpstr>My sister can’t believe I’ve got this place 2018 Marklake Court, Kipling Estate, Bermondsey Leathermarket (JMB) Community Benefit Society with LB Southwark </vt:lpstr>
      <vt:lpstr>PowerPoint Presentation</vt:lpstr>
      <vt:lpstr>PowerPoint Presentation</vt:lpstr>
      <vt:lpstr>PowerPoint Presentation</vt:lpstr>
      <vt:lpstr>PowerPoint Presentation</vt:lpstr>
      <vt:lpstr>Citizen inspired housing ‘Policymaking by doing’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back control</dc:title>
  <dc:creator>Stephen Hill</dc:creator>
  <cp:lastModifiedBy>Stephen Hill</cp:lastModifiedBy>
  <cp:revision>155</cp:revision>
  <dcterms:created xsi:type="dcterms:W3CDTF">2016-11-15T10:36:27Z</dcterms:created>
  <dcterms:modified xsi:type="dcterms:W3CDTF">2018-09-18T12:21:57Z</dcterms:modified>
</cp:coreProperties>
</file>