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6"/>
  </p:sldMasterIdLst>
  <p:notesMasterIdLst>
    <p:notesMasterId r:id="rId15"/>
  </p:notesMasterIdLst>
  <p:handoutMasterIdLst>
    <p:handoutMasterId r:id="rId16"/>
  </p:handoutMasterIdLst>
  <p:sldIdLst>
    <p:sldId id="416" r:id="rId7"/>
    <p:sldId id="460" r:id="rId8"/>
    <p:sldId id="465" r:id="rId9"/>
    <p:sldId id="458" r:id="rId10"/>
    <p:sldId id="461" r:id="rId11"/>
    <p:sldId id="466" r:id="rId12"/>
    <p:sldId id="462" r:id="rId13"/>
    <p:sldId id="474" r:id="rId14"/>
  </p:sldIdLst>
  <p:sldSz cx="9906000" cy="6858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395"/>
    <a:srgbClr val="00D1AE"/>
    <a:srgbClr val="B7FFF3"/>
    <a:srgbClr val="00EAC3"/>
    <a:srgbClr val="00B4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0171" autoAdjust="0"/>
  </p:normalViewPr>
  <p:slideViewPr>
    <p:cSldViewPr>
      <p:cViewPr varScale="1">
        <p:scale>
          <a:sx n="65" d="100"/>
          <a:sy n="65" d="100"/>
        </p:scale>
        <p:origin x="1596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52" y="-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BF06D38-3004-4D2B-9118-3E81E217C83F}" type="datetimeFigureOut">
              <a:rPr lang="en-GB" smtClean="0"/>
              <a:t>10/10/2018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7CC65758-58C9-4A6A-BE84-4534C5E4B5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551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3EECBB8-7B90-40C3-B23A-2F6A87371C23}" type="datetimeFigureOut">
              <a:rPr lang="en-GB" smtClean="0"/>
              <a:t>10/10/2018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32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A4B498C0-A7A8-4219-ACF2-1C87EF9AAB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35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498C0-A7A8-4219-ACF2-1C87EF9AABE3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37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498C0-A7A8-4219-ACF2-1C87EF9AABE3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1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4" y="3886200"/>
            <a:ext cx="69342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1" y="6356361"/>
            <a:ext cx="2311400" cy="365125"/>
          </a:xfrm>
          <a:prstGeom prst="rect">
            <a:avLst/>
          </a:prstGeom>
        </p:spPr>
        <p:txBody>
          <a:bodyPr/>
          <a:lstStyle/>
          <a:p>
            <a:fld id="{FBC49D87-BBF9-4A77-AEB3-834C3AEC470B}" type="datetimeFigureOut">
              <a:rPr lang="en-GB" smtClean="0"/>
              <a:t>10/10/2018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1" y="635636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/>
          <a:lstStyle/>
          <a:p>
            <a:fld id="{3781B048-F963-40F2-ABA5-4CD257B87AA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906588"/>
            <a:ext cx="9920388" cy="4951412"/>
          </a:xfrm>
          <a:prstGeom prst="rect">
            <a:avLst/>
          </a:prstGeom>
          <a:solidFill>
            <a:srgbClr val="00B496"/>
          </a:solidFill>
          <a:ln>
            <a:noFill/>
          </a:ln>
          <a:extLst/>
        </p:spPr>
        <p:txBody>
          <a:bodyPr anchor="ctr"/>
          <a:lstStyle/>
          <a:p>
            <a:pPr algn="ctr">
              <a:spcBef>
                <a:spcPct val="0"/>
              </a:spcBef>
            </a:pPr>
            <a:endParaRPr lang="en-US" sz="18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2304256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03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535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3266" y="1578393"/>
            <a:ext cx="4524503" cy="45148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 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66" y="1010837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109018" y="1010837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 baseline="0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title for chart/graphic below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5109502" y="1556225"/>
            <a:ext cx="4524018" cy="4537075"/>
          </a:xfrm>
          <a:prstGeom prst="rect">
            <a:avLst/>
          </a:prstGeom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 dirty="0"/>
              <a:t>Click on the icons below to add a table, chart, smart art, picture or other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3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3266" y="1578496"/>
            <a:ext cx="4524503" cy="45148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 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66" y="1010940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109018" y="1010940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 baseline="0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title for chart/graphic below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5109502" y="1556326"/>
            <a:ext cx="4524018" cy="1944687"/>
          </a:xfrm>
          <a:prstGeom prst="rect">
            <a:avLst/>
          </a:prstGeom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 dirty="0"/>
              <a:t>Click on the icons below to add a table, chart, smart art, picture or other media</a:t>
            </a:r>
            <a:endParaRPr lang="en-GB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5109018" y="3573016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 baseline="0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title for chart/graphic below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6" hasCustomPrompt="1"/>
          </p:nvPr>
        </p:nvSpPr>
        <p:spPr>
          <a:xfrm>
            <a:off x="5109502" y="4118401"/>
            <a:ext cx="4524018" cy="1944687"/>
          </a:xfrm>
          <a:prstGeom prst="rect">
            <a:avLst/>
          </a:prstGeom>
        </p:spPr>
        <p:txBody>
          <a:bodyPr/>
          <a:lstStyle>
            <a:lvl1pPr>
              <a:defRPr sz="1400" b="1" baseline="0"/>
            </a:lvl1pPr>
          </a:lstStyle>
          <a:p>
            <a:pPr lvl="0"/>
            <a:r>
              <a:rPr lang="en-US" dirty="0"/>
              <a:t>Click on the icons below to add a table, chart, smart art, picture or other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663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Annex (click title to amend)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183270" y="1628800"/>
            <a:ext cx="8280124" cy="360040"/>
          </a:xfrm>
          <a:prstGeom prst="rect">
            <a:avLst/>
          </a:prstGeom>
          <a:solidFill>
            <a:srgbClr val="00B496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1600" b="1" dirty="0" smtClean="0">
                <a:solidFill>
                  <a:srgbClr val="FFFFFF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1. First item (click to edit)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183270" y="2305675"/>
            <a:ext cx="8280124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2. Second item (click to edit)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183270" y="2982550"/>
            <a:ext cx="8280124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3. Third item (click to edit)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183270" y="3659425"/>
            <a:ext cx="8280124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4. Fourth item (click to edit)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183270" y="4336300"/>
            <a:ext cx="8280124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5. Fifth item (click to edit)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20" hasCustomPrompt="1"/>
          </p:nvPr>
        </p:nvSpPr>
        <p:spPr>
          <a:xfrm>
            <a:off x="183270" y="5013176"/>
            <a:ext cx="8280124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6. Sixth item (click to edit)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1" hasCustomPrompt="1"/>
          </p:nvPr>
        </p:nvSpPr>
        <p:spPr>
          <a:xfrm>
            <a:off x="8385382" y="1628800"/>
            <a:ext cx="1248139" cy="360040"/>
          </a:xfrm>
          <a:prstGeom prst="rect">
            <a:avLst/>
          </a:prstGeom>
          <a:solidFill>
            <a:srgbClr val="00B496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r">
              <a:defRPr lang="en-US" sz="1600" b="1" dirty="0" smtClean="0">
                <a:solidFill>
                  <a:srgbClr val="FFFFFF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Xx - xx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8385382" y="2305675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Xx - xx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3" hasCustomPrompt="1"/>
          </p:nvPr>
        </p:nvSpPr>
        <p:spPr>
          <a:xfrm>
            <a:off x="8385382" y="2982550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Xx - xx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idx="24" hasCustomPrompt="1"/>
          </p:nvPr>
        </p:nvSpPr>
        <p:spPr>
          <a:xfrm>
            <a:off x="8385382" y="3659425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Xx - xx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5" hasCustomPrompt="1"/>
          </p:nvPr>
        </p:nvSpPr>
        <p:spPr>
          <a:xfrm>
            <a:off x="8385382" y="4336300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Xx - xx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6" hasCustomPrompt="1"/>
          </p:nvPr>
        </p:nvSpPr>
        <p:spPr>
          <a:xfrm>
            <a:off x="8385382" y="5013176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Xx - xx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27" hasCustomPrompt="1"/>
          </p:nvPr>
        </p:nvSpPr>
        <p:spPr>
          <a:xfrm>
            <a:off x="8385382" y="1124744"/>
            <a:ext cx="1248139" cy="36004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1600" b="1" u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Page No.</a:t>
            </a:r>
          </a:p>
        </p:txBody>
      </p:sp>
    </p:spTree>
    <p:extLst>
      <p:ext uri="{BB962C8B-B14F-4D97-AF65-F5344CB8AC3E}">
        <p14:creationId xmlns:p14="http://schemas.microsoft.com/office/powerpoint/2010/main" val="359596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906588"/>
            <a:ext cx="9920388" cy="4951412"/>
          </a:xfrm>
          <a:prstGeom prst="rect">
            <a:avLst/>
          </a:prstGeom>
          <a:solidFill>
            <a:srgbClr val="01B395"/>
          </a:solidFill>
          <a:ln>
            <a:noFill/>
          </a:ln>
          <a:extLst/>
        </p:spPr>
        <p:txBody>
          <a:bodyPr anchor="ctr"/>
          <a:lstStyle/>
          <a:p>
            <a:pPr algn="ctr">
              <a:spcBef>
                <a:spcPct val="0"/>
              </a:spcBef>
            </a:pPr>
            <a:endParaRPr lang="en-US" sz="18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5750" y="2492896"/>
            <a:ext cx="8631713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4400" b="0" kern="1200" baseline="0" dirty="0">
                <a:solidFill>
                  <a:schemeClr val="bg1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Document title (size 44)</a:t>
            </a:r>
            <a:endParaRPr lang="en-GB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455746" y="6219874"/>
            <a:ext cx="2573508" cy="52149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Date of document</a:t>
            </a:r>
          </a:p>
        </p:txBody>
      </p:sp>
      <p:pic>
        <p:nvPicPr>
          <p:cNvPr id="9" name="Picture 8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2304256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02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wo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3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3266" y="1196752"/>
            <a:ext cx="9413798" cy="9144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(used for Exec summary slides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</p:spTree>
    <p:extLst>
      <p:ext uri="{BB962C8B-B14F-4D97-AF65-F5344CB8AC3E}">
        <p14:creationId xmlns:p14="http://schemas.microsoft.com/office/powerpoint/2010/main" val="193896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3266" y="1578496"/>
            <a:ext cx="4524503" cy="45148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6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109018" y="1578496"/>
            <a:ext cx="4524503" cy="45148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66" y="1010940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109018" y="1010940"/>
            <a:ext cx="4524503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600" b="1" i="0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</p:spTree>
    <p:extLst>
      <p:ext uri="{BB962C8B-B14F-4D97-AF65-F5344CB8AC3E}">
        <p14:creationId xmlns:p14="http://schemas.microsoft.com/office/powerpoint/2010/main" val="64231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83270" y="1578496"/>
            <a:ext cx="2975535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65" y="1010940"/>
            <a:ext cx="2968184" cy="545852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3427976" y="1578496"/>
            <a:ext cx="2968184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3424301" y="1010940"/>
            <a:ext cx="2968184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65336" y="1578496"/>
            <a:ext cx="2968184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6665336" y="1010940"/>
            <a:ext cx="2968184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</p:spTree>
    <p:extLst>
      <p:ext uri="{BB962C8B-B14F-4D97-AF65-F5344CB8AC3E}">
        <p14:creationId xmlns:p14="http://schemas.microsoft.com/office/powerpoint/2010/main" val="191703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5" y="26064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200472" y="1542802"/>
            <a:ext cx="1817268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272482" y="6237316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0475" y="975246"/>
            <a:ext cx="1812779" cy="545852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2126908" y="1542802"/>
            <a:ext cx="1812779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2123541" y="975246"/>
            <a:ext cx="1812779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5970802" y="1542802"/>
            <a:ext cx="1812779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5969681" y="975246"/>
            <a:ext cx="1812779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4048855" y="1542802"/>
            <a:ext cx="1812779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4046615" y="975246"/>
            <a:ext cx="1812779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7892749" y="1556792"/>
            <a:ext cx="1812779" cy="4442792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text)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22" hasCustomPrompt="1"/>
          </p:nvPr>
        </p:nvSpPr>
        <p:spPr>
          <a:xfrm>
            <a:off x="7892749" y="980728"/>
            <a:ext cx="1812779" cy="545852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1200" b="1" u="sng">
                <a:solidFill>
                  <a:srgbClr val="00B49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  <a:p>
            <a:pPr lvl="0"/>
            <a:r>
              <a:rPr lang="en-US" dirty="0"/>
              <a:t> (max two lines)</a:t>
            </a:r>
          </a:p>
        </p:txBody>
      </p:sp>
    </p:spTree>
    <p:extLst>
      <p:ext uri="{BB962C8B-B14F-4D97-AF65-F5344CB8AC3E}">
        <p14:creationId xmlns:p14="http://schemas.microsoft.com/office/powerpoint/2010/main" val="12210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1B395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520621" y="3645024"/>
            <a:ext cx="8112901" cy="237626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71" y="1124744"/>
            <a:ext cx="1259344" cy="2376264"/>
          </a:xfrm>
          <a:prstGeom prst="rect">
            <a:avLst/>
          </a:prstGeom>
          <a:solidFill>
            <a:srgbClr val="00B496"/>
          </a:solidFill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1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1520621" y="1124744"/>
            <a:ext cx="8112901" cy="237626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194476" y="3645024"/>
            <a:ext cx="1259344" cy="2376264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2</a:t>
            </a:r>
          </a:p>
        </p:txBody>
      </p:sp>
    </p:spTree>
    <p:extLst>
      <p:ext uri="{BB962C8B-B14F-4D97-AF65-F5344CB8AC3E}">
        <p14:creationId xmlns:p14="http://schemas.microsoft.com/office/powerpoint/2010/main" val="25872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520621" y="2816932"/>
            <a:ext cx="8112901" cy="15120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71" y="1124744"/>
            <a:ext cx="1259344" cy="1512000"/>
          </a:xfrm>
          <a:prstGeom prst="rect">
            <a:avLst/>
          </a:prstGeom>
          <a:solidFill>
            <a:srgbClr val="00B496"/>
          </a:solidFill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1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1520621" y="1124744"/>
            <a:ext cx="8112901" cy="15120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194476" y="2816932"/>
            <a:ext cx="1259344" cy="1512000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2</a:t>
            </a:r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1520621" y="4509120"/>
            <a:ext cx="8112901" cy="15120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194476" y="4509120"/>
            <a:ext cx="1259344" cy="1512000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3</a:t>
            </a:r>
          </a:p>
        </p:txBody>
      </p:sp>
    </p:spTree>
    <p:extLst>
      <p:ext uri="{BB962C8B-B14F-4D97-AF65-F5344CB8AC3E}">
        <p14:creationId xmlns:p14="http://schemas.microsoft.com/office/powerpoint/2010/main" val="305444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266" y="274638"/>
            <a:ext cx="9450255" cy="778098"/>
          </a:xfrm>
          <a:prstGeom prst="rect">
            <a:avLst/>
          </a:prstGeom>
        </p:spPr>
        <p:txBody>
          <a:bodyPr lIns="36000" rIns="36000"/>
          <a:lstStyle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en-GB" sz="2000" b="1" kern="1200" baseline="0" dirty="0">
                <a:solidFill>
                  <a:srgbClr val="00B496"/>
                </a:solidFill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en-US" dirty="0"/>
              <a:t>Narrative title style (no more than two lines long)</a:t>
            </a:r>
            <a:endParaRPr lang="en-GB" dirty="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584517" y="6597364"/>
            <a:ext cx="9321485" cy="260647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1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 –</a:t>
            </a:r>
            <a:r>
              <a:rPr lang="en-GB" sz="1200" b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Leading the nation’s health</a:t>
            </a:r>
            <a:r>
              <a:rPr lang="en-GB" sz="1200" b="0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care</a:t>
            </a:r>
            <a:endParaRPr lang="en-GB" sz="1200" b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520621" y="2348880"/>
            <a:ext cx="8112901" cy="108012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83266" y="6165304"/>
            <a:ext cx="9450255" cy="36004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900" b="0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Notes: (delete if not required)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3271" y="1124744"/>
            <a:ext cx="1259344" cy="1080120"/>
          </a:xfrm>
          <a:prstGeom prst="rect">
            <a:avLst/>
          </a:prstGeom>
          <a:solidFill>
            <a:srgbClr val="00B496"/>
          </a:solidFill>
          <a:ln>
            <a:noFill/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1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1520621" y="1124744"/>
            <a:ext cx="8112901" cy="108012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194476" y="2348880"/>
            <a:ext cx="1259344" cy="1080120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2</a:t>
            </a:r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1520621" y="3573016"/>
            <a:ext cx="8112901" cy="108012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9" hasCustomPrompt="1"/>
          </p:nvPr>
        </p:nvSpPr>
        <p:spPr>
          <a:xfrm>
            <a:off x="194476" y="3573016"/>
            <a:ext cx="1259344" cy="1080120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3</a:t>
            </a:r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1520621" y="4797152"/>
            <a:ext cx="8112901" cy="108012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  <a:lvl2pPr marL="360363" indent="-184150">
              <a:buFont typeface="Arial" panose="020B0604020202020204" pitchFamily="34" charset="0"/>
              <a:buChar char="•"/>
              <a:defRPr sz="1400"/>
            </a:lvl2pPr>
            <a:lvl3pPr marL="720725" indent="-277813">
              <a:buFont typeface="Courier New" panose="02070309020205020404" pitchFamily="49" charset="0"/>
              <a:buChar char="o"/>
              <a:defRPr sz="1400" baseline="0"/>
            </a:lvl3pPr>
          </a:lstStyle>
          <a:p>
            <a:pPr lvl="0"/>
            <a:r>
              <a:rPr lang="en-US" dirty="0"/>
              <a:t>Text box (click to edit content)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 bullet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1" hasCustomPrompt="1"/>
          </p:nvPr>
        </p:nvSpPr>
        <p:spPr>
          <a:xfrm>
            <a:off x="194476" y="4797152"/>
            <a:ext cx="1259344" cy="1080120"/>
          </a:xfrm>
          <a:prstGeom prst="rect">
            <a:avLst/>
          </a:prstGeom>
          <a:solidFill>
            <a:srgbClr val="00B496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1" u="none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Box 4</a:t>
            </a:r>
          </a:p>
        </p:txBody>
      </p:sp>
    </p:spTree>
    <p:extLst>
      <p:ext uri="{BB962C8B-B14F-4D97-AF65-F5344CB8AC3E}">
        <p14:creationId xmlns:p14="http://schemas.microsoft.com/office/powerpoint/2010/main" val="85134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" y="6597352"/>
            <a:ext cx="633456" cy="259200"/>
          </a:xfrm>
          <a:prstGeom prst="rect">
            <a:avLst/>
          </a:prstGeom>
          <a:solidFill>
            <a:srgbClr val="00B496"/>
          </a:solidFill>
          <a:ln>
            <a:solidFill>
              <a:srgbClr val="00B496"/>
            </a:solidFill>
          </a:ln>
          <a:effectLst/>
          <a:extLst/>
        </p:spPr>
        <p:txBody>
          <a:bodyPr lIns="180000" tIns="0" rIns="0" bIns="0" anchor="ctr"/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defRPr/>
            </a:pPr>
            <a:fld id="{BB48494D-4745-462F-BB6F-ABBE6BD5159F}" type="slidenum">
              <a:rPr lang="en-GB" sz="12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pPr algn="l" eaLnBrk="1" hangingPunct="1">
                <a:defRPr/>
              </a:pPr>
              <a:t>‹#›</a:t>
            </a:fld>
            <a:endParaRPr lang="en-GB" sz="11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649" r:id="rId2"/>
    <p:sldLayoutId id="2147483768" r:id="rId3"/>
    <p:sldLayoutId id="2147483769" r:id="rId4"/>
    <p:sldLayoutId id="214748377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7" r:id="rId11"/>
    <p:sldLayoutId id="214748376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488504" y="1916832"/>
            <a:ext cx="8631713" cy="4248472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365760">
              <a:defRPr sz="1800">
                <a:solidFill>
                  <a:srgbClr val="000000"/>
                </a:solidFill>
              </a:defRPr>
            </a:pPr>
            <a:br>
              <a:rPr sz="3600" b="1" dirty="0">
                <a:solidFill>
                  <a:srgbClr val="FFFFFF"/>
                </a:solidFill>
              </a:rPr>
            </a:br>
            <a:r>
              <a:rPr sz="3600" b="1" dirty="0">
                <a:solidFill>
                  <a:srgbClr val="FFFFFF"/>
                </a:solidFill>
              </a:rPr>
              <a:t>Housing, Health, and Care</a:t>
            </a:r>
            <a:br>
              <a:rPr sz="3600" b="1" dirty="0">
                <a:solidFill>
                  <a:srgbClr val="FFFFFF"/>
                </a:solidFill>
              </a:rPr>
            </a:br>
            <a:br>
              <a:rPr lang="en-GB" sz="2700" i="1" dirty="0">
                <a:solidFill>
                  <a:srgbClr val="FFFFFF"/>
                </a:solidFill>
              </a:rPr>
            </a:br>
            <a:br>
              <a:rPr lang="en-GB" sz="2700" i="1" dirty="0">
                <a:solidFill>
                  <a:srgbClr val="FFFFFF"/>
                </a:solidFill>
              </a:rPr>
            </a:br>
            <a:br>
              <a:rPr lang="en-GB" sz="2700" i="1" dirty="0">
                <a:solidFill>
                  <a:srgbClr val="FFFFFF"/>
                </a:solidFill>
              </a:rPr>
            </a:br>
            <a:br>
              <a:rPr lang="en-GB" sz="2700" i="1" dirty="0">
                <a:solidFill>
                  <a:srgbClr val="FFFFFF"/>
                </a:solidFill>
              </a:rPr>
            </a:br>
            <a:br>
              <a:rPr lang="en-GB" sz="3100" b="1" i="1" dirty="0">
                <a:solidFill>
                  <a:srgbClr val="FFFFFF"/>
                </a:solidFill>
              </a:rPr>
            </a:br>
            <a:br>
              <a:rPr lang="en-GB" sz="3100" b="1" dirty="0">
                <a:solidFill>
                  <a:srgbClr val="FFFFFF"/>
                </a:solidFill>
              </a:rPr>
            </a:br>
            <a:r>
              <a:rPr lang="en-GB" sz="3100" b="1" dirty="0">
                <a:solidFill>
                  <a:srgbClr val="FFFFFF"/>
                </a:solidFill>
              </a:rPr>
              <a:t>  </a:t>
            </a:r>
            <a:br>
              <a:rPr lang="en-GB" sz="2400" i="1" dirty="0">
                <a:solidFill>
                  <a:srgbClr val="FFFFFF"/>
                </a:solidFill>
              </a:rPr>
            </a:br>
            <a:br>
              <a:rPr lang="en-GB" sz="2400" b="1" i="1" dirty="0">
                <a:solidFill>
                  <a:srgbClr val="FFFFFF"/>
                </a:solidFill>
              </a:rPr>
            </a:br>
            <a:br>
              <a:rPr lang="en-GB" sz="3100" b="1" dirty="0">
                <a:solidFill>
                  <a:srgbClr val="FFFFFF"/>
                </a:solidFill>
              </a:rPr>
            </a:br>
            <a:br>
              <a:rPr lang="en-GB" sz="3100" dirty="0">
                <a:solidFill>
                  <a:srgbClr val="FFFFFF"/>
                </a:solidFill>
              </a:rPr>
            </a:br>
            <a:br>
              <a:rPr lang="en-GB" sz="3100" dirty="0">
                <a:solidFill>
                  <a:srgbClr val="FFFFFF"/>
                </a:solidFill>
              </a:rPr>
            </a:br>
            <a:br>
              <a:rPr sz="1760" dirty="0">
                <a:solidFill>
                  <a:srgbClr val="FFFFFF"/>
                </a:solidFill>
              </a:rPr>
            </a:br>
            <a:br>
              <a:rPr sz="1760" dirty="0">
                <a:solidFill>
                  <a:srgbClr val="FFFFFF"/>
                </a:solidFill>
              </a:rPr>
            </a:br>
            <a:br>
              <a:rPr sz="1760" dirty="0">
                <a:solidFill>
                  <a:srgbClr val="FFFFFF"/>
                </a:solidFill>
              </a:rPr>
            </a:br>
            <a:endParaRPr sz="176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2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Why is Housing Important to the Health and Care System?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32520" y="1052736"/>
            <a:ext cx="8424936" cy="1080120"/>
            <a:chOff x="632520" y="1052736"/>
            <a:chExt cx="8424936" cy="1080120"/>
          </a:xfrm>
        </p:grpSpPr>
        <p:sp>
          <p:nvSpPr>
            <p:cNvPr id="16" name="Rounded Rectangle 15"/>
            <p:cNvSpPr/>
            <p:nvPr/>
          </p:nvSpPr>
          <p:spPr>
            <a:xfrm>
              <a:off x="632520" y="1052736"/>
              <a:ext cx="8424936" cy="108012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It makes sense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920552" y="1125201"/>
              <a:ext cx="935189" cy="935189"/>
            </a:xfrm>
            <a:prstGeom prst="ellipse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1000" r="-21000"/>
              </a:stretch>
            </a:blipFill>
            <a:ln>
              <a:solidFill>
                <a:srgbClr val="00B49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2" name="Group 21"/>
          <p:cNvGrpSpPr/>
          <p:nvPr/>
        </p:nvGrpSpPr>
        <p:grpSpPr>
          <a:xfrm>
            <a:off x="632520" y="2372883"/>
            <a:ext cx="8424936" cy="1080120"/>
            <a:chOff x="632520" y="2240868"/>
            <a:chExt cx="8424936" cy="1080120"/>
          </a:xfrm>
        </p:grpSpPr>
        <p:sp>
          <p:nvSpPr>
            <p:cNvPr id="17" name="Rounded Rectangle 16"/>
            <p:cNvSpPr/>
            <p:nvPr/>
          </p:nvSpPr>
          <p:spPr>
            <a:xfrm>
              <a:off x="632520" y="2240868"/>
              <a:ext cx="8424936" cy="1080120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The evidence is strong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920552" y="2312125"/>
              <a:ext cx="935189" cy="937605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  <a:ln>
              <a:solidFill>
                <a:srgbClr val="00B496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3" name="Group 22"/>
          <p:cNvGrpSpPr/>
          <p:nvPr/>
        </p:nvGrpSpPr>
        <p:grpSpPr>
          <a:xfrm>
            <a:off x="632520" y="3693030"/>
            <a:ext cx="8424936" cy="1080120"/>
            <a:chOff x="632520" y="3537012"/>
            <a:chExt cx="8424936" cy="1080120"/>
          </a:xfrm>
        </p:grpSpPr>
        <p:sp>
          <p:nvSpPr>
            <p:cNvPr id="18" name="Rounded Rectangle 17"/>
            <p:cNvSpPr/>
            <p:nvPr/>
          </p:nvSpPr>
          <p:spPr>
            <a:xfrm>
              <a:off x="632520" y="3537012"/>
              <a:ext cx="8424936" cy="108012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It’s nothing new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919741" y="3573120"/>
              <a:ext cx="936000" cy="936000"/>
            </a:xfrm>
            <a:prstGeom prst="ellipse">
              <a:avLst/>
            </a:prstGeom>
            <a:blipFill rotWithShape="1">
              <a:blip r:embed="rId4"/>
              <a:stretch>
                <a:fillRect/>
              </a:stretch>
            </a:blipFill>
            <a:ln>
              <a:solidFill>
                <a:srgbClr val="01B395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4" name="Group 23"/>
          <p:cNvGrpSpPr/>
          <p:nvPr/>
        </p:nvGrpSpPr>
        <p:grpSpPr>
          <a:xfrm>
            <a:off x="632520" y="5013177"/>
            <a:ext cx="8424936" cy="1080119"/>
            <a:chOff x="632520" y="5013177"/>
            <a:chExt cx="8424936" cy="1080119"/>
          </a:xfrm>
        </p:grpSpPr>
        <p:sp>
          <p:nvSpPr>
            <p:cNvPr id="19" name="Rounded Rectangle 18"/>
            <p:cNvSpPr/>
            <p:nvPr/>
          </p:nvSpPr>
          <p:spPr>
            <a:xfrm>
              <a:off x="632520" y="5013177"/>
              <a:ext cx="8424936" cy="10801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rgbClr val="002060"/>
                  </a:solidFill>
                </a:rPr>
                <a:t>There’s never been a better time to act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920552" y="5085236"/>
              <a:ext cx="936000" cy="936000"/>
            </a:xfrm>
            <a:prstGeom prst="ellipse">
              <a:avLst/>
            </a:prstGeom>
            <a:blipFill rotWithShape="1">
              <a:blip r:embed="rId5"/>
              <a:stretch>
                <a:fillRect/>
              </a:stretch>
            </a:blipFill>
            <a:ln>
              <a:solidFill>
                <a:srgbClr val="01B395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69716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The home is at the heart of everything</a:t>
            </a:r>
          </a:p>
        </p:txBody>
      </p:sp>
      <p:sp>
        <p:nvSpPr>
          <p:cNvPr id="5" name="Oval 4"/>
          <p:cNvSpPr/>
          <p:nvPr/>
        </p:nvSpPr>
        <p:spPr>
          <a:xfrm>
            <a:off x="4139919" y="2852936"/>
            <a:ext cx="1325252" cy="1295686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1000" r="-21000"/>
            </a:stretch>
          </a:blipFill>
          <a:ln>
            <a:solidFill>
              <a:srgbClr val="00B49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ounded Rectangle 9"/>
          <p:cNvSpPr/>
          <p:nvPr/>
        </p:nvSpPr>
        <p:spPr>
          <a:xfrm>
            <a:off x="3355946" y="1036320"/>
            <a:ext cx="2893198" cy="1456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b="1" dirty="0">
                <a:solidFill>
                  <a:schemeClr val="bg1"/>
                </a:solidFill>
              </a:rPr>
              <a:t>The link between housing and health/care is stronger than ever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249144" y="2772491"/>
            <a:ext cx="2987874" cy="1456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b="1" dirty="0">
                <a:solidFill>
                  <a:schemeClr val="bg1"/>
                </a:solidFill>
              </a:rPr>
              <a:t>A suitable home can help people stay independent for longer, and reduce and delay care costs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355946" y="4581128"/>
            <a:ext cx="2893198" cy="1456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b="1" dirty="0">
                <a:solidFill>
                  <a:schemeClr val="bg1"/>
                </a:solidFill>
              </a:rPr>
              <a:t>We want to ensure more people live in ‘suitable’ homes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3216" y="2772491"/>
            <a:ext cx="3011458" cy="1456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GB" b="1" dirty="0">
                <a:solidFill>
                  <a:schemeClr val="bg1"/>
                </a:solidFill>
              </a:rPr>
              <a:t>Everyone should be able to live in a home that is suitable for them, their needs, and their life</a:t>
            </a:r>
          </a:p>
        </p:txBody>
      </p:sp>
    </p:spTree>
    <p:extLst>
      <p:ext uri="{BB962C8B-B14F-4D97-AF65-F5344CB8AC3E}">
        <p14:creationId xmlns:p14="http://schemas.microsoft.com/office/powerpoint/2010/main" val="405138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The home environment impacts people’s health and independence and, therefore, both the health and care systems</a:t>
            </a:r>
          </a:p>
        </p:txBody>
      </p:sp>
      <p:sp>
        <p:nvSpPr>
          <p:cNvPr id="4" name="Round Same Side Corner Rectangle 3"/>
          <p:cNvSpPr/>
          <p:nvPr/>
        </p:nvSpPr>
        <p:spPr>
          <a:xfrm rot="16200000">
            <a:off x="956556" y="2168861"/>
            <a:ext cx="4248472" cy="3312367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/>
            <a:r>
              <a:rPr lang="en-GB" sz="2800" b="1" dirty="0"/>
              <a:t>Health care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Health and wellbeing</a:t>
            </a:r>
          </a:p>
          <a:p>
            <a:pPr algn="ctr"/>
            <a:r>
              <a:rPr lang="en-GB" sz="2000" dirty="0"/>
              <a:t>Prevention</a:t>
            </a:r>
          </a:p>
          <a:p>
            <a:pPr algn="ctr"/>
            <a:r>
              <a:rPr lang="en-GB" sz="2000" dirty="0"/>
              <a:t>Avoid hospital admission</a:t>
            </a:r>
          </a:p>
          <a:p>
            <a:pPr algn="ctr"/>
            <a:r>
              <a:rPr lang="en-GB" sz="2000" dirty="0"/>
              <a:t>Fast track discharge</a:t>
            </a:r>
          </a:p>
          <a:p>
            <a:pPr algn="ctr"/>
            <a:endParaRPr lang="en-GB" sz="2000" dirty="0"/>
          </a:p>
          <a:p>
            <a:pPr algn="ctr"/>
            <a:endParaRPr lang="en-GB" sz="2000" dirty="0"/>
          </a:p>
          <a:p>
            <a:pPr algn="ctr"/>
            <a:endParaRPr lang="en-GB" sz="2000" dirty="0"/>
          </a:p>
          <a:p>
            <a:pPr algn="ctr"/>
            <a:endParaRPr lang="en-GB" sz="2000" b="1" dirty="0"/>
          </a:p>
        </p:txBody>
      </p:sp>
      <p:sp>
        <p:nvSpPr>
          <p:cNvPr id="32" name="Round Same Side Corner Rectangle 31"/>
          <p:cNvSpPr/>
          <p:nvPr/>
        </p:nvSpPr>
        <p:spPr>
          <a:xfrm rot="5400000">
            <a:off x="4412940" y="2168860"/>
            <a:ext cx="4248472" cy="3312368"/>
          </a:xfrm>
          <a:prstGeom prst="round2SameRect">
            <a:avLst/>
          </a:prstGeom>
          <a:solidFill>
            <a:srgbClr val="00D1AE"/>
          </a:solidFill>
          <a:ln>
            <a:solidFill>
              <a:srgbClr val="01B3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800" b="1" dirty="0"/>
              <a:t>Social care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dirty="0"/>
              <a:t>Independent living</a:t>
            </a:r>
          </a:p>
          <a:p>
            <a:pPr algn="ctr"/>
            <a:r>
              <a:rPr lang="en-GB" sz="2000" dirty="0"/>
              <a:t>Prevention</a:t>
            </a:r>
          </a:p>
          <a:p>
            <a:pPr algn="ctr"/>
            <a:r>
              <a:rPr lang="en-GB" sz="2000" dirty="0"/>
              <a:t>Recovery</a:t>
            </a:r>
          </a:p>
          <a:p>
            <a:pPr algn="ctr"/>
            <a:r>
              <a:rPr lang="en-GB" sz="2000" dirty="0"/>
              <a:t>Care arrangements</a:t>
            </a:r>
          </a:p>
          <a:p>
            <a:pPr algn="ctr"/>
            <a:r>
              <a:rPr lang="en-GB" sz="2000" dirty="0"/>
              <a:t>Inclusion</a:t>
            </a:r>
          </a:p>
          <a:p>
            <a:pPr algn="ctr"/>
            <a:endParaRPr lang="en-GB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998895" y="4185083"/>
            <a:ext cx="1602177" cy="154817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‘Suitable’</a:t>
            </a:r>
          </a:p>
          <a:p>
            <a:pPr algn="ctr"/>
            <a:r>
              <a:rPr lang="en-GB" b="1" dirty="0">
                <a:solidFill>
                  <a:srgbClr val="002060"/>
                </a:solidFill>
              </a:rPr>
              <a:t>homes</a:t>
            </a:r>
          </a:p>
        </p:txBody>
      </p:sp>
      <p:sp>
        <p:nvSpPr>
          <p:cNvPr id="33" name="Oval 32"/>
          <p:cNvSpPr/>
          <p:nvPr/>
        </p:nvSpPr>
        <p:spPr>
          <a:xfrm>
            <a:off x="4407381" y="4856984"/>
            <a:ext cx="785205" cy="804264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1000" r="-21000"/>
            </a:stretch>
          </a:blipFill>
          <a:ln>
            <a:solidFill>
              <a:srgbClr val="00B496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68023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We want everyone to be able to live in a suitable home; but what do we mean by a ‘suitable home’?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144688" y="1412776"/>
            <a:ext cx="4896544" cy="4613266"/>
            <a:chOff x="2187971" y="1266383"/>
            <a:chExt cx="4565229" cy="4325234"/>
          </a:xfrm>
        </p:grpSpPr>
        <p:sp>
          <p:nvSpPr>
            <p:cNvPr id="7" name="TextBox 6"/>
            <p:cNvSpPr txBox="1"/>
            <p:nvPr/>
          </p:nvSpPr>
          <p:spPr>
            <a:xfrm>
              <a:off x="3778805" y="3213557"/>
              <a:ext cx="1383561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913526" eaLnBrk="1" hangingPunct="1">
                <a:buClr>
                  <a:schemeClr val="tx2"/>
                </a:buClr>
                <a:defRPr baseline="0">
                  <a:latin typeface="+mn-lt"/>
                </a:defRPr>
              </a:lvl1pPr>
              <a:lvl2pPr marL="197607" lvl="1" indent="-195987" defTabSz="913526" eaLnBrk="1" hangingPunct="1">
                <a:buClr>
                  <a:schemeClr val="tx2"/>
                </a:buClr>
                <a:buSzPct val="125000"/>
                <a:buFont typeface="Arial" pitchFamily="34" charset="0"/>
                <a:buChar char="▪"/>
                <a:defRPr baseline="0">
                  <a:latin typeface="+mn-lt"/>
                </a:defRPr>
              </a:lvl2pPr>
              <a:lvl3pPr marL="466481" lvl="2" indent="-267255" defTabSz="913526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baseline="0">
                  <a:latin typeface="+mn-lt"/>
                </a:defRPr>
              </a:lvl3pPr>
              <a:lvl4pPr marL="626835" lvl="3" indent="-158733" defTabSz="913526" eaLnBrk="1" hangingPunct="1">
                <a:buClr>
                  <a:schemeClr val="tx2"/>
                </a:buClr>
                <a:buSzPct val="120000"/>
                <a:buFont typeface="Arial" panose="020B0604020202020204" pitchFamily="34" charset="0"/>
                <a:buChar char="▫"/>
                <a:defRPr baseline="0">
                  <a:latin typeface="+mn-lt"/>
                </a:defRPr>
              </a:lvl4pPr>
              <a:lvl5pPr marL="765029" lvl="4" indent="-132818" defTabSz="913526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marL="0" marR="0" lvl="0" indent="0" algn="ctr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5ABB"/>
                  </a:solidFill>
                  <a:effectLst/>
                  <a:uLnTx/>
                  <a:uFillTx/>
                  <a:latin typeface="Arial"/>
                </a:rPr>
                <a:t>Suitable                     Homes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187971" y="1266383"/>
              <a:ext cx="4565229" cy="4325234"/>
              <a:chOff x="2187971" y="1266383"/>
              <a:chExt cx="4565229" cy="4325234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187971" y="1266383"/>
                <a:ext cx="4565229" cy="4325234"/>
                <a:chOff x="2378816" y="1274379"/>
                <a:chExt cx="4366624" cy="4327875"/>
              </a:xfrm>
            </p:grpSpPr>
            <p:sp>
              <p:nvSpPr>
                <p:cNvPr id="14" name="Freeform 13"/>
                <p:cNvSpPr>
                  <a:spLocks/>
                </p:cNvSpPr>
                <p:nvPr/>
              </p:nvSpPr>
              <p:spPr bwMode="auto">
                <a:xfrm>
                  <a:off x="4625025" y="1274651"/>
                  <a:ext cx="1791016" cy="1496874"/>
                </a:xfrm>
                <a:custGeom>
                  <a:avLst/>
                  <a:gdLst>
                    <a:gd name="connsiteX0" fmla="*/ 0 w 1916113"/>
                    <a:gd name="connsiteY0" fmla="*/ 0 h 1601426"/>
                    <a:gd name="connsiteX1" fmla="*/ 1916113 w 1916113"/>
                    <a:gd name="connsiteY1" fmla="*/ 1103320 h 1601426"/>
                    <a:gd name="connsiteX2" fmla="*/ 1058456 w 1916113"/>
                    <a:gd name="connsiteY2" fmla="*/ 1601426 h 1601426"/>
                    <a:gd name="connsiteX3" fmla="*/ 16585 w 1916113"/>
                    <a:gd name="connsiteY3" fmla="*/ 977444 h 1601426"/>
                    <a:gd name="connsiteX4" fmla="*/ 0 w 1916113"/>
                    <a:gd name="connsiteY4" fmla="*/ 986555 h 1601426"/>
                    <a:gd name="connsiteX0" fmla="*/ 0 w 1916113"/>
                    <a:gd name="connsiteY0" fmla="*/ 0 h 1601426"/>
                    <a:gd name="connsiteX1" fmla="*/ 1916113 w 1916113"/>
                    <a:gd name="connsiteY1" fmla="*/ 1103320 h 1601426"/>
                    <a:gd name="connsiteX2" fmla="*/ 1058456 w 1916113"/>
                    <a:gd name="connsiteY2" fmla="*/ 1601426 h 1601426"/>
                    <a:gd name="connsiteX3" fmla="*/ 0 w 1916113"/>
                    <a:gd name="connsiteY3" fmla="*/ 986555 h 1601426"/>
                    <a:gd name="connsiteX4" fmla="*/ 0 w 1916113"/>
                    <a:gd name="connsiteY4" fmla="*/ 0 h 16014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6113" h="1601426">
                      <a:moveTo>
                        <a:pt x="0" y="0"/>
                      </a:moveTo>
                      <a:cubicBezTo>
                        <a:pt x="791231" y="0"/>
                        <a:pt x="1515731" y="418501"/>
                        <a:pt x="1916113" y="1103320"/>
                      </a:cubicBezTo>
                      <a:lnTo>
                        <a:pt x="1058456" y="1601426"/>
                      </a:lnTo>
                      <a:lnTo>
                        <a:pt x="0" y="98655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1F2FB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Freeform 14"/>
                <p:cNvSpPr>
                  <a:spLocks/>
                </p:cNvSpPr>
                <p:nvPr/>
              </p:nvSpPr>
              <p:spPr bwMode="auto">
                <a:xfrm>
                  <a:off x="5658816" y="2398031"/>
                  <a:ext cx="1086624" cy="2071464"/>
                </a:xfrm>
                <a:custGeom>
                  <a:avLst/>
                  <a:gdLst>
                    <a:gd name="connsiteX0" fmla="*/ 857504 w 1162522"/>
                    <a:gd name="connsiteY0" fmla="*/ 0 h 2216150"/>
                    <a:gd name="connsiteX1" fmla="*/ 1162522 w 1162522"/>
                    <a:gd name="connsiteY1" fmla="*/ 1112831 h 2216150"/>
                    <a:gd name="connsiteX2" fmla="*/ 857504 w 1162522"/>
                    <a:gd name="connsiteY2" fmla="*/ 2216150 h 2216150"/>
                    <a:gd name="connsiteX3" fmla="*/ 1501 w 1162522"/>
                    <a:gd name="connsiteY3" fmla="*/ 1723198 h 2216150"/>
                    <a:gd name="connsiteX4" fmla="*/ 14607 w 1162522"/>
                    <a:gd name="connsiteY4" fmla="*/ 506822 h 2216150"/>
                    <a:gd name="connsiteX5" fmla="*/ 0 w 1162522"/>
                    <a:gd name="connsiteY5" fmla="*/ 498074 h 2216150"/>
                    <a:gd name="connsiteX0" fmla="*/ 857504 w 1162522"/>
                    <a:gd name="connsiteY0" fmla="*/ 0 h 2216150"/>
                    <a:gd name="connsiteX1" fmla="*/ 1162522 w 1162522"/>
                    <a:gd name="connsiteY1" fmla="*/ 1112831 h 2216150"/>
                    <a:gd name="connsiteX2" fmla="*/ 857504 w 1162522"/>
                    <a:gd name="connsiteY2" fmla="*/ 2216150 h 2216150"/>
                    <a:gd name="connsiteX3" fmla="*/ 1501 w 1162522"/>
                    <a:gd name="connsiteY3" fmla="*/ 1723198 h 2216150"/>
                    <a:gd name="connsiteX4" fmla="*/ 0 w 1162522"/>
                    <a:gd name="connsiteY4" fmla="*/ 498074 h 2216150"/>
                    <a:gd name="connsiteX5" fmla="*/ 857504 w 1162522"/>
                    <a:gd name="connsiteY5" fmla="*/ 0 h 2216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2522" h="2216150">
                      <a:moveTo>
                        <a:pt x="857504" y="0"/>
                      </a:moveTo>
                      <a:cubicBezTo>
                        <a:pt x="1057672" y="332898"/>
                        <a:pt x="1162522" y="713353"/>
                        <a:pt x="1162522" y="1112831"/>
                      </a:cubicBezTo>
                      <a:cubicBezTo>
                        <a:pt x="1162522" y="1502797"/>
                        <a:pt x="1057672" y="1883252"/>
                        <a:pt x="857504" y="2216150"/>
                      </a:cubicBezTo>
                      <a:lnTo>
                        <a:pt x="1501" y="1723198"/>
                      </a:lnTo>
                      <a:cubicBezTo>
                        <a:pt x="1001" y="1314823"/>
                        <a:pt x="500" y="906449"/>
                        <a:pt x="0" y="498074"/>
                      </a:cubicBezTo>
                      <a:lnTo>
                        <a:pt x="857504" y="0"/>
                      </a:lnTo>
                      <a:close/>
                    </a:path>
                  </a:pathLst>
                </a:custGeom>
                <a:solidFill>
                  <a:srgbClr val="C6E5F6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 15"/>
                <p:cNvSpPr>
                  <a:spLocks/>
                </p:cNvSpPr>
                <p:nvPr/>
              </p:nvSpPr>
              <p:spPr bwMode="auto">
                <a:xfrm>
                  <a:off x="4625025" y="4101244"/>
                  <a:ext cx="1791016" cy="1501010"/>
                </a:xfrm>
                <a:custGeom>
                  <a:avLst/>
                  <a:gdLst>
                    <a:gd name="connsiteX0" fmla="*/ 1059893 w 1916113"/>
                    <a:gd name="connsiteY0" fmla="*/ 0 h 1605852"/>
                    <a:gd name="connsiteX1" fmla="*/ 1916113 w 1916113"/>
                    <a:gd name="connsiteY1" fmla="*/ 493022 h 1605852"/>
                    <a:gd name="connsiteX2" fmla="*/ 0 w 1916113"/>
                    <a:gd name="connsiteY2" fmla="*/ 1605852 h 1605852"/>
                    <a:gd name="connsiteX3" fmla="*/ 0 w 1916113"/>
                    <a:gd name="connsiteY3" fmla="*/ 604539 h 1605852"/>
                    <a:gd name="connsiteX4" fmla="*/ 1059651 w 1916113"/>
                    <a:gd name="connsiteY4" fmla="*/ 22422 h 1605852"/>
                    <a:gd name="connsiteX0" fmla="*/ 1059893 w 1916113"/>
                    <a:gd name="connsiteY0" fmla="*/ 0 h 1605852"/>
                    <a:gd name="connsiteX1" fmla="*/ 1916113 w 1916113"/>
                    <a:gd name="connsiteY1" fmla="*/ 493022 h 1605852"/>
                    <a:gd name="connsiteX2" fmla="*/ 0 w 1916113"/>
                    <a:gd name="connsiteY2" fmla="*/ 1605852 h 1605852"/>
                    <a:gd name="connsiteX3" fmla="*/ 0 w 1916113"/>
                    <a:gd name="connsiteY3" fmla="*/ 604539 h 1605852"/>
                    <a:gd name="connsiteX4" fmla="*/ 1059893 w 1916113"/>
                    <a:gd name="connsiteY4" fmla="*/ 0 h 1605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16113" h="1605852">
                      <a:moveTo>
                        <a:pt x="1059893" y="0"/>
                      </a:moveTo>
                      <a:lnTo>
                        <a:pt x="1916113" y="493022"/>
                      </a:lnTo>
                      <a:cubicBezTo>
                        <a:pt x="1515731" y="1177840"/>
                        <a:pt x="791231" y="1596341"/>
                        <a:pt x="0" y="1605852"/>
                      </a:cubicBezTo>
                      <a:lnTo>
                        <a:pt x="0" y="604539"/>
                      </a:lnTo>
                      <a:lnTo>
                        <a:pt x="1059893" y="0"/>
                      </a:lnTo>
                      <a:close/>
                    </a:path>
                  </a:pathLst>
                </a:custGeom>
                <a:solidFill>
                  <a:srgbClr val="9DD2EF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Freeform 16"/>
                <p:cNvSpPr>
                  <a:spLocks/>
                </p:cNvSpPr>
                <p:nvPr/>
              </p:nvSpPr>
              <p:spPr bwMode="auto">
                <a:xfrm>
                  <a:off x="2699698" y="4099633"/>
                  <a:ext cx="1799918" cy="1502568"/>
                </a:xfrm>
                <a:custGeom>
                  <a:avLst/>
                  <a:gdLst>
                    <a:gd name="connsiteX0" fmla="*/ 863387 w 1925638"/>
                    <a:gd name="connsiteY0" fmla="*/ 0 h 1607519"/>
                    <a:gd name="connsiteX1" fmla="*/ 1899528 w 1925638"/>
                    <a:gd name="connsiteY1" fmla="*/ 620549 h 1607519"/>
                    <a:gd name="connsiteX2" fmla="*/ 1925638 w 1925638"/>
                    <a:gd name="connsiteY2" fmla="*/ 606206 h 1607519"/>
                    <a:gd name="connsiteX3" fmla="*/ 1925638 w 1925638"/>
                    <a:gd name="connsiteY3" fmla="*/ 1607519 h 1607519"/>
                    <a:gd name="connsiteX4" fmla="*/ 0 w 1925638"/>
                    <a:gd name="connsiteY4" fmla="*/ 494689 h 1607519"/>
                    <a:gd name="connsiteX0" fmla="*/ 863387 w 1925638"/>
                    <a:gd name="connsiteY0" fmla="*/ 0 h 1607519"/>
                    <a:gd name="connsiteX1" fmla="*/ 1925638 w 1925638"/>
                    <a:gd name="connsiteY1" fmla="*/ 606206 h 1607519"/>
                    <a:gd name="connsiteX2" fmla="*/ 1925638 w 1925638"/>
                    <a:gd name="connsiteY2" fmla="*/ 1607519 h 1607519"/>
                    <a:gd name="connsiteX3" fmla="*/ 0 w 1925638"/>
                    <a:gd name="connsiteY3" fmla="*/ 494689 h 1607519"/>
                    <a:gd name="connsiteX4" fmla="*/ 863387 w 1925638"/>
                    <a:gd name="connsiteY4" fmla="*/ 0 h 16075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25638" h="1607519">
                      <a:moveTo>
                        <a:pt x="863387" y="0"/>
                      </a:moveTo>
                      <a:lnTo>
                        <a:pt x="1925638" y="606206"/>
                      </a:lnTo>
                      <a:lnTo>
                        <a:pt x="1925638" y="1607519"/>
                      </a:lnTo>
                      <a:cubicBezTo>
                        <a:pt x="1124878" y="1607519"/>
                        <a:pt x="400380" y="1179507"/>
                        <a:pt x="0" y="494689"/>
                      </a:cubicBezTo>
                      <a:lnTo>
                        <a:pt x="863387" y="0"/>
                      </a:lnTo>
                      <a:close/>
                    </a:path>
                  </a:pathLst>
                </a:custGeom>
                <a:solidFill>
                  <a:srgbClr val="5BB4E5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reeform 17"/>
                <p:cNvSpPr>
                  <a:spLocks/>
                </p:cNvSpPr>
                <p:nvPr/>
              </p:nvSpPr>
              <p:spPr bwMode="auto">
                <a:xfrm>
                  <a:off x="2378816" y="2398031"/>
                  <a:ext cx="1083618" cy="2071464"/>
                </a:xfrm>
                <a:custGeom>
                  <a:avLst/>
                  <a:gdLst>
                    <a:gd name="connsiteX0" fmla="*/ 296083 w 1159306"/>
                    <a:gd name="connsiteY0" fmla="*/ 0 h 2216150"/>
                    <a:gd name="connsiteX1" fmla="*/ 1152067 w 1159306"/>
                    <a:gd name="connsiteY1" fmla="*/ 494731 h 2216150"/>
                    <a:gd name="connsiteX2" fmla="*/ 1138981 w 1159306"/>
                    <a:gd name="connsiteY2" fmla="*/ 1709326 h 2216150"/>
                    <a:gd name="connsiteX3" fmla="*/ 1159306 w 1159306"/>
                    <a:gd name="connsiteY3" fmla="*/ 1721499 h 2216150"/>
                    <a:gd name="connsiteX4" fmla="*/ 296083 w 1159306"/>
                    <a:gd name="connsiteY4" fmla="*/ 2216150 h 2216150"/>
                    <a:gd name="connsiteX5" fmla="*/ 598 w 1159306"/>
                    <a:gd name="connsiteY5" fmla="*/ 1103320 h 2216150"/>
                    <a:gd name="connsiteX6" fmla="*/ 296083 w 1159306"/>
                    <a:gd name="connsiteY6" fmla="*/ 0 h 2216150"/>
                    <a:gd name="connsiteX0" fmla="*/ 296083 w 1159306"/>
                    <a:gd name="connsiteY0" fmla="*/ 0 h 2216150"/>
                    <a:gd name="connsiteX1" fmla="*/ 1152067 w 1159306"/>
                    <a:gd name="connsiteY1" fmla="*/ 494731 h 2216150"/>
                    <a:gd name="connsiteX2" fmla="*/ 1159306 w 1159306"/>
                    <a:gd name="connsiteY2" fmla="*/ 1721499 h 2216150"/>
                    <a:gd name="connsiteX3" fmla="*/ 296083 w 1159306"/>
                    <a:gd name="connsiteY3" fmla="*/ 2216150 h 2216150"/>
                    <a:gd name="connsiteX4" fmla="*/ 598 w 1159306"/>
                    <a:gd name="connsiteY4" fmla="*/ 1103320 h 2216150"/>
                    <a:gd name="connsiteX5" fmla="*/ 296083 w 1159306"/>
                    <a:gd name="connsiteY5" fmla="*/ 0 h 2216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59306" h="2216150">
                      <a:moveTo>
                        <a:pt x="296083" y="0"/>
                      </a:moveTo>
                      <a:lnTo>
                        <a:pt x="1152067" y="494731"/>
                      </a:lnTo>
                      <a:lnTo>
                        <a:pt x="1159306" y="1721499"/>
                      </a:lnTo>
                      <a:lnTo>
                        <a:pt x="296083" y="2216150"/>
                      </a:lnTo>
                      <a:cubicBezTo>
                        <a:pt x="95916" y="1883252"/>
                        <a:pt x="-8934" y="1502797"/>
                        <a:pt x="598" y="1103320"/>
                      </a:cubicBezTo>
                      <a:cubicBezTo>
                        <a:pt x="598" y="713353"/>
                        <a:pt x="95916" y="332898"/>
                        <a:pt x="296083" y="0"/>
                      </a:cubicBezTo>
                      <a:close/>
                    </a:path>
                  </a:pathLst>
                </a:custGeom>
                <a:solidFill>
                  <a:srgbClr val="2191CF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reeform 18"/>
                <p:cNvSpPr>
                  <a:spLocks/>
                </p:cNvSpPr>
                <p:nvPr/>
              </p:nvSpPr>
              <p:spPr bwMode="auto">
                <a:xfrm>
                  <a:off x="2699698" y="1274379"/>
                  <a:ext cx="1799918" cy="1493938"/>
                </a:xfrm>
                <a:custGeom>
                  <a:avLst/>
                  <a:gdLst>
                    <a:gd name="connsiteX0" fmla="*/ 1925638 w 1925638"/>
                    <a:gd name="connsiteY0" fmla="*/ 156 h 1598286"/>
                    <a:gd name="connsiteX1" fmla="*/ 1925638 w 1925638"/>
                    <a:gd name="connsiteY1" fmla="*/ 986725 h 1598286"/>
                    <a:gd name="connsiteX2" fmla="*/ 856461 w 1925638"/>
                    <a:gd name="connsiteY2" fmla="*/ 1574074 h 1598286"/>
                    <a:gd name="connsiteX3" fmla="*/ 856200 w 1925638"/>
                    <a:gd name="connsiteY3" fmla="*/ 1598286 h 1598286"/>
                    <a:gd name="connsiteX4" fmla="*/ 0 w 1925638"/>
                    <a:gd name="connsiteY4" fmla="*/ 1103483 h 1598286"/>
                    <a:gd name="connsiteX5" fmla="*/ 1925638 w 1925638"/>
                    <a:gd name="connsiteY5" fmla="*/ 156 h 1598286"/>
                    <a:gd name="connsiteX0" fmla="*/ 1925638 w 1925638"/>
                    <a:gd name="connsiteY0" fmla="*/ 156 h 1598286"/>
                    <a:gd name="connsiteX1" fmla="*/ 1925638 w 1925638"/>
                    <a:gd name="connsiteY1" fmla="*/ 986725 h 1598286"/>
                    <a:gd name="connsiteX2" fmla="*/ 856200 w 1925638"/>
                    <a:gd name="connsiteY2" fmla="*/ 1598286 h 1598286"/>
                    <a:gd name="connsiteX3" fmla="*/ 0 w 1925638"/>
                    <a:gd name="connsiteY3" fmla="*/ 1103483 h 1598286"/>
                    <a:gd name="connsiteX4" fmla="*/ 1925638 w 1925638"/>
                    <a:gd name="connsiteY4" fmla="*/ 156 h 1598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25638" h="1598286">
                      <a:moveTo>
                        <a:pt x="1925638" y="156"/>
                      </a:moveTo>
                      <a:lnTo>
                        <a:pt x="1925638" y="986725"/>
                      </a:lnTo>
                      <a:lnTo>
                        <a:pt x="856200" y="1598286"/>
                      </a:lnTo>
                      <a:lnTo>
                        <a:pt x="0" y="1103483"/>
                      </a:lnTo>
                      <a:cubicBezTo>
                        <a:pt x="400380" y="418660"/>
                        <a:pt x="1124878" y="-9355"/>
                        <a:pt x="1925638" y="156"/>
                      </a:cubicBezTo>
                      <a:close/>
                    </a:path>
                  </a:pathLst>
                </a:custGeom>
                <a:solidFill>
                  <a:srgbClr val="1B76A9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2993845" y="1792506"/>
                <a:ext cx="1210350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Accommodates care / medical needs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18762" y="3156723"/>
                <a:ext cx="1043380" cy="519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Accessibility and independence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01229" y="4719240"/>
                <a:ext cx="1130958" cy="173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Affordability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841197" y="3330818"/>
                <a:ext cx="674642" cy="184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</a:rPr>
                  <a:t>Location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742352" y="4578750"/>
                <a:ext cx="1262043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</a:rPr>
                  <a:t>Social inclusion/ community engagement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24275" y="1833155"/>
                <a:ext cx="8544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913526" eaLnBrk="1" hangingPunct="1">
                  <a:buClr>
                    <a:schemeClr val="tx2"/>
                  </a:buClr>
                  <a:defRPr baseline="0">
                    <a:latin typeface="+mn-lt"/>
                  </a:defRPr>
                </a:lvl1pPr>
                <a:lvl2pPr marL="197607" lvl="1" indent="-195987" defTabSz="913526" eaLnBrk="1" hangingPunct="1">
                  <a:buClr>
                    <a:schemeClr val="tx2"/>
                  </a:buClr>
                  <a:buSzPct val="125000"/>
                  <a:buFont typeface="Arial" pitchFamily="34" charset="0"/>
                  <a:buChar char="▪"/>
                  <a:defRPr baseline="0">
                    <a:latin typeface="+mn-lt"/>
                  </a:defRPr>
                </a:lvl2pPr>
                <a:lvl3pPr marL="466481" lvl="2" indent="-267255" defTabSz="913526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 baseline="0">
                    <a:latin typeface="+mn-lt"/>
                  </a:defRPr>
                </a:lvl3pPr>
                <a:lvl4pPr marL="626835" lvl="3" indent="-158733" defTabSz="913526" eaLnBrk="1" hangingPunct="1">
                  <a:buClr>
                    <a:schemeClr val="tx2"/>
                  </a:buClr>
                  <a:buSzPct val="120000"/>
                  <a:buFont typeface="Arial" panose="020B0604020202020204" pitchFamily="34" charset="0"/>
                  <a:buChar char="▫"/>
                  <a:defRPr baseline="0">
                    <a:latin typeface="+mn-lt"/>
                  </a:defRPr>
                </a:lvl4pPr>
                <a:lvl5pPr marL="765029" lvl="4" indent="-132818" defTabSz="913526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 baseline="0">
                    <a:latin typeface="+mn-lt"/>
                  </a:defRPr>
                </a:lvl5pPr>
                <a:lvl6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65029" indent="-132818" defTabSz="913526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marL="0" marR="0" lvl="0" indent="0" algn="ctr" defTabSz="913526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</a:rPr>
                  <a:t>Personal preference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938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There is a large and strong evidence base underpinning the role of housing for the individual and the system</a:t>
            </a:r>
          </a:p>
        </p:txBody>
      </p:sp>
      <p:pic>
        <p:nvPicPr>
          <p:cNvPr id="5" name="Picture 4" descr="All households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68" y="1566821"/>
            <a:ext cx="2694795" cy="2043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omes for older people-05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96" y="3754585"/>
            <a:ext cx="3093728" cy="2053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omes for older people-09"/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533" y="1556792"/>
            <a:ext cx="2901189" cy="20537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6969224" y="4114625"/>
            <a:ext cx="2304256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At least 475,000 older people lack adaptations that would help them with the disability or long term condition</a:t>
            </a:r>
          </a:p>
        </p:txBody>
      </p:sp>
      <p:pic>
        <p:nvPicPr>
          <p:cNvPr id="8" name="Picture 7" descr="Homes for older people-04"/>
          <p:cNvPicPr>
            <a:picLocks noGrp="1" noChangeAspect="1"/>
          </p:cNvPicPr>
          <p:nvPr isPhoto="1"/>
        </p:nvPicPr>
        <p:blipFill>
          <a:blip r:embed="rId5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402" y="3933055"/>
            <a:ext cx="2904766" cy="20537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8"/>
          <p:cNvSpPr/>
          <p:nvPr/>
        </p:nvSpPr>
        <p:spPr>
          <a:xfrm>
            <a:off x="6953259" y="1832611"/>
            <a:ext cx="2304256" cy="1584176"/>
          </a:xfrm>
          <a:prstGeom prst="roundRect">
            <a:avLst/>
          </a:prstGeom>
          <a:solidFill>
            <a:srgbClr val="01B395"/>
          </a:solidFill>
          <a:ln>
            <a:solidFill>
              <a:srgbClr val="00B4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Supported Housing Options can lead to net benefits of £938 per person </a:t>
            </a:r>
          </a:p>
        </p:txBody>
      </p:sp>
    </p:spTree>
    <p:extLst>
      <p:ext uri="{BB962C8B-B14F-4D97-AF65-F5344CB8AC3E}">
        <p14:creationId xmlns:p14="http://schemas.microsoft.com/office/powerpoint/2010/main" val="405884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What’s our approach? What are we already doing; and planning to do?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60613" y="1124743"/>
            <a:ext cx="6768751" cy="4032449"/>
            <a:chOff x="1424609" y="980729"/>
            <a:chExt cx="6768751" cy="4032449"/>
          </a:xfrm>
        </p:grpSpPr>
        <p:sp>
          <p:nvSpPr>
            <p:cNvPr id="5" name="Round Same Side Corner Rectangle 4"/>
            <p:cNvSpPr/>
            <p:nvPr/>
          </p:nvSpPr>
          <p:spPr>
            <a:xfrm rot="16200000">
              <a:off x="1064568" y="1340770"/>
              <a:ext cx="4032449" cy="3312367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t" anchorCtr="0"/>
            <a:lstStyle/>
            <a:p>
              <a:pPr algn="ctr"/>
              <a:r>
                <a:rPr lang="en-GB" sz="2800" b="1" dirty="0"/>
                <a:t>Existing stock</a:t>
              </a:r>
            </a:p>
            <a:p>
              <a:endParaRPr lang="en-GB" sz="2000" b="1" dirty="0"/>
            </a:p>
            <a:p>
              <a:r>
                <a:rPr lang="en-GB" sz="2000" b="1" dirty="0"/>
                <a:t>Adaptations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Disabled Facilities Grant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Technology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Funding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Local integration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GB" sz="2000" b="1" dirty="0"/>
            </a:p>
            <a:p>
              <a:r>
                <a:rPr lang="en-GB" sz="2000" b="1" dirty="0"/>
                <a:t>‘Right sizing’</a:t>
              </a:r>
            </a:p>
            <a:p>
              <a:endParaRPr lang="en-GB" sz="2000" b="1" dirty="0"/>
            </a:p>
          </p:txBody>
        </p:sp>
        <p:sp>
          <p:nvSpPr>
            <p:cNvPr id="6" name="Round Same Side Corner Rectangle 5"/>
            <p:cNvSpPr/>
            <p:nvPr/>
          </p:nvSpPr>
          <p:spPr>
            <a:xfrm rot="5400000">
              <a:off x="4520951" y="1340770"/>
              <a:ext cx="4032449" cy="3312368"/>
            </a:xfrm>
            <a:prstGeom prst="round2SameRect">
              <a:avLst/>
            </a:prstGeom>
            <a:solidFill>
              <a:srgbClr val="00D1AE"/>
            </a:solidFill>
            <a:ln>
              <a:solidFill>
                <a:srgbClr val="01B3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800" b="1" dirty="0">
                  <a:solidFill>
                    <a:schemeClr val="bg1"/>
                  </a:solidFill>
                </a:rPr>
                <a:t>New stock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</a:endParaRPr>
            </a:p>
            <a:p>
              <a:pPr lvl="1"/>
              <a:r>
                <a:rPr lang="en-GB" sz="2000" b="1" dirty="0">
                  <a:solidFill>
                    <a:schemeClr val="bg1"/>
                  </a:solidFill>
                </a:rPr>
                <a:t>Mainstream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Regulations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Design &amp; Supply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New models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AGC</a:t>
              </a:r>
              <a:endParaRPr lang="en-GB" sz="2000" b="1" dirty="0">
                <a:solidFill>
                  <a:schemeClr val="bg1"/>
                </a:solidFill>
              </a:endParaRPr>
            </a:p>
            <a:p>
              <a:pPr lvl="1"/>
              <a:r>
                <a:rPr lang="en-GB" sz="2000" b="1" dirty="0">
                  <a:solidFill>
                    <a:schemeClr val="bg1"/>
                  </a:solidFill>
                </a:rPr>
                <a:t>Specialised Housing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CASSH Fund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Supply and demand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432720" y="4509122"/>
              <a:ext cx="4752528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0070C0"/>
                  </a:solidFill>
                </a:rPr>
                <a:t>Information and advice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9246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DFG Review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5300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Supported Housing Consultation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1264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Social Care Green Paper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7318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Social Housing Green Paper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19336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NPPF and guidance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3282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AGC and Industrial Strategy</a:t>
            </a:r>
          </a:p>
        </p:txBody>
      </p:sp>
    </p:spTree>
    <p:extLst>
      <p:ext uri="{BB962C8B-B14F-4D97-AF65-F5344CB8AC3E}">
        <p14:creationId xmlns:p14="http://schemas.microsoft.com/office/powerpoint/2010/main" val="189006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What’s our approach? What are we already doing, and planning to do?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60613" y="1124743"/>
            <a:ext cx="6768751" cy="4032449"/>
            <a:chOff x="1424609" y="980729"/>
            <a:chExt cx="6768751" cy="4032449"/>
          </a:xfrm>
        </p:grpSpPr>
        <p:sp>
          <p:nvSpPr>
            <p:cNvPr id="5" name="Round Same Side Corner Rectangle 4"/>
            <p:cNvSpPr/>
            <p:nvPr/>
          </p:nvSpPr>
          <p:spPr>
            <a:xfrm rot="16200000">
              <a:off x="1064568" y="1340770"/>
              <a:ext cx="4032449" cy="3312367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t" anchorCtr="0"/>
            <a:lstStyle/>
            <a:p>
              <a:pPr algn="ctr"/>
              <a:r>
                <a:rPr lang="en-GB" sz="2800" b="1" dirty="0"/>
                <a:t>Existing stock</a:t>
              </a:r>
            </a:p>
            <a:p>
              <a:endParaRPr lang="en-GB" sz="2000" b="1" dirty="0"/>
            </a:p>
            <a:p>
              <a:r>
                <a:rPr lang="en-GB" sz="2000" b="1" dirty="0"/>
                <a:t>Adaptations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Disabled Facilities Grant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Technology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Funding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/>
                <a:t>Local integration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GB" sz="2000" b="1" dirty="0"/>
            </a:p>
            <a:p>
              <a:r>
                <a:rPr lang="en-GB" sz="2000" b="1" dirty="0"/>
                <a:t>‘Right sizing’</a:t>
              </a:r>
            </a:p>
            <a:p>
              <a:endParaRPr lang="en-GB" sz="2000" b="1" dirty="0"/>
            </a:p>
          </p:txBody>
        </p:sp>
        <p:sp>
          <p:nvSpPr>
            <p:cNvPr id="6" name="Round Same Side Corner Rectangle 5"/>
            <p:cNvSpPr/>
            <p:nvPr/>
          </p:nvSpPr>
          <p:spPr>
            <a:xfrm rot="5400000">
              <a:off x="4520951" y="1340770"/>
              <a:ext cx="4032449" cy="3312368"/>
            </a:xfrm>
            <a:prstGeom prst="round2SameRect">
              <a:avLst/>
            </a:prstGeom>
            <a:solidFill>
              <a:srgbClr val="00D1AE"/>
            </a:solidFill>
            <a:ln>
              <a:solidFill>
                <a:srgbClr val="01B3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2800" b="1" dirty="0">
                  <a:solidFill>
                    <a:schemeClr val="bg1"/>
                  </a:solidFill>
                </a:rPr>
                <a:t>New stock</a:t>
              </a:r>
            </a:p>
            <a:p>
              <a:pPr algn="ctr"/>
              <a:endParaRPr lang="en-GB" sz="2000" b="1" dirty="0">
                <a:solidFill>
                  <a:schemeClr val="bg1"/>
                </a:solidFill>
              </a:endParaRPr>
            </a:p>
            <a:p>
              <a:pPr lvl="1"/>
              <a:r>
                <a:rPr lang="en-GB" sz="2000" b="1" dirty="0">
                  <a:solidFill>
                    <a:schemeClr val="bg1"/>
                  </a:solidFill>
                </a:rPr>
                <a:t>Mainstream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Regulations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Design &amp; Supply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New models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AGC</a:t>
              </a:r>
              <a:endParaRPr lang="en-GB" sz="2000" b="1" dirty="0">
                <a:solidFill>
                  <a:schemeClr val="bg1"/>
                </a:solidFill>
              </a:endParaRPr>
            </a:p>
            <a:p>
              <a:pPr lvl="1"/>
              <a:r>
                <a:rPr lang="en-GB" sz="2000" b="1" dirty="0">
                  <a:solidFill>
                    <a:schemeClr val="bg1"/>
                  </a:solidFill>
                </a:rPr>
                <a:t>Specialised Housing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CASSH Fund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</a:rPr>
                <a:t>Supply and demand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432720" y="4509122"/>
              <a:ext cx="4752528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0070C0"/>
                  </a:solidFill>
                </a:rPr>
                <a:t>Information and advice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9246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DFG Review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Supported Housing Consultation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1264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Social Care Green Paper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7318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Social Housing Green Paper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19336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NPPF and guidance</a:t>
            </a:r>
          </a:p>
        </p:txBody>
      </p:sp>
      <p:sp>
        <p:nvSpPr>
          <p:cNvPr id="14" name="Oval 13"/>
          <p:cNvSpPr/>
          <p:nvPr/>
        </p:nvSpPr>
        <p:spPr>
          <a:xfrm>
            <a:off x="5169024" y="2577480"/>
            <a:ext cx="2772308" cy="11395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332820" y="5445224"/>
            <a:ext cx="1620180" cy="8640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AGC and Industrial Strategy</a:t>
            </a:r>
          </a:p>
        </p:txBody>
      </p:sp>
    </p:spTree>
    <p:extLst>
      <p:ext uri="{BB962C8B-B14F-4D97-AF65-F5344CB8AC3E}">
        <p14:creationId xmlns:p14="http://schemas.microsoft.com/office/powerpoint/2010/main" val="125595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H Document" ma:contentTypeID="0x010100B9957A1BF2FBE8478EF96F1BD89AD4CA0011FBB0421C0DCE42B3D9A115C20AAD8D" ma:contentTypeVersion="67" ma:contentTypeDescription="DH specific document content type for use in File Plan" ma:contentTypeScope="" ma:versionID="99d89fc63d9e3f11cd7fb9b80c912e00">
  <xsd:schema xmlns:xsd="http://www.w3.org/2001/XMLSchema" xmlns:xs="http://www.w3.org/2001/XMLSchema" xmlns:p="http://schemas.microsoft.com/office/2006/metadata/properties" xmlns:ns1="http://schemas.microsoft.com/sharepoint/v3" xmlns:ns2="1eee4ddb-a1f9-40b8-9282-d53ea582adeb" xmlns:ns4="http://schemas.microsoft.com/sharepoint/v4" targetNamespace="http://schemas.microsoft.com/office/2006/metadata/properties" ma:root="true" ma:fieldsID="8636d3865457fc738ba8f8b6acaa8a58" ns1:_="" ns2:_="" ns4:_="">
    <xsd:import namespace="http://schemas.microsoft.com/sharepoint/v3"/>
    <xsd:import namespace="1eee4ddb-a1f9-40b8-9282-d53ea582ade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Alternative_x0020_or_x0020_sub_x0020_tiltle" minOccurs="0"/>
                <xsd:element ref="ns2:DocumentAuthor" minOccurs="0"/>
                <xsd:element ref="ns2:Document_x0020_Status" minOccurs="0"/>
                <xsd:element ref="ns2:Document_x0020_Description" minOccurs="0"/>
                <xsd:element ref="ns2:Reviewer" minOccurs="0"/>
                <xsd:element ref="ns2:Approver" minOccurs="0"/>
                <xsd:element ref="ns2:Related_x0020_Document_x0020_Link" minOccurs="0"/>
                <xsd:element ref="ns2:Related_x0020_Document" minOccurs="0"/>
                <xsd:element ref="ns2:External_x0020_File_x0020_Reference" minOccurs="0"/>
                <xsd:element ref="ns2:Retention_x0020_Trigger_x0020_Date" minOccurs="0"/>
                <xsd:element ref="ns2:TaxKeywordTaxHTField" minOccurs="0"/>
                <xsd:element ref="ns2:_dlc_DocId" minOccurs="0"/>
                <xsd:element ref="ns2:_dlc_DocIdUrl" minOccurs="0"/>
                <xsd:element ref="ns2:_dlc_DocIdPersistId" minOccurs="0"/>
                <xsd:element ref="ns2:e993c7ebdb0844bda77b49081e8191e4" minOccurs="0"/>
                <xsd:element ref="ns2:TaxCatchAll" minOccurs="0"/>
                <xsd:element ref="ns2:p5ac729c83584e2f99a2fbaff852a3d5" minOccurs="0"/>
                <xsd:element ref="ns2:a729509b32a34273afbf773e0c72336c" minOccurs="0"/>
                <xsd:element ref="ns2:i06e5c8e6a124e91a91eaec9d03479dc" minOccurs="0"/>
                <xsd:element ref="ns2:TaxCatchAllLabel" minOccurs="0"/>
                <xsd:element ref="ns2:kcf4eeeda3c84b5b986ab6be7add1d2a" minOccurs="0"/>
                <xsd:element ref="ns1:_dlc_Exempt" minOccurs="0"/>
                <xsd:element ref="ns1:_dlc_ExpireDateSaved" minOccurs="0"/>
                <xsd:element ref="ns1:_dlc_ExpireDate" minOccurs="0"/>
                <xsd:element ref="ns1:_vti_ItemHoldRecordStatu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36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37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38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vti_ItemHoldRecordStatus" ma:index="3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e4ddb-a1f9-40b8-9282-d53ea582adeb" elementFormDefault="qualified">
    <xsd:import namespace="http://schemas.microsoft.com/office/2006/documentManagement/types"/>
    <xsd:import namespace="http://schemas.microsoft.com/office/infopath/2007/PartnerControls"/>
    <xsd:element name="Alternative_x0020_or_x0020_sub_x0020_tiltle" ma:index="1" nillable="true" ma:displayName="Alternative or sub title" ma:internalName="Alternative_x0020_or_x0020_sub_x0020_tiltle">
      <xsd:simpleType>
        <xsd:restriction base="dms:Text">
          <xsd:maxLength value="255"/>
        </xsd:restriction>
      </xsd:simpleType>
    </xsd:element>
    <xsd:element name="DocumentAuthor" ma:index="4" nillable="true" ma:displayName="Additional Authors" ma:list="UserInfo" ma:SharePointGroup="0" ma:internalName="DocumentAuth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_x0020_Status" ma:index="6" nillable="true" ma:displayName="Document Status" ma:default="Shared" ma:format="Dropdown" ma:internalName="Document_x0020_Status" ma:readOnly="false">
      <xsd:simpleType>
        <xsd:restriction base="dms:Choice">
          <xsd:enumeration value="Shared"/>
          <xsd:enumeration value="In Review"/>
          <xsd:enumeration value="Awaiting Approval"/>
          <xsd:enumeration value="Approved"/>
          <xsd:enumeration value="Rejected"/>
        </xsd:restriction>
      </xsd:simpleType>
    </xsd:element>
    <xsd:element name="Document_x0020_Description" ma:index="9" nillable="true" ma:displayName="Document Description" ma:internalName="Document_x0020_Description">
      <xsd:simpleType>
        <xsd:restriction base="dms:Text">
          <xsd:maxLength value="255"/>
        </xsd:restriction>
      </xsd:simpleType>
    </xsd:element>
    <xsd:element name="Reviewer" ma:index="10" nillable="true" ma:displayName="Reviewers" ma:list="UserInfo" ma:SharePointGroup="0" ma:internalName="Review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" ma:index="11" nillable="true" ma:displayName="Approvers" ma:list="UserInfo" ma:SharePointGroup="0" ma:internalName="Approv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lated_x0020_Document_x0020_Link" ma:index="12" nillable="true" ma:displayName="Related Document Link" ma:format="Hyperlink" ma:internalName="Related_x0020_Document_x0020_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lated_x0020_Document" ma:index="13" nillable="true" ma:displayName="Related Document" ma:internalName="Related_x0020_Document">
      <xsd:simpleType>
        <xsd:restriction base="dms:Text">
          <xsd:maxLength value="255"/>
        </xsd:restriction>
      </xsd:simpleType>
    </xsd:element>
    <xsd:element name="External_x0020_File_x0020_Reference" ma:index="15" nillable="true" ma:displayName="Registered Number" ma:internalName="External_x0020_File_x0020_Reference">
      <xsd:simpleType>
        <xsd:restriction base="dms:Text">
          <xsd:maxLength value="255"/>
        </xsd:restriction>
      </xsd:simpleType>
    </xsd:element>
    <xsd:element name="Retention_x0020_Trigger_x0020_Date" ma:index="16" nillable="true" ma:displayName="Retention Trigger Date" ma:format="DateOnly" ma:internalName="Retention_x0020_Trigger_x0020_Date">
      <xsd:simpleType>
        <xsd:restriction base="dms:DateTime"/>
      </xsd:simpleType>
    </xsd:element>
    <xsd:element name="TaxKeywordTaxHTField" ma:index="19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e993c7ebdb0844bda77b49081e8191e4" ma:index="24" nillable="true" ma:taxonomy="true" ma:internalName="e993c7ebdb0844bda77b49081e8191e4" ma:taxonomyFieldName="_cx_SecurityMarkings" ma:displayName="Classification" ma:default="" ma:fieldId="{e993c7eb-db08-44bd-a77b-49081e8191e4}" ma:sspId="92743a9e-59ef-4080-9313-9c8ffbdd1a8b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ea5496a5-a8eb-4322-b0a5-395596748c3f}" ma:internalName="TaxCatchAll" ma:showField="CatchAllData" ma:web="1eee4ddb-a1f9-40b8-9282-d53ea582ad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5ac729c83584e2f99a2fbaff852a3d5" ma:index="28" nillable="true" ma:taxonomy="true" ma:internalName="p5ac729c83584e2f99a2fbaff852a3d5" ma:taxonomyFieldName="Trigger_x0020_Date_x0020_Description" ma:displayName="Trigger Date Description" ma:default="" ma:fieldId="{95ac729c-8358-4e2f-99a2-fbaff852a3d5}" ma:sspId="92743a9e-59ef-4080-9313-9c8ffbdd1a8b" ma:termSetId="67a11b7d-ab7d-4b4c-b26b-fa9cca6606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729509b32a34273afbf773e0c72336c" ma:index="29" nillable="true" ma:taxonomy="true" ma:internalName="a729509b32a34273afbf773e0c72336c" ma:taxonomyFieldName="Document_x0020_Type" ma:displayName="Document Type" ma:default="" ma:fieldId="{a729509b-32a3-4273-afbf-773e0c72336c}" ma:sspId="92743a9e-59ef-4080-9313-9c8ffbdd1a8b" ma:termSetId="b5534880-eda4-4ff7-954f-b315aee8a3a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06e5c8e6a124e91a91eaec9d03479dc" ma:index="30" nillable="true" ma:taxonomy="true" ma:internalName="i06e5c8e6a124e91a91eaec9d03479dc" ma:taxonomyFieldName="Record_x0020_Class" ma:displayName="Record Class" ma:readOnly="false" ma:default="" ma:fieldId="{206e5c8e-6a12-4e91-a91e-aec9d03479dc}" ma:sspId="92743a9e-59ef-4080-9313-9c8ffbdd1a8b" ma:termSetId="97570a61-5300-4cbe-92e6-1d764864d8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ea5496a5-a8eb-4322-b0a5-395596748c3f}" ma:internalName="TaxCatchAllLabel" ma:readOnly="true" ma:showField="CatchAllDataLabel" ma:web="1eee4ddb-a1f9-40b8-9282-d53ea582ad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cf4eeeda3c84b5b986ab6be7add1d2a" ma:index="32" nillable="true" ma:taxonomy="true" ma:internalName="kcf4eeeda3c84b5b986ab6be7add1d2a" ma:taxonomyFieldName="Document_x0020_Subject" ma:displayName="Document Subject" ma:default="" ma:fieldId="{4cf4eeed-a3c8-4b5b-986a-b6be7add1d2a}" ma:sspId="92743a9e-59ef-4080-9313-9c8ffbdd1a8b" ma:termSetId="4ef993e0-8a5b-4aa8-8f46-c709cbc36fc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3" ma:displayName="Author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eee4ddb-a1f9-40b8-9282-d53ea582adeb">AAFXSQ5MW4ZD-228-758399</_dlc_DocId>
    <_dlc_DocIdUrl xmlns="1eee4ddb-a1f9-40b8-9282-d53ea582adeb">
      <Url>http://iws.ims.gov.uk/twa/sclgandcp/scp/_layouts/DocIdRedir.aspx?ID=AAFXSQ5MW4ZD-228-758399</Url>
      <Description>AAFXSQ5MW4ZD-228-758399</Description>
    </_dlc_DocIdUrl>
    <p5ac729c83584e2f99a2fbaff852a3d5 xmlns="1eee4ddb-a1f9-40b8-9282-d53ea582adeb">
      <Terms xmlns="http://schemas.microsoft.com/office/infopath/2007/PartnerControls"/>
    </p5ac729c83584e2f99a2fbaff852a3d5>
    <Alternative_x0020_or_x0020_sub_x0020_tiltle xmlns="1eee4ddb-a1f9-40b8-9282-d53ea582adeb" xsi:nil="true"/>
    <DocumentAuthor xmlns="1eee4ddb-a1f9-40b8-9282-d53ea582adeb">
      <UserInfo>
        <DisplayName/>
        <AccountId xsi:nil="true"/>
        <AccountType/>
      </UserInfo>
    </DocumentAuthor>
    <i06e5c8e6a124e91a91eaec9d03479dc xmlns="1eee4ddb-a1f9-40b8-9282-d53ea582adeb">
      <Terms xmlns="http://schemas.microsoft.com/office/infopath/2007/PartnerControls"/>
    </i06e5c8e6a124e91a91eaec9d03479dc>
    <External_x0020_File_x0020_Reference xmlns="1eee4ddb-a1f9-40b8-9282-d53ea582adeb" xsi:nil="true"/>
    <kcf4eeeda3c84b5b986ab6be7add1d2a xmlns="1eee4ddb-a1f9-40b8-9282-d53ea582adeb">
      <Terms xmlns="http://schemas.microsoft.com/office/infopath/2007/PartnerControls"/>
    </kcf4eeeda3c84b5b986ab6be7add1d2a>
    <Approver xmlns="1eee4ddb-a1f9-40b8-9282-d53ea582adeb">
      <UserInfo>
        <DisplayName/>
        <AccountId xsi:nil="true"/>
        <AccountType/>
      </UserInfo>
    </Approver>
    <TaxCatchAll xmlns="1eee4ddb-a1f9-40b8-9282-d53ea582adeb"/>
    <IconOverlay xmlns="http://schemas.microsoft.com/sharepoint/v4" xsi:nil="true"/>
    <Reviewer xmlns="1eee4ddb-a1f9-40b8-9282-d53ea582adeb">
      <UserInfo>
        <DisplayName/>
        <AccountId xsi:nil="true"/>
        <AccountType/>
      </UserInfo>
    </Reviewer>
    <Related_x0020_Document_x0020_Link xmlns="1eee4ddb-a1f9-40b8-9282-d53ea582adeb">
      <Url xsi:nil="true"/>
      <Description xsi:nil="true"/>
    </Related_x0020_Document_x0020_Link>
    <Retention_x0020_Trigger_x0020_Date xmlns="1eee4ddb-a1f9-40b8-9282-d53ea582adeb" xsi:nil="true"/>
    <e993c7ebdb0844bda77b49081e8191e4 xmlns="1eee4ddb-a1f9-40b8-9282-d53ea582adeb">
      <Terms xmlns="http://schemas.microsoft.com/office/infopath/2007/PartnerControls"/>
    </e993c7ebdb0844bda77b49081e8191e4>
    <Related_x0020_Document xmlns="1eee4ddb-a1f9-40b8-9282-d53ea582adeb" xsi:nil="true"/>
    <Document_x0020_Status xmlns="1eee4ddb-a1f9-40b8-9282-d53ea582adeb">Shared</Document_x0020_Status>
    <TaxKeywordTaxHTField xmlns="1eee4ddb-a1f9-40b8-9282-d53ea582adeb">
      <Terms xmlns="http://schemas.microsoft.com/office/infopath/2007/PartnerControls"/>
    </TaxKeywordTaxHTField>
    <a729509b32a34273afbf773e0c72336c xmlns="1eee4ddb-a1f9-40b8-9282-d53ea582adeb">
      <Terms xmlns="http://schemas.microsoft.com/office/infopath/2007/PartnerControls"/>
    </a729509b32a34273afbf773e0c72336c>
    <Document_x0020_Description xmlns="1eee4ddb-a1f9-40b8-9282-d53ea582adeb" xsi:nil="true"/>
  </documentManagement>
</p:properties>
</file>

<file path=customXml/itemProps1.xml><?xml version="1.0" encoding="utf-8"?>
<ds:datastoreItem xmlns:ds="http://schemas.openxmlformats.org/officeDocument/2006/customXml" ds:itemID="{5B09AEC9-9461-40EC-8766-B5257FA0C2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eee4ddb-a1f9-40b8-9282-d53ea582adeb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3E45C2-063F-4C37-81CF-1CFD5ED4FDC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028F843-686E-4942-8583-38892DBE6DC3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F7341549-2F13-40D9-9CD8-0A7296D42FA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86CAD34-C56E-489D-BDE3-7E53686C9E31}">
  <ds:schemaRefs>
    <ds:schemaRef ds:uri="http://schemas.microsoft.com/office/2006/documentManagement/types"/>
    <ds:schemaRef ds:uri="1eee4ddb-a1f9-40b8-9282-d53ea582adeb"/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60893</TotalTime>
  <Words>375</Words>
  <Application>Microsoft Office PowerPoint</Application>
  <PresentationFormat>A4 Paper (210x297 mm)</PresentationFormat>
  <Paragraphs>96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 Housing, Health, and Care                 </vt:lpstr>
      <vt:lpstr>Why is Housing Important to the Health and Care System? </vt:lpstr>
      <vt:lpstr>The home is at the heart of everything</vt:lpstr>
      <vt:lpstr>The home environment impacts people’s health and independence and, therefore, both the health and care systems</vt:lpstr>
      <vt:lpstr>We want everyone to be able to live in a suitable home; but what do we mean by a ‘suitable home’?</vt:lpstr>
      <vt:lpstr>There is a large and strong evidence base underpinning the role of housing for the individual and the system</vt:lpstr>
      <vt:lpstr>What’s our approach? What are we already doing; and planning to do? </vt:lpstr>
      <vt:lpstr>What’s our approach? What are we already doing, and planning to do? 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Dranko, Jonathan</dc:creator>
  <cp:lastModifiedBy>Clare Skidmore</cp:lastModifiedBy>
  <cp:revision>1082</cp:revision>
  <cp:lastPrinted>2016-10-20T06:57:03Z</cp:lastPrinted>
  <dcterms:created xsi:type="dcterms:W3CDTF">2014-03-31T14:33:11Z</dcterms:created>
  <dcterms:modified xsi:type="dcterms:W3CDTF">2018-10-10T15:38:18Z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heritOnUpdate">
    <vt:lpwstr>true</vt:lpwstr>
  </property>
  <property fmtid="{D5CDD505-2E9C-101B-9397-08002B2CF9AE}" pid="3" name="_dlc_DocIdItemGuid">
    <vt:lpwstr>7947431e-515c-4184-8c74-7e164acde53f</vt:lpwstr>
  </property>
  <property fmtid="{D5CDD505-2E9C-101B-9397-08002B2CF9AE}" pid="4" name="ContentTypeId">
    <vt:lpwstr>0x010100B9957A1BF2FBE8478EF96F1BD89AD4CA0011FBB0421C0DCE42B3D9A115C20AAD8D</vt:lpwstr>
  </property>
</Properties>
</file>