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7" r:id="rId2"/>
    <p:sldId id="299" r:id="rId3"/>
    <p:sldId id="308" r:id="rId4"/>
    <p:sldId id="304" r:id="rId5"/>
    <p:sldId id="297" r:id="rId6"/>
    <p:sldId id="298" r:id="rId7"/>
    <p:sldId id="300" r:id="rId8"/>
    <p:sldId id="301" r:id="rId9"/>
    <p:sldId id="302" r:id="rId10"/>
    <p:sldId id="305" r:id="rId11"/>
    <p:sldId id="306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000"/>
    <a:srgbClr val="FF6600"/>
    <a:srgbClr val="33CC33"/>
    <a:srgbClr val="CC66FF"/>
    <a:srgbClr val="FF5050"/>
    <a:srgbClr val="006699"/>
    <a:srgbClr val="FF00FF"/>
    <a:srgbClr val="669900"/>
    <a:srgbClr val="0099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75769" autoAdjust="0"/>
  </p:normalViewPr>
  <p:slideViewPr>
    <p:cSldViewPr snapToGrid="0" snapToObjects="1">
      <p:cViewPr varScale="1">
        <p:scale>
          <a:sx n="67" d="100"/>
          <a:sy n="67" d="100"/>
        </p:scale>
        <p:origin x="199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4DF0E-014B-4F5B-B4FB-915C26B57FE1}" type="datetimeFigureOut">
              <a:rPr lang="en-GB" smtClean="0"/>
              <a:t>23/07/2018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87D-1761-4F83-8D5E-035B97C39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8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85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b="0" dirty="0" smtClean="0"/>
              <a:t>Come to sheltered hub for company – build trust over time</a:t>
            </a:r>
          </a:p>
          <a:p>
            <a:pPr lvl="1"/>
            <a:r>
              <a:rPr lang="en-GB" b="0" dirty="0" smtClean="0"/>
              <a:t>Quality assured/DBS checked adaptations &amp; repairs service</a:t>
            </a:r>
          </a:p>
          <a:p>
            <a:pPr lvl="1"/>
            <a:r>
              <a:rPr lang="en-GB" b="0" dirty="0" err="1" smtClean="0"/>
              <a:t>Homelife</a:t>
            </a:r>
            <a:r>
              <a:rPr lang="en-GB" b="0" dirty="0" smtClean="0"/>
              <a:t>, Domiciliary Care – clustering packages around schemes – make viable (appealing) work-streams for staff</a:t>
            </a:r>
          </a:p>
          <a:p>
            <a:pPr lvl="1"/>
            <a:r>
              <a:rPr lang="en-GB" b="0" dirty="0" smtClean="0">
                <a:solidFill>
                  <a:srgbClr val="FF0000"/>
                </a:solidFill>
              </a:rPr>
              <a:t>Issues: Individualised brokerage, prevents coherent offer, joining up, economies that make sense</a:t>
            </a:r>
          </a:p>
          <a:p>
            <a:pPr lvl="1"/>
            <a:r>
              <a:rPr lang="en-GB" b="0" dirty="0" smtClean="0"/>
              <a:t>Falls Responder Service – (Herefordshire) CCG commissioned – then add a Mobile Responder service (subscription - £2.50 per week) to address other issues </a:t>
            </a:r>
            <a:r>
              <a:rPr lang="en-GB" b="0" dirty="0" err="1" smtClean="0">
                <a:solidFill>
                  <a:srgbClr val="FF0000"/>
                </a:solidFill>
              </a:rPr>
              <a:t>Issues</a:t>
            </a:r>
            <a:r>
              <a:rPr lang="en-GB" b="0" dirty="0" smtClean="0">
                <a:solidFill>
                  <a:srgbClr val="FF0000"/>
                </a:solidFill>
              </a:rPr>
              <a:t>: Ambulance call centre triaging; Need unified alarm monitoring service across county (procurement and “unfair competition” rules)</a:t>
            </a:r>
            <a:r>
              <a:rPr lang="en-GB" b="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79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 smtClean="0"/>
              <a:t>Community and PLACE Capacity building </a:t>
            </a:r>
          </a:p>
          <a:p>
            <a:pPr lvl="1"/>
            <a:r>
              <a:rPr lang="en-GB" b="0" dirty="0" smtClean="0"/>
              <a:t>Investing in Vol Sector – e.g. </a:t>
            </a:r>
          </a:p>
          <a:p>
            <a:pPr lvl="2"/>
            <a:r>
              <a:rPr lang="en-GB" b="0" dirty="0" smtClean="0"/>
              <a:t>Mayfair (Church Stretton) – we are their landlord &amp; we buy services from them, we acknowledge them as the service provider for the place. </a:t>
            </a:r>
          </a:p>
          <a:p>
            <a:pPr lvl="2"/>
            <a:r>
              <a:rPr lang="en-GB" b="0" dirty="0" smtClean="0"/>
              <a:t>Hands Together Around Ludlow – we donated start-up funds.</a:t>
            </a:r>
          </a:p>
          <a:p>
            <a:pPr lvl="2"/>
            <a:r>
              <a:rPr lang="en-GB" dirty="0" smtClean="0"/>
              <a:t>Support VCSE in bid for Social Prescribing monies</a:t>
            </a:r>
          </a:p>
          <a:p>
            <a:pPr lvl="2"/>
            <a:r>
              <a:rPr lang="en-GB" b="0" dirty="0" smtClean="0"/>
              <a:t>£40k per annum Community Fund – dispersed by stakeholders</a:t>
            </a:r>
          </a:p>
          <a:p>
            <a:pPr lvl="1"/>
            <a:r>
              <a:rPr lang="en-GB" b="0" dirty="0" smtClean="0">
                <a:solidFill>
                  <a:srgbClr val="FF0000"/>
                </a:solidFill>
              </a:rPr>
              <a:t>Issues: VCSE empire protection, unable to see bigger picture</a:t>
            </a:r>
            <a:endParaRPr lang="en-GB" b="0" dirty="0" smtClean="0"/>
          </a:p>
          <a:p>
            <a:pPr lvl="1"/>
            <a:r>
              <a:rPr lang="en-GB" b="0" dirty="0" smtClean="0"/>
              <a:t>Invest in relationships with local governance structures e.g.</a:t>
            </a:r>
          </a:p>
          <a:p>
            <a:pPr lvl="2"/>
            <a:r>
              <a:rPr lang="en-GB" b="0" dirty="0" smtClean="0"/>
              <a:t>Attend Local Joint Committees, try to develop shared vision and service offer – Dementia Friendly Ludlow initiative</a:t>
            </a:r>
          </a:p>
          <a:p>
            <a:pPr lvl="2"/>
            <a:r>
              <a:rPr lang="en-GB" dirty="0" smtClean="0"/>
              <a:t>Promote development of locality governance and delivery structures – Troubled families, early help, Sustainable Transformation plan – aim for unified view of Place, service delivery model, hubs </a:t>
            </a:r>
            <a:r>
              <a:rPr lang="en-GB" dirty="0" err="1" smtClean="0"/>
              <a:t>etc</a:t>
            </a:r>
            <a:endParaRPr lang="en-GB" b="0" dirty="0" smtClean="0"/>
          </a:p>
          <a:p>
            <a:pPr lvl="1"/>
            <a:r>
              <a:rPr lang="en-GB" b="0" dirty="0" smtClean="0">
                <a:solidFill>
                  <a:srgbClr val="FF0000"/>
                </a:solidFill>
              </a:rPr>
              <a:t>Issues: Public sector empire protection, unable to see big picture</a:t>
            </a: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79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92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88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Beautiful countryside, heritage </a:t>
            </a:r>
            <a:r>
              <a:rPr lang="en-GB" b="0" dirty="0" smtClean="0"/>
              <a:t>– inward migration of older retirees, often affluent – raises house prices. Often have money but can’t buy desired services because not viable to provide.</a:t>
            </a:r>
          </a:p>
          <a:p>
            <a:r>
              <a:rPr lang="en-GB" dirty="0" smtClean="0"/>
              <a:t>Loss of younger people </a:t>
            </a:r>
            <a:r>
              <a:rPr lang="en-GB" b="0" dirty="0" smtClean="0"/>
              <a:t>(family &amp; carers) - – unable to earn enough to be able to afford to live locally. </a:t>
            </a:r>
          </a:p>
          <a:p>
            <a:r>
              <a:rPr lang="en-GB" dirty="0" smtClean="0"/>
              <a:t>Low unemployment yes but predominantly low wage, low skill employment</a:t>
            </a:r>
            <a:r>
              <a:rPr lang="en-GB" b="0" dirty="0" smtClean="0"/>
              <a:t>: multiple part-time “portfolio” jobs – fit round family commitment – carefully appraised – working hours, security, transport costs</a:t>
            </a:r>
          </a:p>
          <a:p>
            <a:r>
              <a:rPr lang="en-GB" dirty="0" smtClean="0"/>
              <a:t>Poor transport infrastructure + broadband </a:t>
            </a:r>
            <a:r>
              <a:rPr lang="en-GB" b="0" dirty="0" smtClean="0"/>
              <a:t>– need a car </a:t>
            </a:r>
          </a:p>
          <a:p>
            <a:r>
              <a:rPr lang="en-GB" dirty="0" smtClean="0"/>
              <a:t>Struggle to attract </a:t>
            </a:r>
            <a:r>
              <a:rPr lang="en-GB" b="0" dirty="0" smtClean="0"/>
              <a:t>doctors, nurses, care workers to work in local GP practices and hospitals</a:t>
            </a:r>
          </a:p>
          <a:p>
            <a:r>
              <a:rPr lang="en-GB" b="0" dirty="0" smtClean="0"/>
              <a:t>Push to </a:t>
            </a:r>
            <a:r>
              <a:rPr lang="en-GB" dirty="0" smtClean="0"/>
              <a:t>centralise</a:t>
            </a:r>
            <a:r>
              <a:rPr lang="en-GB" b="0" dirty="0" smtClean="0"/>
              <a:t> to rationalise costs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4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58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Choice, ways to enable fluidity across tenures, info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Fear of leasehold &amp; service charges – good models exist (e.g. </a:t>
            </a:r>
            <a:r>
              <a:rPr lang="en-GB" sz="2300" dirty="0" err="1" smtClean="0">
                <a:solidFill>
                  <a:srgbClr val="808285"/>
                </a:solidFill>
                <a:latin typeface="Ubuntu" panose="020B0504030602030204" pitchFamily="34" charset="0"/>
              </a:rPr>
              <a:t>Commonhold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 or fully mutual freeholders – but not understood, explained or promoted).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Ways to mix &amp; match tenure – step down/step up beds which enable discharge (&amp; prevent admission) COULD flow into a purchase or a rental move … need courage re procurement, underwrite risks, skill social workers to maximise occupancy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Rent family home out (protect inheritance) &amp; rent my retirement home with the proceeds 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A range of Products &amp; Services to promote independence 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Issues about viability &amp; scale in small market towns &amp; no demand for an 80 apartment megalith – isolated not integrated</a:t>
            </a:r>
            <a:endParaRPr lang="en-GB" sz="23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42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Move to centralise services to rationalise costs - e.g. Shrewsbury &amp; Telford Hospitals … community hospitals become failing backwaters, harder still to attract staff – vicious circle of failing confidence. </a:t>
            </a:r>
            <a:r>
              <a:rPr lang="en-GB" dirty="0" smtClean="0"/>
              <a:t>Clarity on service model.</a:t>
            </a:r>
          </a:p>
          <a:p>
            <a:r>
              <a:rPr lang="en-GB" b="0" dirty="0" smtClean="0"/>
              <a:t>Need to travel for appointments – but limited public transport - ambulance response times – 2</a:t>
            </a:r>
            <a:r>
              <a:rPr lang="en-GB" b="0" baseline="30000" dirty="0" smtClean="0"/>
              <a:t>nd</a:t>
            </a:r>
            <a:r>
              <a:rPr lang="en-GB" b="0" dirty="0" smtClean="0"/>
              <a:t> rate services</a:t>
            </a:r>
          </a:p>
          <a:p>
            <a:r>
              <a:rPr lang="en-GB" b="0" dirty="0" smtClean="0"/>
              <a:t>Economic decline – loss of skilled work, lower wages, precarious employment contracts – leave for the city</a:t>
            </a:r>
          </a:p>
          <a:p>
            <a:r>
              <a:rPr lang="en-GB" b="0" dirty="0" smtClean="0"/>
              <a:t>Other cost saving measures – public transport, libraries, leisure centres</a:t>
            </a:r>
          </a:p>
          <a:p>
            <a:r>
              <a:rPr lang="en-GB" b="0" dirty="0" smtClean="0"/>
              <a:t>Lack of investment in basic infrastructure – mobile phone network, broadband</a:t>
            </a:r>
          </a:p>
          <a:p>
            <a:pPr marL="0" indent="0" algn="ctr">
              <a:buNone/>
            </a:pPr>
            <a:r>
              <a:rPr lang="en-GB" b="0" dirty="0" smtClean="0"/>
              <a:t>All undermines the appeal and sustainability of the PLACE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07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Above all – describe (and invest to deliver) a meaningful vision for the role of rural England .. Trains, roads, mobile phone coverage, broadband, investment strategies</a:t>
            </a:r>
          </a:p>
          <a:p>
            <a:r>
              <a:rPr lang="en-GB" b="0" dirty="0" smtClean="0"/>
              <a:t>Describe the minimum service offer – pragmatism – services will flow from local market towns, and invest to guarantee it</a:t>
            </a:r>
          </a:p>
          <a:p>
            <a:r>
              <a:rPr lang="en-GB" b="0" dirty="0" smtClean="0"/>
              <a:t>A regional economic plan that aims to sustain places</a:t>
            </a:r>
            <a:endParaRPr lang="en-GB" dirty="0" smtClean="0"/>
          </a:p>
          <a:p>
            <a:r>
              <a:rPr lang="en-GB" b="0" dirty="0" smtClean="0"/>
              <a:t>Find ways to enforce or reward collaboration around service offers in the PLACE – to build viable economies of scale and coherent service packages</a:t>
            </a:r>
          </a:p>
          <a:p>
            <a:r>
              <a:rPr lang="en-GB" b="0" dirty="0" smtClean="0"/>
              <a:t>Look at unintended consequences of procuring individualised care packages on viability of providers business models – promote clustering &amp; partnering around the </a:t>
            </a:r>
            <a:r>
              <a:rPr lang="en-GB" dirty="0" smtClean="0"/>
              <a:t>place</a:t>
            </a:r>
          </a:p>
          <a:p>
            <a:r>
              <a:rPr lang="en-GB" b="0" dirty="0" smtClean="0"/>
              <a:t>Enforce engagement from health and police in Data sharing protocols to enable strategic management of individuals within the place – and explore packages that make this work (e.g. ECINS)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7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b="0" dirty="0" smtClean="0"/>
              <a:t>Representing all 5 LSVTs (former council housing stock) of the 5 former District Councils –</a:t>
            </a:r>
          </a:p>
          <a:p>
            <a:pPr lvl="1"/>
            <a:r>
              <a:rPr lang="en-GB" b="0" dirty="0" smtClean="0"/>
              <a:t>Unified service offer &amp; </a:t>
            </a:r>
            <a:r>
              <a:rPr lang="en-GB" dirty="0" smtClean="0"/>
              <a:t>recognisable</a:t>
            </a:r>
            <a:r>
              <a:rPr lang="en-GB" b="0" dirty="0" smtClean="0"/>
              <a:t> </a:t>
            </a:r>
            <a:r>
              <a:rPr lang="en-GB" dirty="0" smtClean="0"/>
              <a:t>brand</a:t>
            </a:r>
          </a:p>
          <a:p>
            <a:pPr lvl="1"/>
            <a:r>
              <a:rPr lang="en-GB" b="0" dirty="0" smtClean="0"/>
              <a:t>Operate out of sheltered schemes in every market town</a:t>
            </a:r>
          </a:p>
          <a:p>
            <a:pPr lvl="1"/>
            <a:r>
              <a:rPr lang="en-GB" b="0" dirty="0" smtClean="0"/>
              <a:t>Serves our own tenants &amp; wider community – owner occupiers, tenants of other social &amp; private landlords</a:t>
            </a:r>
          </a:p>
          <a:p>
            <a:pPr lvl="1"/>
            <a:r>
              <a:rPr lang="en-GB" dirty="0" smtClean="0"/>
              <a:t>The</a:t>
            </a:r>
            <a:r>
              <a:rPr lang="en-GB" b="0" dirty="0" smtClean="0"/>
              <a:t> place to go for advice on how to remain independent in own home for longer</a:t>
            </a:r>
          </a:p>
          <a:p>
            <a:pPr lvl="1"/>
            <a:r>
              <a:rPr lang="en-GB" b="0" dirty="0" smtClean="0">
                <a:solidFill>
                  <a:srgbClr val="FF0000"/>
                </a:solidFill>
              </a:rPr>
              <a:t>Issues: Need sensible joined up unity on the public estate – siting of hubs – competition – libraries, children’s centres, GP surgeries (same problem with “community connector services!)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87D-1761-4F83-8D5E-035B97C3927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39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7"/>
            <a:ext cx="9187468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1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3765"/>
            <a:ext cx="8229600" cy="329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463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463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4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6637"/>
            <a:ext cx="4040188" cy="463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6637"/>
            <a:ext cx="4041775" cy="4639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5466" y="6356647"/>
            <a:ext cx="2133600" cy="365125"/>
          </a:xfrm>
          <a:prstGeom prst="rect">
            <a:avLst/>
          </a:prstGeom>
        </p:spPr>
        <p:txBody>
          <a:bodyPr/>
          <a:lstStyle/>
          <a:p>
            <a:fld id="{334B81E6-8202-8747-9D55-E472A5DD5CBB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2466" y="635664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31466" y="6356647"/>
            <a:ext cx="2133600" cy="365125"/>
          </a:xfrm>
          <a:prstGeom prst="rect">
            <a:avLst/>
          </a:prstGeom>
        </p:spPr>
        <p:txBody>
          <a:bodyPr/>
          <a:lstStyle/>
          <a:p>
            <a:fld id="{1B6B2C0A-405F-8A4F-B1E5-15684A9AC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8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29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17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21172"/>
            <a:ext cx="5111750" cy="48049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3906"/>
            <a:ext cx="3008313" cy="3562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76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482" y="4870542"/>
            <a:ext cx="5369206" cy="4967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09482" y="1120587"/>
            <a:ext cx="5369206" cy="36069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482" y="5466666"/>
            <a:ext cx="5369206" cy="705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98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43468" y="0"/>
            <a:ext cx="9187468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3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28925"/>
            <a:ext cx="8229600" cy="329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00B5EF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8285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dufr7nrvXAhUEBMAKHSKDAoEQjRwIBw&amp;url=https://www.rentwest.com.au/subscribe-barclay-mis-protect-collect/&amp;psig=AOvVaw1zkabp4GTjwWP5rKh_KVst&amp;ust=151065187738859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125693"/>
            <a:ext cx="8991600" cy="1078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B5EF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Louise Reynolds, Senior Support Services Manager</a:t>
            </a:r>
            <a:br>
              <a:rPr lang="en-GB" dirty="0" smtClean="0"/>
            </a:br>
            <a:r>
              <a:rPr lang="en-GB" dirty="0" err="1" smtClean="0"/>
              <a:t>Connexus</a:t>
            </a:r>
            <a:r>
              <a:rPr lang="en-GB" dirty="0" smtClean="0"/>
              <a:t> Housing Group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883658"/>
            <a:ext cx="8991600" cy="1078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B5EF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Rural housing in an ageing population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20" y="1756092"/>
            <a:ext cx="5521960" cy="334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8174"/>
            <a:ext cx="8686800" cy="614150"/>
          </a:xfrm>
        </p:spPr>
        <p:txBody>
          <a:bodyPr/>
          <a:lstStyle/>
          <a:p>
            <a:pPr algn="ctr"/>
            <a:r>
              <a:rPr lang="en-GB" dirty="0" smtClean="0"/>
              <a:t>Solutions we are working on: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3170" y="1999399"/>
            <a:ext cx="8686800" cy="61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B5EF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Menu of services</a:t>
            </a:r>
            <a:endParaRPr lang="en-GB" dirty="0"/>
          </a:p>
        </p:txBody>
      </p:sp>
      <p:pic>
        <p:nvPicPr>
          <p:cNvPr id="2052" name="Picture 4" descr="Image result for at your services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88" y="3032053"/>
            <a:ext cx="5101032" cy="24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8174"/>
            <a:ext cx="8686800" cy="614150"/>
          </a:xfrm>
        </p:spPr>
        <p:txBody>
          <a:bodyPr/>
          <a:lstStyle/>
          <a:p>
            <a:r>
              <a:rPr lang="en-GB" dirty="0" smtClean="0"/>
              <a:t>Solutions we are working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92324"/>
            <a:ext cx="9144001" cy="51656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dirty="0" smtClean="0"/>
              <a:t>Community and PLACE Capacity building </a:t>
            </a:r>
          </a:p>
          <a:p>
            <a:pPr lvl="1"/>
            <a:r>
              <a:rPr lang="en-GB" b="0" dirty="0" smtClean="0"/>
              <a:t>Investing in Vol Sector – e.g. </a:t>
            </a:r>
          </a:p>
          <a:p>
            <a:pPr lvl="2"/>
            <a:r>
              <a:rPr lang="en-GB" b="0" dirty="0" smtClean="0"/>
              <a:t>Mayfair (Church Stretton)</a:t>
            </a:r>
          </a:p>
          <a:p>
            <a:pPr lvl="2"/>
            <a:r>
              <a:rPr lang="en-GB" b="0" dirty="0" smtClean="0"/>
              <a:t>Hands Together Around Ludlow </a:t>
            </a:r>
          </a:p>
          <a:p>
            <a:pPr lvl="2"/>
            <a:r>
              <a:rPr lang="en-GB" dirty="0" smtClean="0"/>
              <a:t>Support VCSE in bid for Social Prescribing monies</a:t>
            </a:r>
          </a:p>
          <a:p>
            <a:pPr lvl="2"/>
            <a:r>
              <a:rPr lang="en-GB" b="0" dirty="0" smtClean="0"/>
              <a:t>£40k per annum Community Fund </a:t>
            </a:r>
          </a:p>
          <a:p>
            <a:pPr marL="114300" indent="0">
              <a:buNone/>
            </a:pPr>
            <a:r>
              <a:rPr lang="en-GB" b="0" dirty="0">
                <a:solidFill>
                  <a:srgbClr val="FF0000"/>
                </a:solidFill>
              </a:rPr>
              <a:t>Issues: VCSE empire protection, unable to see bigger picture</a:t>
            </a:r>
          </a:p>
          <a:p>
            <a:pPr lvl="1"/>
            <a:r>
              <a:rPr lang="en-GB" b="0" dirty="0" smtClean="0"/>
              <a:t>Invest in relationships with local governance structures e.g.</a:t>
            </a:r>
          </a:p>
          <a:p>
            <a:pPr lvl="2"/>
            <a:r>
              <a:rPr lang="en-GB" b="0" dirty="0" smtClean="0"/>
              <a:t>Attend Local Joint Committees</a:t>
            </a:r>
          </a:p>
          <a:p>
            <a:pPr lvl="2"/>
            <a:r>
              <a:rPr lang="en-GB" dirty="0" smtClean="0"/>
              <a:t>Promote development of locality governance and delivery structures </a:t>
            </a:r>
          </a:p>
          <a:p>
            <a:pPr marL="114300" indent="0">
              <a:buNone/>
            </a:pPr>
            <a:r>
              <a:rPr lang="en-GB" b="0" dirty="0" smtClean="0">
                <a:solidFill>
                  <a:srgbClr val="FF0000"/>
                </a:solidFill>
              </a:rPr>
              <a:t>Issues: Public sector empire protection, unable to see big picture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153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4444"/>
            <a:ext cx="9144000" cy="446964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Connexus</a:t>
            </a:r>
            <a:r>
              <a:rPr lang="en-GB" b="0" dirty="0" smtClean="0"/>
              <a:t>: recently formed from merger of Shropshire &amp; Herefordshire Housing Groups</a:t>
            </a:r>
          </a:p>
          <a:p>
            <a:pPr marL="0" indent="0">
              <a:buNone/>
            </a:pPr>
            <a:r>
              <a:rPr lang="en-GB" b="0" dirty="0" smtClean="0"/>
              <a:t>Two very rural counties on border with Wales Dispersed, sparsely populated:</a:t>
            </a:r>
          </a:p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r>
              <a:rPr lang="en-GB" b="0" dirty="0" smtClean="0"/>
              <a:t>Shropshire: 		0.96 people per hectare</a:t>
            </a:r>
          </a:p>
          <a:p>
            <a:pPr marL="0" indent="0">
              <a:buNone/>
            </a:pPr>
            <a:r>
              <a:rPr lang="en-GB" b="0" dirty="0" smtClean="0"/>
              <a:t>Herefordshire: 	0.86 people </a:t>
            </a:r>
            <a:r>
              <a:rPr lang="en-GB" b="0" dirty="0"/>
              <a:t>per </a:t>
            </a:r>
            <a:r>
              <a:rPr lang="en-GB" b="0" dirty="0" smtClean="0"/>
              <a:t>hectare </a:t>
            </a:r>
          </a:p>
          <a:p>
            <a:pPr marL="0" indent="0">
              <a:buNone/>
            </a:pPr>
            <a:r>
              <a:rPr lang="en-GB" b="0" dirty="0" smtClean="0"/>
              <a:t>England:			4.09 people </a:t>
            </a:r>
            <a:r>
              <a:rPr lang="en-GB" b="0" dirty="0"/>
              <a:t>per </a:t>
            </a:r>
            <a:r>
              <a:rPr lang="en-GB" b="0" dirty="0" smtClean="0"/>
              <a:t>hectare </a:t>
            </a:r>
          </a:p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r>
              <a:rPr lang="en-GB" b="0" dirty="0" smtClean="0"/>
              <a:t>To support our tenants we </a:t>
            </a:r>
            <a:r>
              <a:rPr lang="en-GB" b="0" i="1" dirty="0" smtClean="0"/>
              <a:t>need</a:t>
            </a:r>
            <a:r>
              <a:rPr lang="en-GB" b="0" dirty="0" smtClean="0"/>
              <a:t> to be interested in broader solutions for PLACE – we need to be more than a landlord –care, employment, wealth, transport, inward investment &amp; job creation </a:t>
            </a:r>
          </a:p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r>
              <a:rPr lang="en-GB" sz="1200" b="0" dirty="0"/>
              <a:t>https://</a:t>
            </a:r>
            <a:r>
              <a:rPr lang="en-GB" sz="1200" b="0" dirty="0" smtClean="0"/>
              <a:t>factsandfigures.herefordshire.gov.uk</a:t>
            </a:r>
          </a:p>
          <a:p>
            <a:pPr marL="0" indent="0">
              <a:buNone/>
            </a:pPr>
            <a:r>
              <a:rPr lang="en-GB" sz="1200" b="0" dirty="0"/>
              <a:t>https://</a:t>
            </a:r>
            <a:r>
              <a:rPr lang="en-GB" sz="1200" b="0" dirty="0" smtClean="0"/>
              <a:t>shropshire.gov.uk/information-intelligence-and-insight</a:t>
            </a:r>
            <a:endParaRPr lang="en-GB" b="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7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34848"/>
            <a:ext cx="8229600" cy="675587"/>
          </a:xfrm>
        </p:spPr>
        <p:txBody>
          <a:bodyPr/>
          <a:lstStyle/>
          <a:p>
            <a:pPr algn="ctr"/>
            <a:r>
              <a:rPr lang="en-GB" dirty="0" smtClean="0"/>
              <a:t>Usual rural challenges</a:t>
            </a:r>
            <a:endParaRPr lang="en-GB" dirty="0"/>
          </a:p>
        </p:txBody>
      </p:sp>
      <p:pic>
        <p:nvPicPr>
          <p:cNvPr id="1026" name="Picture 2" descr="Image result for pic of shropshire village from 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12" y="1570679"/>
            <a:ext cx="6297151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36" y="1437754"/>
            <a:ext cx="3535784" cy="2651839"/>
          </a:xfrm>
          <a:prstGeom prst="rect">
            <a:avLst/>
          </a:prstGeom>
        </p:spPr>
      </p:pic>
      <p:pic>
        <p:nvPicPr>
          <p:cNvPr id="3074" name="Picture 2" descr="Image result for wif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2" y="270078"/>
            <a:ext cx="1378079" cy="14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nh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64" y="1754164"/>
            <a:ext cx="2495695" cy="10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ill street ludlow p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3" y="3032969"/>
            <a:ext cx="4710022" cy="28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unemployment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0" y="4310507"/>
            <a:ext cx="3226196" cy="1734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1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0150"/>
            <a:ext cx="9144000" cy="1838859"/>
          </a:xfrm>
        </p:spPr>
        <p:txBody>
          <a:bodyPr>
            <a:noAutofit/>
          </a:bodyPr>
          <a:lstStyle/>
          <a:p>
            <a:r>
              <a:rPr lang="en-GB" sz="2400" b="0" i="1" dirty="0"/>
              <a:t>To explore </a:t>
            </a:r>
            <a:r>
              <a:rPr lang="en-GB" sz="2400" b="0" i="1" dirty="0" smtClean="0"/>
              <a:t>current </a:t>
            </a:r>
            <a:r>
              <a:rPr lang="en-GB" sz="2400" b="0" i="1" dirty="0"/>
              <a:t>housing </a:t>
            </a:r>
            <a:r>
              <a:rPr lang="en-GB" sz="2400" b="0" i="1" dirty="0" smtClean="0"/>
              <a:t>&amp; </a:t>
            </a:r>
            <a:r>
              <a:rPr lang="en-GB" sz="2400" b="0" i="1" dirty="0"/>
              <a:t>care problems facing older people in rural areas </a:t>
            </a:r>
            <a:r>
              <a:rPr lang="en-GB" sz="2400" b="0" i="1" dirty="0" smtClean="0"/>
              <a:t/>
            </a:r>
            <a:br>
              <a:rPr lang="en-GB" sz="2400" b="0" i="1" dirty="0" smtClean="0"/>
            </a:br>
            <a:r>
              <a:rPr lang="en-GB" sz="2400" b="0" i="1" dirty="0" smtClean="0"/>
              <a:t>To </a:t>
            </a:r>
            <a:r>
              <a:rPr lang="en-GB" sz="2400" b="0" i="1" dirty="0"/>
              <a:t>make recommendations to central </a:t>
            </a:r>
            <a:r>
              <a:rPr lang="en-GB" sz="2400" b="0" i="1" dirty="0" smtClean="0"/>
              <a:t>&amp; </a:t>
            </a:r>
            <a:r>
              <a:rPr lang="en-GB" sz="2400" b="0" i="1" dirty="0"/>
              <a:t>local government and other partners for solutions</a:t>
            </a:r>
            <a:r>
              <a:rPr lang="en-GB" sz="2400" b="0" i="1" dirty="0" smtClean="0"/>
              <a:t>.</a:t>
            </a:r>
            <a:endParaRPr lang="en-GB" sz="2400" b="0" dirty="0"/>
          </a:p>
        </p:txBody>
      </p:sp>
      <p:pic>
        <p:nvPicPr>
          <p:cNvPr id="1026" name="Picture 2" descr="Image result for Protec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39010"/>
            <a:ext cx="4819650" cy="35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1096297"/>
            <a:ext cx="8468139" cy="93771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dirty="0"/>
              <a:t>barriers </a:t>
            </a:r>
            <a:r>
              <a:rPr lang="en-GB" dirty="0" smtClean="0"/>
              <a:t>if older people </a:t>
            </a:r>
            <a:r>
              <a:rPr lang="en-GB" dirty="0"/>
              <a:t>want to move </a:t>
            </a:r>
            <a:r>
              <a:rPr lang="en-GB" dirty="0" smtClean="0"/>
              <a:t>home?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48678" y="2275872"/>
            <a:ext cx="705678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Choice</a:t>
            </a:r>
            <a:endParaRPr lang="en-GB" sz="2300" dirty="0">
              <a:solidFill>
                <a:srgbClr val="808285"/>
              </a:solidFill>
              <a:latin typeface="Ubuntu" panose="020B0504030602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Fear of charges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Ways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to mix </a:t>
            </a: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&amp;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match tenure </a:t>
            </a:r>
            <a:endParaRPr lang="en-GB" sz="2300" dirty="0" smtClean="0">
              <a:solidFill>
                <a:srgbClr val="808285"/>
              </a:solidFill>
              <a:latin typeface="Ubuntu" panose="020B0504030602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Rent family </a:t>
            </a: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home out (protect inheritance) </a:t>
            </a:r>
          </a:p>
          <a:p>
            <a:pPr marL="342900" lvl="1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>
                <a:solidFill>
                  <a:srgbClr val="808285"/>
                </a:solidFill>
                <a:latin typeface="Ubuntu" panose="020B0504030602030204" pitchFamily="34" charset="0"/>
              </a:rPr>
              <a:t>Scale vs viability</a:t>
            </a:r>
            <a:endParaRPr lang="en-GB" sz="2300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300" dirty="0" smtClean="0">
                <a:solidFill>
                  <a:srgbClr val="808285"/>
                </a:solidFill>
                <a:latin typeface="Ubuntu" panose="020B0504030602030204" pitchFamily="34" charset="0"/>
              </a:rPr>
              <a:t>Range of products &amp; services</a:t>
            </a:r>
            <a:endParaRPr lang="en-GB" sz="2300" dirty="0">
              <a:solidFill>
                <a:srgbClr val="808285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326"/>
            <a:ext cx="9034818" cy="97583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wider policy developments might impact rural communities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83" y="2404973"/>
            <a:ext cx="9144000" cy="2922401"/>
          </a:xfrm>
          <a:noFill/>
        </p:spPr>
        <p:txBody>
          <a:bodyPr>
            <a:normAutofit/>
          </a:bodyPr>
          <a:lstStyle/>
          <a:p>
            <a:r>
              <a:rPr lang="en-GB" b="0" dirty="0" smtClean="0"/>
              <a:t>Move to centralise services to rationalise costs</a:t>
            </a:r>
            <a:endParaRPr lang="en-GB" dirty="0" smtClean="0"/>
          </a:p>
          <a:p>
            <a:r>
              <a:rPr lang="en-GB" b="0" dirty="0" smtClean="0"/>
              <a:t>Need to travel for appointments </a:t>
            </a:r>
            <a:endParaRPr lang="en-GB" b="0" dirty="0"/>
          </a:p>
          <a:p>
            <a:r>
              <a:rPr lang="en-GB" b="0" dirty="0" smtClean="0"/>
              <a:t>Economic decline </a:t>
            </a:r>
          </a:p>
          <a:p>
            <a:r>
              <a:rPr lang="en-GB" b="0" dirty="0" smtClean="0"/>
              <a:t>Other cost saving measures </a:t>
            </a:r>
          </a:p>
          <a:p>
            <a:r>
              <a:rPr lang="en-GB" b="0" dirty="0" smtClean="0"/>
              <a:t>Lack of investment in basic infrastructure </a:t>
            </a:r>
          </a:p>
          <a:p>
            <a:r>
              <a:rPr lang="en-GB" b="0" dirty="0" smtClean="0"/>
              <a:t>All undermines the appeal and sustainability of the PLACE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8443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738"/>
            <a:ext cx="8229600" cy="598033"/>
          </a:xfrm>
        </p:spPr>
        <p:txBody>
          <a:bodyPr/>
          <a:lstStyle/>
          <a:p>
            <a:r>
              <a:rPr lang="en-GB" dirty="0"/>
              <a:t>What would help to overcome barriers?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2772"/>
            <a:ext cx="9144000" cy="419131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b="0" dirty="0"/>
              <a:t>Above all – describe (and invest to deliver) a meaningful vision </a:t>
            </a:r>
            <a:endParaRPr lang="en-GB" b="0" dirty="0" smtClean="0"/>
          </a:p>
          <a:p>
            <a:pPr>
              <a:spcAft>
                <a:spcPts val="600"/>
              </a:spcAft>
            </a:pPr>
            <a:r>
              <a:rPr lang="en-GB" b="0" dirty="0" smtClean="0"/>
              <a:t>Describe the minimum service offer</a:t>
            </a:r>
          </a:p>
          <a:p>
            <a:pPr>
              <a:spcAft>
                <a:spcPts val="600"/>
              </a:spcAft>
            </a:pPr>
            <a:r>
              <a:rPr lang="en-GB" b="0" dirty="0" smtClean="0"/>
              <a:t>A regional economic plan that aims to sustain places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b="0" dirty="0" smtClean="0"/>
              <a:t>Find ways to enforce or reward collaboration around service offers in the PLACE</a:t>
            </a:r>
          </a:p>
          <a:p>
            <a:pPr>
              <a:spcAft>
                <a:spcPts val="600"/>
              </a:spcAft>
            </a:pPr>
            <a:r>
              <a:rPr lang="en-GB" b="0" dirty="0" smtClean="0"/>
              <a:t>Look at unintended consequences of procuring individualised care packages </a:t>
            </a:r>
          </a:p>
          <a:p>
            <a:pPr>
              <a:spcAft>
                <a:spcPts val="600"/>
              </a:spcAft>
            </a:pPr>
            <a:r>
              <a:rPr lang="en-GB" b="0" dirty="0" smtClean="0"/>
              <a:t>Enforce engagement from health and police in Data sharing protocols</a:t>
            </a:r>
          </a:p>
        </p:txBody>
      </p:sp>
    </p:spTree>
    <p:extLst>
      <p:ext uri="{BB962C8B-B14F-4D97-AF65-F5344CB8AC3E}">
        <p14:creationId xmlns:p14="http://schemas.microsoft.com/office/powerpoint/2010/main" val="42306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8174"/>
            <a:ext cx="8686800" cy="1064526"/>
          </a:xfrm>
        </p:spPr>
        <p:txBody>
          <a:bodyPr/>
          <a:lstStyle/>
          <a:p>
            <a:pPr algn="ctr"/>
            <a:r>
              <a:rPr lang="en-GB" dirty="0" smtClean="0"/>
              <a:t>Solutions we are working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038" y="2142700"/>
            <a:ext cx="4780723" cy="677343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SUSTAIN consortium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56" y="2959734"/>
            <a:ext cx="3120886" cy="3023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9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nexus - Powerpoint template" id="{B053BD2D-B8F0-4FDB-BE00-F0D56FBA25ED}" vid="{EC6B902B-D273-47D5-B71C-89110AC49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Connexus - Powerpoint template</Template>
  <TotalTime>3020</TotalTime>
  <Words>1160</Words>
  <Application>Microsoft Office PowerPoint</Application>
  <PresentationFormat>On-screen Show (4:3)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Ubuntu</vt:lpstr>
      <vt:lpstr>Office Theme</vt:lpstr>
      <vt:lpstr>PowerPoint Presentation</vt:lpstr>
      <vt:lpstr>PowerPoint Presentation</vt:lpstr>
      <vt:lpstr>Usual rural challenges</vt:lpstr>
      <vt:lpstr>PowerPoint Presentation</vt:lpstr>
      <vt:lpstr>To explore current housing &amp; care problems facing older people in rural areas  To make recommendations to central &amp; local government and other partners for solutions.</vt:lpstr>
      <vt:lpstr>What barriers if older people want to move home?</vt:lpstr>
      <vt:lpstr>What wider policy developments might impact rural communities?</vt:lpstr>
      <vt:lpstr>What would help to overcome barriers?</vt:lpstr>
      <vt:lpstr>Solutions we are working on</vt:lpstr>
      <vt:lpstr>Solutions we are working on:</vt:lpstr>
      <vt:lpstr>Solutions we are working on</vt:lpstr>
    </vt:vector>
  </TitlesOfParts>
  <Company>Orphans 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bowden</dc:creator>
  <cp:lastModifiedBy>Kurshida Mirza</cp:lastModifiedBy>
  <cp:revision>194</cp:revision>
  <cp:lastPrinted>2017-10-25T11:01:21Z</cp:lastPrinted>
  <dcterms:created xsi:type="dcterms:W3CDTF">2017-07-26T19:38:29Z</dcterms:created>
  <dcterms:modified xsi:type="dcterms:W3CDTF">2018-07-23T12:05:38Z</dcterms:modified>
</cp:coreProperties>
</file>