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22"/>
  </p:notesMasterIdLst>
  <p:handoutMasterIdLst>
    <p:handoutMasterId r:id="rId23"/>
  </p:handoutMasterIdLst>
  <p:sldIdLst>
    <p:sldId id="314" r:id="rId4"/>
    <p:sldId id="317" r:id="rId5"/>
    <p:sldId id="355" r:id="rId6"/>
    <p:sldId id="357" r:id="rId7"/>
    <p:sldId id="361" r:id="rId8"/>
    <p:sldId id="356" r:id="rId9"/>
    <p:sldId id="360" r:id="rId10"/>
    <p:sldId id="359" r:id="rId11"/>
    <p:sldId id="358" r:id="rId12"/>
    <p:sldId id="364" r:id="rId13"/>
    <p:sldId id="363" r:id="rId14"/>
    <p:sldId id="362" r:id="rId15"/>
    <p:sldId id="370" r:id="rId16"/>
    <p:sldId id="365" r:id="rId17"/>
    <p:sldId id="369" r:id="rId18"/>
    <p:sldId id="368" r:id="rId19"/>
    <p:sldId id="371" r:id="rId20"/>
    <p:sldId id="354" r:id="rId21"/>
  </p:sldIdLst>
  <p:sldSz cx="9144000" cy="6858000" type="screen4x3"/>
  <p:notesSz cx="6810375" cy="99425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a:srgbClr val="EAEAEA"/>
    <a:srgbClr val="DDDDDD"/>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79830" autoAdjust="0"/>
  </p:normalViewPr>
  <p:slideViewPr>
    <p:cSldViewPr>
      <p:cViewPr varScale="1">
        <p:scale>
          <a:sx n="87" d="100"/>
          <a:sy n="87" d="100"/>
        </p:scale>
        <p:origin x="5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'Supply &amp; Demand'!$B$1</c:f>
              <c:strCache>
                <c:ptCount val="1"/>
                <c:pt idx="0">
                  <c:v>Lets</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0"/>
                  <c:y val="0.2148340103020264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'Supply &amp; Demand'!$A$2:$A$9</c:f>
              <c:strCache>
                <c:ptCount val="8"/>
                <c:pt idx="0">
                  <c:v>2010/11</c:v>
                </c:pt>
                <c:pt idx="1">
                  <c:v>2011/12</c:v>
                </c:pt>
                <c:pt idx="2">
                  <c:v>2012/13</c:v>
                </c:pt>
                <c:pt idx="3">
                  <c:v>2013/14</c:v>
                </c:pt>
                <c:pt idx="4">
                  <c:v>2014/15</c:v>
                </c:pt>
                <c:pt idx="5">
                  <c:v>2015/16</c:v>
                </c:pt>
                <c:pt idx="6">
                  <c:v>2016/17</c:v>
                </c:pt>
                <c:pt idx="7">
                  <c:v>2017/18</c:v>
                </c:pt>
              </c:strCache>
            </c:strRef>
          </c:cat>
          <c:val>
            <c:numRef>
              <c:f>'Supply &amp; Demand'!$B$2:$B$9</c:f>
              <c:numCache>
                <c:formatCode>General</c:formatCode>
                <c:ptCount val="8"/>
                <c:pt idx="0">
                  <c:v>1890</c:v>
                </c:pt>
                <c:pt idx="1">
                  <c:v>1822</c:v>
                </c:pt>
                <c:pt idx="2">
                  <c:v>1562</c:v>
                </c:pt>
                <c:pt idx="3">
                  <c:v>1219</c:v>
                </c:pt>
                <c:pt idx="4">
                  <c:v>1158</c:v>
                </c:pt>
                <c:pt idx="5">
                  <c:v>1267</c:v>
                </c:pt>
                <c:pt idx="6">
                  <c:v>970</c:v>
                </c:pt>
                <c:pt idx="7">
                  <c:v>1089</c:v>
                </c:pt>
              </c:numCache>
            </c:numRef>
          </c:val>
        </c:ser>
        <c:ser>
          <c:idx val="1"/>
          <c:order val="1"/>
          <c:tx>
            <c:strRef>
              <c:f>'Supply &amp; Demand'!$C$1</c:f>
              <c:strCache>
                <c:ptCount val="1"/>
                <c:pt idx="0">
                  <c:v>Households in TA</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069164265129676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859025959523481E-3"/>
                  <c:y val="0.1152737752161383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9148963036864381E-17"/>
                  <c:y val="0.18443804034582131"/>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859025959523481E-3"/>
                  <c:y val="8.06916426512968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1767531219980787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0.1998078770413064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0.23439000960614795"/>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859025959522097E-3"/>
                  <c:y val="0.2689721421709894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'Supply &amp; Demand'!$A$2:$A$9</c:f>
              <c:strCache>
                <c:ptCount val="8"/>
                <c:pt idx="0">
                  <c:v>2010/11</c:v>
                </c:pt>
                <c:pt idx="1">
                  <c:v>2011/12</c:v>
                </c:pt>
                <c:pt idx="2">
                  <c:v>2012/13</c:v>
                </c:pt>
                <c:pt idx="3">
                  <c:v>2013/14</c:v>
                </c:pt>
                <c:pt idx="4">
                  <c:v>2014/15</c:v>
                </c:pt>
                <c:pt idx="5">
                  <c:v>2015/16</c:v>
                </c:pt>
                <c:pt idx="6">
                  <c:v>2016/17</c:v>
                </c:pt>
                <c:pt idx="7">
                  <c:v>2017/18</c:v>
                </c:pt>
              </c:strCache>
            </c:strRef>
          </c:cat>
          <c:val>
            <c:numRef>
              <c:f>'Supply &amp; Demand'!$C$2:$C$9</c:f>
              <c:numCache>
                <c:formatCode>General</c:formatCode>
                <c:ptCount val="8"/>
                <c:pt idx="0">
                  <c:v>924</c:v>
                </c:pt>
                <c:pt idx="1">
                  <c:v>1089</c:v>
                </c:pt>
                <c:pt idx="2">
                  <c:v>1188</c:v>
                </c:pt>
                <c:pt idx="3">
                  <c:v>1441</c:v>
                </c:pt>
                <c:pt idx="4">
                  <c:v>1724</c:v>
                </c:pt>
                <c:pt idx="5">
                  <c:v>1750</c:v>
                </c:pt>
                <c:pt idx="6">
                  <c:v>1864</c:v>
                </c:pt>
                <c:pt idx="7">
                  <c:v>1944</c:v>
                </c:pt>
              </c:numCache>
            </c:numRef>
          </c:val>
        </c:ser>
        <c:dLbls>
          <c:showLegendKey val="0"/>
          <c:showVal val="0"/>
          <c:showCatName val="0"/>
          <c:showSerName val="0"/>
          <c:showPercent val="0"/>
          <c:showBubbleSize val="0"/>
        </c:dLbls>
        <c:gapWidth val="67"/>
        <c:axId val="136100640"/>
        <c:axId val="136101032"/>
      </c:barChart>
      <c:lineChart>
        <c:grouping val="standard"/>
        <c:varyColors val="0"/>
        <c:ser>
          <c:idx val="2"/>
          <c:order val="2"/>
          <c:tx>
            <c:strRef>
              <c:f>'Supply &amp; Demand'!$D$1</c:f>
              <c:strCache>
                <c:ptCount val="1"/>
                <c:pt idx="0">
                  <c:v>Net Nightly Paid Spend</c:v>
                </c:pt>
              </c:strCache>
            </c:strRef>
          </c:tx>
          <c:spPr>
            <a:ln w="34925" cap="rnd">
              <a:solidFill>
                <a:schemeClr val="tx1"/>
              </a:solidFill>
              <a:round/>
            </a:ln>
            <a:effectLst>
              <a:outerShdw blurRad="40000" dist="23000" dir="5400000" rotWithShape="0">
                <a:srgbClr val="000000">
                  <a:alpha val="35000"/>
                </a:srgbClr>
              </a:outerShdw>
            </a:effectLst>
          </c:spPr>
          <c:marker>
            <c:symbol val="none"/>
          </c:marker>
          <c:dLbls>
            <c:dLbl>
              <c:idx val="5"/>
              <c:layout>
                <c:manualLayout>
                  <c:x val="-3.7718051919047035E-2"/>
                  <c:y val="-3.842459173871277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7.355020124214158E-2"/>
                  <c:y val="-4.99519692603266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'Supply &amp; Demand'!$A$2:$A$9</c:f>
              <c:strCache>
                <c:ptCount val="8"/>
                <c:pt idx="0">
                  <c:v>2010/11</c:v>
                </c:pt>
                <c:pt idx="1">
                  <c:v>2011/12</c:v>
                </c:pt>
                <c:pt idx="2">
                  <c:v>2012/13</c:v>
                </c:pt>
                <c:pt idx="3">
                  <c:v>2013/14</c:v>
                </c:pt>
                <c:pt idx="4">
                  <c:v>2014/15</c:v>
                </c:pt>
                <c:pt idx="5">
                  <c:v>2015/16</c:v>
                </c:pt>
                <c:pt idx="6">
                  <c:v>2016/17</c:v>
                </c:pt>
                <c:pt idx="7">
                  <c:v>2017/18</c:v>
                </c:pt>
              </c:strCache>
            </c:strRef>
          </c:cat>
          <c:val>
            <c:numRef>
              <c:f>'Supply &amp; Demand'!$D$2:$D$9</c:f>
              <c:numCache>
                <c:formatCode>#,##0.00</c:formatCode>
                <c:ptCount val="8"/>
                <c:pt idx="1">
                  <c:v>574113.19999999995</c:v>
                </c:pt>
                <c:pt idx="2">
                  <c:v>622638</c:v>
                </c:pt>
                <c:pt idx="3">
                  <c:v>1524211.35</c:v>
                </c:pt>
                <c:pt idx="4">
                  <c:v>3498444.3</c:v>
                </c:pt>
                <c:pt idx="5">
                  <c:v>3934759</c:v>
                </c:pt>
                <c:pt idx="6">
                  <c:v>1834958.6</c:v>
                </c:pt>
                <c:pt idx="7">
                  <c:v>2280356.16</c:v>
                </c:pt>
              </c:numCache>
            </c:numRef>
          </c:val>
          <c:smooth val="0"/>
        </c:ser>
        <c:dLbls>
          <c:showLegendKey val="0"/>
          <c:showVal val="0"/>
          <c:showCatName val="0"/>
          <c:showSerName val="0"/>
          <c:showPercent val="0"/>
          <c:showBubbleSize val="0"/>
        </c:dLbls>
        <c:marker val="1"/>
        <c:smooth val="0"/>
        <c:axId val="136101816"/>
        <c:axId val="136101424"/>
      </c:lineChart>
      <c:catAx>
        <c:axId val="136100640"/>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6101032"/>
        <c:crosses val="autoZero"/>
        <c:auto val="1"/>
        <c:lblAlgn val="ctr"/>
        <c:lblOffset val="100"/>
        <c:noMultiLvlLbl val="0"/>
      </c:catAx>
      <c:valAx>
        <c:axId val="136101032"/>
        <c:scaling>
          <c:orientation val="minMax"/>
          <c:max val="20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6100640"/>
        <c:crosses val="autoZero"/>
        <c:crossBetween val="between"/>
      </c:valAx>
      <c:valAx>
        <c:axId val="136101424"/>
        <c:scaling>
          <c:orientation val="minMax"/>
        </c:scaling>
        <c:delete val="1"/>
        <c:axPos val="r"/>
        <c:numFmt formatCode="&quot;£&quot;#,##0.00" sourceLinked="0"/>
        <c:majorTickMark val="out"/>
        <c:minorTickMark val="none"/>
        <c:tickLblPos val="nextTo"/>
        <c:crossAx val="136101816"/>
        <c:crosses val="max"/>
        <c:crossBetween val="between"/>
      </c:valAx>
      <c:catAx>
        <c:axId val="136101816"/>
        <c:scaling>
          <c:orientation val="minMax"/>
        </c:scaling>
        <c:delete val="1"/>
        <c:axPos val="b"/>
        <c:numFmt formatCode="General" sourceLinked="1"/>
        <c:majorTickMark val="out"/>
        <c:minorTickMark val="none"/>
        <c:tickLblPos val="nextTo"/>
        <c:crossAx val="136101424"/>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solidFill>
        <a:srgbClr val="FFFFFF"/>
      </a:solidFill>
    </a:ln>
    <a:effectLst/>
  </c:spPr>
  <c:txPr>
    <a:bodyPr/>
    <a:lstStyle/>
    <a:p>
      <a:pPr>
        <a:defRPr>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9.7028160937431621E-2"/>
          <c:y val="3.4495699597115514E-2"/>
          <c:w val="0.881962162429615"/>
          <c:h val="0.81284244447249732"/>
        </c:manualLayout>
      </c:layout>
      <c:barChart>
        <c:barDir val="col"/>
        <c:grouping val="stacked"/>
        <c:varyColors val="0"/>
        <c:ser>
          <c:idx val="0"/>
          <c:order val="0"/>
          <c:tx>
            <c:strRef>
              <c:f>Sheet1!$A$2</c:f>
              <c:strCache>
                <c:ptCount val="1"/>
                <c:pt idx="0">
                  <c:v>Owners</c:v>
                </c:pt>
              </c:strCache>
            </c:strRef>
          </c:tx>
          <c:invertIfNegative val="0"/>
          <c:cat>
            <c:strRef>
              <c:f>Sheet1!$B$1:$C$1</c:f>
              <c:strCache>
                <c:ptCount val="2"/>
                <c:pt idx="0">
                  <c:v>65+</c:v>
                </c:pt>
                <c:pt idx="1">
                  <c:v>Under 65</c:v>
                </c:pt>
              </c:strCache>
            </c:strRef>
          </c:cat>
          <c:val>
            <c:numRef>
              <c:f>Sheet1!$B$2:$C$2</c:f>
              <c:numCache>
                <c:formatCode>0.00%</c:formatCode>
                <c:ptCount val="2"/>
                <c:pt idx="0">
                  <c:v>0.54</c:v>
                </c:pt>
                <c:pt idx="1">
                  <c:v>0.44</c:v>
                </c:pt>
              </c:numCache>
            </c:numRef>
          </c:val>
        </c:ser>
        <c:ser>
          <c:idx val="1"/>
          <c:order val="1"/>
          <c:tx>
            <c:strRef>
              <c:f>Sheet1!$A$3</c:f>
              <c:strCache>
                <c:ptCount val="1"/>
                <c:pt idx="0">
                  <c:v>Social/affordable rent</c:v>
                </c:pt>
              </c:strCache>
            </c:strRef>
          </c:tx>
          <c:invertIfNegative val="0"/>
          <c:cat>
            <c:strRef>
              <c:f>Sheet1!$B$1:$C$1</c:f>
              <c:strCache>
                <c:ptCount val="2"/>
                <c:pt idx="0">
                  <c:v>65+</c:v>
                </c:pt>
                <c:pt idx="1">
                  <c:v>Under 65</c:v>
                </c:pt>
              </c:strCache>
            </c:strRef>
          </c:cat>
          <c:val>
            <c:numRef>
              <c:f>Sheet1!$B$3:$C$3</c:f>
              <c:numCache>
                <c:formatCode>0.00%</c:formatCode>
                <c:ptCount val="2"/>
                <c:pt idx="0">
                  <c:v>0.39</c:v>
                </c:pt>
                <c:pt idx="1">
                  <c:v>0.31</c:v>
                </c:pt>
              </c:numCache>
            </c:numRef>
          </c:val>
        </c:ser>
        <c:ser>
          <c:idx val="2"/>
          <c:order val="2"/>
          <c:tx>
            <c:strRef>
              <c:f>Sheet1!$A$4</c:f>
              <c:strCache>
                <c:ptCount val="1"/>
                <c:pt idx="0">
                  <c:v>PRS and other</c:v>
                </c:pt>
              </c:strCache>
            </c:strRef>
          </c:tx>
          <c:invertIfNegative val="0"/>
          <c:cat>
            <c:strRef>
              <c:f>Sheet1!$B$1:$C$1</c:f>
              <c:strCache>
                <c:ptCount val="2"/>
                <c:pt idx="0">
                  <c:v>65+</c:v>
                </c:pt>
                <c:pt idx="1">
                  <c:v>Under 65</c:v>
                </c:pt>
              </c:strCache>
            </c:strRef>
          </c:cat>
          <c:val>
            <c:numRef>
              <c:f>Sheet1!$B$4:$C$4</c:f>
              <c:numCache>
                <c:formatCode>0.00%</c:formatCode>
                <c:ptCount val="2"/>
                <c:pt idx="0">
                  <c:v>7.0000000000000007E-2</c:v>
                </c:pt>
                <c:pt idx="1">
                  <c:v>0.26</c:v>
                </c:pt>
              </c:numCache>
            </c:numRef>
          </c:val>
        </c:ser>
        <c:dLbls>
          <c:showLegendKey val="0"/>
          <c:showVal val="0"/>
          <c:showCatName val="0"/>
          <c:showSerName val="0"/>
          <c:showPercent val="0"/>
          <c:showBubbleSize val="0"/>
        </c:dLbls>
        <c:gapWidth val="75"/>
        <c:overlap val="100"/>
        <c:axId val="136102600"/>
        <c:axId val="194334576"/>
      </c:barChart>
      <c:catAx>
        <c:axId val="136102600"/>
        <c:scaling>
          <c:orientation val="minMax"/>
        </c:scaling>
        <c:delete val="0"/>
        <c:axPos val="b"/>
        <c:numFmt formatCode="General" sourceLinked="1"/>
        <c:majorTickMark val="none"/>
        <c:minorTickMark val="none"/>
        <c:tickLblPos val="nextTo"/>
        <c:crossAx val="194334576"/>
        <c:crosses val="autoZero"/>
        <c:auto val="1"/>
        <c:lblAlgn val="ctr"/>
        <c:lblOffset val="100"/>
        <c:noMultiLvlLbl val="0"/>
      </c:catAx>
      <c:valAx>
        <c:axId val="194334576"/>
        <c:scaling>
          <c:orientation val="minMax"/>
          <c:max val="1"/>
        </c:scaling>
        <c:delete val="0"/>
        <c:axPos val="l"/>
        <c:majorGridlines/>
        <c:numFmt formatCode="0.00%" sourceLinked="1"/>
        <c:majorTickMark val="none"/>
        <c:minorTickMark val="none"/>
        <c:tickLblPos val="nextTo"/>
        <c:crossAx val="136102600"/>
        <c:crosses val="autoZero"/>
        <c:crossBetween val="between"/>
      </c:valAx>
      <c:spPr>
        <a:noFill/>
        <a:ln w="21660">
          <a:noFill/>
        </a:ln>
      </c:spPr>
    </c:plotArea>
    <c:legend>
      <c:legendPos val="b"/>
      <c:layout>
        <c:manualLayout>
          <c:xMode val="edge"/>
          <c:yMode val="edge"/>
          <c:x val="4.999989109245162E-2"/>
          <c:y val="0.88507251163141021"/>
          <c:w val="0.90000007260503223"/>
          <c:h val="8.7435991030922477E-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1650" cy="497684"/>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sz="quarter" idx="1"/>
          </p:nvPr>
        </p:nvSpPr>
        <p:spPr>
          <a:xfrm>
            <a:off x="3857107" y="2"/>
            <a:ext cx="2951649" cy="497684"/>
          </a:xfrm>
          <a:prstGeom prst="rect">
            <a:avLst/>
          </a:prstGeom>
        </p:spPr>
        <p:txBody>
          <a:bodyPr vert="horz" lIns="92336" tIns="46168" rIns="92336" bIns="46168" rtlCol="0"/>
          <a:lstStyle>
            <a:lvl1pPr algn="r">
              <a:defRPr sz="1200"/>
            </a:lvl1pPr>
          </a:lstStyle>
          <a:p>
            <a:fld id="{95568EC9-0DFD-410C-8CFE-C8F3C70980E7}" type="datetimeFigureOut">
              <a:rPr lang="en-GB" smtClean="0"/>
              <a:t>05/07/2018</a:t>
            </a:fld>
            <a:endParaRPr lang="en-GB"/>
          </a:p>
        </p:txBody>
      </p:sp>
      <p:sp>
        <p:nvSpPr>
          <p:cNvPr id="4" name="Footer Placeholder 3"/>
          <p:cNvSpPr>
            <a:spLocks noGrp="1"/>
          </p:cNvSpPr>
          <p:nvPr>
            <p:ph type="ftr" sz="quarter" idx="2"/>
          </p:nvPr>
        </p:nvSpPr>
        <p:spPr>
          <a:xfrm>
            <a:off x="0" y="9444831"/>
            <a:ext cx="2951650" cy="497684"/>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p:cNvSpPr>
            <a:spLocks noGrp="1"/>
          </p:cNvSpPr>
          <p:nvPr>
            <p:ph type="sldNum" sz="quarter" idx="3"/>
          </p:nvPr>
        </p:nvSpPr>
        <p:spPr>
          <a:xfrm>
            <a:off x="3857107" y="9444831"/>
            <a:ext cx="2951649" cy="497684"/>
          </a:xfrm>
          <a:prstGeom prst="rect">
            <a:avLst/>
          </a:prstGeom>
        </p:spPr>
        <p:txBody>
          <a:bodyPr vert="horz" lIns="92336" tIns="46168" rIns="92336" bIns="46168" rtlCol="0" anchor="b"/>
          <a:lstStyle>
            <a:lvl1pPr algn="r">
              <a:defRPr sz="1200"/>
            </a:lvl1pPr>
          </a:lstStyle>
          <a:p>
            <a:fld id="{71FCFB31-D9E7-4BF8-B898-15DC6B2C2FF1}" type="slidenum">
              <a:rPr lang="en-GB" smtClean="0"/>
              <a:t>‹#›</a:t>
            </a:fld>
            <a:endParaRPr lang="en-GB"/>
          </a:p>
        </p:txBody>
      </p:sp>
    </p:spTree>
    <p:extLst>
      <p:ext uri="{BB962C8B-B14F-4D97-AF65-F5344CB8AC3E}">
        <p14:creationId xmlns:p14="http://schemas.microsoft.com/office/powerpoint/2010/main" val="2828826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2951650"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6" tIns="46168" rIns="92336" bIns="46168" numCol="1" anchor="t" anchorCtr="0" compatLnSpc="1">
            <a:prstTxWarp prst="textNoShape">
              <a:avLst/>
            </a:prstTxWarp>
          </a:bodyPr>
          <a:lstStyle>
            <a:lvl1pPr eaLnBrk="1" hangingPunct="1">
              <a:defRPr sz="1200"/>
            </a:lvl1pPr>
          </a:lstStyle>
          <a:p>
            <a:pPr>
              <a:defRPr/>
            </a:pPr>
            <a:endParaRPr lang="en-GB" altLang="en-US"/>
          </a:p>
        </p:txBody>
      </p:sp>
      <p:sp>
        <p:nvSpPr>
          <p:cNvPr id="6147" name="Rectangle 3"/>
          <p:cNvSpPr>
            <a:spLocks noGrp="1" noChangeArrowheads="1"/>
          </p:cNvSpPr>
          <p:nvPr>
            <p:ph type="dt" idx="1"/>
          </p:nvPr>
        </p:nvSpPr>
        <p:spPr bwMode="auto">
          <a:xfrm>
            <a:off x="3857107" y="2"/>
            <a:ext cx="2951649"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6" tIns="46168" rIns="92336" bIns="46168" numCol="1" anchor="t" anchorCtr="0" compatLnSpc="1">
            <a:prstTxWarp prst="textNoShape">
              <a:avLst/>
            </a:prstTxWarp>
          </a:bodyPr>
          <a:lstStyle>
            <a:lvl1pPr algn="r" eaLnBrk="1" hangingPunct="1">
              <a:defRPr sz="120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1525" y="4722416"/>
            <a:ext cx="5447326" cy="447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6" tIns="46168" rIns="92336" bIns="46168"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9443241"/>
            <a:ext cx="2951650" cy="49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6" tIns="46168" rIns="92336" bIns="46168" numCol="1" anchor="b" anchorCtr="0" compatLnSpc="1">
            <a:prstTxWarp prst="textNoShape">
              <a:avLst/>
            </a:prstTxWarp>
          </a:bodyPr>
          <a:lstStyle>
            <a:lvl1pPr eaLnBrk="1" hangingPunct="1">
              <a:defRPr sz="1200"/>
            </a:lvl1pPr>
          </a:lstStyle>
          <a:p>
            <a:pPr>
              <a:defRPr/>
            </a:pPr>
            <a:endParaRPr lang="en-GB" altLang="en-US"/>
          </a:p>
        </p:txBody>
      </p:sp>
      <p:sp>
        <p:nvSpPr>
          <p:cNvPr id="6151" name="Rectangle 7"/>
          <p:cNvSpPr>
            <a:spLocks noGrp="1" noChangeArrowheads="1"/>
          </p:cNvSpPr>
          <p:nvPr>
            <p:ph type="sldNum" sz="quarter" idx="5"/>
          </p:nvPr>
        </p:nvSpPr>
        <p:spPr bwMode="auto">
          <a:xfrm>
            <a:off x="3857107" y="9443241"/>
            <a:ext cx="2951649" cy="49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6" tIns="46168" rIns="92336" bIns="46168" numCol="1" anchor="b" anchorCtr="0" compatLnSpc="1">
            <a:prstTxWarp prst="textNoShape">
              <a:avLst/>
            </a:prstTxWarp>
          </a:bodyPr>
          <a:lstStyle>
            <a:lvl1pPr algn="r" eaLnBrk="1" hangingPunct="1">
              <a:defRPr sz="1200"/>
            </a:lvl1pPr>
          </a:lstStyle>
          <a:p>
            <a:pPr>
              <a:defRPr/>
            </a:pPr>
            <a:fld id="{3B067B74-830E-497C-8779-C1E41A92C91E}" type="slidenum">
              <a:rPr lang="en-GB" altLang="en-US"/>
              <a:pPr>
                <a:defRPr/>
              </a:pPr>
              <a:t>‹#›</a:t>
            </a:fld>
            <a:endParaRPr lang="en-GB" altLang="en-US"/>
          </a:p>
        </p:txBody>
      </p:sp>
    </p:spTree>
    <p:extLst>
      <p:ext uri="{BB962C8B-B14F-4D97-AF65-F5344CB8AC3E}">
        <p14:creationId xmlns:p14="http://schemas.microsoft.com/office/powerpoint/2010/main" val="3683191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13469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315092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58991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33864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18645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4946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50990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72938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067B74-830E-497C-8779-C1E41A92C91E}" type="slidenum">
              <a:rPr lang="en-GB" altLang="en-US" smtClean="0"/>
              <a:pPr>
                <a:defRPr/>
              </a:pPr>
              <a:t>18</a:t>
            </a:fld>
            <a:endParaRPr lang="en-GB" altLang="en-US"/>
          </a:p>
        </p:txBody>
      </p:sp>
    </p:spTree>
    <p:extLst>
      <p:ext uri="{BB962C8B-B14F-4D97-AF65-F5344CB8AC3E}">
        <p14:creationId xmlns:p14="http://schemas.microsoft.com/office/powerpoint/2010/main" val="208375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14278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85195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13203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297545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60169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9352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63343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1BC93A0A-B5D2-4472-9B20-223EE8CF97B9}" type="slidenum">
              <a:rPr lang="en-US">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148448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0"/>
            <a:ext cx="9144000" cy="6858000"/>
          </a:xfrm>
          <a:prstGeom prst="rect">
            <a:avLst/>
          </a:prstGeom>
          <a:solidFill>
            <a:srgbClr val="D85D0E"/>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GB" sz="2400" dirty="0">
              <a:solidFill>
                <a:srgbClr val="000000"/>
              </a:solidFill>
              <a:latin typeface="Arial" charset="0"/>
            </a:endParaRPr>
          </a:p>
        </p:txBody>
      </p:sp>
      <p:pic>
        <p:nvPicPr>
          <p:cNvPr id="5" name="Picture 5" descr="Lewish square rgb s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762000"/>
          </a:xfrm>
        </p:spPr>
        <p:txBody>
          <a:bodyPr/>
          <a:lstStyle>
            <a:lvl1pPr>
              <a:defRPr sz="2100"/>
            </a:lvl1pPr>
          </a:lstStyle>
          <a:p>
            <a:pPr lvl="0"/>
            <a:r>
              <a:rPr lang="en-US" noProof="0"/>
              <a:t>Click to edit Master title style</a:t>
            </a:r>
          </a:p>
        </p:txBody>
      </p:sp>
      <p:sp>
        <p:nvSpPr>
          <p:cNvPr id="4099" name="Rectangle 3"/>
          <p:cNvSpPr>
            <a:spLocks noGrp="1" noChangeArrowheads="1"/>
          </p:cNvSpPr>
          <p:nvPr>
            <p:ph type="subTitle" idx="1"/>
          </p:nvPr>
        </p:nvSpPr>
        <p:spPr>
          <a:xfrm>
            <a:off x="685800" y="2971800"/>
            <a:ext cx="6400800" cy="304800"/>
          </a:xfrm>
        </p:spPr>
        <p:txBody>
          <a:bodyPr/>
          <a:lstStyle>
            <a:lvl1pPr marL="0" indent="0">
              <a:buFontTx/>
              <a:buNone/>
              <a:defRPr sz="1200" b="1">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04912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68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76450" cy="6019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6096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632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Visual)">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0000" y="360000"/>
            <a:ext cx="6965963" cy="601519"/>
          </a:xfrm>
          <a:prstGeom prst="rect">
            <a:avLst/>
          </a:prstGeom>
        </p:spPr>
        <p:txBody>
          <a:bodyPr lIns="0" tIns="0" rIns="0" bIns="0" anchor="t">
            <a:normAutofit/>
          </a:bodyPr>
          <a:lstStyle>
            <a:lvl1pPr algn="l">
              <a:defRPr sz="2500" b="1" i="0" spc="-150">
                <a:solidFill>
                  <a:schemeClr val="accent1"/>
                </a:solidFill>
                <a:latin typeface="Arial"/>
                <a:cs typeface="Arial"/>
              </a:defRPr>
            </a:lvl1pPr>
          </a:lstStyle>
          <a:p>
            <a:r>
              <a:rPr lang="en-GB" dirty="0"/>
              <a:t>Slide Title</a:t>
            </a:r>
            <a:endParaRPr lang="en-US" dirty="0"/>
          </a:p>
        </p:txBody>
      </p:sp>
      <p:sp>
        <p:nvSpPr>
          <p:cNvPr id="10" name="Rectangle 9"/>
          <p:cNvSpPr/>
          <p:nvPr userDrawn="1"/>
        </p:nvSpPr>
        <p:spPr>
          <a:xfrm>
            <a:off x="359999" y="1191136"/>
            <a:ext cx="8429721" cy="4827600"/>
          </a:xfrm>
          <a:prstGeom prst="rect">
            <a:avLst/>
          </a:prstGeom>
          <a:solidFill>
            <a:schemeClr val="tx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rgbClr val="343E4A"/>
              </a:solidFill>
            </a:endParaRPr>
          </a:p>
        </p:txBody>
      </p:sp>
    </p:spTree>
    <p:extLst>
      <p:ext uri="{BB962C8B-B14F-4D97-AF65-F5344CB8AC3E}">
        <p14:creationId xmlns:p14="http://schemas.microsoft.com/office/powerpoint/2010/main" val="599481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60000" y="2271189"/>
            <a:ext cx="4289583" cy="871687"/>
          </a:xfrm>
          <a:prstGeom prst="rect">
            <a:avLst/>
          </a:prstGeom>
        </p:spPr>
        <p:txBody>
          <a:bodyPr lIns="0" tIns="0" rIns="0" bIns="0" anchor="t"/>
          <a:lstStyle>
            <a:lvl1pPr algn="l">
              <a:lnSpc>
                <a:spcPct val="90000"/>
              </a:lnSpc>
              <a:defRPr sz="5400" b="1" i="0" spc="-150" baseline="0">
                <a:solidFill>
                  <a:srgbClr val="BF1251"/>
                </a:solidFill>
                <a:latin typeface="Arial"/>
                <a:cs typeface="Arial"/>
              </a:defRPr>
            </a:lvl1pPr>
          </a:lstStyle>
          <a:p>
            <a:r>
              <a:rPr lang="en-GB" dirty="0"/>
              <a:t>Thank you.</a:t>
            </a:r>
            <a:endParaRPr lang="en-US" dirty="0"/>
          </a:p>
        </p:txBody>
      </p:sp>
      <p:sp>
        <p:nvSpPr>
          <p:cNvPr id="5" name="Subtitle 2"/>
          <p:cNvSpPr>
            <a:spLocks noGrp="1"/>
          </p:cNvSpPr>
          <p:nvPr>
            <p:ph type="subTitle" idx="1" hasCustomPrompt="1"/>
          </p:nvPr>
        </p:nvSpPr>
        <p:spPr>
          <a:xfrm>
            <a:off x="360000" y="3213062"/>
            <a:ext cx="4289583" cy="1077897"/>
          </a:xfrm>
          <a:prstGeom prst="rect">
            <a:avLst/>
          </a:prstGeom>
        </p:spPr>
        <p:txBody>
          <a:bodyPr lIns="0" tIns="0" rIns="0" bIns="0">
            <a:normAutofit/>
          </a:bodyPr>
          <a:lstStyle>
            <a:lvl1pPr marL="0" indent="0" algn="l">
              <a:buNone/>
              <a:defRPr sz="2000">
                <a:solidFill>
                  <a:schemeClr val="tx1">
                    <a:lumMod val="40000"/>
                    <a:lumOff val="6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Details Here</a:t>
            </a:r>
            <a:endParaRPr lang="en-US" dirty="0"/>
          </a:p>
        </p:txBody>
      </p:sp>
      <p:sp>
        <p:nvSpPr>
          <p:cNvPr id="7" name="Subtitle 2"/>
          <p:cNvSpPr txBox="1">
            <a:spLocks/>
          </p:cNvSpPr>
          <p:nvPr userDrawn="1"/>
        </p:nvSpPr>
        <p:spPr>
          <a:xfrm>
            <a:off x="360000" y="6192615"/>
            <a:ext cx="4289583" cy="250999"/>
          </a:xfrm>
          <a:prstGeom prst="rect">
            <a:avLst/>
          </a:prstGeom>
        </p:spPr>
        <p:txBody>
          <a:bodyPr lIns="0" tIns="0" rIns="0" bIns="0">
            <a:normAutofit/>
          </a:bodyPr>
          <a:lstStyle>
            <a:lvl1pPr marL="0" indent="0" algn="l" defTabSz="457200" rtl="0" eaLnBrk="1" latinLnBrk="0" hangingPunct="1">
              <a:spcBef>
                <a:spcPct val="20000"/>
              </a:spcBef>
              <a:buFont typeface="Arial"/>
              <a:buNone/>
              <a:defRPr sz="2000" kern="1200">
                <a:solidFill>
                  <a:schemeClr val="tx1">
                    <a:lumMod val="40000"/>
                    <a:lumOff val="60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400" dirty="0">
                <a:solidFill>
                  <a:srgbClr val="000000">
                    <a:lumMod val="40000"/>
                    <a:lumOff val="60000"/>
                  </a:srgbClr>
                </a:solidFill>
              </a:rPr>
              <a:t>www.digital1st.co.uk</a:t>
            </a:r>
            <a:endParaRPr lang="en-US" sz="1400" dirty="0">
              <a:solidFill>
                <a:srgbClr val="000000">
                  <a:lumMod val="40000"/>
                  <a:lumOff val="60000"/>
                </a:srgbClr>
              </a:solidFill>
            </a:endParaRPr>
          </a:p>
        </p:txBody>
      </p:sp>
      <p:pic>
        <p:nvPicPr>
          <p:cNvPr id="8" name="Picture 7" descr="DigitalFirst_Logo_Full206_CP.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01789"/>
            <a:ext cx="1505573" cy="596780"/>
          </a:xfrm>
          <a:prstGeom prst="rect">
            <a:avLst/>
          </a:prstGeom>
        </p:spPr>
      </p:pic>
    </p:spTree>
    <p:extLst>
      <p:ext uri="{BB962C8B-B14F-4D97-AF65-F5344CB8AC3E}">
        <p14:creationId xmlns:p14="http://schemas.microsoft.com/office/powerpoint/2010/main" val="79092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9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36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6096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6096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521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198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982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46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636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320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609600"/>
            <a:ext cx="8305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7"/>
          <p:cNvSpPr>
            <a:spLocks noChangeArrowheads="1"/>
          </p:cNvSpPr>
          <p:nvPr userDrawn="1"/>
        </p:nvSpPr>
        <p:spPr bwMode="auto">
          <a:xfrm>
            <a:off x="0" y="5562600"/>
            <a:ext cx="9144000" cy="1295400"/>
          </a:xfrm>
          <a:prstGeom prst="rect">
            <a:avLst/>
          </a:prstGeom>
          <a:solidFill>
            <a:srgbClr val="D85D0E"/>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sz="2400" dirty="0">
              <a:solidFill>
                <a:srgbClr val="000000"/>
              </a:solidFill>
              <a:latin typeface="Arial" charset="0"/>
            </a:endParaRPr>
          </a:p>
        </p:txBody>
      </p:sp>
      <p:pic>
        <p:nvPicPr>
          <p:cNvPr id="1028" name="Picture 9" descr="Lewish square rgb sml"/>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77200" y="5791200"/>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4"/>
          <p:cNvSpPr>
            <a:spLocks noGrp="1" noChangeArrowheads="1"/>
          </p:cNvSpPr>
          <p:nvPr>
            <p:ph type="title"/>
          </p:nvPr>
        </p:nvSpPr>
        <p:spPr bwMode="auto">
          <a:xfrm>
            <a:off x="381000" y="5791200"/>
            <a:ext cx="7391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1553464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ea typeface="ＭＳ Ｐゴシック" pitchFamily="1" charset="-128"/>
        </a:defRPr>
      </a:lvl2pPr>
      <a:lvl3pPr algn="l" rtl="0" eaLnBrk="0" fontAlgn="base" hangingPunct="0">
        <a:spcBef>
          <a:spcPct val="0"/>
        </a:spcBef>
        <a:spcAft>
          <a:spcPct val="0"/>
        </a:spcAft>
        <a:defRPr sz="3000">
          <a:solidFill>
            <a:schemeClr val="bg1"/>
          </a:solidFill>
          <a:latin typeface="Arial" charset="0"/>
          <a:ea typeface="ＭＳ Ｐゴシック" pitchFamily="1" charset="-128"/>
        </a:defRPr>
      </a:lvl3pPr>
      <a:lvl4pPr algn="l" rtl="0" eaLnBrk="0" fontAlgn="base" hangingPunct="0">
        <a:spcBef>
          <a:spcPct val="0"/>
        </a:spcBef>
        <a:spcAft>
          <a:spcPct val="0"/>
        </a:spcAft>
        <a:defRPr sz="3000">
          <a:solidFill>
            <a:schemeClr val="bg1"/>
          </a:solidFill>
          <a:latin typeface="Arial" charset="0"/>
          <a:ea typeface="ＭＳ Ｐゴシック" pitchFamily="1" charset="-128"/>
        </a:defRPr>
      </a:lvl4pPr>
      <a:lvl5pPr algn="l" rtl="0" eaLnBrk="0" fontAlgn="base" hangingPunct="0">
        <a:spcBef>
          <a:spcPct val="0"/>
        </a:spcBef>
        <a:spcAft>
          <a:spcPct val="0"/>
        </a:spcAft>
        <a:defRPr sz="3000">
          <a:solidFill>
            <a:schemeClr val="bg1"/>
          </a:solidFill>
          <a:latin typeface="Arial" charset="0"/>
          <a:ea typeface="ＭＳ Ｐゴシック" pitchFamily="1" charset="-128"/>
        </a:defRPr>
      </a:lvl5pPr>
      <a:lvl6pPr marL="457200" algn="l" rtl="0" fontAlgn="base">
        <a:spcBef>
          <a:spcPct val="0"/>
        </a:spcBef>
        <a:spcAft>
          <a:spcPct val="0"/>
        </a:spcAft>
        <a:defRPr sz="3000">
          <a:solidFill>
            <a:schemeClr val="bg1"/>
          </a:solidFill>
          <a:latin typeface="Arial" charset="0"/>
          <a:ea typeface="ＭＳ Ｐゴシック" pitchFamily="1" charset="-128"/>
        </a:defRPr>
      </a:lvl6pPr>
      <a:lvl7pPr marL="914400" algn="l" rtl="0" fontAlgn="base">
        <a:spcBef>
          <a:spcPct val="0"/>
        </a:spcBef>
        <a:spcAft>
          <a:spcPct val="0"/>
        </a:spcAft>
        <a:defRPr sz="3000">
          <a:solidFill>
            <a:schemeClr val="bg1"/>
          </a:solidFill>
          <a:latin typeface="Arial" charset="0"/>
          <a:ea typeface="ＭＳ Ｐゴシック" pitchFamily="1" charset="-128"/>
        </a:defRPr>
      </a:lvl7pPr>
      <a:lvl8pPr marL="1371600" algn="l" rtl="0" fontAlgn="base">
        <a:spcBef>
          <a:spcPct val="0"/>
        </a:spcBef>
        <a:spcAft>
          <a:spcPct val="0"/>
        </a:spcAft>
        <a:defRPr sz="3000">
          <a:solidFill>
            <a:schemeClr val="bg1"/>
          </a:solidFill>
          <a:latin typeface="Arial" charset="0"/>
          <a:ea typeface="ＭＳ Ｐゴシック" pitchFamily="1" charset="-128"/>
        </a:defRPr>
      </a:lvl8pPr>
      <a:lvl9pPr marL="1828800" algn="l" rtl="0" fontAlgn="base">
        <a:spcBef>
          <a:spcPct val="0"/>
        </a:spcBef>
        <a:spcAft>
          <a:spcPct val="0"/>
        </a:spcAft>
        <a:defRPr sz="3000">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sz="3200" dirty="0"/>
              <a:t>Housing Strategy in Lewisham</a:t>
            </a:r>
          </a:p>
        </p:txBody>
      </p:sp>
      <p:sp>
        <p:nvSpPr>
          <p:cNvPr id="9" name="Subtitle 8"/>
          <p:cNvSpPr>
            <a:spLocks noGrp="1"/>
          </p:cNvSpPr>
          <p:nvPr>
            <p:ph type="subTitle" idx="1"/>
          </p:nvPr>
        </p:nvSpPr>
        <p:spPr>
          <a:xfrm>
            <a:off x="701596" y="3174380"/>
            <a:ext cx="7772400" cy="304800"/>
          </a:xfrm>
        </p:spPr>
        <p:txBody>
          <a:bodyPr/>
          <a:lstStyle/>
          <a:p>
            <a:r>
              <a:rPr lang="en-GB" sz="2000" dirty="0"/>
              <a:t>Jeff Endean, Housing Strategy Manager</a:t>
            </a:r>
          </a:p>
          <a:p>
            <a:r>
              <a:rPr lang="en-GB" sz="2000" dirty="0"/>
              <a:t>Laura Harper, Joint Commissioner</a:t>
            </a:r>
          </a:p>
        </p:txBody>
      </p:sp>
    </p:spTree>
    <p:extLst>
      <p:ext uri="{BB962C8B-B14F-4D97-AF65-F5344CB8AC3E}">
        <p14:creationId xmlns:p14="http://schemas.microsoft.com/office/powerpoint/2010/main" val="413084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improved our sheltered housing offer</a:t>
            </a:r>
            <a:r>
              <a:rPr lang="en-GB" b="1" dirty="0"/>
              <a:t/>
            </a:r>
            <a:br>
              <a:rPr lang="en-GB" b="1" dirty="0"/>
            </a:br>
            <a:endParaRPr lang="en-GB" dirty="0"/>
          </a:p>
        </p:txBody>
      </p:sp>
      <p:sp>
        <p:nvSpPr>
          <p:cNvPr id="3" name="Text Box 8"/>
          <p:cNvSpPr txBox="1">
            <a:spLocks noChangeArrowheads="1"/>
          </p:cNvSpPr>
          <p:nvPr/>
        </p:nvSpPr>
        <p:spPr bwMode="auto">
          <a:xfrm>
            <a:off x="366796" y="501652"/>
            <a:ext cx="391956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latin typeface="Calibri" panose="020F0502020204030204" pitchFamily="34" charset="0"/>
              </a:rPr>
              <a:t>We identified six sheltered housing schemes of the 18 managed by Lewisham Homes to trial a new investment </a:t>
            </a:r>
            <a:r>
              <a:rPr lang="en-GB" altLang="en-US" sz="2400" dirty="0" smtClean="0">
                <a:latin typeface="Calibri" panose="020F0502020204030204" pitchFamily="34" charset="0"/>
              </a:rPr>
              <a:t>standard</a:t>
            </a:r>
          </a:p>
          <a:p>
            <a:pPr marL="342900" indent="-342900" eaLnBrk="1" hangingPunct="1">
              <a:buFont typeface="Arial" panose="020B0604020202020204" pitchFamily="34" charset="0"/>
              <a:buChar char="•"/>
            </a:pPr>
            <a:endParaRPr lang="en-GB" alt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eaLnBrk="1" hangingPunct="1">
              <a:buFont typeface="Arial" panose="020B0604020202020204" pitchFamily="34" charset="0"/>
              <a:buChar char="•"/>
            </a:pPr>
            <a:r>
              <a:rPr lang="en-GB" altLang="en-US" sz="2400" dirty="0" smtClean="0">
                <a:latin typeface="Calibri" panose="020F0502020204030204" pitchFamily="34" charset="0"/>
                <a:ea typeface="Calibri" panose="020F0502020204030204" pitchFamily="34" charset="0"/>
                <a:cs typeface="Calibri" panose="020F0502020204030204" pitchFamily="34" charset="0"/>
              </a:rPr>
              <a:t>Commodore </a:t>
            </a:r>
            <a:r>
              <a:rPr lang="en-GB" altLang="en-US" sz="2400" dirty="0">
                <a:latin typeface="Calibri" panose="020F0502020204030204" pitchFamily="34" charset="0"/>
                <a:ea typeface="Calibri" panose="020F0502020204030204" pitchFamily="34" charset="0"/>
                <a:cs typeface="Calibri" panose="020F0502020204030204" pitchFamily="34" charset="0"/>
              </a:rPr>
              <a:t>Court </a:t>
            </a:r>
          </a:p>
          <a:p>
            <a:pPr marL="342900" indent="-342900" eaLnBrk="1" hangingPunct="1">
              <a:buFont typeface="Arial" panose="020B0604020202020204" pitchFamily="34" charset="0"/>
              <a:buChar char="•"/>
            </a:pPr>
            <a:r>
              <a:rPr lang="en-GB" altLang="en-US" sz="2400" dirty="0" err="1" smtClean="0">
                <a:latin typeface="Calibri" panose="020F0502020204030204" pitchFamily="34" charset="0"/>
                <a:ea typeface="Calibri" panose="020F0502020204030204" pitchFamily="34" charset="0"/>
                <a:cs typeface="Calibri" panose="020F0502020204030204" pitchFamily="34" charset="0"/>
              </a:rPr>
              <a:t>Fairfields</a:t>
            </a:r>
            <a:r>
              <a:rPr lang="en-GB" altLang="en-US" sz="2400" dirty="0" smtClean="0">
                <a:latin typeface="Calibri" panose="020F0502020204030204" pitchFamily="34" charset="0"/>
                <a:ea typeface="Calibri" panose="020F0502020204030204" pitchFamily="34" charset="0"/>
                <a:cs typeface="Calibri" panose="020F0502020204030204" pitchFamily="34" charset="0"/>
              </a:rPr>
              <a:t> </a:t>
            </a:r>
            <a:endParaRPr lang="en-GB" alt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eaLnBrk="1" hangingPunct="1">
              <a:buFont typeface="Arial" panose="020B0604020202020204" pitchFamily="34" charset="0"/>
              <a:buChar char="•"/>
            </a:pPr>
            <a:r>
              <a:rPr lang="en-GB" altLang="en-US" sz="2400" dirty="0" smtClean="0">
                <a:latin typeface="Calibri" panose="020F0502020204030204" pitchFamily="34" charset="0"/>
                <a:ea typeface="Calibri" panose="020F0502020204030204" pitchFamily="34" charset="0"/>
                <a:cs typeface="Calibri" panose="020F0502020204030204" pitchFamily="34" charset="0"/>
              </a:rPr>
              <a:t>The </a:t>
            </a:r>
            <a:r>
              <a:rPr lang="en-GB" altLang="en-US" sz="2400" dirty="0">
                <a:latin typeface="Calibri" panose="020F0502020204030204" pitchFamily="34" charset="0"/>
                <a:ea typeface="Calibri" panose="020F0502020204030204" pitchFamily="34" charset="0"/>
                <a:cs typeface="Calibri" panose="020F0502020204030204" pitchFamily="34" charset="0"/>
              </a:rPr>
              <a:t>White House </a:t>
            </a:r>
          </a:p>
          <a:p>
            <a:pPr marL="342900" indent="-342900" eaLnBrk="1" hangingPunct="1">
              <a:buFont typeface="Arial" panose="020B0604020202020204" pitchFamily="34" charset="0"/>
              <a:buChar char="•"/>
            </a:pPr>
            <a:r>
              <a:rPr lang="en-GB" altLang="en-US" sz="2400" dirty="0" smtClean="0">
                <a:latin typeface="Calibri" panose="020F0502020204030204" pitchFamily="34" charset="0"/>
                <a:ea typeface="Calibri" panose="020F0502020204030204" pitchFamily="34" charset="0"/>
                <a:cs typeface="Calibri" panose="020F0502020204030204" pitchFamily="34" charset="0"/>
              </a:rPr>
              <a:t>The </a:t>
            </a:r>
            <a:r>
              <a:rPr lang="en-GB" altLang="en-US" sz="2400" dirty="0">
                <a:latin typeface="Calibri" panose="020F0502020204030204" pitchFamily="34" charset="0"/>
                <a:ea typeface="Calibri" panose="020F0502020204030204" pitchFamily="34" charset="0"/>
                <a:cs typeface="Calibri" panose="020F0502020204030204" pitchFamily="34" charset="0"/>
              </a:rPr>
              <a:t>Vineries </a:t>
            </a:r>
            <a:endParaRPr lang="en-GB" alt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eaLnBrk="1" hangingPunct="1">
              <a:buFont typeface="Arial" panose="020B0604020202020204" pitchFamily="34" charset="0"/>
              <a:buChar char="•"/>
            </a:pPr>
            <a:r>
              <a:rPr lang="en-GB" altLang="en-US" sz="2400" dirty="0" err="1" smtClean="0">
                <a:latin typeface="Calibri" panose="020F0502020204030204" pitchFamily="34" charset="0"/>
                <a:ea typeface="Calibri" panose="020F0502020204030204" pitchFamily="34" charset="0"/>
                <a:cs typeface="Calibri" panose="020F0502020204030204" pitchFamily="34" charset="0"/>
              </a:rPr>
              <a:t>Lawrie</a:t>
            </a:r>
            <a:r>
              <a:rPr lang="en-GB" altLang="en-US" sz="2400" dirty="0" smtClean="0">
                <a:latin typeface="Calibri" panose="020F0502020204030204" pitchFamily="34" charset="0"/>
                <a:ea typeface="Calibri" panose="020F0502020204030204" pitchFamily="34" charset="0"/>
                <a:cs typeface="Calibri" panose="020F0502020204030204" pitchFamily="34" charset="0"/>
              </a:rPr>
              <a:t> </a:t>
            </a:r>
            <a:r>
              <a:rPr lang="en-GB" altLang="en-US" sz="2400" dirty="0">
                <a:latin typeface="Calibri" panose="020F0502020204030204" pitchFamily="34" charset="0"/>
                <a:ea typeface="Calibri" panose="020F0502020204030204" pitchFamily="34" charset="0"/>
                <a:cs typeface="Calibri" panose="020F0502020204030204" pitchFamily="34" charset="0"/>
              </a:rPr>
              <a:t>Park Road </a:t>
            </a:r>
          </a:p>
          <a:p>
            <a:pPr marL="342900" indent="-342900" eaLnBrk="1" hangingPunct="1">
              <a:buFont typeface="Arial" panose="020B0604020202020204" pitchFamily="34" charset="0"/>
              <a:buChar char="•"/>
            </a:pPr>
            <a:r>
              <a:rPr lang="en-GB" altLang="en-US" sz="2400" dirty="0" smtClean="0">
                <a:latin typeface="Calibri" panose="020F0502020204030204" pitchFamily="34" charset="0"/>
                <a:ea typeface="Calibri" panose="020F0502020204030204" pitchFamily="34" charset="0"/>
                <a:cs typeface="Calibri" panose="020F0502020204030204" pitchFamily="34" charset="0"/>
              </a:rPr>
              <a:t>Talbot </a:t>
            </a:r>
            <a:r>
              <a:rPr lang="en-GB" altLang="en-US" sz="2400" dirty="0">
                <a:latin typeface="Calibri" panose="020F0502020204030204" pitchFamily="34" charset="0"/>
                <a:ea typeface="Calibri" panose="020F0502020204030204" pitchFamily="34" charset="0"/>
                <a:cs typeface="Calibri" panose="020F0502020204030204" pitchFamily="34" charset="0"/>
              </a:rPr>
              <a:t>Court </a:t>
            </a:r>
          </a:p>
          <a:p>
            <a:pPr eaLnBrk="1" hangingPunct="1"/>
            <a:endParaRPr lang="en-GB" altLang="en-US" sz="3200" dirty="0">
              <a:latin typeface="Calibri" panose="020F0502020204030204" pitchFamily="34" charset="0"/>
            </a:endParaRPr>
          </a:p>
          <a:p>
            <a:pPr eaLnBrk="1" hangingPunct="1">
              <a:spcBef>
                <a:spcPct val="50000"/>
              </a:spcBef>
            </a:pPr>
            <a:endParaRPr lang="en-GB" altLang="en-US" sz="3200" b="1" dirty="0">
              <a:latin typeface="Calibri" panose="020F0502020204030204" pitchFamily="34" charset="0"/>
            </a:endParaRPr>
          </a:p>
        </p:txBody>
      </p:sp>
      <p:sp>
        <p:nvSpPr>
          <p:cNvPr id="4" name="Text Box 8"/>
          <p:cNvSpPr txBox="1">
            <a:spLocks noChangeArrowheads="1"/>
          </p:cNvSpPr>
          <p:nvPr/>
        </p:nvSpPr>
        <p:spPr bwMode="auto">
          <a:xfrm>
            <a:off x="4368549" y="476672"/>
            <a:ext cx="477545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smtClean="0">
                <a:latin typeface="Calibri" panose="020F0502020204030204" pitchFamily="34" charset="0"/>
              </a:rPr>
              <a:t>We transferred the floating support service from the Council to Lewisham Homes.  They have re-shaped the service, developed new partnerships and animated the schemes</a:t>
            </a:r>
            <a:endParaRPr lang="en-GB" altLang="en-US" sz="3200" dirty="0">
              <a:latin typeface="Calibri" panose="020F0502020204030204" pitchFamily="34" charset="0"/>
            </a:endParaRPr>
          </a:p>
          <a:p>
            <a:pPr eaLnBrk="1" hangingPunct="1">
              <a:spcBef>
                <a:spcPct val="50000"/>
              </a:spcBef>
            </a:pPr>
            <a:endParaRPr lang="en-GB" altLang="en-US" sz="3200" b="1" dirty="0">
              <a:latin typeface="Calibri" panose="020F050202020403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368549" y="2780928"/>
            <a:ext cx="4460057" cy="2496757"/>
          </a:xfrm>
          <a:prstGeom prst="rect">
            <a:avLst/>
          </a:prstGeom>
        </p:spPr>
      </p:pic>
    </p:spTree>
    <p:extLst>
      <p:ext uri="{BB962C8B-B14F-4D97-AF65-F5344CB8AC3E}">
        <p14:creationId xmlns:p14="http://schemas.microsoft.com/office/powerpoint/2010/main" val="414052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Meet me at Lewisham Homes</a:t>
            </a:r>
            <a:br>
              <a:rPr lang="en-GB" sz="3200" dirty="0"/>
            </a:br>
            <a:endParaRPr lang="en-GB" dirty="0"/>
          </a:p>
        </p:txBody>
      </p:sp>
      <p:pic>
        <p:nvPicPr>
          <p:cNvPr id="3" name="image2.jpeg"/>
          <p:cNvPicPr/>
          <p:nvPr/>
        </p:nvPicPr>
        <p:blipFill>
          <a:blip r:embed="rId3" cstate="print"/>
          <a:stretch>
            <a:fillRect/>
          </a:stretch>
        </p:blipFill>
        <p:spPr>
          <a:xfrm>
            <a:off x="762237" y="340109"/>
            <a:ext cx="3193408" cy="2544788"/>
          </a:xfrm>
          <a:prstGeom prst="rect">
            <a:avLst/>
          </a:prstGeom>
        </p:spPr>
      </p:pic>
      <p:pic>
        <p:nvPicPr>
          <p:cNvPr id="4" name="image10.jpeg"/>
          <p:cNvPicPr/>
          <p:nvPr/>
        </p:nvPicPr>
        <p:blipFill>
          <a:blip r:embed="rId4" cstate="print"/>
          <a:stretch>
            <a:fillRect/>
          </a:stretch>
        </p:blipFill>
        <p:spPr>
          <a:xfrm>
            <a:off x="6587996" y="2884897"/>
            <a:ext cx="1971126" cy="2463800"/>
          </a:xfrm>
          <a:prstGeom prst="rect">
            <a:avLst/>
          </a:prstGeom>
        </p:spPr>
      </p:pic>
      <p:pic>
        <p:nvPicPr>
          <p:cNvPr id="5" name="image8.jpeg"/>
          <p:cNvPicPr/>
          <p:nvPr/>
        </p:nvPicPr>
        <p:blipFill>
          <a:blip r:embed="rId5" cstate="print"/>
          <a:stretch>
            <a:fillRect/>
          </a:stretch>
        </p:blipFill>
        <p:spPr>
          <a:xfrm>
            <a:off x="5076056" y="309423"/>
            <a:ext cx="3483066" cy="2326030"/>
          </a:xfrm>
          <a:prstGeom prst="rect">
            <a:avLst/>
          </a:prstGeom>
        </p:spPr>
      </p:pic>
      <p:sp>
        <p:nvSpPr>
          <p:cNvPr id="9" name="Rectangle 8"/>
          <p:cNvSpPr/>
          <p:nvPr/>
        </p:nvSpPr>
        <p:spPr>
          <a:xfrm>
            <a:off x="265262" y="4520698"/>
            <a:ext cx="4633975" cy="923330"/>
          </a:xfrm>
          <a:prstGeom prst="rect">
            <a:avLst/>
          </a:prstGeom>
        </p:spPr>
        <p:txBody>
          <a:bodyPr wrap="square">
            <a:spAutoFit/>
          </a:bodyPr>
          <a:lstStyle/>
          <a:p>
            <a:pPr marL="298450" marR="2007870">
              <a:spcBef>
                <a:spcPts val="865"/>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I feel proud and happy when I see what we have done</a:t>
            </a:r>
            <a:r>
              <a:rPr lang="en-US" b="1" dirty="0" smtClean="0">
                <a:latin typeface="Calibri" panose="020F0502020204030204" pitchFamily="34" charset="0"/>
                <a:ea typeface="Calibri" panose="020F0502020204030204" pitchFamily="34" charset="0"/>
                <a:cs typeface="Calibri" panose="020F0502020204030204" pitchFamily="34" charset="0"/>
              </a:rPr>
              <a:t>”.</a:t>
            </a:r>
          </a:p>
        </p:txBody>
      </p:sp>
      <p:sp>
        <p:nvSpPr>
          <p:cNvPr id="10" name="Rectangle 9"/>
          <p:cNvSpPr/>
          <p:nvPr/>
        </p:nvSpPr>
        <p:spPr>
          <a:xfrm>
            <a:off x="251520" y="3001679"/>
            <a:ext cx="3495676" cy="1323439"/>
          </a:xfrm>
          <a:prstGeom prst="rect">
            <a:avLst/>
          </a:prstGeom>
        </p:spPr>
        <p:txBody>
          <a:bodyPr wrap="square">
            <a:spAutoFit/>
          </a:bodyPr>
          <a:lstStyle/>
          <a:p>
            <a:pPr marL="298450">
              <a:spcBef>
                <a:spcPts val="5"/>
              </a:spcBef>
              <a:spcAft>
                <a:spcPts val="0"/>
              </a:spcAft>
            </a:pPr>
            <a:r>
              <a:rPr lang="en-US" sz="1600" b="1" dirty="0" smtClean="0">
                <a:latin typeface="Calibri" panose="020F0502020204030204" pitchFamily="34" charset="0"/>
                <a:ea typeface="Calibri" panose="020F0502020204030204" pitchFamily="34" charset="0"/>
                <a:cs typeface="Calibri" panose="020F0502020204030204" pitchFamily="34" charset="0"/>
              </a:rPr>
              <a:t>“</a:t>
            </a:r>
            <a:r>
              <a:rPr lang="en-US" sz="1600" b="1" dirty="0">
                <a:latin typeface="Calibri" panose="020F0502020204030204" pitchFamily="34" charset="0"/>
                <a:ea typeface="Calibri" panose="020F0502020204030204" pitchFamily="34" charset="0"/>
                <a:cs typeface="Calibri" panose="020F0502020204030204" pitchFamily="34" charset="0"/>
              </a:rPr>
              <a:t>Before these sessions did you think you could make a </a:t>
            </a:r>
            <a:r>
              <a:rPr lang="en-US" sz="1600" b="1" dirty="0" smtClean="0">
                <a:latin typeface="Calibri" panose="020F0502020204030204" pitchFamily="34" charset="0"/>
                <a:ea typeface="Calibri" panose="020F0502020204030204" pitchFamily="34" charset="0"/>
                <a:cs typeface="Calibri" panose="020F0502020204030204" pitchFamily="34" charset="0"/>
              </a:rPr>
              <a:t>poem?</a:t>
            </a:r>
          </a:p>
          <a:p>
            <a:pPr marL="298450">
              <a:spcBef>
                <a:spcPts val="5"/>
              </a:spcBef>
              <a:spcAft>
                <a:spcPts val="0"/>
              </a:spcAft>
            </a:pPr>
            <a:r>
              <a:rPr lang="en-US" sz="1600" b="1" dirty="0" smtClean="0">
                <a:latin typeface="Calibri" panose="020F0502020204030204" pitchFamily="34" charset="0"/>
                <a:ea typeface="Calibri" panose="020F0502020204030204" pitchFamily="34" charset="0"/>
                <a:cs typeface="Calibri" panose="020F0502020204030204" pitchFamily="34" charset="0"/>
              </a:rPr>
              <a:t>It’s </a:t>
            </a:r>
            <a:r>
              <a:rPr lang="en-US" sz="1600" b="1" dirty="0">
                <a:latin typeface="Calibri" panose="020F0502020204030204" pitchFamily="34" charset="0"/>
                <a:ea typeface="Calibri" panose="020F0502020204030204" pitchFamily="34" charset="0"/>
                <a:cs typeface="Calibri" panose="020F0502020204030204" pitchFamily="34" charset="0"/>
              </a:rPr>
              <a:t>the kind of thing you can do when you’re young. “And now?”  Yes I could try”.</a:t>
            </a:r>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3394095" y="3001679"/>
            <a:ext cx="3010283" cy="1323439"/>
          </a:xfrm>
          <a:prstGeom prst="rect">
            <a:avLst/>
          </a:prstGeom>
        </p:spPr>
        <p:txBody>
          <a:bodyPr wrap="square">
            <a:spAutoFit/>
          </a:bodyPr>
          <a:lstStyle/>
          <a:p>
            <a:pPr marL="298450" indent="-228600">
              <a:spcBef>
                <a:spcPts val="5"/>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“Before there was nobody down here (the lounge) and it was in darkness. Now it looks much better and makes you feel much better”.</a:t>
            </a:r>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p:cNvSpPr/>
          <p:nvPr/>
        </p:nvSpPr>
        <p:spPr>
          <a:xfrm>
            <a:off x="3394095" y="4342095"/>
            <a:ext cx="5544616" cy="1123384"/>
          </a:xfrm>
          <a:prstGeom prst="rect">
            <a:avLst/>
          </a:prstGeom>
        </p:spPr>
        <p:txBody>
          <a:bodyPr wrap="square">
            <a:spAutoFit/>
          </a:bodyPr>
          <a:lstStyle/>
          <a:p>
            <a:pPr marL="298450" marR="2007870">
              <a:spcBef>
                <a:spcPts val="865"/>
              </a:spcBef>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151</a:t>
            </a:r>
            <a:r>
              <a:rPr lang="en-GB" dirty="0">
                <a:latin typeface="Calibri" panose="020F0502020204030204" pitchFamily="34" charset="0"/>
                <a:ea typeface="Calibri" panose="020F0502020204030204" pitchFamily="34" charset="0"/>
                <a:cs typeface="Calibri" panose="020F0502020204030204" pitchFamily="34" charset="0"/>
              </a:rPr>
              <a:t> individuals</a:t>
            </a:r>
          </a:p>
          <a:p>
            <a:pPr marL="298450" marR="2007870">
              <a:spcBef>
                <a:spcPts val="865"/>
              </a:spcBef>
              <a:spcAft>
                <a:spcPts val="0"/>
              </a:spcAft>
            </a:pPr>
            <a:r>
              <a:rPr lang="en-GB" b="1" dirty="0">
                <a:latin typeface="Calibri" panose="020F0502020204030204" pitchFamily="34" charset="0"/>
                <a:ea typeface="Calibri" panose="020F0502020204030204" pitchFamily="34" charset="0"/>
                <a:cs typeface="Calibri" panose="020F0502020204030204" pitchFamily="34" charset="0"/>
              </a:rPr>
              <a:t>96</a:t>
            </a:r>
            <a:r>
              <a:rPr lang="en-GB" dirty="0">
                <a:latin typeface="Calibri" panose="020F0502020204030204" pitchFamily="34" charset="0"/>
                <a:ea typeface="Calibri" panose="020F0502020204030204" pitchFamily="34" charset="0"/>
                <a:cs typeface="Calibri" panose="020F0502020204030204" pitchFamily="34" charset="0"/>
              </a:rPr>
              <a:t> sessions across </a:t>
            </a:r>
            <a:r>
              <a:rPr lang="en-GB" b="1" dirty="0" smtClean="0">
                <a:latin typeface="Calibri" panose="020F0502020204030204" pitchFamily="34" charset="0"/>
                <a:ea typeface="Calibri" panose="020F0502020204030204" pitchFamily="34" charset="0"/>
                <a:cs typeface="Calibri" panose="020F0502020204030204" pitchFamily="34" charset="0"/>
              </a:rPr>
              <a:t>4</a:t>
            </a:r>
            <a:r>
              <a:rPr lang="en-GB" dirty="0" smtClean="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schemes</a:t>
            </a:r>
          </a:p>
          <a:p>
            <a:pPr marL="298450" marR="2007870">
              <a:spcBef>
                <a:spcPts val="865"/>
              </a:spcBef>
              <a:spcAft>
                <a:spcPts val="0"/>
              </a:spcAft>
            </a:pPr>
            <a:r>
              <a:rPr lang="en-GB" sz="1600" b="1" dirty="0">
                <a:latin typeface="Calibri" panose="020F0502020204030204" pitchFamily="34" charset="0"/>
                <a:ea typeface="Calibri" panose="020F0502020204030204" pitchFamily="34" charset="0"/>
                <a:cs typeface="Calibri" panose="020F0502020204030204" pitchFamily="34" charset="0"/>
              </a:rPr>
              <a:t>981</a:t>
            </a:r>
            <a:r>
              <a:rPr lang="en-GB" sz="1600" dirty="0">
                <a:latin typeface="Calibri" panose="020F0502020204030204" pitchFamily="34" charset="0"/>
                <a:ea typeface="Calibri" panose="020F0502020204030204" pitchFamily="34" charset="0"/>
                <a:cs typeface="Calibri" panose="020F0502020204030204" pitchFamily="34" charset="0"/>
              </a:rPr>
              <a:t> attendances</a:t>
            </a:r>
          </a:p>
        </p:txBody>
      </p:sp>
    </p:spTree>
    <p:extLst>
      <p:ext uri="{BB962C8B-B14F-4D97-AF65-F5344CB8AC3E}">
        <p14:creationId xmlns:p14="http://schemas.microsoft.com/office/powerpoint/2010/main" val="3308290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closed our in-house extra </a:t>
            </a:r>
            <a:r>
              <a:rPr lang="en-GB" dirty="0" smtClean="0"/>
              <a:t>care</a:t>
            </a:r>
            <a:endParaRPr lang="en-GB" dirty="0"/>
          </a:p>
        </p:txBody>
      </p:sp>
      <p:pic>
        <p:nvPicPr>
          <p:cNvPr id="4" name="Picture 3" descr="IMAG0008"/>
          <p:cNvPicPr>
            <a:picLocks noChangeAspect="1" noChangeArrowheads="1"/>
          </p:cNvPicPr>
          <p:nvPr/>
        </p:nvPicPr>
        <p:blipFill>
          <a:blip r:embed="rId3"/>
          <a:stretch>
            <a:fillRect/>
          </a:stretch>
        </p:blipFill>
        <p:spPr bwMode="auto">
          <a:xfrm>
            <a:off x="391324" y="188640"/>
            <a:ext cx="3221830" cy="2416373"/>
          </a:xfrm>
          <a:prstGeom prst="rect">
            <a:avLst/>
          </a:prstGeom>
          <a:noFill/>
          <a:ln w="57150" cmpd="thickThin">
            <a:solidFill>
              <a:srgbClr val="000000"/>
            </a:solidFill>
            <a:miter lim="800000"/>
            <a:headEnd/>
            <a:tailEnd/>
          </a:ln>
        </p:spPr>
      </p:pic>
      <p:pic>
        <p:nvPicPr>
          <p:cNvPr id="5" name="Picture 4" descr="IMAG0008"/>
          <p:cNvPicPr>
            <a:picLocks noChangeAspect="1" noChangeArrowheads="1"/>
          </p:cNvPicPr>
          <p:nvPr/>
        </p:nvPicPr>
        <p:blipFill>
          <a:blip r:embed="rId4"/>
          <a:stretch>
            <a:fillRect/>
          </a:stretch>
        </p:blipFill>
        <p:spPr bwMode="auto">
          <a:xfrm>
            <a:off x="391324" y="2978815"/>
            <a:ext cx="3221830" cy="2416373"/>
          </a:xfrm>
          <a:prstGeom prst="rect">
            <a:avLst/>
          </a:prstGeom>
          <a:noFill/>
          <a:ln w="57150" cmpd="thickThin">
            <a:solidFill>
              <a:srgbClr val="000000"/>
            </a:solidFill>
            <a:miter lim="800000"/>
            <a:headEnd/>
            <a:tailEnd/>
          </a:ln>
        </p:spPr>
      </p:pic>
      <p:sp>
        <p:nvSpPr>
          <p:cNvPr id="8" name="TextBox 7"/>
          <p:cNvSpPr txBox="1"/>
          <p:nvPr/>
        </p:nvSpPr>
        <p:spPr>
          <a:xfrm>
            <a:off x="3923928" y="770681"/>
            <a:ext cx="4968552" cy="3970318"/>
          </a:xfrm>
          <a:prstGeom prst="rect">
            <a:avLst/>
          </a:prstGeom>
          <a:noFill/>
        </p:spPr>
        <p:txBody>
          <a:bodyPr wrap="square" rtlCol="0">
            <a:spAutoFit/>
          </a:bodyPr>
          <a:lstStyle/>
          <a:p>
            <a:r>
              <a:rPr lang="en-GB" dirty="0" smtClean="0"/>
              <a:t>55 units across two schemes in different parts of the borough</a:t>
            </a:r>
          </a:p>
          <a:p>
            <a:r>
              <a:rPr lang="en-GB" dirty="0" smtClean="0"/>
              <a:t>Poor quality – bedsits with shared facilities</a:t>
            </a:r>
          </a:p>
          <a:p>
            <a:r>
              <a:rPr lang="en-GB" dirty="0" smtClean="0"/>
              <a:t>High proportion of void units</a:t>
            </a:r>
          </a:p>
          <a:p>
            <a:r>
              <a:rPr lang="en-GB" dirty="0" smtClean="0"/>
              <a:t>Not meeting expectations</a:t>
            </a:r>
          </a:p>
          <a:p>
            <a:r>
              <a:rPr lang="en-GB" dirty="0" smtClean="0"/>
              <a:t>High cost of service</a:t>
            </a:r>
          </a:p>
          <a:p>
            <a:endParaRPr lang="en-GB" dirty="0" smtClean="0"/>
          </a:p>
          <a:p>
            <a:r>
              <a:rPr lang="en-GB" b="1" dirty="0" smtClean="0"/>
              <a:t>What did we learn?</a:t>
            </a:r>
          </a:p>
          <a:p>
            <a:pPr marL="285750" indent="-285750">
              <a:buFont typeface="Arial" panose="020B0604020202020204" pitchFamily="34" charset="0"/>
              <a:buChar char="•"/>
            </a:pPr>
            <a:r>
              <a:rPr lang="en-GB" dirty="0" smtClean="0"/>
              <a:t>Communication and transparency is key</a:t>
            </a:r>
          </a:p>
          <a:p>
            <a:pPr marL="285750" indent="-285750">
              <a:buFont typeface="Arial" panose="020B0604020202020204" pitchFamily="34" charset="0"/>
              <a:buChar char="•"/>
            </a:pPr>
            <a:r>
              <a:rPr lang="en-GB" dirty="0" smtClean="0"/>
              <a:t>Not </a:t>
            </a:r>
            <a:r>
              <a:rPr lang="en-GB" dirty="0"/>
              <a:t>everyone </a:t>
            </a:r>
            <a:r>
              <a:rPr lang="en-GB" dirty="0" smtClean="0"/>
              <a:t>will be happy with change – but sometimes it’s needed</a:t>
            </a:r>
          </a:p>
          <a:p>
            <a:pPr marL="285750" indent="-285750">
              <a:buFont typeface="Arial" panose="020B0604020202020204" pitchFamily="34" charset="0"/>
              <a:buChar char="•"/>
            </a:pPr>
            <a:r>
              <a:rPr lang="en-GB" dirty="0" smtClean="0"/>
              <a:t>Having shared goals made working across team boundaries easier – decant officer, service staff, social workers</a:t>
            </a:r>
          </a:p>
        </p:txBody>
      </p:sp>
      <p:sp>
        <p:nvSpPr>
          <p:cNvPr id="9" name="TextBox 8"/>
          <p:cNvSpPr txBox="1"/>
          <p:nvPr/>
        </p:nvSpPr>
        <p:spPr>
          <a:xfrm>
            <a:off x="3923928" y="217137"/>
            <a:ext cx="4320480" cy="369332"/>
          </a:xfrm>
          <a:prstGeom prst="rect">
            <a:avLst/>
          </a:prstGeom>
          <a:noFill/>
        </p:spPr>
        <p:txBody>
          <a:bodyPr wrap="square" rtlCol="0">
            <a:spAutoFit/>
          </a:bodyPr>
          <a:lstStyle/>
          <a:p>
            <a:r>
              <a:rPr lang="en-GB" dirty="0" smtClean="0"/>
              <a:t>Somerville and Kenton Court</a:t>
            </a:r>
            <a:endParaRPr lang="en-GB" dirty="0"/>
          </a:p>
        </p:txBody>
      </p:sp>
    </p:spTree>
    <p:extLst>
      <p:ext uri="{BB962C8B-B14F-4D97-AF65-F5344CB8AC3E}">
        <p14:creationId xmlns:p14="http://schemas.microsoft.com/office/powerpoint/2010/main" val="4202481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Conrad Court, Surrey Quays</a:t>
            </a:r>
            <a:r>
              <a:rPr lang="en-GB" dirty="0"/>
              <a:t/>
            </a:r>
            <a:br>
              <a:rPr lang="en-GB" dirty="0"/>
            </a:br>
            <a:endParaRPr lang="en-GB" dirty="0"/>
          </a:p>
        </p:txBody>
      </p:sp>
      <p:sp>
        <p:nvSpPr>
          <p:cNvPr id="3" name="Rectangle 2"/>
          <p:cNvSpPr/>
          <p:nvPr/>
        </p:nvSpPr>
        <p:spPr>
          <a:xfrm>
            <a:off x="413913" y="1052736"/>
            <a:ext cx="3672408" cy="3693319"/>
          </a:xfrm>
          <a:prstGeom prst="rect">
            <a:avLst/>
          </a:prstGeom>
        </p:spPr>
        <p:txBody>
          <a:bodyPr wrap="square">
            <a:spAutoFit/>
          </a:bodyPr>
          <a:lstStyle/>
          <a:p>
            <a:r>
              <a:rPr lang="en-GB" dirty="0"/>
              <a:t>Was built as part of a sec106 Agreement and Notting Hill purchased it. </a:t>
            </a:r>
          </a:p>
          <a:p>
            <a:endParaRPr lang="en-GB" dirty="0"/>
          </a:p>
          <a:p>
            <a:r>
              <a:rPr lang="en-GB" dirty="0"/>
              <a:t>Lewisham Joint Commissioning were involved quite late in the day and worked with Notting Hill to develop a model of funded Care and Support on site. </a:t>
            </a:r>
          </a:p>
          <a:p>
            <a:endParaRPr lang="en-GB" b="1" dirty="0"/>
          </a:p>
          <a:p>
            <a:r>
              <a:rPr lang="en-GB" b="1" dirty="0"/>
              <a:t>What did we learn?</a:t>
            </a:r>
          </a:p>
          <a:p>
            <a:pPr marL="342900" indent="-342900">
              <a:buFont typeface="Arial" panose="020B0604020202020204" pitchFamily="34" charset="0"/>
              <a:buChar char="•"/>
            </a:pPr>
            <a:r>
              <a:rPr lang="en-GB" dirty="0"/>
              <a:t>You need to get the right people involved early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607" y="1052736"/>
            <a:ext cx="4661317" cy="3746533"/>
          </a:xfrm>
          <a:prstGeom prst="rect">
            <a:avLst/>
          </a:prstGeom>
        </p:spPr>
      </p:pic>
    </p:spTree>
    <p:extLst>
      <p:ext uri="{BB962C8B-B14F-4D97-AF65-F5344CB8AC3E}">
        <p14:creationId xmlns:p14="http://schemas.microsoft.com/office/powerpoint/2010/main" val="231441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Hazelhurst</a:t>
            </a:r>
            <a:r>
              <a:rPr lang="en-GB" b="1" dirty="0"/>
              <a:t> </a:t>
            </a:r>
            <a:r>
              <a:rPr lang="en-GB" b="1" dirty="0" smtClean="0"/>
              <a:t>Court, Beckenham Hill</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98" y="548680"/>
            <a:ext cx="3816424" cy="25442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2315" y="2852936"/>
            <a:ext cx="3763206" cy="2508804"/>
          </a:xfrm>
          <a:prstGeom prst="rect">
            <a:avLst/>
          </a:prstGeom>
        </p:spPr>
      </p:pic>
      <p:sp>
        <p:nvSpPr>
          <p:cNvPr id="7" name="TextBox 6"/>
          <p:cNvSpPr txBox="1"/>
          <p:nvPr/>
        </p:nvSpPr>
        <p:spPr>
          <a:xfrm>
            <a:off x="4722315" y="562101"/>
            <a:ext cx="4421686" cy="2554545"/>
          </a:xfrm>
          <a:prstGeom prst="rect">
            <a:avLst/>
          </a:prstGeom>
          <a:noFill/>
        </p:spPr>
        <p:txBody>
          <a:bodyPr wrap="square" rtlCol="0">
            <a:spAutoFit/>
          </a:bodyPr>
          <a:lstStyle/>
          <a:p>
            <a:r>
              <a:rPr lang="en-GB" sz="1600" dirty="0" smtClean="0"/>
              <a:t>Phoenix Community Housing with grant funding from the GLA and LBL </a:t>
            </a:r>
          </a:p>
          <a:p>
            <a:endParaRPr lang="en-GB" sz="1600" dirty="0" smtClean="0"/>
          </a:p>
          <a:p>
            <a:r>
              <a:rPr lang="en-GB" sz="1600" dirty="0" smtClean="0"/>
              <a:t>60 affordable units. 58 one-bed, 2 two-bed.</a:t>
            </a:r>
          </a:p>
          <a:p>
            <a:endParaRPr lang="en-GB" sz="1600" dirty="0"/>
          </a:p>
          <a:p>
            <a:r>
              <a:rPr lang="en-GB" sz="1600" dirty="0" smtClean="0"/>
              <a:t>LBL Strategic role– building small and dense, building communities, chain lets</a:t>
            </a:r>
          </a:p>
          <a:p>
            <a:r>
              <a:rPr lang="en-GB" sz="1600" dirty="0" smtClean="0"/>
              <a:t>LBL Enabling role – leverage influence and funding, other capacity</a:t>
            </a:r>
          </a:p>
          <a:p>
            <a:endParaRPr lang="en-GB" sz="1600" dirty="0"/>
          </a:p>
        </p:txBody>
      </p:sp>
      <p:sp>
        <p:nvSpPr>
          <p:cNvPr id="8" name="TextBox 7"/>
          <p:cNvSpPr txBox="1"/>
          <p:nvPr/>
        </p:nvSpPr>
        <p:spPr>
          <a:xfrm>
            <a:off x="381000" y="3324602"/>
            <a:ext cx="4191000" cy="3139321"/>
          </a:xfrm>
          <a:prstGeom prst="rect">
            <a:avLst/>
          </a:prstGeom>
          <a:noFill/>
        </p:spPr>
        <p:txBody>
          <a:bodyPr wrap="square" rtlCol="0">
            <a:spAutoFit/>
          </a:bodyPr>
          <a:lstStyle/>
          <a:p>
            <a:r>
              <a:rPr lang="en-GB" sz="1600" b="1" dirty="0" smtClean="0"/>
              <a:t>What did we learn?</a:t>
            </a:r>
          </a:p>
          <a:p>
            <a:pPr marL="285750" indent="-285750">
              <a:buFont typeface="Arial" panose="020B0604020202020204" pitchFamily="34" charset="0"/>
              <a:buChar char="•"/>
            </a:pPr>
            <a:r>
              <a:rPr lang="en-GB" sz="1600" dirty="0" smtClean="0"/>
              <a:t>The people ASC are working with have high care and support needs</a:t>
            </a:r>
          </a:p>
          <a:p>
            <a:pPr marL="285750" indent="-285750">
              <a:buFont typeface="Arial" panose="020B0604020202020204" pitchFamily="34" charset="0"/>
              <a:buChar char="•"/>
            </a:pPr>
            <a:r>
              <a:rPr lang="en-GB" sz="1600" dirty="0" smtClean="0"/>
              <a:t>People coming thorough the housing route also can have care needs – but the middle group still under-represented</a:t>
            </a:r>
          </a:p>
          <a:p>
            <a:pPr marL="285750" indent="-285750">
              <a:buFont typeface="Arial" panose="020B0604020202020204" pitchFamily="34" charset="0"/>
              <a:buChar char="•"/>
            </a:pPr>
            <a:r>
              <a:rPr lang="en-GB" sz="1600" dirty="0"/>
              <a:t>C</a:t>
            </a:r>
            <a:r>
              <a:rPr lang="en-GB" sz="1600" dirty="0" smtClean="0"/>
              <a:t>hoice-based lettings to </a:t>
            </a:r>
            <a:r>
              <a:rPr lang="en-GB" sz="1600" dirty="0" err="1" smtClean="0"/>
              <a:t>newbuild</a:t>
            </a:r>
            <a:r>
              <a:rPr lang="en-GB" sz="1600" dirty="0" smtClean="0"/>
              <a:t> extra care can release large properties for chain let</a:t>
            </a:r>
          </a:p>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9598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Campshill</a:t>
            </a:r>
            <a:r>
              <a:rPr lang="en-GB" dirty="0" smtClean="0"/>
              <a:t> Road, Lewisham Park</a:t>
            </a:r>
            <a:r>
              <a:rPr lang="en-GB" dirty="0"/>
              <a:t/>
            </a:r>
            <a:br>
              <a:rPr lang="en-GB" dirty="0"/>
            </a:br>
            <a:endParaRPr lang="en-GB" dirty="0"/>
          </a:p>
        </p:txBody>
      </p:sp>
      <p:pic>
        <p:nvPicPr>
          <p:cNvPr id="3" name="Picture 2"/>
          <p:cNvPicPr>
            <a:picLocks noChangeAspect="1"/>
          </p:cNvPicPr>
          <p:nvPr/>
        </p:nvPicPr>
        <p:blipFill>
          <a:blip r:embed="rId3"/>
          <a:stretch>
            <a:fillRect/>
          </a:stretch>
        </p:blipFill>
        <p:spPr>
          <a:xfrm>
            <a:off x="406399" y="636587"/>
            <a:ext cx="3970164" cy="2146986"/>
          </a:xfrm>
          <a:prstGeom prst="rect">
            <a:avLst/>
          </a:prstGeom>
        </p:spPr>
      </p:pic>
      <p:pic>
        <p:nvPicPr>
          <p:cNvPr id="4" name="Picture 3"/>
          <p:cNvPicPr>
            <a:picLocks noChangeAspect="1"/>
          </p:cNvPicPr>
          <p:nvPr/>
        </p:nvPicPr>
        <p:blipFill>
          <a:blip r:embed="rId4"/>
          <a:stretch>
            <a:fillRect/>
          </a:stretch>
        </p:blipFill>
        <p:spPr>
          <a:xfrm>
            <a:off x="392398" y="3356992"/>
            <a:ext cx="5552816" cy="1974170"/>
          </a:xfrm>
          <a:prstGeom prst="rect">
            <a:avLst/>
          </a:prstGeom>
        </p:spPr>
      </p:pic>
      <p:sp>
        <p:nvSpPr>
          <p:cNvPr id="5" name="TextBox 4"/>
          <p:cNvSpPr txBox="1"/>
          <p:nvPr/>
        </p:nvSpPr>
        <p:spPr>
          <a:xfrm>
            <a:off x="4644008" y="1508947"/>
            <a:ext cx="3888432" cy="1569660"/>
          </a:xfrm>
          <a:prstGeom prst="rect">
            <a:avLst/>
          </a:prstGeom>
          <a:noFill/>
        </p:spPr>
        <p:txBody>
          <a:bodyPr wrap="square" rtlCol="0">
            <a:spAutoFit/>
          </a:bodyPr>
          <a:lstStyle/>
          <a:p>
            <a:r>
              <a:rPr lang="en-GB" sz="1600" dirty="0" smtClean="0"/>
              <a:t>Delayed due to funding uncertainty – from procurement to land deal.  Ongoing discussions  with One Housing about the model of care but likely to be core service funded through HB and attendance allowance, then DP for care. </a:t>
            </a:r>
            <a:endParaRPr lang="en-GB" sz="1600" dirty="0"/>
          </a:p>
        </p:txBody>
      </p:sp>
      <p:sp>
        <p:nvSpPr>
          <p:cNvPr id="6" name="Rectangle 5"/>
          <p:cNvSpPr/>
          <p:nvPr/>
        </p:nvSpPr>
        <p:spPr>
          <a:xfrm>
            <a:off x="6372200" y="3356992"/>
            <a:ext cx="2574032" cy="1877437"/>
          </a:xfrm>
          <a:prstGeom prst="rect">
            <a:avLst/>
          </a:prstGeom>
        </p:spPr>
        <p:txBody>
          <a:bodyPr wrap="square">
            <a:spAutoFit/>
          </a:bodyPr>
          <a:lstStyle/>
          <a:p>
            <a:r>
              <a:rPr lang="en-GB" sz="1600" b="1" dirty="0"/>
              <a:t>What did we learn?</a:t>
            </a:r>
          </a:p>
          <a:p>
            <a:pPr marL="285750" indent="-285750">
              <a:buFont typeface="Arial" panose="020B0604020202020204" pitchFamily="34" charset="0"/>
              <a:buChar char="•"/>
            </a:pPr>
            <a:r>
              <a:rPr lang="en-GB" sz="1600" dirty="0"/>
              <a:t>Perseverance is key</a:t>
            </a:r>
            <a:r>
              <a:rPr lang="en-GB" sz="1600" dirty="0" smtClean="0"/>
              <a:t>!</a:t>
            </a:r>
          </a:p>
          <a:p>
            <a:pPr marL="285750" indent="-285750">
              <a:buFont typeface="Arial" panose="020B0604020202020204" pitchFamily="34" charset="0"/>
              <a:buChar char="•"/>
            </a:pPr>
            <a:r>
              <a:rPr lang="en-GB" sz="1600" dirty="0" smtClean="0"/>
              <a:t>Sometimes the simple option is the better option</a:t>
            </a:r>
          </a:p>
          <a:p>
            <a:pPr marL="285750" indent="-285750">
              <a:buFont typeface="Arial" panose="020B0604020202020204" pitchFamily="34" charset="0"/>
              <a:buChar char="•"/>
            </a:pPr>
            <a:endParaRPr lang="en-GB" dirty="0" smtClean="0"/>
          </a:p>
          <a:p>
            <a:endParaRPr lang="en-GB" dirty="0"/>
          </a:p>
        </p:txBody>
      </p:sp>
      <p:sp>
        <p:nvSpPr>
          <p:cNvPr id="11" name="Rectangle 10"/>
          <p:cNvSpPr/>
          <p:nvPr/>
        </p:nvSpPr>
        <p:spPr>
          <a:xfrm>
            <a:off x="4568482" y="312844"/>
            <a:ext cx="4597551" cy="1077218"/>
          </a:xfrm>
          <a:prstGeom prst="rect">
            <a:avLst/>
          </a:prstGeom>
        </p:spPr>
        <p:txBody>
          <a:bodyPr wrap="square">
            <a:spAutoFit/>
          </a:bodyPr>
          <a:lstStyle/>
          <a:p>
            <a:r>
              <a:rPr lang="en-GB" sz="1600" b="1" dirty="0"/>
              <a:t>One Housing Group</a:t>
            </a:r>
          </a:p>
          <a:p>
            <a:r>
              <a:rPr lang="en-GB" sz="1600" dirty="0" smtClean="0"/>
              <a:t>Completes June </a:t>
            </a:r>
            <a:r>
              <a:rPr lang="en-GB" sz="1600" dirty="0"/>
              <a:t>2019</a:t>
            </a:r>
          </a:p>
          <a:p>
            <a:r>
              <a:rPr lang="en-GB" sz="1600" dirty="0"/>
              <a:t>34 units for affordable rent</a:t>
            </a:r>
          </a:p>
          <a:p>
            <a:r>
              <a:rPr lang="en-GB" sz="1600" dirty="0"/>
              <a:t>19 for shared ownership</a:t>
            </a:r>
          </a:p>
        </p:txBody>
      </p:sp>
    </p:spTree>
    <p:extLst>
      <p:ext uri="{BB962C8B-B14F-4D97-AF65-F5344CB8AC3E}">
        <p14:creationId xmlns:p14="http://schemas.microsoft.com/office/powerpoint/2010/main" val="128339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Futureproofing </a:t>
            </a:r>
            <a:r>
              <a:rPr lang="en-GB" dirty="0" err="1" smtClean="0"/>
              <a:t>newbuild</a:t>
            </a:r>
            <a:r>
              <a:rPr lang="en-GB" dirty="0" smtClean="0"/>
              <a:t> housing</a:t>
            </a:r>
            <a:r>
              <a:rPr lang="en-GB" dirty="0"/>
              <a:t/>
            </a:r>
            <a:br>
              <a:rPr lang="en-GB" dirty="0"/>
            </a:br>
            <a:endParaRPr lang="en-GB" dirty="0"/>
          </a:p>
        </p:txBody>
      </p:sp>
      <p:pic>
        <p:nvPicPr>
          <p:cNvPr id="4" name="Picture 3"/>
          <p:cNvPicPr>
            <a:picLocks noChangeAspect="1"/>
          </p:cNvPicPr>
          <p:nvPr/>
        </p:nvPicPr>
        <p:blipFill>
          <a:blip r:embed="rId3"/>
          <a:stretch>
            <a:fillRect/>
          </a:stretch>
        </p:blipFill>
        <p:spPr>
          <a:xfrm>
            <a:off x="1403648" y="1064414"/>
            <a:ext cx="5856651" cy="3744416"/>
          </a:xfrm>
          <a:prstGeom prst="rect">
            <a:avLst/>
          </a:prstGeom>
        </p:spPr>
      </p:pic>
      <p:sp>
        <p:nvSpPr>
          <p:cNvPr id="5" name="TextBox 4"/>
          <p:cNvSpPr txBox="1"/>
          <p:nvPr/>
        </p:nvSpPr>
        <p:spPr>
          <a:xfrm>
            <a:off x="1393758" y="695082"/>
            <a:ext cx="5847184" cy="369332"/>
          </a:xfrm>
          <a:prstGeom prst="rect">
            <a:avLst/>
          </a:prstGeom>
          <a:noFill/>
        </p:spPr>
        <p:txBody>
          <a:bodyPr wrap="square" rtlCol="0">
            <a:spAutoFit/>
          </a:bodyPr>
          <a:lstStyle/>
          <a:p>
            <a:r>
              <a:rPr lang="en-GB" b="1" dirty="0" smtClean="0"/>
              <a:t>New Homes on the Bampton Estate, Forest Hill </a:t>
            </a:r>
            <a:endParaRPr lang="en-GB" b="1" dirty="0"/>
          </a:p>
        </p:txBody>
      </p:sp>
    </p:spTree>
    <p:extLst>
      <p:ext uri="{BB962C8B-B14F-4D97-AF65-F5344CB8AC3E}">
        <p14:creationId xmlns:p14="http://schemas.microsoft.com/office/powerpoint/2010/main" val="419661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going?</a:t>
            </a:r>
            <a:endParaRPr lang="en-GB" dirty="0"/>
          </a:p>
        </p:txBody>
      </p:sp>
      <p:sp>
        <p:nvSpPr>
          <p:cNvPr id="3" name="Content Placeholder 2"/>
          <p:cNvSpPr>
            <a:spLocks noGrp="1"/>
          </p:cNvSpPr>
          <p:nvPr>
            <p:ph sz="half" idx="1"/>
          </p:nvPr>
        </p:nvSpPr>
        <p:spPr>
          <a:xfrm>
            <a:off x="381000" y="908720"/>
            <a:ext cx="5181600" cy="4351338"/>
          </a:xfrm>
        </p:spPr>
        <p:txBody>
          <a:bodyPr/>
          <a:lstStyle/>
          <a:p>
            <a:r>
              <a:rPr lang="en-GB" sz="1800" dirty="0" smtClean="0"/>
              <a:t>Further work with planners to enable </a:t>
            </a:r>
            <a:r>
              <a:rPr lang="en-GB" sz="1800" dirty="0"/>
              <a:t>market-led development– not just state-led and social </a:t>
            </a:r>
            <a:r>
              <a:rPr lang="en-GB" sz="1800" dirty="0" smtClean="0"/>
              <a:t>housing</a:t>
            </a:r>
          </a:p>
          <a:p>
            <a:r>
              <a:rPr lang="en-GB" sz="1800" dirty="0" smtClean="0"/>
              <a:t>Including housing for older people within plans for town centre growth</a:t>
            </a:r>
          </a:p>
          <a:p>
            <a:r>
              <a:rPr lang="en-GB" sz="1800" dirty="0" smtClean="0"/>
              <a:t>Diversifying the offer  - tenure and type </a:t>
            </a:r>
          </a:p>
          <a:p>
            <a:r>
              <a:rPr lang="en-GB" sz="1800" dirty="0" smtClean="0"/>
              <a:t>Build on </a:t>
            </a:r>
            <a:r>
              <a:rPr lang="en-GB" sz="1800" dirty="0" err="1" smtClean="0"/>
              <a:t>Besson</a:t>
            </a:r>
            <a:r>
              <a:rPr lang="en-GB" sz="1800" dirty="0" smtClean="0"/>
              <a:t> street PRS model for housing for older people </a:t>
            </a:r>
          </a:p>
          <a:p>
            <a:r>
              <a:rPr lang="en-GB" sz="1800" dirty="0" smtClean="0"/>
              <a:t>More mixed and representative provision – </a:t>
            </a:r>
            <a:r>
              <a:rPr lang="en-GB" sz="1800" dirty="0" err="1" smtClean="0"/>
              <a:t>eg</a:t>
            </a:r>
            <a:r>
              <a:rPr lang="en-GB" sz="1800" dirty="0" smtClean="0"/>
              <a:t>. Tonic</a:t>
            </a:r>
            <a:endParaRPr lang="en-GB" sz="1800" dirty="0"/>
          </a:p>
          <a:p>
            <a:r>
              <a:rPr lang="en-GB" sz="1800" dirty="0" smtClean="0"/>
              <a:t>Working with ASC to ensure that future housing and care needs can be met</a:t>
            </a:r>
          </a:p>
          <a:p>
            <a:r>
              <a:rPr lang="en-GB" sz="1800" dirty="0" smtClean="0"/>
              <a:t>And maybe we’ll actually publish a strategy now!</a:t>
            </a:r>
          </a:p>
          <a:p>
            <a:pPr marL="0" indent="0">
              <a:buNone/>
            </a:pPr>
            <a:endParaRPr lang="en-GB" dirty="0"/>
          </a:p>
        </p:txBody>
      </p:sp>
      <p:pic>
        <p:nvPicPr>
          <p:cNvPr id="4" name="Picture 3"/>
          <p:cNvPicPr>
            <a:picLocks noChangeAspect="1"/>
          </p:cNvPicPr>
          <p:nvPr/>
        </p:nvPicPr>
        <p:blipFill>
          <a:blip r:embed="rId3"/>
          <a:stretch>
            <a:fillRect/>
          </a:stretch>
        </p:blipFill>
        <p:spPr>
          <a:xfrm>
            <a:off x="5535058" y="896112"/>
            <a:ext cx="2900705" cy="14176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965" y="2564904"/>
            <a:ext cx="3002786" cy="2202162"/>
          </a:xfrm>
          <a:prstGeom prst="rect">
            <a:avLst/>
          </a:prstGeom>
        </p:spPr>
      </p:pic>
    </p:spTree>
    <p:extLst>
      <p:ext uri="{BB962C8B-B14F-4D97-AF65-F5344CB8AC3E}">
        <p14:creationId xmlns:p14="http://schemas.microsoft.com/office/powerpoint/2010/main" val="113683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3200" dirty="0"/>
              <a:t>Q</a:t>
            </a:r>
            <a:r>
              <a:rPr lang="en-GB" sz="3200" dirty="0" smtClean="0"/>
              <a:t>uestions</a:t>
            </a:r>
            <a:endParaRPr lang="en-GB" sz="3200" dirty="0"/>
          </a:p>
        </p:txBody>
      </p:sp>
      <p:sp>
        <p:nvSpPr>
          <p:cNvPr id="6" name="Subtitle 5"/>
          <p:cNvSpPr>
            <a:spLocks noGrp="1"/>
          </p:cNvSpPr>
          <p:nvPr>
            <p:ph type="subTitle" idx="1"/>
          </p:nvPr>
        </p:nvSpPr>
        <p:spPr/>
        <p:txBody>
          <a:bodyPr/>
          <a:lstStyle/>
          <a:p>
            <a:endParaRPr lang="en-GB" sz="2000" dirty="0" smtClean="0"/>
          </a:p>
          <a:p>
            <a:endParaRPr lang="en-GB" sz="2000" dirty="0"/>
          </a:p>
        </p:txBody>
      </p:sp>
    </p:spTree>
    <p:extLst>
      <p:ext uri="{BB962C8B-B14F-4D97-AF65-F5344CB8AC3E}">
        <p14:creationId xmlns:p14="http://schemas.microsoft.com/office/powerpoint/2010/main" val="120140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ChangeAspect="1"/>
          </p:cNvPicPr>
          <p:nvPr/>
        </p:nvPicPr>
        <p:blipFill>
          <a:blip r:embed="rId3"/>
          <a:stretch>
            <a:fillRect/>
          </a:stretch>
        </p:blipFill>
        <p:spPr bwMode="auto">
          <a:xfrm>
            <a:off x="1619672" y="835847"/>
            <a:ext cx="5370157" cy="408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028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growth</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6192688" cy="484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56276" y="233886"/>
            <a:ext cx="2232248" cy="4801314"/>
          </a:xfrm>
          <a:prstGeom prst="rect">
            <a:avLst/>
          </a:prstGeom>
        </p:spPr>
        <p:txBody>
          <a:bodyPr wrap="square">
            <a:spAutoFit/>
          </a:bodyPr>
          <a:lstStyle/>
          <a:p>
            <a:r>
              <a:rPr lang="en-GB" altLang="en-US" dirty="0"/>
              <a:t>The graph shows increased numbers of people aged over </a:t>
            </a:r>
            <a:r>
              <a:rPr lang="en-GB" altLang="en-US" dirty="0" smtClean="0"/>
              <a:t>50 in London.  </a:t>
            </a:r>
          </a:p>
          <a:p>
            <a:endParaRPr lang="en-GB" altLang="en-US" dirty="0"/>
          </a:p>
          <a:p>
            <a:r>
              <a:rPr lang="en-GB" altLang="en-US" dirty="0" smtClean="0"/>
              <a:t>Lewisham’s </a:t>
            </a:r>
            <a:r>
              <a:rPr lang="en-GB" altLang="en-US" dirty="0"/>
              <a:t>population will grow by 24% by 2030. The </a:t>
            </a:r>
            <a:r>
              <a:rPr lang="en-GB" altLang="en-US" i="1" dirty="0"/>
              <a:t>proportion</a:t>
            </a:r>
            <a:r>
              <a:rPr lang="en-GB" altLang="en-US" dirty="0"/>
              <a:t> of the population aged 65+ will be similar (around 9-11%) but it will still equate to an extra 12,300 people over 65 and an extra 1,400 people over 85.</a:t>
            </a:r>
          </a:p>
        </p:txBody>
      </p:sp>
    </p:spTree>
    <p:extLst>
      <p:ext uri="{BB962C8B-B14F-4D97-AF65-F5344CB8AC3E}">
        <p14:creationId xmlns:p14="http://schemas.microsoft.com/office/powerpoint/2010/main" val="2843126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Housing Market</a:t>
            </a:r>
            <a:endParaRPr lang="en-GB" dirty="0"/>
          </a:p>
        </p:txBody>
      </p:sp>
      <p:sp>
        <p:nvSpPr>
          <p:cNvPr id="3" name="TextBox 1"/>
          <p:cNvSpPr txBox="1">
            <a:spLocks noChangeArrowheads="1"/>
          </p:cNvSpPr>
          <p:nvPr/>
        </p:nvSpPr>
        <p:spPr bwMode="auto">
          <a:xfrm>
            <a:off x="539552" y="16622"/>
            <a:ext cx="809734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dirty="0" smtClean="0"/>
              <a:t>The housing market remains unaffordable for many residents in Lewisham. The </a:t>
            </a:r>
            <a:r>
              <a:rPr lang="en-GB" altLang="en-US" sz="1600" dirty="0"/>
              <a:t>average house price in the borough </a:t>
            </a:r>
            <a:r>
              <a:rPr lang="en-GB" altLang="en-US" sz="1600" dirty="0" smtClean="0"/>
              <a:t>as of January 2018 was over £415,000, representing an 81% increase in house prices since 2010.</a:t>
            </a:r>
          </a:p>
          <a:p>
            <a:pPr eaLnBrk="1" hangingPunct="1"/>
            <a:endParaRPr lang="en-GB" altLang="en-US" sz="1600" dirty="0"/>
          </a:p>
          <a:p>
            <a:pPr eaLnBrk="1" hangingPunct="1"/>
            <a:r>
              <a:rPr lang="en-GB" altLang="en-US" sz="1600" dirty="0"/>
              <a:t>A 2-bed flat which would have cost £995 to rent in 2010/11, would now cost </a:t>
            </a:r>
            <a:r>
              <a:rPr lang="en-GB" altLang="en-US" sz="1600" dirty="0" smtClean="0"/>
              <a:t>over £1,300 </a:t>
            </a:r>
            <a:r>
              <a:rPr lang="en-GB" altLang="en-US" sz="1600" dirty="0"/>
              <a:t>in Lewisham. There has been a significant decrease in the number of 2 bed properties available in borough that would be affordable on </a:t>
            </a:r>
            <a:r>
              <a:rPr lang="en-GB" altLang="en-US" sz="1600" dirty="0" smtClean="0"/>
              <a:t>LHA, even fewer of which are actually available to households in receipt of housing benefit.</a:t>
            </a:r>
            <a:endParaRPr lang="en-GB" altLang="en-US" sz="1600" dirty="0"/>
          </a:p>
        </p:txBody>
      </p:sp>
      <p:graphicFrame>
        <p:nvGraphicFramePr>
          <p:cNvPr id="4" name="Chart 3"/>
          <p:cNvGraphicFramePr>
            <a:graphicFrameLocks/>
          </p:cNvGraphicFramePr>
          <p:nvPr>
            <p:extLst>
              <p:ext uri="{D42A27DB-BD31-4B8C-83A1-F6EECF244321}">
                <p14:modId xmlns:p14="http://schemas.microsoft.com/office/powerpoint/2010/main" val="3453717519"/>
              </p:ext>
            </p:extLst>
          </p:nvPr>
        </p:nvGraphicFramePr>
        <p:xfrm>
          <a:off x="1450919" y="1988840"/>
          <a:ext cx="6296082" cy="3454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188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Tenure in Lewisham</a:t>
            </a:r>
            <a:endParaRPr lang="en-GB" dirty="0"/>
          </a:p>
        </p:txBody>
      </p:sp>
      <p:graphicFrame>
        <p:nvGraphicFramePr>
          <p:cNvPr id="5" name="Chart 3"/>
          <p:cNvGraphicFramePr>
            <a:graphicFrameLocks/>
          </p:cNvGraphicFramePr>
          <p:nvPr>
            <p:extLst>
              <p:ext uri="{D42A27DB-BD31-4B8C-83A1-F6EECF244321}">
                <p14:modId xmlns:p14="http://schemas.microsoft.com/office/powerpoint/2010/main" val="641067828"/>
              </p:ext>
            </p:extLst>
          </p:nvPr>
        </p:nvGraphicFramePr>
        <p:xfrm>
          <a:off x="302321" y="1175544"/>
          <a:ext cx="5853611" cy="366357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206732" y="0"/>
            <a:ext cx="2829764" cy="5632311"/>
          </a:xfrm>
          <a:prstGeom prst="rect">
            <a:avLst/>
          </a:prstGeom>
        </p:spPr>
        <p:txBody>
          <a:bodyPr wrap="square">
            <a:spAutoFit/>
          </a:bodyPr>
          <a:lstStyle/>
          <a:p>
            <a:r>
              <a:rPr lang="en-GB" altLang="en-US" dirty="0" smtClean="0"/>
              <a:t>49% of people aged over 65 in Lewisham </a:t>
            </a:r>
            <a:r>
              <a:rPr lang="en-GB" altLang="en-US" dirty="0"/>
              <a:t>are owner </a:t>
            </a:r>
            <a:r>
              <a:rPr lang="en-GB" altLang="en-US" dirty="0" smtClean="0"/>
              <a:t>occupiers (14% own outright).</a:t>
            </a:r>
          </a:p>
          <a:p>
            <a:endParaRPr lang="en-GB" altLang="en-US" dirty="0"/>
          </a:p>
          <a:p>
            <a:r>
              <a:rPr lang="en-GB" altLang="en-US" dirty="0" smtClean="0"/>
              <a:t>40% of wider population own their own home (14% outright). </a:t>
            </a:r>
            <a:endParaRPr lang="en-GB" altLang="en-US" dirty="0"/>
          </a:p>
          <a:p>
            <a:endParaRPr lang="en-GB" altLang="en-US" dirty="0"/>
          </a:p>
          <a:p>
            <a:r>
              <a:rPr lang="en-GB" altLang="en-US" dirty="0"/>
              <a:t>44% </a:t>
            </a:r>
            <a:r>
              <a:rPr lang="en-GB" altLang="en-US" dirty="0" smtClean="0"/>
              <a:t>of over-65s rent </a:t>
            </a:r>
            <a:r>
              <a:rPr lang="en-GB" altLang="en-US" dirty="0"/>
              <a:t>in the social housing </a:t>
            </a:r>
            <a:r>
              <a:rPr lang="en-GB" altLang="en-US" dirty="0" smtClean="0"/>
              <a:t>sector, compared with 36% of wider population. </a:t>
            </a:r>
            <a:endParaRPr lang="en-GB" altLang="en-US" dirty="0"/>
          </a:p>
          <a:p>
            <a:endParaRPr lang="en-GB" altLang="en-US" dirty="0"/>
          </a:p>
          <a:p>
            <a:r>
              <a:rPr lang="en-GB" altLang="en-US" dirty="0"/>
              <a:t>Numbers </a:t>
            </a:r>
            <a:r>
              <a:rPr lang="en-GB" altLang="en-US" dirty="0" smtClean="0"/>
              <a:t>of over 65s in PRS are much lower at around 4%. 26% of under 65s rented privately at the last census they are getting older!</a:t>
            </a:r>
            <a:endParaRPr lang="en-GB" altLang="en-US" dirty="0"/>
          </a:p>
        </p:txBody>
      </p:sp>
    </p:spTree>
    <p:extLst>
      <p:ext uri="{BB962C8B-B14F-4D97-AF65-F5344CB8AC3E}">
        <p14:creationId xmlns:p14="http://schemas.microsoft.com/office/powerpoint/2010/main" val="37857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Tenure in Lewisham</a:t>
            </a:r>
            <a:endParaRPr lang="en-GB" dirty="0"/>
          </a:p>
        </p:txBody>
      </p:sp>
      <p:sp>
        <p:nvSpPr>
          <p:cNvPr id="3" name="TextBox 2"/>
          <p:cNvSpPr txBox="1"/>
          <p:nvPr/>
        </p:nvSpPr>
        <p:spPr>
          <a:xfrm>
            <a:off x="611560" y="262654"/>
            <a:ext cx="7968343"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0000"/>
                </a:solidFill>
                <a:latin typeface="Arial" charset="0"/>
              </a:rPr>
              <a:t>Since 2001 the number of Lewisham households renting privately has </a:t>
            </a:r>
            <a:r>
              <a:rPr lang="en-GB" sz="2400" dirty="0" smtClean="0">
                <a:solidFill>
                  <a:srgbClr val="000000"/>
                </a:solidFill>
                <a:latin typeface="Arial" charset="0"/>
              </a:rPr>
              <a:t>doubled</a:t>
            </a:r>
          </a:p>
          <a:p>
            <a:pPr marL="342900" indent="-342900">
              <a:buFont typeface="Arial" panose="020B0604020202020204" pitchFamily="34" charset="0"/>
              <a:buChar char="•"/>
            </a:pPr>
            <a:r>
              <a:rPr lang="en-GB" sz="2400" dirty="0" smtClean="0">
                <a:solidFill>
                  <a:srgbClr val="000000"/>
                </a:solidFill>
                <a:latin typeface="Arial" charset="0"/>
              </a:rPr>
              <a:t>Private Rented Sector now accommodates 23% of all households</a:t>
            </a:r>
            <a:endParaRPr lang="en-GB" sz="2400" dirty="0">
              <a:solidFill>
                <a:srgbClr val="000000"/>
              </a:solidFill>
              <a:latin typeface="Arial" charset="0"/>
            </a:endParaRPr>
          </a:p>
          <a:p>
            <a:pPr marL="342900" indent="-342900">
              <a:buFont typeface="Arial" panose="020B0604020202020204" pitchFamily="34" charset="0"/>
              <a:buChar char="•"/>
            </a:pPr>
            <a:endParaRPr lang="en-GB" sz="2400" dirty="0">
              <a:solidFill>
                <a:srgbClr val="000000"/>
              </a:solidFill>
              <a:latin typeface="Arial" charset="0"/>
            </a:endParaRPr>
          </a:p>
          <a:p>
            <a:pPr marL="342900" indent="-342900">
              <a:buFont typeface="Arial" panose="020B0604020202020204" pitchFamily="34" charset="0"/>
              <a:buChar char="•"/>
            </a:pPr>
            <a:endParaRPr lang="en-GB" sz="2400" dirty="0">
              <a:solidFill>
                <a:srgbClr val="000000"/>
              </a:solidFill>
              <a:latin typeface="Arial" charset="0"/>
            </a:endParaRPr>
          </a:p>
        </p:txBody>
      </p:sp>
      <p:pic>
        <p:nvPicPr>
          <p:cNvPr id="4" name="Picture 3"/>
          <p:cNvPicPr>
            <a:picLocks noChangeAspect="1"/>
          </p:cNvPicPr>
          <p:nvPr/>
        </p:nvPicPr>
        <p:blipFill>
          <a:blip r:embed="rId3"/>
          <a:stretch>
            <a:fillRect/>
          </a:stretch>
        </p:blipFill>
        <p:spPr>
          <a:xfrm>
            <a:off x="539552" y="2060848"/>
            <a:ext cx="4590809" cy="3173990"/>
          </a:xfrm>
          <a:prstGeom prst="rect">
            <a:avLst/>
          </a:prstGeom>
        </p:spPr>
      </p:pic>
      <p:pic>
        <p:nvPicPr>
          <p:cNvPr id="5" name="Picture 4"/>
          <p:cNvPicPr>
            <a:picLocks noChangeAspect="1"/>
          </p:cNvPicPr>
          <p:nvPr/>
        </p:nvPicPr>
        <p:blipFill>
          <a:blip r:embed="rId4"/>
          <a:stretch>
            <a:fillRect/>
          </a:stretch>
        </p:blipFill>
        <p:spPr>
          <a:xfrm>
            <a:off x="4564452" y="2060848"/>
            <a:ext cx="4438436" cy="3068643"/>
          </a:xfrm>
          <a:prstGeom prst="rect">
            <a:avLst/>
          </a:prstGeom>
        </p:spPr>
      </p:pic>
    </p:spTree>
    <p:extLst>
      <p:ext uri="{BB962C8B-B14F-4D97-AF65-F5344CB8AC3E}">
        <p14:creationId xmlns:p14="http://schemas.microsoft.com/office/powerpoint/2010/main" val="499031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we set out to do?</a:t>
            </a:r>
          </a:p>
        </p:txBody>
      </p:sp>
      <p:sp>
        <p:nvSpPr>
          <p:cNvPr id="3" name="Rectangle 2"/>
          <p:cNvSpPr/>
          <p:nvPr/>
        </p:nvSpPr>
        <p:spPr>
          <a:xfrm>
            <a:off x="179512" y="116633"/>
            <a:ext cx="4392488" cy="5355312"/>
          </a:xfrm>
          <a:prstGeom prst="rect">
            <a:avLst/>
          </a:prstGeom>
        </p:spPr>
        <p:txBody>
          <a:bodyPr wrap="square">
            <a:spAutoFit/>
          </a:bodyPr>
          <a:lstStyle/>
          <a:p>
            <a:r>
              <a:rPr lang="en-GB" altLang="en-US" b="1" dirty="0" smtClean="0">
                <a:latin typeface="+mj-lt"/>
                <a:ea typeface="ＭＳ Ｐゴシック" panose="020B0600070205080204" pitchFamily="34" charset="-128"/>
              </a:rPr>
              <a:t>Vision</a:t>
            </a:r>
            <a:endParaRPr lang="en-GB" altLang="en-US" dirty="0">
              <a:latin typeface="+mj-lt"/>
              <a:ea typeface="ＭＳ Ｐゴシック" panose="020B0600070205080204" pitchFamily="34" charset="-128"/>
            </a:endParaRPr>
          </a:p>
          <a:p>
            <a:r>
              <a:rPr lang="en-GB" altLang="en-US" dirty="0">
                <a:latin typeface="+mj-lt"/>
                <a:ea typeface="ＭＳ Ｐゴシック" panose="020B0600070205080204" pitchFamily="34" charset="-128"/>
              </a:rPr>
              <a:t>Our vision is that there will be a range of housing options for older people in Lewisham whether they are: active and pre-retirement; retired, independent and active; more frail and in need of support.</a:t>
            </a:r>
          </a:p>
          <a:p>
            <a:endParaRPr lang="en-GB" altLang="en-US" dirty="0">
              <a:latin typeface="+mj-lt"/>
              <a:ea typeface="ＭＳ Ｐゴシック" panose="020B0600070205080204" pitchFamily="34" charset="-128"/>
            </a:endParaRPr>
          </a:p>
          <a:p>
            <a:r>
              <a:rPr lang="en-GB" altLang="en-US" dirty="0">
                <a:latin typeface="+mj-lt"/>
                <a:ea typeface="ＭＳ Ｐゴシック" panose="020B0600070205080204" pitchFamily="34" charset="-128"/>
              </a:rPr>
              <a:t>We want to help people to maintain their independence for as long as possible and we want people’s homes to be:</a:t>
            </a:r>
          </a:p>
          <a:p>
            <a:pPr marL="742950" lvl="1" indent="-285750">
              <a:buFont typeface="Arial" panose="020B0604020202020204" pitchFamily="34" charset="0"/>
              <a:buChar char="•"/>
            </a:pPr>
            <a:r>
              <a:rPr lang="en-GB" altLang="en-US" dirty="0">
                <a:latin typeface="+mj-lt"/>
                <a:ea typeface="ＭＳ Ｐゴシック" panose="020B0600070205080204" pitchFamily="34" charset="-128"/>
              </a:rPr>
              <a:t>suitable for their changing needs</a:t>
            </a:r>
          </a:p>
          <a:p>
            <a:pPr marL="742950" lvl="1" indent="-285750">
              <a:buFont typeface="Arial" panose="020B0604020202020204" pitchFamily="34" charset="0"/>
              <a:buChar char="•"/>
            </a:pPr>
            <a:r>
              <a:rPr lang="en-GB" altLang="en-US" dirty="0">
                <a:latin typeface="+mj-lt"/>
                <a:ea typeface="ＭＳ Ｐゴシック" panose="020B0600070205080204" pitchFamily="34" charset="-128"/>
              </a:rPr>
              <a:t>attractive, spacious and well located</a:t>
            </a:r>
          </a:p>
          <a:p>
            <a:pPr marL="742950" lvl="1" indent="-285750">
              <a:buFont typeface="Arial" panose="020B0604020202020204" pitchFamily="34" charset="0"/>
              <a:buChar char="•"/>
            </a:pPr>
            <a:r>
              <a:rPr lang="en-GB" altLang="en-US" dirty="0">
                <a:latin typeface="+mj-lt"/>
                <a:ea typeface="ＭＳ Ｐゴシック" panose="020B0600070205080204" pitchFamily="34" charset="-128"/>
              </a:rPr>
              <a:t>safe and secure</a:t>
            </a:r>
          </a:p>
          <a:p>
            <a:pPr marL="742950" lvl="1" indent="-285750">
              <a:buFont typeface="Arial" panose="020B0604020202020204" pitchFamily="34" charset="0"/>
              <a:buChar char="•"/>
            </a:pPr>
            <a:r>
              <a:rPr lang="en-GB" altLang="en-US" dirty="0">
                <a:latin typeface="+mj-lt"/>
                <a:ea typeface="ＭＳ Ｐゴシック" panose="020B0600070205080204" pitchFamily="34" charset="-128"/>
              </a:rPr>
              <a:t>affordable</a:t>
            </a:r>
          </a:p>
          <a:p>
            <a:pPr marL="742950" lvl="1" indent="-285750">
              <a:buFont typeface="Arial" panose="020B0604020202020204" pitchFamily="34" charset="0"/>
              <a:buChar char="•"/>
            </a:pPr>
            <a:r>
              <a:rPr lang="en-GB" altLang="en-US" dirty="0">
                <a:latin typeface="+mj-lt"/>
                <a:ea typeface="ＭＳ Ｐゴシック" panose="020B0600070205080204" pitchFamily="34" charset="-128"/>
              </a:rPr>
              <a:t>warm in the winter, comfortable in the summer</a:t>
            </a:r>
          </a:p>
          <a:p>
            <a:pPr marL="742950" lvl="1" indent="-285750">
              <a:buFont typeface="Arial" panose="020B0604020202020204" pitchFamily="34" charset="0"/>
              <a:buChar char="•"/>
            </a:pPr>
            <a:r>
              <a:rPr lang="en-GB" altLang="en-US" dirty="0">
                <a:latin typeface="+mj-lt"/>
                <a:ea typeface="ＭＳ Ｐゴシック" panose="020B0600070205080204" pitchFamily="34" charset="-128"/>
              </a:rPr>
              <a:t>helping to maintain and improve people’s health and wellbeing</a:t>
            </a:r>
          </a:p>
        </p:txBody>
      </p:sp>
      <p:sp>
        <p:nvSpPr>
          <p:cNvPr id="4" name="Rectangle 3"/>
          <p:cNvSpPr/>
          <p:nvPr/>
        </p:nvSpPr>
        <p:spPr>
          <a:xfrm>
            <a:off x="4644008" y="148680"/>
            <a:ext cx="4032448" cy="3416320"/>
          </a:xfrm>
          <a:prstGeom prst="rect">
            <a:avLst/>
          </a:prstGeom>
        </p:spPr>
        <p:txBody>
          <a:bodyPr wrap="square">
            <a:spAutoFit/>
          </a:bodyPr>
          <a:lstStyle/>
          <a:p>
            <a:r>
              <a:rPr lang="en-GB" b="1" dirty="0" smtClean="0"/>
              <a:t>Priorities</a:t>
            </a:r>
            <a:endParaRPr lang="en-GB" dirty="0"/>
          </a:p>
          <a:p>
            <a:pPr marL="285750" indent="-285750">
              <a:buFont typeface="Arial" panose="020B0604020202020204" pitchFamily="34" charset="0"/>
              <a:buChar char="•"/>
            </a:pPr>
            <a:r>
              <a:rPr lang="en-GB" dirty="0" smtClean="0"/>
              <a:t>Develop </a:t>
            </a:r>
            <a:r>
              <a:rPr lang="en-GB" dirty="0"/>
              <a:t>a new standard for older people’s housing in consultation with older people</a:t>
            </a:r>
          </a:p>
          <a:p>
            <a:pPr marL="285750" indent="-285750">
              <a:buFont typeface="Arial" panose="020B0604020202020204" pitchFamily="34" charset="0"/>
              <a:buChar char="•"/>
            </a:pPr>
            <a:r>
              <a:rPr lang="en-GB" dirty="0"/>
              <a:t>Improve sheltered housing quality and service </a:t>
            </a:r>
          </a:p>
          <a:p>
            <a:pPr marL="285750" indent="-285750">
              <a:buFont typeface="Arial" panose="020B0604020202020204" pitchFamily="34" charset="0"/>
              <a:buChar char="•"/>
            </a:pPr>
            <a:r>
              <a:rPr lang="en-GB" dirty="0"/>
              <a:t>Build new extra care</a:t>
            </a:r>
          </a:p>
          <a:p>
            <a:pPr marL="285750" indent="-285750">
              <a:buFont typeface="Arial" panose="020B0604020202020204" pitchFamily="34" charset="0"/>
              <a:buChar char="•"/>
            </a:pPr>
            <a:r>
              <a:rPr lang="en-GB" dirty="0"/>
              <a:t>De-commission in-house extra care</a:t>
            </a:r>
          </a:p>
          <a:p>
            <a:pPr marL="285750" indent="-285750">
              <a:buFontTx/>
              <a:buChar char="-"/>
            </a:pPr>
            <a:endParaRPr lang="en-GB" dirty="0"/>
          </a:p>
          <a:p>
            <a:r>
              <a:rPr lang="en-GB" b="1" dirty="0"/>
              <a:t>We wanted to, but didn’t, publish a formal strategy</a:t>
            </a:r>
          </a:p>
        </p:txBody>
      </p:sp>
    </p:spTree>
    <p:extLst>
      <p:ext uri="{BB962C8B-B14F-4D97-AF65-F5344CB8AC3E}">
        <p14:creationId xmlns:p14="http://schemas.microsoft.com/office/powerpoint/2010/main" val="109072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spoke to people</a:t>
            </a:r>
            <a:br>
              <a:rPr lang="en-GB" dirty="0"/>
            </a:br>
            <a:endParaRPr lang="en-GB" dirty="0"/>
          </a:p>
        </p:txBody>
      </p:sp>
      <p:sp>
        <p:nvSpPr>
          <p:cNvPr id="3" name="Rectangle 2"/>
          <p:cNvSpPr/>
          <p:nvPr/>
        </p:nvSpPr>
        <p:spPr>
          <a:xfrm>
            <a:off x="251520" y="620688"/>
            <a:ext cx="3960440" cy="3924151"/>
          </a:xfrm>
          <a:prstGeom prst="rect">
            <a:avLst/>
          </a:prstGeom>
        </p:spPr>
        <p:txBody>
          <a:bodyPr wrap="square">
            <a:spAutoFit/>
          </a:bodyPr>
          <a:lstStyle/>
          <a:p>
            <a:pPr eaLnBrk="1" hangingPunct="1"/>
            <a:r>
              <a:rPr lang="en-GB" altLang="en-US" b="1" dirty="0">
                <a:cs typeface="Arial" panose="020B0604020202020204" pitchFamily="34" charset="0"/>
              </a:rPr>
              <a:t>Older people in Lewisham said we should to develop housing that is:</a:t>
            </a:r>
          </a:p>
          <a:p>
            <a:pPr eaLnBrk="1" hangingPunct="1">
              <a:lnSpc>
                <a:spcPct val="150000"/>
              </a:lnSpc>
            </a:pPr>
            <a:r>
              <a:rPr lang="en-GB" altLang="en-US" i="1" dirty="0">
                <a:cs typeface="Arial" panose="020B0604020202020204" pitchFamily="34" charset="0"/>
              </a:rPr>
              <a:t>“Not too big”</a:t>
            </a:r>
          </a:p>
          <a:p>
            <a:pPr eaLnBrk="1" hangingPunct="1">
              <a:lnSpc>
                <a:spcPct val="150000"/>
              </a:lnSpc>
            </a:pPr>
            <a:r>
              <a:rPr lang="en-GB" altLang="en-US" i="1" dirty="0">
                <a:cs typeface="Arial" panose="020B0604020202020204" pitchFamily="34" charset="0"/>
              </a:rPr>
              <a:t> “situated near the shops, post office and bus stops”</a:t>
            </a:r>
          </a:p>
          <a:p>
            <a:pPr eaLnBrk="1" hangingPunct="1">
              <a:lnSpc>
                <a:spcPct val="150000"/>
              </a:lnSpc>
            </a:pPr>
            <a:r>
              <a:rPr lang="en-GB" altLang="en-US" i="1" dirty="0">
                <a:cs typeface="Arial" panose="020B0604020202020204" pitchFamily="34" charset="0"/>
              </a:rPr>
              <a:t>“Homely”</a:t>
            </a:r>
          </a:p>
          <a:p>
            <a:pPr eaLnBrk="1" hangingPunct="1">
              <a:lnSpc>
                <a:spcPct val="150000"/>
              </a:lnSpc>
            </a:pPr>
            <a:r>
              <a:rPr lang="en-GB" altLang="en-US" dirty="0">
                <a:cs typeface="Arial" panose="020B0604020202020204" pitchFamily="34" charset="0"/>
              </a:rPr>
              <a:t>With </a:t>
            </a:r>
          </a:p>
          <a:p>
            <a:pPr eaLnBrk="1" hangingPunct="1">
              <a:lnSpc>
                <a:spcPct val="150000"/>
              </a:lnSpc>
            </a:pPr>
            <a:r>
              <a:rPr lang="en-GB" altLang="en-US" i="1" dirty="0">
                <a:cs typeface="Arial" panose="020B0604020202020204" pitchFamily="34" charset="0"/>
              </a:rPr>
              <a:t>“Good showers and bathroom”</a:t>
            </a:r>
          </a:p>
          <a:p>
            <a:pPr eaLnBrk="1" hangingPunct="1">
              <a:lnSpc>
                <a:spcPct val="150000"/>
              </a:lnSpc>
            </a:pPr>
            <a:r>
              <a:rPr lang="en-GB" altLang="en-US" i="1" dirty="0">
                <a:cs typeface="Arial" panose="020B0604020202020204" pitchFamily="34" charset="0"/>
              </a:rPr>
              <a:t>“A shared lounge”</a:t>
            </a:r>
          </a:p>
          <a:p>
            <a:pPr eaLnBrk="1" hangingPunct="1"/>
            <a:endParaRPr lang="en-GB" altLang="en-US" sz="2400" dirty="0">
              <a:latin typeface="Calibri" panose="020F0502020204030204" pitchFamily="34" charset="0"/>
            </a:endParaRPr>
          </a:p>
        </p:txBody>
      </p:sp>
      <p:sp>
        <p:nvSpPr>
          <p:cNvPr id="4" name="Text Box 10"/>
          <p:cNvSpPr txBox="1">
            <a:spLocks noChangeArrowheads="1"/>
          </p:cNvSpPr>
          <p:nvPr/>
        </p:nvSpPr>
        <p:spPr bwMode="auto">
          <a:xfrm>
            <a:off x="4788024" y="620688"/>
            <a:ext cx="3888432"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dirty="0" smtClean="0">
                <a:latin typeface="+mj-lt"/>
              </a:rPr>
              <a:t>They also told us:</a:t>
            </a:r>
            <a:endParaRPr lang="en-GB" altLang="en-US" dirty="0">
              <a:latin typeface="+mj-lt"/>
            </a:endParaRPr>
          </a:p>
          <a:p>
            <a:pPr eaLnBrk="1" hangingPunct="1">
              <a:lnSpc>
                <a:spcPct val="150000"/>
              </a:lnSpc>
            </a:pPr>
            <a:r>
              <a:rPr lang="en-GB" altLang="en-US" b="0" i="1" dirty="0">
                <a:latin typeface="+mj-lt"/>
              </a:rPr>
              <a:t>“Having to downsize possessions is a problem</a:t>
            </a:r>
            <a:r>
              <a:rPr lang="en-GB" altLang="en-US" b="0" i="1" dirty="0" smtClean="0">
                <a:latin typeface="+mj-lt"/>
              </a:rPr>
              <a:t>”</a:t>
            </a:r>
            <a:endParaRPr lang="en-GB" altLang="en-US" b="0" i="1" dirty="0">
              <a:latin typeface="+mj-lt"/>
            </a:endParaRPr>
          </a:p>
          <a:p>
            <a:pPr eaLnBrk="1" hangingPunct="1">
              <a:lnSpc>
                <a:spcPct val="150000"/>
              </a:lnSpc>
            </a:pPr>
            <a:r>
              <a:rPr lang="en-GB" altLang="en-US" b="0" i="1" dirty="0">
                <a:latin typeface="+mj-lt"/>
              </a:rPr>
              <a:t>“Encouraging people to stay in their homes and share with other people is an </a:t>
            </a:r>
            <a:r>
              <a:rPr lang="en-GB" altLang="en-US" b="0" i="1" dirty="0" smtClean="0">
                <a:latin typeface="+mj-lt"/>
              </a:rPr>
              <a:t>alternative </a:t>
            </a:r>
            <a:r>
              <a:rPr lang="en-GB" altLang="en-US" b="0" i="1" dirty="0">
                <a:latin typeface="+mj-lt"/>
              </a:rPr>
              <a:t>option</a:t>
            </a:r>
            <a:r>
              <a:rPr lang="en-GB" altLang="en-US" b="0" i="1" dirty="0" smtClean="0">
                <a:latin typeface="+mj-lt"/>
              </a:rPr>
              <a:t>”</a:t>
            </a:r>
            <a:endParaRPr lang="en-GB" altLang="en-US" b="0" i="1" dirty="0">
              <a:latin typeface="+mj-lt"/>
            </a:endParaRPr>
          </a:p>
          <a:p>
            <a:pPr eaLnBrk="1" hangingPunct="1">
              <a:lnSpc>
                <a:spcPct val="150000"/>
              </a:lnSpc>
            </a:pPr>
            <a:r>
              <a:rPr lang="en-GB" altLang="en-US" b="0" i="1" dirty="0">
                <a:latin typeface="+mj-lt"/>
              </a:rPr>
              <a:t>“There aren’t enough options for home owners</a:t>
            </a:r>
            <a:r>
              <a:rPr lang="en-GB" altLang="en-US" b="0" i="1" dirty="0" smtClean="0">
                <a:latin typeface="+mj-lt"/>
              </a:rPr>
              <a:t>”</a:t>
            </a:r>
            <a:endParaRPr lang="en-GB" altLang="en-US" b="0" i="1" dirty="0">
              <a:latin typeface="+mj-lt"/>
            </a:endParaRPr>
          </a:p>
          <a:p>
            <a:pPr eaLnBrk="1" hangingPunct="1">
              <a:lnSpc>
                <a:spcPct val="150000"/>
              </a:lnSpc>
            </a:pPr>
            <a:r>
              <a:rPr lang="en-GB" altLang="en-US" b="0" i="1" dirty="0">
                <a:latin typeface="+mj-lt"/>
              </a:rPr>
              <a:t>“Noise can be really difficult for some older people”</a:t>
            </a:r>
          </a:p>
          <a:p>
            <a:pPr eaLnBrk="1" hangingPunct="1">
              <a:lnSpc>
                <a:spcPct val="150000"/>
              </a:lnSpc>
              <a:spcBef>
                <a:spcPct val="50000"/>
              </a:spcBef>
            </a:pPr>
            <a:r>
              <a:rPr lang="en-GB" altLang="en-US" b="0" i="1" dirty="0">
                <a:latin typeface="+mj-lt"/>
              </a:rPr>
              <a:t>“Social isolation is a problem”</a:t>
            </a:r>
          </a:p>
        </p:txBody>
      </p:sp>
    </p:spTree>
    <p:extLst>
      <p:ext uri="{BB962C8B-B14F-4D97-AF65-F5344CB8AC3E}">
        <p14:creationId xmlns:p14="http://schemas.microsoft.com/office/powerpoint/2010/main" val="1231341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developed a new standard</a:t>
            </a:r>
            <a:br>
              <a:rPr lang="en-GB" dirty="0"/>
            </a:br>
            <a:endParaRPr lang="en-GB" dirty="0"/>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556792"/>
            <a:ext cx="3990720" cy="285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8"/>
          <p:cNvSpPr txBox="1">
            <a:spLocks noChangeArrowheads="1"/>
          </p:cNvSpPr>
          <p:nvPr/>
        </p:nvSpPr>
        <p:spPr bwMode="auto">
          <a:xfrm>
            <a:off x="827584" y="1268760"/>
            <a:ext cx="3024336" cy="3970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b="1" dirty="0" smtClean="0">
                <a:latin typeface="+mj-lt"/>
              </a:rPr>
              <a:t>Housing for older people in Lewisham should be:</a:t>
            </a:r>
            <a:endParaRPr lang="en-GB" altLang="en-US" b="1" dirty="0">
              <a:latin typeface="+mj-lt"/>
            </a:endParaRPr>
          </a:p>
          <a:p>
            <a:pPr marL="342900" indent="-342900" eaLnBrk="1" hangingPunct="1">
              <a:buFont typeface="Arial" panose="020B0604020202020204" pitchFamily="34" charset="0"/>
              <a:buChar char="•"/>
            </a:pPr>
            <a:r>
              <a:rPr lang="en-GB" altLang="en-US" sz="2400" i="1" dirty="0" smtClean="0">
                <a:latin typeface="Calibri" panose="020F0502020204030204" pitchFamily="34" charset="0"/>
              </a:rPr>
              <a:t>spacious </a:t>
            </a:r>
            <a:endParaRPr lang="en-GB" altLang="en-US" sz="2400" i="1" dirty="0">
              <a:latin typeface="Calibri" panose="020F0502020204030204" pitchFamily="34" charset="0"/>
            </a:endParaRPr>
          </a:p>
          <a:p>
            <a:pPr marL="342900" indent="-342900" eaLnBrk="1" hangingPunct="1">
              <a:buFont typeface="Arial" panose="020B0604020202020204" pitchFamily="34" charset="0"/>
              <a:buChar char="•"/>
            </a:pPr>
            <a:r>
              <a:rPr lang="en-GB" altLang="en-US" sz="2400" i="1" dirty="0" smtClean="0">
                <a:latin typeface="Calibri" panose="020F0502020204030204" pitchFamily="34" charset="0"/>
              </a:rPr>
              <a:t>wheelchair </a:t>
            </a:r>
            <a:r>
              <a:rPr lang="en-GB" altLang="en-US" sz="2400" i="1" dirty="0">
                <a:latin typeface="Calibri" panose="020F0502020204030204" pitchFamily="34" charset="0"/>
              </a:rPr>
              <a:t>accessible </a:t>
            </a:r>
          </a:p>
          <a:p>
            <a:pPr marL="342900" indent="-342900" eaLnBrk="1" hangingPunct="1">
              <a:buFont typeface="Arial" panose="020B0604020202020204" pitchFamily="34" charset="0"/>
              <a:buChar char="•"/>
            </a:pPr>
            <a:r>
              <a:rPr lang="en-GB" altLang="en-US" sz="2400" i="1" dirty="0" smtClean="0">
                <a:latin typeface="Calibri" panose="020F0502020204030204" pitchFamily="34" charset="0"/>
              </a:rPr>
              <a:t>self </a:t>
            </a:r>
            <a:r>
              <a:rPr lang="en-GB" altLang="en-US" sz="2400" i="1" dirty="0">
                <a:latin typeface="Calibri" panose="020F0502020204030204" pitchFamily="34" charset="0"/>
              </a:rPr>
              <a:t>contained homes, with full  bathroom facilities</a:t>
            </a:r>
          </a:p>
          <a:p>
            <a:pPr marL="342900" indent="-342900" eaLnBrk="1" hangingPunct="1">
              <a:buFont typeface="Arial" panose="020B0604020202020204" pitchFamily="34" charset="0"/>
              <a:buChar char="•"/>
            </a:pPr>
            <a:r>
              <a:rPr lang="en-GB" altLang="en-US" sz="2400" i="1" dirty="0" smtClean="0">
                <a:latin typeface="Calibri" panose="020F0502020204030204" pitchFamily="34" charset="0"/>
              </a:rPr>
              <a:t>“</a:t>
            </a:r>
            <a:r>
              <a:rPr lang="en-GB" altLang="en-US" sz="2400" i="1" dirty="0">
                <a:latin typeface="Calibri" panose="020F0502020204030204" pitchFamily="34" charset="0"/>
              </a:rPr>
              <a:t>Care ready” </a:t>
            </a:r>
          </a:p>
          <a:p>
            <a:pPr marL="342900" indent="-342900" eaLnBrk="1" hangingPunct="1">
              <a:buFont typeface="Arial" panose="020B0604020202020204" pitchFamily="34" charset="0"/>
              <a:buChar char="•"/>
            </a:pPr>
            <a:r>
              <a:rPr lang="en-GB" altLang="en-US" sz="2400" i="1" dirty="0" smtClean="0">
                <a:latin typeface="Calibri" panose="020F0502020204030204" pitchFamily="34" charset="0"/>
              </a:rPr>
              <a:t>community </a:t>
            </a:r>
            <a:r>
              <a:rPr lang="en-GB" altLang="en-US" sz="2400" i="1" dirty="0">
                <a:latin typeface="Calibri" panose="020F0502020204030204" pitchFamily="34" charset="0"/>
              </a:rPr>
              <a:t>focused</a:t>
            </a:r>
          </a:p>
          <a:p>
            <a:pPr eaLnBrk="1" hangingPunct="1"/>
            <a:endParaRPr lang="en-GB" altLang="en-US" sz="2400" b="1" dirty="0">
              <a:latin typeface="Calibri" panose="020F0502020204030204" pitchFamily="34" charset="0"/>
            </a:endParaRPr>
          </a:p>
        </p:txBody>
      </p:sp>
    </p:spTree>
    <p:extLst>
      <p:ext uri="{BB962C8B-B14F-4D97-AF65-F5344CB8AC3E}">
        <p14:creationId xmlns:p14="http://schemas.microsoft.com/office/powerpoint/2010/main" val="3347102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1E68D1F4A64A48B8F57DD6A55A8466" ma:contentTypeVersion="0" ma:contentTypeDescription="Create a new document." ma:contentTypeScope="" ma:versionID="3cef1c1bdd98739b170abbd7f4e6ddfc">
  <xsd:schema xmlns:xsd="http://www.w3.org/2001/XMLSchema" xmlns:xs="http://www.w3.org/2001/XMLSchema" xmlns:p="http://schemas.microsoft.com/office/2006/metadata/properties" xmlns:ns2="addbfab8-f567-4b82-9bd9-08ead54e196e" targetNamespace="http://schemas.microsoft.com/office/2006/metadata/properties" ma:root="true" ma:fieldsID="d5bd7a957212f84c546d822498697458" ns2:_="">
    <xsd:import namespace="addbfab8-f567-4b82-9bd9-08ead54e196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bfab8-f567-4b82-9bd9-08ead54e19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92818-0FEA-4FBC-9D29-F9CB2B9A8E08}">
  <ds:schemaRefs>
    <ds:schemaRef ds:uri="http://purl.org/dc/elements/1.1/"/>
    <ds:schemaRef ds:uri="addbfab8-f567-4b82-9bd9-08ead54e196e"/>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A16D90A-C885-483F-9161-153C2E941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bfab8-f567-4b82-9bd9-08ead54e1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3522</TotalTime>
  <Words>1148</Words>
  <Application>Microsoft Office PowerPoint</Application>
  <PresentationFormat>On-screen Show (4:3)</PresentationFormat>
  <Paragraphs>147</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Calibri</vt:lpstr>
      <vt:lpstr>Blank Presentation</vt:lpstr>
      <vt:lpstr>Housing Strategy in Lewisham</vt:lpstr>
      <vt:lpstr>PowerPoint Presentation</vt:lpstr>
      <vt:lpstr>Population growth</vt:lpstr>
      <vt:lpstr>The Housing Market</vt:lpstr>
      <vt:lpstr>Tenure in Lewisham</vt:lpstr>
      <vt:lpstr>Tenure in Lewisham</vt:lpstr>
      <vt:lpstr>What did we set out to do?</vt:lpstr>
      <vt:lpstr>We spoke to people </vt:lpstr>
      <vt:lpstr>We developed a new standard </vt:lpstr>
      <vt:lpstr>We improved our sheltered housing offer </vt:lpstr>
      <vt:lpstr>Meet me at Lewisham Homes </vt:lpstr>
      <vt:lpstr>We closed our in-house extra care</vt:lpstr>
      <vt:lpstr>Conrad Court, Surrey Quays </vt:lpstr>
      <vt:lpstr>Hazelhurst Court, Beckenham Hill</vt:lpstr>
      <vt:lpstr>Campshill Road, Lewisham Park </vt:lpstr>
      <vt:lpstr>Futureproofing newbuild housing </vt:lpstr>
      <vt:lpstr>Where are we going?</vt:lpstr>
      <vt:lpstr>Questions</vt:lpstr>
    </vt:vector>
  </TitlesOfParts>
  <Company>London Borough of Lewisham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gavrielm</dc:creator>
  <cp:lastModifiedBy>Harper, Laura</cp:lastModifiedBy>
  <cp:revision>263</cp:revision>
  <cp:lastPrinted>2018-05-16T16:12:34Z</cp:lastPrinted>
  <dcterms:created xsi:type="dcterms:W3CDTF">2014-07-11T12:05:11Z</dcterms:created>
  <dcterms:modified xsi:type="dcterms:W3CDTF">2018-07-05T14:51:21Z</dcterms:modified>
</cp:coreProperties>
</file>