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3" r:id="rId3"/>
    <p:sldId id="262" r:id="rId4"/>
    <p:sldId id="271" r:id="rId5"/>
    <p:sldId id="264" r:id="rId6"/>
    <p:sldId id="265" r:id="rId7"/>
    <p:sldId id="267" r:id="rId8"/>
    <p:sldId id="268" r:id="rId9"/>
    <p:sldId id="266" r:id="rId10"/>
    <p:sldId id="269" r:id="rId11"/>
    <p:sldId id="270" r:id="rId12"/>
    <p:sldId id="261" r:id="rId13"/>
    <p:sldId id="272" r:id="rId14"/>
    <p:sldId id="259" r:id="rId15"/>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250" autoAdjust="0"/>
  </p:normalViewPr>
  <p:slideViewPr>
    <p:cSldViewPr showGuides="1">
      <p:cViewPr varScale="1">
        <p:scale>
          <a:sx n="79" d="100"/>
          <a:sy n="79" d="100"/>
        </p:scale>
        <p:origin x="1570" y="4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gel\Documents\Race%20Equality%20Foundation\popul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gel\Documents\Race%20Equality%20Foundation\respond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gel\Documents\Race%20Equality%20Foundation\respond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Ethnicity by age group</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Poptot!$D$22</c:f>
              <c:strCache>
                <c:ptCount val="1"/>
                <c:pt idx="0">
                  <c:v>under 20</c:v>
                </c:pt>
              </c:strCache>
            </c:strRef>
          </c:tx>
          <c:spPr>
            <a:solidFill>
              <a:schemeClr val="accent1"/>
            </a:solidFill>
            <a:ln>
              <a:noFill/>
            </a:ln>
            <a:effectLst/>
          </c:spPr>
          <c:invertIfNegative val="0"/>
          <c:cat>
            <c:strRef>
              <c:f>Poptot!$C$23:$C$31</c:f>
              <c:strCache>
                <c:ptCount val="7"/>
                <c:pt idx="0">
                  <c:v>White British (45,679,070)</c:v>
                </c:pt>
                <c:pt idx="1">
                  <c:v>White other (2,504,218)</c:v>
                </c:pt>
                <c:pt idx="2">
                  <c:v>Indian (1,428,507)</c:v>
                </c:pt>
                <c:pt idx="3">
                  <c:v>Pakistani (1,143,420)</c:v>
                </c:pt>
                <c:pt idx="4">
                  <c:v>Black African (1,006,368)</c:v>
                </c:pt>
                <c:pt idx="5">
                  <c:v>Black Caribbean (602,689)</c:v>
                </c:pt>
                <c:pt idx="6">
                  <c:v>Bangladeshi (455,880)</c:v>
                </c:pt>
              </c:strCache>
              <c:extLst/>
            </c:strRef>
          </c:cat>
          <c:val>
            <c:numRef>
              <c:f>Poptot!$D$23:$D$31</c:f>
              <c:numCache>
                <c:formatCode>0%</c:formatCode>
                <c:ptCount val="7"/>
                <c:pt idx="0">
                  <c:v>0.23464634897339198</c:v>
                </c:pt>
                <c:pt idx="1">
                  <c:v>0.19206474835657278</c:v>
                </c:pt>
                <c:pt idx="2">
                  <c:v>0.24813599093319108</c:v>
                </c:pt>
                <c:pt idx="3">
                  <c:v>0.40502352591348761</c:v>
                </c:pt>
                <c:pt idx="4">
                  <c:v>0.37761534547998349</c:v>
                </c:pt>
                <c:pt idx="5">
                  <c:v>0.2379751414079235</c:v>
                </c:pt>
                <c:pt idx="6">
                  <c:v>0.42763885232956039</c:v>
                </c:pt>
              </c:numCache>
              <c:extLst/>
            </c:numRef>
          </c:val>
          <c:extLst>
            <c:ext xmlns:c16="http://schemas.microsoft.com/office/drawing/2014/chart" uri="{C3380CC4-5D6E-409C-BE32-E72D297353CC}">
              <c16:uniqueId val="{00000000-9280-4CC6-AC7D-9D4EA16EFF5A}"/>
            </c:ext>
          </c:extLst>
        </c:ser>
        <c:ser>
          <c:idx val="1"/>
          <c:order val="1"/>
          <c:tx>
            <c:strRef>
              <c:f>Poptot!$E$22</c:f>
              <c:strCache>
                <c:ptCount val="1"/>
                <c:pt idx="0">
                  <c:v>20-34</c:v>
                </c:pt>
              </c:strCache>
            </c:strRef>
          </c:tx>
          <c:spPr>
            <a:solidFill>
              <a:schemeClr val="accent2"/>
            </a:solidFill>
            <a:ln>
              <a:noFill/>
            </a:ln>
            <a:effectLst/>
          </c:spPr>
          <c:invertIfNegative val="0"/>
          <c:cat>
            <c:strRef>
              <c:f>Poptot!$C$23:$C$31</c:f>
              <c:strCache>
                <c:ptCount val="7"/>
                <c:pt idx="0">
                  <c:v>White British (45,679,070)</c:v>
                </c:pt>
                <c:pt idx="1">
                  <c:v>White other (2,504,218)</c:v>
                </c:pt>
                <c:pt idx="2">
                  <c:v>Indian (1,428,507)</c:v>
                </c:pt>
                <c:pt idx="3">
                  <c:v>Pakistani (1,143,420)</c:v>
                </c:pt>
                <c:pt idx="4">
                  <c:v>Black African (1,006,368)</c:v>
                </c:pt>
                <c:pt idx="5">
                  <c:v>Black Caribbean (602,689)</c:v>
                </c:pt>
                <c:pt idx="6">
                  <c:v>Bangladeshi (455,880)</c:v>
                </c:pt>
              </c:strCache>
              <c:extLst/>
            </c:strRef>
          </c:cat>
          <c:val>
            <c:numRef>
              <c:f>Poptot!$E$23:$E$31</c:f>
              <c:numCache>
                <c:formatCode>0%</c:formatCode>
                <c:ptCount val="7"/>
                <c:pt idx="0">
                  <c:v>0.17489618330670917</c:v>
                </c:pt>
                <c:pt idx="1">
                  <c:v>0.40279360662689911</c:v>
                </c:pt>
                <c:pt idx="2">
                  <c:v>0.30484414847109603</c:v>
                </c:pt>
                <c:pt idx="3">
                  <c:v>0.2880525091392489</c:v>
                </c:pt>
                <c:pt idx="4">
                  <c:v>0.26801031034373113</c:v>
                </c:pt>
                <c:pt idx="5">
                  <c:v>0.19098573227651408</c:v>
                </c:pt>
                <c:pt idx="6">
                  <c:v>0.29714617881898747</c:v>
                </c:pt>
              </c:numCache>
              <c:extLst/>
            </c:numRef>
          </c:val>
          <c:extLst>
            <c:ext xmlns:c16="http://schemas.microsoft.com/office/drawing/2014/chart" uri="{C3380CC4-5D6E-409C-BE32-E72D297353CC}">
              <c16:uniqueId val="{00000001-9280-4CC6-AC7D-9D4EA16EFF5A}"/>
            </c:ext>
          </c:extLst>
        </c:ser>
        <c:ser>
          <c:idx val="2"/>
          <c:order val="2"/>
          <c:tx>
            <c:strRef>
              <c:f>Poptot!$F$22</c:f>
              <c:strCache>
                <c:ptCount val="1"/>
                <c:pt idx="0">
                  <c:v>35-49</c:v>
                </c:pt>
              </c:strCache>
            </c:strRef>
          </c:tx>
          <c:spPr>
            <a:solidFill>
              <a:schemeClr val="accent3"/>
            </a:solidFill>
            <a:ln>
              <a:noFill/>
            </a:ln>
            <a:effectLst/>
          </c:spPr>
          <c:invertIfNegative val="0"/>
          <c:cat>
            <c:strRef>
              <c:f>Poptot!$C$23:$C$31</c:f>
              <c:strCache>
                <c:ptCount val="7"/>
                <c:pt idx="0">
                  <c:v>White British (45,679,070)</c:v>
                </c:pt>
                <c:pt idx="1">
                  <c:v>White other (2,504,218)</c:v>
                </c:pt>
                <c:pt idx="2">
                  <c:v>Indian (1,428,507)</c:v>
                </c:pt>
                <c:pt idx="3">
                  <c:v>Pakistani (1,143,420)</c:v>
                </c:pt>
                <c:pt idx="4">
                  <c:v>Black African (1,006,368)</c:v>
                </c:pt>
                <c:pt idx="5">
                  <c:v>Black Caribbean (602,689)</c:v>
                </c:pt>
                <c:pt idx="6">
                  <c:v>Bangladeshi (455,880)</c:v>
                </c:pt>
              </c:strCache>
              <c:extLst/>
            </c:strRef>
          </c:cat>
          <c:val>
            <c:numRef>
              <c:f>Poptot!$F$23:$F$31</c:f>
              <c:numCache>
                <c:formatCode>0%</c:formatCode>
                <c:ptCount val="7"/>
                <c:pt idx="0">
                  <c:v>0.20847819362346912</c:v>
                </c:pt>
                <c:pt idx="1">
                  <c:v>0.23983734642910481</c:v>
                </c:pt>
                <c:pt idx="2">
                  <c:v>0.21895587490995844</c:v>
                </c:pt>
                <c:pt idx="3">
                  <c:v>0.17859229329555193</c:v>
                </c:pt>
                <c:pt idx="4">
                  <c:v>0.25087641896403701</c:v>
                </c:pt>
                <c:pt idx="5">
                  <c:v>0.27338809900296834</c:v>
                </c:pt>
                <c:pt idx="6">
                  <c:v>0.17629858734754761</c:v>
                </c:pt>
              </c:numCache>
              <c:extLst/>
            </c:numRef>
          </c:val>
          <c:extLst>
            <c:ext xmlns:c16="http://schemas.microsoft.com/office/drawing/2014/chart" uri="{C3380CC4-5D6E-409C-BE32-E72D297353CC}">
              <c16:uniqueId val="{00000002-9280-4CC6-AC7D-9D4EA16EFF5A}"/>
            </c:ext>
          </c:extLst>
        </c:ser>
        <c:ser>
          <c:idx val="3"/>
          <c:order val="3"/>
          <c:tx>
            <c:strRef>
              <c:f>Poptot!$G$22</c:f>
              <c:strCache>
                <c:ptCount val="1"/>
                <c:pt idx="0">
                  <c:v>50-64</c:v>
                </c:pt>
              </c:strCache>
            </c:strRef>
          </c:tx>
          <c:spPr>
            <a:solidFill>
              <a:schemeClr val="accent4"/>
            </a:solidFill>
            <a:ln>
              <a:noFill/>
            </a:ln>
            <a:effectLst/>
          </c:spPr>
          <c:invertIfNegative val="0"/>
          <c:cat>
            <c:strRef>
              <c:f>Poptot!$C$23:$C$31</c:f>
              <c:strCache>
                <c:ptCount val="7"/>
                <c:pt idx="0">
                  <c:v>White British (45,679,070)</c:v>
                </c:pt>
                <c:pt idx="1">
                  <c:v>White other (2,504,218)</c:v>
                </c:pt>
                <c:pt idx="2">
                  <c:v>Indian (1,428,507)</c:v>
                </c:pt>
                <c:pt idx="3">
                  <c:v>Pakistani (1,143,420)</c:v>
                </c:pt>
                <c:pt idx="4">
                  <c:v>Black African (1,006,368)</c:v>
                </c:pt>
                <c:pt idx="5">
                  <c:v>Black Caribbean (602,689)</c:v>
                </c:pt>
                <c:pt idx="6">
                  <c:v>Bangladeshi (455,880)</c:v>
                </c:pt>
              </c:strCache>
              <c:extLst/>
            </c:strRef>
          </c:cat>
          <c:val>
            <c:numRef>
              <c:f>Poptot!$G$23:$G$31</c:f>
              <c:numCache>
                <c:formatCode>0%</c:formatCode>
                <c:ptCount val="7"/>
                <c:pt idx="0">
                  <c:v>0.19623265097122161</c:v>
                </c:pt>
                <c:pt idx="1">
                  <c:v>0.10318151215269597</c:v>
                </c:pt>
                <c:pt idx="2">
                  <c:v>0.14750085228843821</c:v>
                </c:pt>
                <c:pt idx="3">
                  <c:v>8.501513004845114E-2</c:v>
                </c:pt>
                <c:pt idx="4">
                  <c:v>7.9674631943781993E-2</c:v>
                </c:pt>
                <c:pt idx="5">
                  <c:v>0.16020700560322157</c:v>
                </c:pt>
                <c:pt idx="6">
                  <c:v>6.2527419496358691E-2</c:v>
                </c:pt>
              </c:numCache>
              <c:extLst/>
            </c:numRef>
          </c:val>
          <c:extLst>
            <c:ext xmlns:c16="http://schemas.microsoft.com/office/drawing/2014/chart" uri="{C3380CC4-5D6E-409C-BE32-E72D297353CC}">
              <c16:uniqueId val="{00000003-9280-4CC6-AC7D-9D4EA16EFF5A}"/>
            </c:ext>
          </c:extLst>
        </c:ser>
        <c:ser>
          <c:idx val="4"/>
          <c:order val="4"/>
          <c:tx>
            <c:strRef>
              <c:f>Poptot!$H$22</c:f>
              <c:strCache>
                <c:ptCount val="1"/>
                <c:pt idx="0">
                  <c:v>65 and over</c:v>
                </c:pt>
              </c:strCache>
            </c:strRef>
          </c:tx>
          <c:spPr>
            <a:solidFill>
              <a:schemeClr val="accent5"/>
            </a:solidFill>
            <a:ln>
              <a:noFill/>
            </a:ln>
            <a:effectLst/>
          </c:spPr>
          <c:invertIfNegative val="0"/>
          <c:cat>
            <c:strRef>
              <c:f>Poptot!$C$23:$C$31</c:f>
              <c:strCache>
                <c:ptCount val="7"/>
                <c:pt idx="0">
                  <c:v>White British (45,679,070)</c:v>
                </c:pt>
                <c:pt idx="1">
                  <c:v>White other (2,504,218)</c:v>
                </c:pt>
                <c:pt idx="2">
                  <c:v>Indian (1,428,507)</c:v>
                </c:pt>
                <c:pt idx="3">
                  <c:v>Pakistani (1,143,420)</c:v>
                </c:pt>
                <c:pt idx="4">
                  <c:v>Black African (1,006,368)</c:v>
                </c:pt>
                <c:pt idx="5">
                  <c:v>Black Caribbean (602,689)</c:v>
                </c:pt>
                <c:pt idx="6">
                  <c:v>Bangladeshi (455,880)</c:v>
                </c:pt>
              </c:strCache>
              <c:extLst/>
            </c:strRef>
          </c:cat>
          <c:val>
            <c:numRef>
              <c:f>Poptot!$H$23:$H$31</c:f>
              <c:numCache>
                <c:formatCode>0%</c:formatCode>
                <c:ptCount val="7"/>
                <c:pt idx="0">
                  <c:v>0.18574662312520812</c:v>
                </c:pt>
                <c:pt idx="1">
                  <c:v>6.212278643472733E-2</c:v>
                </c:pt>
                <c:pt idx="2">
                  <c:v>8.0563133397316217E-2</c:v>
                </c:pt>
                <c:pt idx="3">
                  <c:v>4.3316541603260393E-2</c:v>
                </c:pt>
                <c:pt idx="4">
                  <c:v>2.3823293268466404E-2</c:v>
                </c:pt>
                <c:pt idx="5">
                  <c:v>0.1374440217093725</c:v>
                </c:pt>
                <c:pt idx="6">
                  <c:v>3.6388962007545843E-2</c:v>
                </c:pt>
              </c:numCache>
              <c:extLst/>
            </c:numRef>
          </c:val>
          <c:extLst>
            <c:ext xmlns:c16="http://schemas.microsoft.com/office/drawing/2014/chart" uri="{C3380CC4-5D6E-409C-BE32-E72D297353CC}">
              <c16:uniqueId val="{00000004-9280-4CC6-AC7D-9D4EA16EFF5A}"/>
            </c:ext>
          </c:extLst>
        </c:ser>
        <c:dLbls>
          <c:showLegendKey val="0"/>
          <c:showVal val="0"/>
          <c:showCatName val="0"/>
          <c:showSerName val="0"/>
          <c:showPercent val="0"/>
          <c:showBubbleSize val="0"/>
        </c:dLbls>
        <c:gapWidth val="150"/>
        <c:overlap val="100"/>
        <c:axId val="130613272"/>
        <c:axId val="177245656"/>
      </c:barChart>
      <c:catAx>
        <c:axId val="130613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245656"/>
        <c:crosses val="autoZero"/>
        <c:auto val="1"/>
        <c:lblAlgn val="ctr"/>
        <c:lblOffset val="100"/>
        <c:noMultiLvlLbl val="0"/>
      </c:catAx>
      <c:valAx>
        <c:axId val="1772456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61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2824904618882"/>
          <c:y val="0.11863087556397563"/>
          <c:w val="0.79518485447051079"/>
          <c:h val="0.82511752637926139"/>
        </c:manualLayout>
      </c:layout>
      <c:barChart>
        <c:barDir val="bar"/>
        <c:grouping val="percentStacked"/>
        <c:varyColors val="0"/>
        <c:ser>
          <c:idx val="0"/>
          <c:order val="0"/>
          <c:tx>
            <c:strRef>
              <c:f>'hh all'!$I$4</c:f>
              <c:strCache>
                <c:ptCount val="1"/>
                <c:pt idx="0">
                  <c:v>Couple</c:v>
                </c:pt>
              </c:strCache>
            </c:strRef>
          </c:tx>
          <c:spPr>
            <a:solidFill>
              <a:schemeClr val="accent2">
                <a:lumMod val="75000"/>
              </a:schemeClr>
            </a:solidFill>
            <a:ln>
              <a:noFill/>
            </a:ln>
            <a:effectLst/>
          </c:spPr>
          <c:invertIfNegative val="0"/>
          <c:cat>
            <c:strRef>
              <c:f>'hh all'!$H$5:$H$12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all'!$I$5:$I$12</c:f>
              <c:numCache>
                <c:formatCode>General</c:formatCode>
                <c:ptCount val="8"/>
                <c:pt idx="0">
                  <c:v>460004</c:v>
                </c:pt>
                <c:pt idx="1">
                  <c:v>20662</c:v>
                </c:pt>
                <c:pt idx="2">
                  <c:v>9450</c:v>
                </c:pt>
                <c:pt idx="3">
                  <c:v>4715</c:v>
                </c:pt>
                <c:pt idx="4">
                  <c:v>1421</c:v>
                </c:pt>
                <c:pt idx="5">
                  <c:v>357</c:v>
                </c:pt>
                <c:pt idx="6">
                  <c:v>1563</c:v>
                </c:pt>
                <c:pt idx="7">
                  <c:v>3156</c:v>
                </c:pt>
              </c:numCache>
            </c:numRef>
          </c:val>
          <c:extLst>
            <c:ext xmlns:c16="http://schemas.microsoft.com/office/drawing/2014/chart" uri="{C3380CC4-5D6E-409C-BE32-E72D297353CC}">
              <c16:uniqueId val="{00000000-BEF8-4CD4-8EF7-BF78C0C3F1CF}"/>
            </c:ext>
          </c:extLst>
        </c:ser>
        <c:ser>
          <c:idx val="1"/>
          <c:order val="1"/>
          <c:tx>
            <c:strRef>
              <c:f>'hh all'!$J$4</c:f>
              <c:strCache>
                <c:ptCount val="1"/>
                <c:pt idx="0">
                  <c:v>Single</c:v>
                </c:pt>
              </c:strCache>
            </c:strRef>
          </c:tx>
          <c:spPr>
            <a:solidFill>
              <a:schemeClr val="accent3">
                <a:lumMod val="75000"/>
              </a:schemeClr>
            </a:solidFill>
            <a:ln>
              <a:noFill/>
            </a:ln>
            <a:effectLst/>
          </c:spPr>
          <c:invertIfNegative val="0"/>
          <c:cat>
            <c:strRef>
              <c:f>'hh all'!$H$5:$H$12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all'!$J$5:$J$12</c:f>
              <c:numCache>
                <c:formatCode>General</c:formatCode>
                <c:ptCount val="8"/>
                <c:pt idx="0">
                  <c:v>210718</c:v>
                </c:pt>
                <c:pt idx="1">
                  <c:v>10998</c:v>
                </c:pt>
                <c:pt idx="2">
                  <c:v>4869</c:v>
                </c:pt>
                <c:pt idx="3">
                  <c:v>1590</c:v>
                </c:pt>
                <c:pt idx="4">
                  <c:v>505</c:v>
                </c:pt>
                <c:pt idx="5">
                  <c:v>141</c:v>
                </c:pt>
                <c:pt idx="6">
                  <c:v>1009</c:v>
                </c:pt>
                <c:pt idx="7">
                  <c:v>2884</c:v>
                </c:pt>
              </c:numCache>
            </c:numRef>
          </c:val>
          <c:extLst>
            <c:ext xmlns:c16="http://schemas.microsoft.com/office/drawing/2014/chart" uri="{C3380CC4-5D6E-409C-BE32-E72D297353CC}">
              <c16:uniqueId val="{00000001-BEF8-4CD4-8EF7-BF78C0C3F1CF}"/>
            </c:ext>
          </c:extLst>
        </c:ser>
        <c:ser>
          <c:idx val="2"/>
          <c:order val="2"/>
          <c:tx>
            <c:strRef>
              <c:f>'hh all'!$K$4</c:f>
              <c:strCache>
                <c:ptCount val="1"/>
                <c:pt idx="0">
                  <c:v>Lone parent</c:v>
                </c:pt>
              </c:strCache>
            </c:strRef>
          </c:tx>
          <c:spPr>
            <a:solidFill>
              <a:schemeClr val="accent6">
                <a:lumMod val="75000"/>
              </a:schemeClr>
            </a:solidFill>
            <a:ln>
              <a:noFill/>
            </a:ln>
            <a:effectLst/>
          </c:spPr>
          <c:invertIfNegative val="0"/>
          <c:cat>
            <c:strRef>
              <c:f>'hh all'!$H$5:$H$12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all'!$K$5:$K$12</c:f>
              <c:numCache>
                <c:formatCode>General</c:formatCode>
                <c:ptCount val="8"/>
                <c:pt idx="0">
                  <c:v>10566</c:v>
                </c:pt>
                <c:pt idx="1">
                  <c:v>885</c:v>
                </c:pt>
                <c:pt idx="2">
                  <c:v>249</c:v>
                </c:pt>
                <c:pt idx="3">
                  <c:v>182</c:v>
                </c:pt>
                <c:pt idx="4">
                  <c:v>64</c:v>
                </c:pt>
                <c:pt idx="5">
                  <c:v>19</c:v>
                </c:pt>
                <c:pt idx="6">
                  <c:v>141</c:v>
                </c:pt>
                <c:pt idx="7">
                  <c:v>230</c:v>
                </c:pt>
              </c:numCache>
            </c:numRef>
          </c:val>
          <c:extLst>
            <c:ext xmlns:c16="http://schemas.microsoft.com/office/drawing/2014/chart" uri="{C3380CC4-5D6E-409C-BE32-E72D297353CC}">
              <c16:uniqueId val="{00000002-BEF8-4CD4-8EF7-BF78C0C3F1CF}"/>
            </c:ext>
          </c:extLst>
        </c:ser>
        <c:ser>
          <c:idx val="3"/>
          <c:order val="3"/>
          <c:tx>
            <c:strRef>
              <c:f>'hh all'!$L$4</c:f>
              <c:strCache>
                <c:ptCount val="1"/>
                <c:pt idx="0">
                  <c:v>Other</c:v>
                </c:pt>
              </c:strCache>
            </c:strRef>
          </c:tx>
          <c:spPr>
            <a:solidFill>
              <a:schemeClr val="accent5">
                <a:lumMod val="75000"/>
              </a:schemeClr>
            </a:solidFill>
            <a:ln>
              <a:noFill/>
            </a:ln>
            <a:effectLst/>
          </c:spPr>
          <c:invertIfNegative val="0"/>
          <c:cat>
            <c:strRef>
              <c:f>'hh all'!$H$5:$H$12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all'!$L$5:$L$12</c:f>
              <c:numCache>
                <c:formatCode>General</c:formatCode>
                <c:ptCount val="8"/>
                <c:pt idx="0">
                  <c:v>171862</c:v>
                </c:pt>
                <c:pt idx="1">
                  <c:v>28363</c:v>
                </c:pt>
                <c:pt idx="2">
                  <c:v>6472</c:v>
                </c:pt>
                <c:pt idx="3">
                  <c:v>9938</c:v>
                </c:pt>
                <c:pt idx="4">
                  <c:v>5239</c:v>
                </c:pt>
                <c:pt idx="5">
                  <c:v>1710</c:v>
                </c:pt>
                <c:pt idx="6">
                  <c:v>2492</c:v>
                </c:pt>
                <c:pt idx="7">
                  <c:v>2512</c:v>
                </c:pt>
              </c:numCache>
            </c:numRef>
          </c:val>
          <c:extLst>
            <c:ext xmlns:c16="http://schemas.microsoft.com/office/drawing/2014/chart" uri="{C3380CC4-5D6E-409C-BE32-E72D297353CC}">
              <c16:uniqueId val="{00000003-BEF8-4CD4-8EF7-BF78C0C3F1CF}"/>
            </c:ext>
          </c:extLst>
        </c:ser>
        <c:dLbls>
          <c:showLegendKey val="0"/>
          <c:showVal val="0"/>
          <c:showCatName val="0"/>
          <c:showSerName val="0"/>
          <c:showPercent val="0"/>
          <c:showBubbleSize val="0"/>
        </c:dLbls>
        <c:gapWidth val="150"/>
        <c:overlap val="100"/>
        <c:axId val="178081424"/>
        <c:axId val="177801568"/>
      </c:barChart>
      <c:catAx>
        <c:axId val="178081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7801568"/>
        <c:crosses val="autoZero"/>
        <c:auto val="1"/>
        <c:lblAlgn val="ctr"/>
        <c:lblOffset val="100"/>
        <c:noMultiLvlLbl val="0"/>
      </c:catAx>
      <c:valAx>
        <c:axId val="1778015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08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140084879723"/>
          <c:y val="5.3165780570323826E-2"/>
          <c:w val="0.79220432621742576"/>
          <c:h val="0.78310721068034694"/>
        </c:manualLayout>
      </c:layout>
      <c:barChart>
        <c:barDir val="bar"/>
        <c:grouping val="percentStacked"/>
        <c:varyColors val="0"/>
        <c:ser>
          <c:idx val="0"/>
          <c:order val="0"/>
          <c:tx>
            <c:strRef>
              <c:f>'hh all'!$O$4</c:f>
              <c:strCache>
                <c:ptCount val="1"/>
                <c:pt idx="0">
                  <c:v>Couple</c:v>
                </c:pt>
              </c:strCache>
            </c:strRef>
          </c:tx>
          <c:spPr>
            <a:solidFill>
              <a:schemeClr val="accent2">
                <a:lumMod val="75000"/>
              </a:schemeClr>
            </a:solidFill>
            <a:ln>
              <a:noFill/>
            </a:ln>
            <a:effectLst/>
          </c:spPr>
          <c:invertIfNegative val="0"/>
          <c:cat>
            <c:strRef>
              <c:f>'hh all'!$N$5:$N$12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all'!$O$5:$O$12</c:f>
              <c:numCache>
                <c:formatCode>General</c:formatCode>
                <c:ptCount val="8"/>
                <c:pt idx="0">
                  <c:v>232027</c:v>
                </c:pt>
                <c:pt idx="1">
                  <c:v>8642</c:v>
                </c:pt>
                <c:pt idx="2">
                  <c:v>3804</c:v>
                </c:pt>
                <c:pt idx="3">
                  <c:v>2170</c:v>
                </c:pt>
                <c:pt idx="4">
                  <c:v>619</c:v>
                </c:pt>
                <c:pt idx="5">
                  <c:v>136</c:v>
                </c:pt>
                <c:pt idx="6">
                  <c:v>390</c:v>
                </c:pt>
                <c:pt idx="7">
                  <c:v>1523</c:v>
                </c:pt>
              </c:numCache>
            </c:numRef>
          </c:val>
          <c:extLst>
            <c:ext xmlns:c16="http://schemas.microsoft.com/office/drawing/2014/chart" uri="{C3380CC4-5D6E-409C-BE32-E72D297353CC}">
              <c16:uniqueId val="{00000000-0FCB-430D-9C3C-FE68FEC2E0CB}"/>
            </c:ext>
          </c:extLst>
        </c:ser>
        <c:ser>
          <c:idx val="1"/>
          <c:order val="1"/>
          <c:tx>
            <c:strRef>
              <c:f>'hh all'!$P$4</c:f>
              <c:strCache>
                <c:ptCount val="1"/>
                <c:pt idx="0">
                  <c:v>Single</c:v>
                </c:pt>
              </c:strCache>
            </c:strRef>
          </c:tx>
          <c:spPr>
            <a:solidFill>
              <a:schemeClr val="accent3">
                <a:lumMod val="75000"/>
              </a:schemeClr>
            </a:solidFill>
            <a:ln>
              <a:noFill/>
            </a:ln>
            <a:effectLst/>
          </c:spPr>
          <c:invertIfNegative val="0"/>
          <c:cat>
            <c:strRef>
              <c:f>'hh all'!$N$5:$N$12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all'!$P$5:$P$12</c:f>
              <c:numCache>
                <c:formatCode>General</c:formatCode>
                <c:ptCount val="8"/>
                <c:pt idx="0">
                  <c:v>135149</c:v>
                </c:pt>
                <c:pt idx="1">
                  <c:v>5639</c:v>
                </c:pt>
                <c:pt idx="2">
                  <c:v>2527</c:v>
                </c:pt>
                <c:pt idx="3">
                  <c:v>919</c:v>
                </c:pt>
                <c:pt idx="4">
                  <c:v>245</c:v>
                </c:pt>
                <c:pt idx="5">
                  <c:v>68</c:v>
                </c:pt>
                <c:pt idx="6">
                  <c:v>320</c:v>
                </c:pt>
                <c:pt idx="7">
                  <c:v>1560</c:v>
                </c:pt>
              </c:numCache>
            </c:numRef>
          </c:val>
          <c:extLst>
            <c:ext xmlns:c16="http://schemas.microsoft.com/office/drawing/2014/chart" uri="{C3380CC4-5D6E-409C-BE32-E72D297353CC}">
              <c16:uniqueId val="{00000001-0FCB-430D-9C3C-FE68FEC2E0CB}"/>
            </c:ext>
          </c:extLst>
        </c:ser>
        <c:ser>
          <c:idx val="2"/>
          <c:order val="2"/>
          <c:tx>
            <c:strRef>
              <c:f>'hh all'!$Q$4</c:f>
              <c:strCache>
                <c:ptCount val="1"/>
                <c:pt idx="0">
                  <c:v>Lone parent</c:v>
                </c:pt>
              </c:strCache>
            </c:strRef>
          </c:tx>
          <c:spPr>
            <a:solidFill>
              <a:schemeClr val="accent6">
                <a:lumMod val="75000"/>
              </a:schemeClr>
            </a:solidFill>
            <a:ln>
              <a:noFill/>
            </a:ln>
            <a:effectLst/>
          </c:spPr>
          <c:invertIfNegative val="0"/>
          <c:cat>
            <c:strRef>
              <c:f>'hh all'!$N$5:$N$12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all'!$Q$5:$Q$12</c:f>
              <c:numCache>
                <c:formatCode>General</c:formatCode>
                <c:ptCount val="8"/>
                <c:pt idx="0">
                  <c:v>1452</c:v>
                </c:pt>
                <c:pt idx="1">
                  <c:v>116</c:v>
                </c:pt>
                <c:pt idx="2">
                  <c:v>18</c:v>
                </c:pt>
                <c:pt idx="3">
                  <c:v>22</c:v>
                </c:pt>
                <c:pt idx="4">
                  <c:v>12</c:v>
                </c:pt>
                <c:pt idx="5">
                  <c:v>7</c:v>
                </c:pt>
                <c:pt idx="6">
                  <c:v>26</c:v>
                </c:pt>
                <c:pt idx="7">
                  <c:v>31</c:v>
                </c:pt>
              </c:numCache>
            </c:numRef>
          </c:val>
          <c:extLst>
            <c:ext xmlns:c16="http://schemas.microsoft.com/office/drawing/2014/chart" uri="{C3380CC4-5D6E-409C-BE32-E72D297353CC}">
              <c16:uniqueId val="{00000002-0FCB-430D-9C3C-FE68FEC2E0CB}"/>
            </c:ext>
          </c:extLst>
        </c:ser>
        <c:ser>
          <c:idx val="3"/>
          <c:order val="3"/>
          <c:tx>
            <c:strRef>
              <c:f>'hh all'!$R$4</c:f>
              <c:strCache>
                <c:ptCount val="1"/>
                <c:pt idx="0">
                  <c:v>Other</c:v>
                </c:pt>
              </c:strCache>
            </c:strRef>
          </c:tx>
          <c:spPr>
            <a:solidFill>
              <a:schemeClr val="accent5">
                <a:lumMod val="75000"/>
              </a:schemeClr>
            </a:solidFill>
            <a:ln>
              <a:noFill/>
            </a:ln>
            <a:effectLst/>
          </c:spPr>
          <c:invertIfNegative val="0"/>
          <c:cat>
            <c:strRef>
              <c:f>'hh all'!$N$5:$N$12</c:f>
              <c:strCache>
                <c:ptCount val="8"/>
                <c:pt idx="0">
                  <c:v>White British</c:v>
                </c:pt>
                <c:pt idx="1">
                  <c:v>BME</c:v>
                </c:pt>
                <c:pt idx="2">
                  <c:v>White other</c:v>
                </c:pt>
                <c:pt idx="3">
                  <c:v>Indian</c:v>
                </c:pt>
                <c:pt idx="4">
                  <c:v>Pakistani</c:v>
                </c:pt>
                <c:pt idx="5">
                  <c:v>Bangladeshi</c:v>
                </c:pt>
                <c:pt idx="6">
                  <c:v>Black African</c:v>
                </c:pt>
                <c:pt idx="7">
                  <c:v>Black Caribbean</c:v>
                </c:pt>
              </c:strCache>
            </c:strRef>
          </c:cat>
          <c:val>
            <c:numRef>
              <c:f>'hh all'!$R$5:$R$12</c:f>
              <c:numCache>
                <c:formatCode>General</c:formatCode>
                <c:ptCount val="8"/>
                <c:pt idx="0">
                  <c:v>39592</c:v>
                </c:pt>
                <c:pt idx="1">
                  <c:v>7547</c:v>
                </c:pt>
                <c:pt idx="2">
                  <c:v>1358</c:v>
                </c:pt>
                <c:pt idx="3">
                  <c:v>2658</c:v>
                </c:pt>
                <c:pt idx="4">
                  <c:v>1586</c:v>
                </c:pt>
                <c:pt idx="5">
                  <c:v>596</c:v>
                </c:pt>
                <c:pt idx="6">
                  <c:v>451</c:v>
                </c:pt>
                <c:pt idx="7">
                  <c:v>898</c:v>
                </c:pt>
              </c:numCache>
            </c:numRef>
          </c:val>
          <c:extLst>
            <c:ext xmlns:c16="http://schemas.microsoft.com/office/drawing/2014/chart" uri="{C3380CC4-5D6E-409C-BE32-E72D297353CC}">
              <c16:uniqueId val="{00000003-0FCB-430D-9C3C-FE68FEC2E0CB}"/>
            </c:ext>
          </c:extLst>
        </c:ser>
        <c:dLbls>
          <c:showLegendKey val="0"/>
          <c:showVal val="0"/>
          <c:showCatName val="0"/>
          <c:showSerName val="0"/>
          <c:showPercent val="0"/>
          <c:showBubbleSize val="0"/>
        </c:dLbls>
        <c:gapWidth val="150"/>
        <c:overlap val="100"/>
        <c:axId val="177530872"/>
        <c:axId val="280176440"/>
      </c:barChart>
      <c:catAx>
        <c:axId val="177530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0176440"/>
        <c:crosses val="autoZero"/>
        <c:auto val="1"/>
        <c:lblAlgn val="ctr"/>
        <c:lblOffset val="100"/>
        <c:noMultiLvlLbl val="0"/>
      </c:catAx>
      <c:valAx>
        <c:axId val="28017644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753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838" cy="498852"/>
          </a:xfrm>
          <a:prstGeom prst="rect">
            <a:avLst/>
          </a:prstGeom>
        </p:spPr>
        <p:txBody>
          <a:bodyPr vert="horz" lIns="91998" tIns="45999" rIns="91998" bIns="45999" rtlCol="0"/>
          <a:lstStyle>
            <a:lvl1pPr algn="l">
              <a:defRPr sz="1200"/>
            </a:lvl1pPr>
          </a:lstStyle>
          <a:p>
            <a:endParaRPr lang="en-GB"/>
          </a:p>
        </p:txBody>
      </p:sp>
      <p:sp>
        <p:nvSpPr>
          <p:cNvPr id="3" name="Date Placeholder 2"/>
          <p:cNvSpPr>
            <a:spLocks noGrp="1"/>
          </p:cNvSpPr>
          <p:nvPr>
            <p:ph type="dt" sz="quarter" idx="1"/>
          </p:nvPr>
        </p:nvSpPr>
        <p:spPr>
          <a:xfrm>
            <a:off x="3829761" y="1"/>
            <a:ext cx="2929838" cy="498852"/>
          </a:xfrm>
          <a:prstGeom prst="rect">
            <a:avLst/>
          </a:prstGeom>
        </p:spPr>
        <p:txBody>
          <a:bodyPr vert="horz" lIns="91998" tIns="45999" rIns="91998" bIns="45999" rtlCol="0"/>
          <a:lstStyle>
            <a:lvl1pPr algn="r">
              <a:defRPr sz="1200"/>
            </a:lvl1pPr>
          </a:lstStyle>
          <a:p>
            <a:fld id="{2085208C-E239-4781-A9CF-ACE3790FC064}" type="datetimeFigureOut">
              <a:rPr lang="en-GB" smtClean="0"/>
              <a:t>24/07/2018</a:t>
            </a:fld>
            <a:endParaRPr lang="en-GB"/>
          </a:p>
        </p:txBody>
      </p:sp>
      <p:sp>
        <p:nvSpPr>
          <p:cNvPr id="4" name="Footer Placeholder 3"/>
          <p:cNvSpPr>
            <a:spLocks noGrp="1"/>
          </p:cNvSpPr>
          <p:nvPr>
            <p:ph type="ftr" sz="quarter" idx="2"/>
          </p:nvPr>
        </p:nvSpPr>
        <p:spPr>
          <a:xfrm>
            <a:off x="0" y="9443663"/>
            <a:ext cx="2929838" cy="498851"/>
          </a:xfrm>
          <a:prstGeom prst="rect">
            <a:avLst/>
          </a:prstGeom>
        </p:spPr>
        <p:txBody>
          <a:bodyPr vert="horz" lIns="91998" tIns="45999" rIns="91998" bIns="45999"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3"/>
            <a:ext cx="2929838" cy="498851"/>
          </a:xfrm>
          <a:prstGeom prst="rect">
            <a:avLst/>
          </a:prstGeom>
        </p:spPr>
        <p:txBody>
          <a:bodyPr vert="horz" lIns="91998" tIns="45999" rIns="91998" bIns="45999" rtlCol="0" anchor="b"/>
          <a:lstStyle>
            <a:lvl1pPr algn="r">
              <a:defRPr sz="1200"/>
            </a:lvl1pPr>
          </a:lstStyle>
          <a:p>
            <a:fld id="{22C78B38-AED0-49D8-B8D9-3308A3EE7BF8}" type="slidenum">
              <a:rPr lang="en-GB" smtClean="0"/>
              <a:t>‹#›</a:t>
            </a:fld>
            <a:endParaRPr lang="en-GB"/>
          </a:p>
        </p:txBody>
      </p:sp>
    </p:spTree>
    <p:extLst>
      <p:ext uri="{BB962C8B-B14F-4D97-AF65-F5344CB8AC3E}">
        <p14:creationId xmlns:p14="http://schemas.microsoft.com/office/powerpoint/2010/main" val="1073462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838" cy="498852"/>
          </a:xfrm>
          <a:prstGeom prst="rect">
            <a:avLst/>
          </a:prstGeom>
        </p:spPr>
        <p:txBody>
          <a:bodyPr vert="horz" lIns="91998" tIns="45999" rIns="91998" bIns="45999" rtlCol="0"/>
          <a:lstStyle>
            <a:lvl1pPr algn="l">
              <a:defRPr sz="1200"/>
            </a:lvl1pPr>
          </a:lstStyle>
          <a:p>
            <a:endParaRPr lang="en-GB" dirty="0"/>
          </a:p>
        </p:txBody>
      </p:sp>
      <p:sp>
        <p:nvSpPr>
          <p:cNvPr id="3" name="Date Placeholder 2"/>
          <p:cNvSpPr>
            <a:spLocks noGrp="1"/>
          </p:cNvSpPr>
          <p:nvPr>
            <p:ph type="dt" idx="1"/>
          </p:nvPr>
        </p:nvSpPr>
        <p:spPr>
          <a:xfrm>
            <a:off x="3829761" y="1"/>
            <a:ext cx="2929838" cy="498852"/>
          </a:xfrm>
          <a:prstGeom prst="rect">
            <a:avLst/>
          </a:prstGeom>
        </p:spPr>
        <p:txBody>
          <a:bodyPr vert="horz" lIns="91998" tIns="45999" rIns="91998" bIns="45999" rtlCol="0"/>
          <a:lstStyle>
            <a:lvl1pPr algn="r">
              <a:defRPr sz="1200"/>
            </a:lvl1pPr>
          </a:lstStyle>
          <a:p>
            <a:fld id="{60C8780D-BB89-4102-813C-A973D787B287}" type="datetimeFigureOut">
              <a:rPr lang="en-GB" smtClean="0"/>
              <a:t>24/07/2018</a:t>
            </a:fld>
            <a:endParaRPr lang="en-GB" dirty="0"/>
          </a:p>
        </p:txBody>
      </p:sp>
      <p:sp>
        <p:nvSpPr>
          <p:cNvPr id="4" name="Slide Image Placeholder 3"/>
          <p:cNvSpPr>
            <a:spLocks noGrp="1" noRot="1" noChangeAspect="1"/>
          </p:cNvSpPr>
          <p:nvPr>
            <p:ph type="sldImg" idx="2"/>
          </p:nvPr>
        </p:nvSpPr>
        <p:spPr>
          <a:xfrm>
            <a:off x="1144588" y="1243013"/>
            <a:ext cx="4471987" cy="3354387"/>
          </a:xfrm>
          <a:prstGeom prst="rect">
            <a:avLst/>
          </a:prstGeom>
          <a:noFill/>
          <a:ln w="12700">
            <a:solidFill>
              <a:prstClr val="black"/>
            </a:solidFill>
          </a:ln>
        </p:spPr>
        <p:txBody>
          <a:bodyPr vert="horz" lIns="91998" tIns="45999" rIns="91998" bIns="45999" rtlCol="0" anchor="ctr"/>
          <a:lstStyle/>
          <a:p>
            <a:endParaRPr lang="en-GB" dirty="0"/>
          </a:p>
        </p:txBody>
      </p:sp>
      <p:sp>
        <p:nvSpPr>
          <p:cNvPr id="5" name="Notes Placeholder 4"/>
          <p:cNvSpPr>
            <a:spLocks noGrp="1"/>
          </p:cNvSpPr>
          <p:nvPr>
            <p:ph type="body" sz="quarter" idx="3"/>
          </p:nvPr>
        </p:nvSpPr>
        <p:spPr>
          <a:xfrm>
            <a:off x="676117" y="4784835"/>
            <a:ext cx="5408930" cy="3914865"/>
          </a:xfrm>
          <a:prstGeom prst="rect">
            <a:avLst/>
          </a:prstGeom>
        </p:spPr>
        <p:txBody>
          <a:bodyPr vert="horz" lIns="91998" tIns="45999" rIns="91998" bIns="459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3"/>
            <a:ext cx="2929838" cy="498851"/>
          </a:xfrm>
          <a:prstGeom prst="rect">
            <a:avLst/>
          </a:prstGeom>
        </p:spPr>
        <p:txBody>
          <a:bodyPr vert="horz" lIns="91998" tIns="45999" rIns="91998" bIns="4599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29761" y="9443663"/>
            <a:ext cx="2929838" cy="498851"/>
          </a:xfrm>
          <a:prstGeom prst="rect">
            <a:avLst/>
          </a:prstGeom>
        </p:spPr>
        <p:txBody>
          <a:bodyPr vert="horz" lIns="91998" tIns="45999" rIns="91998" bIns="45999" rtlCol="0" anchor="b"/>
          <a:lstStyle>
            <a:lvl1pPr algn="r">
              <a:defRPr sz="1200"/>
            </a:lvl1pPr>
          </a:lstStyle>
          <a:p>
            <a:fld id="{BD9B0F69-C039-4D1A-B80A-021AC53CF001}" type="slidenum">
              <a:rPr lang="en-GB" smtClean="0"/>
              <a:t>‹#›</a:t>
            </a:fld>
            <a:endParaRPr lang="en-GB" dirty="0"/>
          </a:p>
        </p:txBody>
      </p:sp>
    </p:spTree>
    <p:extLst>
      <p:ext uri="{BB962C8B-B14F-4D97-AF65-F5344CB8AC3E}">
        <p14:creationId xmlns:p14="http://schemas.microsoft.com/office/powerpoint/2010/main" val="373486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92907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41612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345027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9757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368519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16579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06363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399503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67010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354112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FD6A90-E102-4C66-9A69-FE8021B1E191}" type="datetimeFigureOut">
              <a:rPr lang="en-GB" smtClean="0"/>
              <a:t>24/07/2018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84243F-B0CE-4E98-AC38-31B14C17E48B}" type="slidenum">
              <a:rPr lang="en-GB" smtClean="0"/>
              <a:t>‹#›</a:t>
            </a:fld>
            <a:endParaRPr lang="en-GB" dirty="0"/>
          </a:p>
        </p:txBody>
      </p:sp>
    </p:spTree>
    <p:extLst>
      <p:ext uri="{BB962C8B-B14F-4D97-AF65-F5344CB8AC3E}">
        <p14:creationId xmlns:p14="http://schemas.microsoft.com/office/powerpoint/2010/main" val="234652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D6A90-E102-4C66-9A69-FE8021B1E191}" type="datetimeFigureOut">
              <a:rPr lang="en-GB" smtClean="0"/>
              <a:t>24/07/2018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4243F-B0CE-4E98-AC38-31B14C17E48B}" type="slidenum">
              <a:rPr lang="en-GB" smtClean="0"/>
              <a:t>‹#›</a:t>
            </a:fld>
            <a:endParaRPr lang="en-GB" dirty="0"/>
          </a:p>
        </p:txBody>
      </p:sp>
    </p:spTree>
    <p:extLst>
      <p:ext uri="{BB962C8B-B14F-4D97-AF65-F5344CB8AC3E}">
        <p14:creationId xmlns:p14="http://schemas.microsoft.com/office/powerpoint/2010/main" val="242768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better-housing.org.uk/" TargetMode="External"/><Relationship Id="rId3" Type="http://schemas.openxmlformats.org/officeDocument/2006/relationships/hyperlink" Target="http://www.raceequalityfoundation.org.uk/"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better-health.org.uk/"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50026" y="1564655"/>
            <a:ext cx="8496944" cy="1470025"/>
          </a:xfrm>
        </p:spPr>
        <p:txBody>
          <a:bodyPr>
            <a:noAutofit/>
          </a:bodyPr>
          <a:lstStyle/>
          <a:p>
            <a:r>
              <a:rPr lang="en-GB" sz="3200" b="1" dirty="0">
                <a:solidFill>
                  <a:schemeClr val="accent6">
                    <a:lumMod val="50000"/>
                  </a:schemeClr>
                </a:solidFill>
              </a:rPr>
              <a:t>Housing and the older BME population</a:t>
            </a:r>
            <a:endParaRPr lang="en-GB" sz="3200" dirty="0">
              <a:solidFill>
                <a:schemeClr val="accent6">
                  <a:lumMod val="50000"/>
                </a:schemeClr>
              </a:solidFill>
            </a:endParaRPr>
          </a:p>
        </p:txBody>
      </p:sp>
      <p:sp>
        <p:nvSpPr>
          <p:cNvPr id="9" name="Subtitle 8"/>
          <p:cNvSpPr>
            <a:spLocks noGrp="1"/>
          </p:cNvSpPr>
          <p:nvPr>
            <p:ph type="subTitle" idx="1"/>
          </p:nvPr>
        </p:nvSpPr>
        <p:spPr/>
        <p:txBody>
          <a:bodyPr>
            <a:normAutofit fontScale="85000" lnSpcReduction="10000"/>
          </a:bodyPr>
          <a:lstStyle/>
          <a:p>
            <a:r>
              <a:rPr lang="en-GB" dirty="0">
                <a:solidFill>
                  <a:schemeClr val="accent6">
                    <a:lumMod val="75000"/>
                  </a:schemeClr>
                </a:solidFill>
              </a:rPr>
              <a:t>Jabeer Butt, OBE, Race Equality Foundation</a:t>
            </a:r>
          </a:p>
          <a:p>
            <a:r>
              <a:rPr lang="en-GB" dirty="0">
                <a:solidFill>
                  <a:schemeClr val="accent6">
                    <a:lumMod val="75000"/>
                  </a:schemeClr>
                </a:solidFill>
              </a:rPr>
              <a:t>Nigel de Noronha, University of Nottingham</a:t>
            </a:r>
          </a:p>
          <a:p>
            <a:r>
              <a:rPr lang="en-GB" dirty="0">
                <a:solidFill>
                  <a:schemeClr val="accent6">
                    <a:lumMod val="75000"/>
                  </a:schemeClr>
                </a:solidFill>
              </a:rPr>
              <a:t>19</a:t>
            </a:r>
            <a:r>
              <a:rPr lang="en-GB" baseline="30000" dirty="0">
                <a:solidFill>
                  <a:schemeClr val="accent6">
                    <a:lumMod val="75000"/>
                  </a:schemeClr>
                </a:solidFill>
              </a:rPr>
              <a:t>th</a:t>
            </a:r>
            <a:r>
              <a:rPr lang="en-GB" dirty="0">
                <a:solidFill>
                  <a:schemeClr val="accent6">
                    <a:lumMod val="75000"/>
                  </a:schemeClr>
                </a:solidFill>
              </a:rPr>
              <a:t> July 2018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Tree>
    <p:extLst>
      <p:ext uri="{BB962C8B-B14F-4D97-AF65-F5344CB8AC3E}">
        <p14:creationId xmlns:p14="http://schemas.microsoft.com/office/powerpoint/2010/main" val="185784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303">
            <a:extLst>
              <a:ext uri="{FF2B5EF4-FFF2-40B4-BE49-F238E27FC236}">
                <a16:creationId xmlns:a16="http://schemas.microsoft.com/office/drawing/2014/main" id="{97521C21-8A57-4200-B044-EA3905496C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648" t="16544" r="6935" b="16064"/>
          <a:stretch>
            <a:fillRect/>
          </a:stretch>
        </p:blipFill>
        <p:spPr bwMode="auto">
          <a:xfrm>
            <a:off x="4684459" y="1141012"/>
            <a:ext cx="4202421" cy="46361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964602"/>
            <a:ext cx="9144000" cy="893397"/>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Where do older BME people live (1)</a:t>
            </a:r>
          </a:p>
        </p:txBody>
      </p:sp>
      <p:pic>
        <p:nvPicPr>
          <p:cNvPr id="4098" name="Picture 301">
            <a:extLst>
              <a:ext uri="{FF2B5EF4-FFF2-40B4-BE49-F238E27FC236}">
                <a16:creationId xmlns:a16="http://schemas.microsoft.com/office/drawing/2014/main" id="{9B54BA2E-1A7D-4089-8668-C0FB63CBE0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779" t="16354" r="6670" b="16629"/>
          <a:stretch>
            <a:fillRect/>
          </a:stretch>
        </p:blipFill>
        <p:spPr bwMode="auto">
          <a:xfrm>
            <a:off x="323528" y="1046904"/>
            <a:ext cx="4320480" cy="4731098"/>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02">
            <a:extLst>
              <a:ext uri="{FF2B5EF4-FFF2-40B4-BE49-F238E27FC236}">
                <a16:creationId xmlns:a16="http://schemas.microsoft.com/office/drawing/2014/main" id="{A507313B-F87A-4558-B22A-BFC070916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452" t="30963" r="49878" b="45401"/>
          <a:stretch>
            <a:fillRect/>
          </a:stretch>
        </p:blipFill>
        <p:spPr bwMode="auto">
          <a:xfrm>
            <a:off x="152400" y="3436938"/>
            <a:ext cx="1763713" cy="1082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E33B4E0-AF9E-4BD4-8DEC-30BA58BE04C1}"/>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endParaRPr lang="en-GB"/>
          </a:p>
        </p:txBody>
      </p:sp>
      <p:sp>
        <p:nvSpPr>
          <p:cNvPr id="8" name="Rectangle 4">
            <a:extLst>
              <a:ext uri="{FF2B5EF4-FFF2-40B4-BE49-F238E27FC236}">
                <a16:creationId xmlns:a16="http://schemas.microsoft.com/office/drawing/2014/main" id="{EBCFF1F7-9260-4E63-9DAA-6777BDF9EFB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1" i="0" u="none" strike="noStrike" cap="none" normalizeH="0" baseline="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5">
            <a:extLst>
              <a:ext uri="{FF2B5EF4-FFF2-40B4-BE49-F238E27FC236}">
                <a16:creationId xmlns:a16="http://schemas.microsoft.com/office/drawing/2014/main" id="{3DADD45C-E1C2-4928-92B0-0CC6BC09458E}"/>
              </a:ext>
            </a:extLst>
          </p:cNvPr>
          <p:cNvSpPr>
            <a:spLocks noChangeArrowheads="1"/>
          </p:cNvSpPr>
          <p:nvPr/>
        </p:nvSpPr>
        <p:spPr bwMode="auto">
          <a:xfrm>
            <a:off x="1" y="775111"/>
            <a:ext cx="464400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t>Standardised comparison of white British over 50s by local authority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standard 2011 census table LC2109EW (ONS, 2013)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103" name="Picture 304">
            <a:extLst>
              <a:ext uri="{FF2B5EF4-FFF2-40B4-BE49-F238E27FC236}">
                <a16:creationId xmlns:a16="http://schemas.microsoft.com/office/drawing/2014/main" id="{E1CC4B0C-C8D6-4B76-8C51-F666A7CE64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30444" t="27654" r="39641" b="33110"/>
          <a:stretch>
            <a:fillRect/>
          </a:stretch>
        </p:blipFill>
        <p:spPr bwMode="auto">
          <a:xfrm>
            <a:off x="4724400" y="1262302"/>
            <a:ext cx="1570681" cy="115858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id="{465FAD8B-7FD3-443A-B566-5CEDA6BEB642}"/>
              </a:ext>
            </a:extLst>
          </p:cNvPr>
          <p:cNvSpPr>
            <a:spLocks noChangeArrowheads="1"/>
          </p:cNvSpPr>
          <p:nvPr/>
        </p:nvSpPr>
        <p:spPr bwMode="auto">
          <a:xfrm>
            <a:off x="4670703" y="4787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endParaRPr lang="en-GB"/>
          </a:p>
        </p:txBody>
      </p:sp>
      <p:sp>
        <p:nvSpPr>
          <p:cNvPr id="16" name="Rectangle 9">
            <a:extLst>
              <a:ext uri="{FF2B5EF4-FFF2-40B4-BE49-F238E27FC236}">
                <a16:creationId xmlns:a16="http://schemas.microsoft.com/office/drawing/2014/main" id="{BD64855B-F627-4271-8580-97C7D06CFDE1}"/>
              </a:ext>
            </a:extLst>
          </p:cNvPr>
          <p:cNvSpPr>
            <a:spLocks noChangeArrowheads="1"/>
          </p:cNvSpPr>
          <p:nvPr/>
        </p:nvSpPr>
        <p:spPr bwMode="auto">
          <a:xfrm>
            <a:off x="4662105" y="609600"/>
            <a:ext cx="4089581" cy="52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br>
            <a:r>
              <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rPr>
              <a:t>S</a:t>
            </a:r>
            <a:r>
              <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t>tandardised comparison of BME over 50s by local authority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b="1" dirty="0">
              <a:solidFill>
                <a:srgbClr val="E36C0A"/>
              </a:solidFill>
              <a:latin typeface="Cambria" panose="020405030504060302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standard 2011 census table LC2109EW (ONS, 2013)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659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964602"/>
            <a:ext cx="9144000" cy="893397"/>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Where do older BME people live (2)</a:t>
            </a:r>
          </a:p>
        </p:txBody>
      </p:sp>
      <p:sp>
        <p:nvSpPr>
          <p:cNvPr id="6" name="Rectangle 3">
            <a:extLst>
              <a:ext uri="{FF2B5EF4-FFF2-40B4-BE49-F238E27FC236}">
                <a16:creationId xmlns:a16="http://schemas.microsoft.com/office/drawing/2014/main" id="{1E33B4E0-AF9E-4BD4-8DEC-30BA58BE04C1}"/>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endParaRPr lang="en-GB"/>
          </a:p>
        </p:txBody>
      </p:sp>
      <p:sp>
        <p:nvSpPr>
          <p:cNvPr id="8" name="Rectangle 4">
            <a:extLst>
              <a:ext uri="{FF2B5EF4-FFF2-40B4-BE49-F238E27FC236}">
                <a16:creationId xmlns:a16="http://schemas.microsoft.com/office/drawing/2014/main" id="{EBCFF1F7-9260-4E63-9DAA-6777BDF9EFB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1" i="0" u="none" strike="noStrike" cap="none" normalizeH="0" baseline="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465FAD8B-7FD3-443A-B566-5CEDA6BEB642}"/>
              </a:ext>
            </a:extLst>
          </p:cNvPr>
          <p:cNvSpPr>
            <a:spLocks noChangeArrowheads="1"/>
          </p:cNvSpPr>
          <p:nvPr/>
        </p:nvSpPr>
        <p:spPr bwMode="auto">
          <a:xfrm>
            <a:off x="4670703" y="4787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3F018189-B4F7-4FF6-8362-22A35C74D7B8}"/>
              </a:ext>
            </a:extLst>
          </p:cNvPr>
          <p:cNvGraphicFramePr>
            <a:graphicFrameLocks noGrp="1"/>
          </p:cNvGraphicFramePr>
          <p:nvPr>
            <p:extLst>
              <p:ext uri="{D42A27DB-BD31-4B8C-83A1-F6EECF244321}">
                <p14:modId xmlns:p14="http://schemas.microsoft.com/office/powerpoint/2010/main" val="3817762221"/>
              </p:ext>
            </p:extLst>
          </p:nvPr>
        </p:nvGraphicFramePr>
        <p:xfrm>
          <a:off x="35732" y="1096377"/>
          <a:ext cx="9144000" cy="4522439"/>
        </p:xfrm>
        <a:graphic>
          <a:graphicData uri="http://schemas.openxmlformats.org/drawingml/2006/table">
            <a:tbl>
              <a:tblPr firstRow="1" firstCol="1" bandRow="1">
                <a:tableStyleId>{93296810-A885-4BE3-A3E7-6D5BEEA58F35}</a:tableStyleId>
              </a:tblPr>
              <a:tblGrid>
                <a:gridCol w="1840979">
                  <a:extLst>
                    <a:ext uri="{9D8B030D-6E8A-4147-A177-3AD203B41FA5}">
                      <a16:colId xmlns:a16="http://schemas.microsoft.com/office/drawing/2014/main" val="1668285918"/>
                    </a:ext>
                  </a:extLst>
                </a:gridCol>
                <a:gridCol w="1215817">
                  <a:extLst>
                    <a:ext uri="{9D8B030D-6E8A-4147-A177-3AD203B41FA5}">
                      <a16:colId xmlns:a16="http://schemas.microsoft.com/office/drawing/2014/main" val="248012902"/>
                    </a:ext>
                  </a:extLst>
                </a:gridCol>
                <a:gridCol w="1250322">
                  <a:extLst>
                    <a:ext uri="{9D8B030D-6E8A-4147-A177-3AD203B41FA5}">
                      <a16:colId xmlns:a16="http://schemas.microsoft.com/office/drawing/2014/main" val="537510509"/>
                    </a:ext>
                  </a:extLst>
                </a:gridCol>
                <a:gridCol w="4836882">
                  <a:extLst>
                    <a:ext uri="{9D8B030D-6E8A-4147-A177-3AD203B41FA5}">
                      <a16:colId xmlns:a16="http://schemas.microsoft.com/office/drawing/2014/main" val="65742598"/>
                    </a:ext>
                  </a:extLst>
                </a:gridCol>
              </a:tblGrid>
              <a:tr h="489953">
                <a:tc>
                  <a:txBody>
                    <a:bodyPr/>
                    <a:lstStyle/>
                    <a:p>
                      <a:pPr>
                        <a:lnSpc>
                          <a:spcPct val="150000"/>
                        </a:lnSpc>
                        <a:spcAft>
                          <a:spcPts val="0"/>
                        </a:spcAft>
                      </a:pPr>
                      <a:r>
                        <a:rPr lang="en-GB" sz="1800">
                          <a:effectLst/>
                        </a:rPr>
                        <a:t>Ethnic group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Minimum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Maximum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Local authorities with concentrations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826789"/>
                  </a:ext>
                </a:extLst>
              </a:tr>
              <a:tr h="489953">
                <a:tc>
                  <a:txBody>
                    <a:bodyPr/>
                    <a:lstStyle/>
                    <a:p>
                      <a:pPr>
                        <a:lnSpc>
                          <a:spcPct val="150000"/>
                        </a:lnSpc>
                        <a:spcAft>
                          <a:spcPts val="0"/>
                        </a:spcAft>
                      </a:pPr>
                      <a:r>
                        <a:rPr lang="en-GB" sz="1800">
                          <a:effectLst/>
                        </a:rPr>
                        <a:t>White other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7 times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Kensington and Chelsea, Westminster and Enfield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325909"/>
                  </a:ext>
                </a:extLst>
              </a:tr>
              <a:tr h="489953">
                <a:tc>
                  <a:txBody>
                    <a:bodyPr/>
                    <a:lstStyle/>
                    <a:p>
                      <a:pPr>
                        <a:lnSpc>
                          <a:spcPct val="150000"/>
                        </a:lnSpc>
                        <a:spcAft>
                          <a:spcPts val="0"/>
                        </a:spcAft>
                      </a:pPr>
                      <a:r>
                        <a:rPr lang="en-GB" sz="1800">
                          <a:effectLst/>
                        </a:rPr>
                        <a:t>Indian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13 times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Leicester, Harrow, Brent and Hounslow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0771777"/>
                  </a:ext>
                </a:extLst>
              </a:tr>
              <a:tr h="489953">
                <a:tc>
                  <a:txBody>
                    <a:bodyPr/>
                    <a:lstStyle/>
                    <a:p>
                      <a:pPr>
                        <a:lnSpc>
                          <a:spcPct val="150000"/>
                        </a:lnSpc>
                        <a:spcAft>
                          <a:spcPts val="0"/>
                        </a:spcAft>
                      </a:pPr>
                      <a:r>
                        <a:rPr lang="en-GB" sz="1800">
                          <a:effectLst/>
                        </a:rPr>
                        <a:t>Pakistani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9 times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Bradford, Slough, Pendle, Birmingham and Luton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4085300"/>
                  </a:ext>
                </a:extLst>
              </a:tr>
              <a:tr h="1036337">
                <a:tc>
                  <a:txBody>
                    <a:bodyPr/>
                    <a:lstStyle/>
                    <a:p>
                      <a:pPr>
                        <a:lnSpc>
                          <a:spcPct val="150000"/>
                        </a:lnSpc>
                        <a:spcAft>
                          <a:spcPts val="0"/>
                        </a:spcAft>
                      </a:pPr>
                      <a:r>
                        <a:rPr lang="en-GB" sz="1800">
                          <a:effectLst/>
                        </a:rPr>
                        <a:t>Bangladeshi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39 times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Tower Hamlets, Newham, Camden, Luton, Redbridge and Oldham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293249"/>
                  </a:ext>
                </a:extLst>
              </a:tr>
              <a:tr h="1036337">
                <a:tc>
                  <a:txBody>
                    <a:bodyPr/>
                    <a:lstStyle/>
                    <a:p>
                      <a:pPr>
                        <a:lnSpc>
                          <a:spcPct val="150000"/>
                        </a:lnSpc>
                        <a:spcAft>
                          <a:spcPts val="0"/>
                        </a:spcAft>
                      </a:pPr>
                      <a:r>
                        <a:rPr lang="en-GB" sz="1800">
                          <a:effectLst/>
                        </a:rPr>
                        <a:t>Black African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12 times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Southwark, Hackney, Lambeth, Newham and Lewisham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2585806"/>
                  </a:ext>
                </a:extLst>
              </a:tr>
              <a:tr h="489953">
                <a:tc>
                  <a:txBody>
                    <a:bodyPr/>
                    <a:lstStyle/>
                    <a:p>
                      <a:pPr>
                        <a:lnSpc>
                          <a:spcPct val="150000"/>
                        </a:lnSpc>
                        <a:spcAft>
                          <a:spcPts val="0"/>
                        </a:spcAft>
                      </a:pPr>
                      <a:r>
                        <a:rPr lang="en-GB" sz="1800">
                          <a:effectLst/>
                        </a:rPr>
                        <a:t>Black Caribbean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a:effectLst/>
                        </a:rPr>
                        <a:t>9 times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n-GB" sz="1800" dirty="0">
                          <a:effectLst/>
                        </a:rPr>
                        <a:t>Lewisham, Lambeth, Brent and Hackney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9223712"/>
                  </a:ext>
                </a:extLst>
              </a:tr>
            </a:tbl>
          </a:graphicData>
        </a:graphic>
      </p:graphicFrame>
      <p:sp>
        <p:nvSpPr>
          <p:cNvPr id="4" name="Rectangle 1">
            <a:extLst>
              <a:ext uri="{FF2B5EF4-FFF2-40B4-BE49-F238E27FC236}">
                <a16:creationId xmlns:a16="http://schemas.microsoft.com/office/drawing/2014/main" id="{37737309-DBDA-4B02-AF7E-9495B6E7D056}"/>
              </a:ext>
            </a:extLst>
          </p:cNvPr>
          <p:cNvSpPr>
            <a:spLocks noChangeArrowheads="1"/>
          </p:cNvSpPr>
          <p:nvPr/>
        </p:nvSpPr>
        <p:spPr bwMode="auto">
          <a:xfrm>
            <a:off x="1730375" y="2822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8111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1" name="Content Placeholder 3">
            <a:extLst>
              <a:ext uri="{FF2B5EF4-FFF2-40B4-BE49-F238E27FC236}">
                <a16:creationId xmlns:a16="http://schemas.microsoft.com/office/drawing/2014/main" id="{99883AF2-C72E-46FB-8BE5-B50982686B14}"/>
              </a:ext>
            </a:extLst>
          </p:cNvPr>
          <p:cNvSpPr>
            <a:spLocks noGrp="1"/>
          </p:cNvSpPr>
          <p:nvPr>
            <p:ph idx="1"/>
          </p:nvPr>
        </p:nvSpPr>
        <p:spPr>
          <a:xfrm>
            <a:off x="107504" y="1196752"/>
            <a:ext cx="8928992" cy="4392488"/>
          </a:xfrm>
        </p:spPr>
        <p:txBody>
          <a:bodyPr>
            <a:normAutofit/>
          </a:bodyPr>
          <a:lstStyle/>
          <a:p>
            <a:r>
              <a:rPr lang="en-GB" sz="2400" dirty="0"/>
              <a:t>Growing older BME population</a:t>
            </a:r>
          </a:p>
          <a:p>
            <a:r>
              <a:rPr lang="en-GB" sz="2400" dirty="0"/>
              <a:t>Increased risk of poor health in later life</a:t>
            </a:r>
          </a:p>
          <a:p>
            <a:r>
              <a:rPr lang="en-GB" sz="2400" dirty="0"/>
              <a:t>Housing deprivation explained by</a:t>
            </a:r>
          </a:p>
          <a:p>
            <a:pPr lvl="1"/>
            <a:r>
              <a:rPr lang="en-GB" sz="2000" dirty="0"/>
              <a:t>Cumulative disadvantage</a:t>
            </a:r>
          </a:p>
          <a:p>
            <a:pPr lvl="1"/>
            <a:r>
              <a:rPr lang="en-GB" sz="2000" dirty="0"/>
              <a:t>Living arrangements </a:t>
            </a:r>
          </a:p>
          <a:p>
            <a:pPr lvl="1"/>
            <a:r>
              <a:rPr lang="en-GB" sz="2000" dirty="0"/>
              <a:t>Migration to the UK</a:t>
            </a:r>
          </a:p>
          <a:p>
            <a:r>
              <a:rPr lang="en-GB" sz="2400" dirty="0"/>
              <a:t>Concentrated in urban areas</a:t>
            </a:r>
          </a:p>
          <a:p>
            <a:r>
              <a:rPr lang="en-GB" sz="2400" dirty="0"/>
              <a:t>Implications</a:t>
            </a:r>
          </a:p>
          <a:p>
            <a:pPr lvl="1"/>
            <a:endParaRPr lang="en-GB" sz="2000" dirty="0"/>
          </a:p>
          <a:p>
            <a:endParaRPr lang="en-GB" sz="2400" dirty="0"/>
          </a:p>
          <a:p>
            <a:pPr marL="0" indent="0">
              <a:buNone/>
            </a:pPr>
            <a:endParaRPr lang="en-GB" sz="2400"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Introduction</a:t>
            </a:r>
          </a:p>
        </p:txBody>
      </p:sp>
    </p:spTree>
    <p:extLst>
      <p:ext uri="{BB962C8B-B14F-4D97-AF65-F5344CB8AC3E}">
        <p14:creationId xmlns:p14="http://schemas.microsoft.com/office/powerpoint/2010/main" val="10933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fade">
                                      <p:cBhvr>
                                        <p:cTn id="36" dur="1000"/>
                                        <p:tgtEl>
                                          <p:spTgt spid="11">
                                            <p:txEl>
                                              <p:pRg st="5" end="5"/>
                                            </p:txEl>
                                          </p:spTgt>
                                        </p:tgtEl>
                                      </p:cBhvr>
                                    </p:animEffect>
                                    <p:anim calcmode="lin" valueType="num">
                                      <p:cBhvr>
                                        <p:cTn id="3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fade">
                                      <p:cBhvr>
                                        <p:cTn id="43" dur="1000"/>
                                        <p:tgtEl>
                                          <p:spTgt spid="11">
                                            <p:txEl>
                                              <p:pRg st="6" end="6"/>
                                            </p:txEl>
                                          </p:spTgt>
                                        </p:tgtEl>
                                      </p:cBhvr>
                                    </p:animEffect>
                                    <p:anim calcmode="lin" valueType="num">
                                      <p:cBhvr>
                                        <p:cTn id="4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xEl>
                                              <p:pRg st="7" end="7"/>
                                            </p:txEl>
                                          </p:spTgt>
                                        </p:tgtEl>
                                        <p:attrNameLst>
                                          <p:attrName>style.visibility</p:attrName>
                                        </p:attrNameLst>
                                      </p:cBhvr>
                                      <p:to>
                                        <p:strVal val="visible"/>
                                      </p:to>
                                    </p:set>
                                    <p:animEffect transition="in" filter="fade">
                                      <p:cBhvr>
                                        <p:cTn id="50" dur="1000"/>
                                        <p:tgtEl>
                                          <p:spTgt spid="11">
                                            <p:txEl>
                                              <p:pRg st="7" end="7"/>
                                            </p:txEl>
                                          </p:spTgt>
                                        </p:tgtEl>
                                      </p:cBhvr>
                                    </p:animEffect>
                                    <p:anim calcmode="lin" valueType="num">
                                      <p:cBhvr>
                                        <p:cTn id="51"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964602"/>
            <a:ext cx="9144000" cy="893397"/>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Implications</a:t>
            </a:r>
          </a:p>
        </p:txBody>
      </p:sp>
      <p:sp>
        <p:nvSpPr>
          <p:cNvPr id="6" name="Rectangle 3">
            <a:extLst>
              <a:ext uri="{FF2B5EF4-FFF2-40B4-BE49-F238E27FC236}">
                <a16:creationId xmlns:a16="http://schemas.microsoft.com/office/drawing/2014/main" id="{1E33B4E0-AF9E-4BD4-8DEC-30BA58BE04C1}"/>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endParaRPr lang="en-GB"/>
          </a:p>
        </p:txBody>
      </p:sp>
      <p:sp>
        <p:nvSpPr>
          <p:cNvPr id="8" name="Rectangle 4">
            <a:extLst>
              <a:ext uri="{FF2B5EF4-FFF2-40B4-BE49-F238E27FC236}">
                <a16:creationId xmlns:a16="http://schemas.microsoft.com/office/drawing/2014/main" id="{EBCFF1F7-9260-4E63-9DAA-6777BDF9EFB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1" i="0" u="none" strike="noStrike" cap="none" normalizeH="0" baseline="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465FAD8B-7FD3-443A-B566-5CEDA6BEB642}"/>
              </a:ext>
            </a:extLst>
          </p:cNvPr>
          <p:cNvSpPr>
            <a:spLocks noChangeArrowheads="1"/>
          </p:cNvSpPr>
          <p:nvPr/>
        </p:nvSpPr>
        <p:spPr bwMode="auto">
          <a:xfrm>
            <a:off x="4670703" y="4787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endParaRPr lang="en-GB"/>
          </a:p>
        </p:txBody>
      </p:sp>
      <p:sp>
        <p:nvSpPr>
          <p:cNvPr id="4" name="Rectangle 1">
            <a:extLst>
              <a:ext uri="{FF2B5EF4-FFF2-40B4-BE49-F238E27FC236}">
                <a16:creationId xmlns:a16="http://schemas.microsoft.com/office/drawing/2014/main" id="{37737309-DBDA-4B02-AF7E-9495B6E7D056}"/>
              </a:ext>
            </a:extLst>
          </p:cNvPr>
          <p:cNvSpPr>
            <a:spLocks noChangeArrowheads="1"/>
          </p:cNvSpPr>
          <p:nvPr/>
        </p:nvSpPr>
        <p:spPr bwMode="auto">
          <a:xfrm>
            <a:off x="1730375" y="2822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77EE1F8E-E07C-4E75-8B9A-FEC215E1A8DF}"/>
              </a:ext>
            </a:extLst>
          </p:cNvPr>
          <p:cNvSpPr txBox="1"/>
          <p:nvPr/>
        </p:nvSpPr>
        <p:spPr>
          <a:xfrm>
            <a:off x="575556" y="1389210"/>
            <a:ext cx="7992888" cy="3554819"/>
          </a:xfrm>
          <a:prstGeom prst="rect">
            <a:avLst/>
          </a:prstGeom>
          <a:noFill/>
        </p:spPr>
        <p:txBody>
          <a:bodyPr wrap="square" rtlCol="0">
            <a:spAutoFit/>
          </a:bodyPr>
          <a:lstStyle/>
          <a:p>
            <a:pPr>
              <a:spcAft>
                <a:spcPts val="600"/>
              </a:spcAft>
            </a:pPr>
            <a:r>
              <a:rPr lang="en-GB" sz="3200" dirty="0"/>
              <a:t>We know that we</a:t>
            </a:r>
          </a:p>
          <a:p>
            <a:pPr marL="285750" indent="-285750">
              <a:spcAft>
                <a:spcPts val="600"/>
              </a:spcAft>
              <a:buFont typeface="Arial" panose="020B0604020202020204" pitchFamily="34" charset="0"/>
              <a:buChar char="•"/>
            </a:pPr>
            <a:r>
              <a:rPr lang="en-GB" sz="2800" dirty="0"/>
              <a:t>Need to understand the local population</a:t>
            </a:r>
          </a:p>
          <a:p>
            <a:pPr marL="285750" indent="-285750">
              <a:spcAft>
                <a:spcPts val="600"/>
              </a:spcAft>
              <a:buFont typeface="Arial" panose="020B0604020202020204" pitchFamily="34" charset="0"/>
              <a:buChar char="•"/>
            </a:pPr>
            <a:r>
              <a:rPr lang="en-GB" sz="2800" dirty="0"/>
              <a:t>Engage effectively with them to make sure we hear all voices as far as possible</a:t>
            </a:r>
          </a:p>
          <a:p>
            <a:pPr marL="285750" indent="-285750">
              <a:spcAft>
                <a:spcPts val="600"/>
              </a:spcAft>
              <a:buFont typeface="Arial" panose="020B0604020202020204" pitchFamily="34" charset="0"/>
              <a:buChar char="•"/>
            </a:pPr>
            <a:r>
              <a:rPr lang="en-GB" sz="2800" dirty="0"/>
              <a:t>Identify experiences, needs and aspirations</a:t>
            </a:r>
          </a:p>
          <a:p>
            <a:pPr marL="285750" indent="-285750">
              <a:spcAft>
                <a:spcPts val="600"/>
              </a:spcAft>
              <a:buFont typeface="Arial" panose="020B0604020202020204" pitchFamily="34" charset="0"/>
              <a:buChar char="•"/>
            </a:pPr>
            <a:r>
              <a:rPr lang="en-GB" sz="2800" dirty="0"/>
              <a:t>Design inclusive solutions and interventions </a:t>
            </a:r>
          </a:p>
          <a:p>
            <a:pPr marL="285750" indent="-285750">
              <a:spcAft>
                <a:spcPts val="600"/>
              </a:spcAft>
              <a:buFont typeface="Arial" panose="020B0604020202020204" pitchFamily="34" charset="0"/>
              <a:buChar char="•"/>
            </a:pPr>
            <a:r>
              <a:rPr lang="en-GB" sz="2800" dirty="0"/>
              <a:t>Evaluate and adapt to change</a:t>
            </a:r>
          </a:p>
        </p:txBody>
      </p:sp>
    </p:spTree>
    <p:extLst>
      <p:ext uri="{BB962C8B-B14F-4D97-AF65-F5344CB8AC3E}">
        <p14:creationId xmlns:p14="http://schemas.microsoft.com/office/powerpoint/2010/main" val="229102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sp>
        <p:nvSpPr>
          <p:cNvPr id="6" name="Rectangle 5"/>
          <p:cNvSpPr/>
          <p:nvPr/>
        </p:nvSpPr>
        <p:spPr>
          <a:xfrm>
            <a:off x="0" y="5589240"/>
            <a:ext cx="9144000" cy="126876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GB" sz="4800" dirty="0"/>
              <a:t>Find out more</a:t>
            </a:r>
          </a:p>
        </p:txBody>
      </p:sp>
      <p:grpSp>
        <p:nvGrpSpPr>
          <p:cNvPr id="10" name="Group 9"/>
          <p:cNvGrpSpPr/>
          <p:nvPr/>
        </p:nvGrpSpPr>
        <p:grpSpPr>
          <a:xfrm>
            <a:off x="701219" y="577538"/>
            <a:ext cx="4979248" cy="1180202"/>
            <a:chOff x="701219" y="577538"/>
            <a:chExt cx="4979248" cy="1180202"/>
          </a:xfrm>
        </p:grpSpPr>
        <p:sp>
          <p:nvSpPr>
            <p:cNvPr id="3" name="TextBox 2"/>
            <p:cNvSpPr txBox="1"/>
            <p:nvPr/>
          </p:nvSpPr>
          <p:spPr>
            <a:xfrm>
              <a:off x="2058499" y="1111409"/>
              <a:ext cx="3621968" cy="646331"/>
            </a:xfrm>
            <a:prstGeom prst="rect">
              <a:avLst/>
            </a:prstGeom>
            <a:noFill/>
          </p:spPr>
          <p:txBody>
            <a:bodyPr wrap="square" rtlCol="0">
              <a:spAutoFit/>
            </a:bodyPr>
            <a:lstStyle/>
            <a:p>
              <a:r>
                <a:rPr lang="en-GB" dirty="0">
                  <a:hlinkClick r:id="rId3"/>
                </a:rPr>
                <a:t>www.raceequalityfoundation.org.uk</a:t>
              </a:r>
              <a:r>
                <a:rPr lang="en-GB"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219" y="577538"/>
              <a:ext cx="1123844" cy="1180202"/>
            </a:xfrm>
            <a:prstGeom prst="rect">
              <a:avLst/>
            </a:prstGeom>
          </p:spPr>
        </p:pic>
      </p:grpSp>
      <p:grpSp>
        <p:nvGrpSpPr>
          <p:cNvPr id="11" name="Group 10"/>
          <p:cNvGrpSpPr/>
          <p:nvPr/>
        </p:nvGrpSpPr>
        <p:grpSpPr>
          <a:xfrm>
            <a:off x="467544" y="2424928"/>
            <a:ext cx="5335371" cy="951058"/>
            <a:chOff x="467544" y="2424928"/>
            <a:chExt cx="5335371" cy="951058"/>
          </a:xfrm>
        </p:grpSpPr>
        <p:pic>
          <p:nvPicPr>
            <p:cNvPr id="4" name="Picture 3"/>
            <p:cNvPicPr>
              <a:picLocks noChangeAspect="1"/>
            </p:cNvPicPr>
            <p:nvPr/>
          </p:nvPicPr>
          <p:blipFill>
            <a:blip r:embed="rId5"/>
            <a:stretch>
              <a:fillRect/>
            </a:stretch>
          </p:blipFill>
          <p:spPr>
            <a:xfrm>
              <a:off x="467544" y="2424928"/>
              <a:ext cx="1591194" cy="951058"/>
            </a:xfrm>
            <a:prstGeom prst="rect">
              <a:avLst/>
            </a:prstGeom>
          </p:spPr>
        </p:pic>
        <p:sp>
          <p:nvSpPr>
            <p:cNvPr id="7" name="TextBox 6"/>
            <p:cNvSpPr txBox="1"/>
            <p:nvPr/>
          </p:nvSpPr>
          <p:spPr>
            <a:xfrm>
              <a:off x="2058499" y="2715791"/>
              <a:ext cx="3744416" cy="369332"/>
            </a:xfrm>
            <a:prstGeom prst="rect">
              <a:avLst/>
            </a:prstGeom>
            <a:noFill/>
          </p:spPr>
          <p:txBody>
            <a:bodyPr wrap="square" rtlCol="0">
              <a:spAutoFit/>
            </a:bodyPr>
            <a:lstStyle/>
            <a:p>
              <a:r>
                <a:rPr lang="en-GB" dirty="0">
                  <a:hlinkClick r:id="rId6"/>
                </a:rPr>
                <a:t>www.better-health.org.uk</a:t>
              </a:r>
              <a:r>
                <a:rPr lang="en-GB" dirty="0"/>
                <a:t> </a:t>
              </a:r>
            </a:p>
          </p:txBody>
        </p:sp>
      </p:grpSp>
      <p:grpSp>
        <p:nvGrpSpPr>
          <p:cNvPr id="12" name="Group 11"/>
          <p:cNvGrpSpPr/>
          <p:nvPr/>
        </p:nvGrpSpPr>
        <p:grpSpPr>
          <a:xfrm>
            <a:off x="467305" y="4241641"/>
            <a:ext cx="4759546" cy="951058"/>
            <a:chOff x="467305" y="4241641"/>
            <a:chExt cx="4759546" cy="951058"/>
          </a:xfrm>
        </p:grpSpPr>
        <p:pic>
          <p:nvPicPr>
            <p:cNvPr id="8" name="Picture 7"/>
            <p:cNvPicPr>
              <a:picLocks noChangeAspect="1"/>
            </p:cNvPicPr>
            <p:nvPr/>
          </p:nvPicPr>
          <p:blipFill>
            <a:blip r:embed="rId7"/>
            <a:stretch>
              <a:fillRect/>
            </a:stretch>
          </p:blipFill>
          <p:spPr>
            <a:xfrm>
              <a:off x="467305" y="4241641"/>
              <a:ext cx="1591194" cy="951058"/>
            </a:xfrm>
            <a:prstGeom prst="rect">
              <a:avLst/>
            </a:prstGeom>
          </p:spPr>
        </p:pic>
        <p:sp>
          <p:nvSpPr>
            <p:cNvPr id="9" name="TextBox 8"/>
            <p:cNvSpPr txBox="1"/>
            <p:nvPr/>
          </p:nvSpPr>
          <p:spPr>
            <a:xfrm>
              <a:off x="2058499" y="4532504"/>
              <a:ext cx="3168352" cy="369332"/>
            </a:xfrm>
            <a:prstGeom prst="rect">
              <a:avLst/>
            </a:prstGeom>
            <a:noFill/>
          </p:spPr>
          <p:txBody>
            <a:bodyPr wrap="square" rtlCol="0">
              <a:spAutoFit/>
            </a:bodyPr>
            <a:lstStyle/>
            <a:p>
              <a:r>
                <a:rPr lang="en-GB" dirty="0">
                  <a:hlinkClick r:id="rId8"/>
                </a:rPr>
                <a:t>www.better-housing.org.uk</a:t>
              </a:r>
              <a:r>
                <a:rPr lang="en-GB" dirty="0"/>
                <a:t> </a:t>
              </a:r>
            </a:p>
          </p:txBody>
        </p:sp>
      </p:grpSp>
    </p:spTree>
    <p:extLst>
      <p:ext uri="{BB962C8B-B14F-4D97-AF65-F5344CB8AC3E}">
        <p14:creationId xmlns:p14="http://schemas.microsoft.com/office/powerpoint/2010/main" val="15739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1" name="Content Placeholder 3">
            <a:extLst>
              <a:ext uri="{FF2B5EF4-FFF2-40B4-BE49-F238E27FC236}">
                <a16:creationId xmlns:a16="http://schemas.microsoft.com/office/drawing/2014/main" id="{99883AF2-C72E-46FB-8BE5-B50982686B14}"/>
              </a:ext>
            </a:extLst>
          </p:cNvPr>
          <p:cNvSpPr>
            <a:spLocks noGrp="1"/>
          </p:cNvSpPr>
          <p:nvPr>
            <p:ph idx="1"/>
          </p:nvPr>
        </p:nvSpPr>
        <p:spPr>
          <a:xfrm>
            <a:off x="107504" y="1196752"/>
            <a:ext cx="8928992" cy="4392488"/>
          </a:xfrm>
        </p:spPr>
        <p:txBody>
          <a:bodyPr>
            <a:normAutofit/>
          </a:bodyPr>
          <a:lstStyle/>
          <a:p>
            <a:r>
              <a:rPr lang="en-GB" sz="2400" dirty="0"/>
              <a:t>Race and ethnic identity are complex and contingent.  Racisms develop in specific times and contexts</a:t>
            </a:r>
          </a:p>
          <a:p>
            <a:r>
              <a:rPr lang="en-GB" sz="2400" dirty="0"/>
              <a:t>We know that social isolation is harmful, that older people are at greater risk, but not how this may affect ethnic groups differently</a:t>
            </a:r>
          </a:p>
          <a:p>
            <a:r>
              <a:rPr lang="en-GB" sz="2400" dirty="0"/>
              <a:t>Older BME people face the ‘hostile environment’ created by government policies towards immigrants and those who may be seen as immigrants </a:t>
            </a:r>
          </a:p>
          <a:p>
            <a:r>
              <a:rPr lang="en-GB" sz="2400" dirty="0"/>
              <a:t>Shifting policy agenda – Opportunity Age to ‘local approaches’</a:t>
            </a:r>
          </a:p>
          <a:p>
            <a:endParaRPr lang="en-GB" sz="2400" dirty="0"/>
          </a:p>
          <a:p>
            <a:pPr lvl="1"/>
            <a:endParaRPr lang="en-GB" sz="2000" dirty="0"/>
          </a:p>
          <a:p>
            <a:endParaRPr lang="en-GB" sz="2400" dirty="0"/>
          </a:p>
          <a:p>
            <a:pPr marL="0" indent="0">
              <a:buNone/>
            </a:pPr>
            <a:endParaRPr lang="en-GB" sz="2400"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Background</a:t>
            </a:r>
          </a:p>
        </p:txBody>
      </p:sp>
    </p:spTree>
    <p:extLst>
      <p:ext uri="{BB962C8B-B14F-4D97-AF65-F5344CB8AC3E}">
        <p14:creationId xmlns:p14="http://schemas.microsoft.com/office/powerpoint/2010/main" val="5436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normAutofit/>
          </a:bodyPr>
          <a:lstStyle/>
          <a:p>
            <a:pPr algn="l"/>
            <a:r>
              <a:rPr lang="en-GB" dirty="0">
                <a:solidFill>
                  <a:schemeClr val="bg1"/>
                </a:solidFill>
              </a:rPr>
              <a:t>BME groups with younger age profile</a:t>
            </a:r>
          </a:p>
        </p:txBody>
      </p:sp>
      <p:sp>
        <p:nvSpPr>
          <p:cNvPr id="4" name="Rectangle 1">
            <a:extLst>
              <a:ext uri="{FF2B5EF4-FFF2-40B4-BE49-F238E27FC236}">
                <a16:creationId xmlns:a16="http://schemas.microsoft.com/office/drawing/2014/main" id="{A9B6035B-6D9E-4D0F-B854-56791026428A}"/>
              </a:ext>
            </a:extLst>
          </p:cNvPr>
          <p:cNvSpPr>
            <a:spLocks noChangeArrowheads="1"/>
          </p:cNvSpPr>
          <p:nvPr/>
        </p:nvSpPr>
        <p:spPr bwMode="auto">
          <a:xfrm>
            <a:off x="179512" y="5405307"/>
            <a:ext cx="36555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Standard table DC2101EW, 2011 census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8" name="Chart 7">
            <a:extLst>
              <a:ext uri="{FF2B5EF4-FFF2-40B4-BE49-F238E27FC236}">
                <a16:creationId xmlns:a16="http://schemas.microsoft.com/office/drawing/2014/main" id="{2D17C44E-281C-4FD8-B043-1CF7DADA823A}"/>
              </a:ext>
            </a:extLst>
          </p:cNvPr>
          <p:cNvGraphicFramePr>
            <a:graphicFrameLocks/>
          </p:cNvGraphicFramePr>
          <p:nvPr>
            <p:extLst>
              <p:ext uri="{D42A27DB-BD31-4B8C-83A1-F6EECF244321}">
                <p14:modId xmlns:p14="http://schemas.microsoft.com/office/powerpoint/2010/main" val="1882548075"/>
              </p:ext>
            </p:extLst>
          </p:nvPr>
        </p:nvGraphicFramePr>
        <p:xfrm>
          <a:off x="323528" y="955389"/>
          <a:ext cx="8712968" cy="43241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718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normAutofit fontScale="90000"/>
          </a:bodyPr>
          <a:lstStyle/>
          <a:p>
            <a:pPr algn="l"/>
            <a:r>
              <a:rPr lang="en-GB" dirty="0">
                <a:solidFill>
                  <a:schemeClr val="bg1"/>
                </a:solidFill>
              </a:rPr>
              <a:t>Leading to growing older BME population</a:t>
            </a:r>
          </a:p>
        </p:txBody>
      </p:sp>
      <p:graphicFrame>
        <p:nvGraphicFramePr>
          <p:cNvPr id="2" name="Table 1">
            <a:extLst>
              <a:ext uri="{FF2B5EF4-FFF2-40B4-BE49-F238E27FC236}">
                <a16:creationId xmlns:a16="http://schemas.microsoft.com/office/drawing/2014/main" id="{DF2EED36-BC8A-4090-8FEF-66763000DF56}"/>
              </a:ext>
            </a:extLst>
          </p:cNvPr>
          <p:cNvGraphicFramePr>
            <a:graphicFrameLocks noGrp="1"/>
          </p:cNvGraphicFramePr>
          <p:nvPr>
            <p:extLst/>
          </p:nvPr>
        </p:nvGraphicFramePr>
        <p:xfrm>
          <a:off x="251520" y="1127466"/>
          <a:ext cx="7848874" cy="4101732"/>
        </p:xfrm>
        <a:graphic>
          <a:graphicData uri="http://schemas.openxmlformats.org/drawingml/2006/table">
            <a:tbl>
              <a:tblPr firstRow="1" firstCol="1" bandRow="1">
                <a:tableStyleId>{93296810-A885-4BE3-A3E7-6D5BEEA58F35}</a:tableStyleId>
              </a:tblPr>
              <a:tblGrid>
                <a:gridCol w="2294687">
                  <a:extLst>
                    <a:ext uri="{9D8B030D-6E8A-4147-A177-3AD203B41FA5}">
                      <a16:colId xmlns:a16="http://schemas.microsoft.com/office/drawing/2014/main" val="1284092440"/>
                    </a:ext>
                  </a:extLst>
                </a:gridCol>
                <a:gridCol w="1425547">
                  <a:extLst>
                    <a:ext uri="{9D8B030D-6E8A-4147-A177-3AD203B41FA5}">
                      <a16:colId xmlns:a16="http://schemas.microsoft.com/office/drawing/2014/main" val="1111290236"/>
                    </a:ext>
                  </a:extLst>
                </a:gridCol>
                <a:gridCol w="1425547">
                  <a:extLst>
                    <a:ext uri="{9D8B030D-6E8A-4147-A177-3AD203B41FA5}">
                      <a16:colId xmlns:a16="http://schemas.microsoft.com/office/drawing/2014/main" val="800804424"/>
                    </a:ext>
                  </a:extLst>
                </a:gridCol>
                <a:gridCol w="1305730">
                  <a:extLst>
                    <a:ext uri="{9D8B030D-6E8A-4147-A177-3AD203B41FA5}">
                      <a16:colId xmlns:a16="http://schemas.microsoft.com/office/drawing/2014/main" val="3787566633"/>
                    </a:ext>
                  </a:extLst>
                </a:gridCol>
                <a:gridCol w="1397363">
                  <a:extLst>
                    <a:ext uri="{9D8B030D-6E8A-4147-A177-3AD203B41FA5}">
                      <a16:colId xmlns:a16="http://schemas.microsoft.com/office/drawing/2014/main" val="1409767986"/>
                    </a:ext>
                  </a:extLst>
                </a:gridCol>
              </a:tblGrid>
              <a:tr h="455748">
                <a:tc>
                  <a:txBody>
                    <a:bodyPr/>
                    <a:lstStyle/>
                    <a:p>
                      <a:pPr>
                        <a:lnSpc>
                          <a:spcPct val="150000"/>
                        </a:lnSpc>
                        <a:spcAft>
                          <a:spcPts val="0"/>
                        </a:spcAft>
                      </a:pPr>
                      <a:r>
                        <a:rPr lang="en-GB" sz="1800" dirty="0">
                          <a:effectLst/>
                        </a:rPr>
                        <a:t>Ethnic group (‘000s)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50-59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60-69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70-79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80 and over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912388"/>
                  </a:ext>
                </a:extLst>
              </a:tr>
              <a:tr h="455748">
                <a:tc>
                  <a:txBody>
                    <a:bodyPr/>
                    <a:lstStyle/>
                    <a:p>
                      <a:pPr>
                        <a:lnSpc>
                          <a:spcPct val="150000"/>
                        </a:lnSpc>
                        <a:spcAft>
                          <a:spcPts val="0"/>
                        </a:spcAft>
                      </a:pPr>
                      <a:r>
                        <a:rPr lang="en-GB" sz="1800">
                          <a:effectLst/>
                        </a:rPr>
                        <a:t>White British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2,958 (13%)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2,811 (12%)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1,931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1,536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219987"/>
                  </a:ext>
                </a:extLst>
              </a:tr>
              <a:tr h="455748">
                <a:tc>
                  <a:txBody>
                    <a:bodyPr/>
                    <a:lstStyle/>
                    <a:p>
                      <a:pPr>
                        <a:lnSpc>
                          <a:spcPct val="150000"/>
                        </a:lnSpc>
                        <a:spcAft>
                          <a:spcPts val="0"/>
                        </a:spcAft>
                      </a:pPr>
                      <a:r>
                        <a:rPr lang="en-GB" sz="1800">
                          <a:effectLst/>
                        </a:rPr>
                        <a:t>BME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308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172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114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57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091889"/>
                  </a:ext>
                </a:extLst>
              </a:tr>
              <a:tr h="455748">
                <a:tc>
                  <a:txBody>
                    <a:bodyPr/>
                    <a:lstStyle/>
                    <a:p>
                      <a:pPr>
                        <a:lnSpc>
                          <a:spcPct val="150000"/>
                        </a:lnSpc>
                        <a:spcAft>
                          <a:spcPts val="0"/>
                        </a:spcAft>
                      </a:pPr>
                      <a:r>
                        <a:rPr lang="en-GB" sz="1800">
                          <a:effectLst/>
                        </a:rPr>
                        <a:t>White other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104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64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38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29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7048291"/>
                  </a:ext>
                </a:extLst>
              </a:tr>
              <a:tr h="455748">
                <a:tc>
                  <a:txBody>
                    <a:bodyPr/>
                    <a:lstStyle/>
                    <a:p>
                      <a:pPr>
                        <a:lnSpc>
                          <a:spcPct val="150000"/>
                        </a:lnSpc>
                        <a:spcAft>
                          <a:spcPts val="0"/>
                        </a:spcAft>
                      </a:pPr>
                      <a:r>
                        <a:rPr lang="en-GB" sz="1800">
                          <a:effectLst/>
                        </a:rPr>
                        <a:t>Indian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79 (11%)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48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29 (4%)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12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281426"/>
                  </a:ext>
                </a:extLst>
              </a:tr>
              <a:tr h="455748">
                <a:tc>
                  <a:txBody>
                    <a:bodyPr/>
                    <a:lstStyle/>
                    <a:p>
                      <a:pPr>
                        <a:lnSpc>
                          <a:spcPct val="150000"/>
                        </a:lnSpc>
                        <a:spcAft>
                          <a:spcPts val="0"/>
                        </a:spcAft>
                      </a:pPr>
                      <a:r>
                        <a:rPr lang="en-GB" sz="1800">
                          <a:effectLst/>
                        </a:rPr>
                        <a:t>Pakistani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37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18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12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4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464602"/>
                  </a:ext>
                </a:extLst>
              </a:tr>
              <a:tr h="455748">
                <a:tc>
                  <a:txBody>
                    <a:bodyPr/>
                    <a:lstStyle/>
                    <a:p>
                      <a:pPr>
                        <a:lnSpc>
                          <a:spcPct val="150000"/>
                        </a:lnSpc>
                        <a:spcAft>
                          <a:spcPts val="0"/>
                        </a:spcAft>
                      </a:pPr>
                      <a:r>
                        <a:rPr lang="en-GB" sz="1800">
                          <a:effectLst/>
                        </a:rPr>
                        <a:t>Bangladeshi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11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7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4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dirty="0">
                          <a:effectLst/>
                        </a:rPr>
                        <a:t>1 (0%)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010992"/>
                  </a:ext>
                </a:extLst>
              </a:tr>
              <a:tr h="455748">
                <a:tc>
                  <a:txBody>
                    <a:bodyPr/>
                    <a:lstStyle/>
                    <a:p>
                      <a:pPr>
                        <a:lnSpc>
                          <a:spcPct val="150000"/>
                        </a:lnSpc>
                        <a:spcAft>
                          <a:spcPts val="0"/>
                        </a:spcAft>
                      </a:pPr>
                      <a:r>
                        <a:rPr lang="en-GB" sz="1800">
                          <a:effectLst/>
                        </a:rPr>
                        <a:t>Black African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33 (6%)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13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6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1 (0%)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8380630"/>
                  </a:ext>
                </a:extLst>
              </a:tr>
              <a:tr h="455748">
                <a:tc>
                  <a:txBody>
                    <a:bodyPr/>
                    <a:lstStyle/>
                    <a:p>
                      <a:pPr>
                        <a:lnSpc>
                          <a:spcPct val="150000"/>
                        </a:lnSpc>
                        <a:spcAft>
                          <a:spcPts val="0"/>
                        </a:spcAft>
                      </a:pPr>
                      <a:r>
                        <a:rPr lang="en-GB" sz="1800">
                          <a:effectLst/>
                        </a:rPr>
                        <a:t>Black Caribbean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44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22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a:effectLst/>
                        </a:rPr>
                        <a:t>24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dirty="0">
                          <a:effectLst/>
                        </a:rPr>
                        <a:t>9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9417307"/>
                  </a:ext>
                </a:extLst>
              </a:tr>
            </a:tbl>
          </a:graphicData>
        </a:graphic>
      </p:graphicFrame>
      <p:sp>
        <p:nvSpPr>
          <p:cNvPr id="4" name="Rectangle 1">
            <a:extLst>
              <a:ext uri="{FF2B5EF4-FFF2-40B4-BE49-F238E27FC236}">
                <a16:creationId xmlns:a16="http://schemas.microsoft.com/office/drawing/2014/main" id="{A9B6035B-6D9E-4D0F-B854-56791026428A}"/>
              </a:ext>
            </a:extLst>
          </p:cNvPr>
          <p:cNvSpPr>
            <a:spLocks noChangeArrowheads="1"/>
          </p:cNvSpPr>
          <p:nvPr/>
        </p:nvSpPr>
        <p:spPr bwMode="auto">
          <a:xfrm>
            <a:off x="266093" y="5151532"/>
            <a:ext cx="36555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Standard table DC2101EW, 2011 census</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37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Housing deprivation</a:t>
            </a:r>
          </a:p>
        </p:txBody>
      </p:sp>
      <p:graphicFrame>
        <p:nvGraphicFramePr>
          <p:cNvPr id="8" name="Table 7">
            <a:extLst>
              <a:ext uri="{FF2B5EF4-FFF2-40B4-BE49-F238E27FC236}">
                <a16:creationId xmlns:a16="http://schemas.microsoft.com/office/drawing/2014/main" id="{273C17B1-A4A9-4475-B2E5-F58DFDADA934}"/>
              </a:ext>
            </a:extLst>
          </p:cNvPr>
          <p:cNvGraphicFramePr>
            <a:graphicFrameLocks noGrp="1"/>
          </p:cNvGraphicFramePr>
          <p:nvPr>
            <p:extLst>
              <p:ext uri="{D42A27DB-BD31-4B8C-83A1-F6EECF244321}">
                <p14:modId xmlns:p14="http://schemas.microsoft.com/office/powerpoint/2010/main" val="1605775351"/>
              </p:ext>
            </p:extLst>
          </p:nvPr>
        </p:nvGraphicFramePr>
        <p:xfrm>
          <a:off x="314598" y="1196752"/>
          <a:ext cx="3495203" cy="3815088"/>
        </p:xfrm>
        <a:graphic>
          <a:graphicData uri="http://schemas.openxmlformats.org/drawingml/2006/table">
            <a:tbl>
              <a:tblPr firstRow="1" firstCol="1" bandRow="1">
                <a:tableStyleId>{93296810-A885-4BE3-A3E7-6D5BEEA58F35}</a:tableStyleId>
              </a:tblPr>
              <a:tblGrid>
                <a:gridCol w="434086">
                  <a:extLst>
                    <a:ext uri="{9D8B030D-6E8A-4147-A177-3AD203B41FA5}">
                      <a16:colId xmlns:a16="http://schemas.microsoft.com/office/drawing/2014/main" val="2587643971"/>
                    </a:ext>
                  </a:extLst>
                </a:gridCol>
                <a:gridCol w="1140396">
                  <a:extLst>
                    <a:ext uri="{9D8B030D-6E8A-4147-A177-3AD203B41FA5}">
                      <a16:colId xmlns:a16="http://schemas.microsoft.com/office/drawing/2014/main" val="926372145"/>
                    </a:ext>
                  </a:extLst>
                </a:gridCol>
                <a:gridCol w="1920721">
                  <a:extLst>
                    <a:ext uri="{9D8B030D-6E8A-4147-A177-3AD203B41FA5}">
                      <a16:colId xmlns:a16="http://schemas.microsoft.com/office/drawing/2014/main" val="2383667094"/>
                    </a:ext>
                  </a:extLst>
                </a:gridCol>
              </a:tblGrid>
              <a:tr h="432048">
                <a:tc>
                  <a:txBody>
                    <a:bodyPr/>
                    <a:lstStyle/>
                    <a:p>
                      <a:pPr algn="ctr">
                        <a:lnSpc>
                          <a:spcPct val="115000"/>
                        </a:lnSpc>
                      </a:pPr>
                      <a:r>
                        <a:rPr lang="en-GB" sz="1800">
                          <a:effectLst/>
                        </a:rPr>
                        <a:t> </a:t>
                      </a:r>
                      <a:endParaRPr lang="en-GB" sz="18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pPr>
                      <a:r>
                        <a:rPr lang="en-GB" sz="1800">
                          <a:effectLst/>
                        </a:rPr>
                        <a:t>Age</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dirty="0">
                          <a:effectLst/>
                        </a:rPr>
                        <a:t>Housing deprived</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0088071"/>
                  </a:ext>
                </a:extLst>
              </a:tr>
              <a:tr h="422880">
                <a:tc rowSpan="4">
                  <a:txBody>
                    <a:bodyPr/>
                    <a:lstStyle/>
                    <a:p>
                      <a:pPr algn="ctr">
                        <a:lnSpc>
                          <a:spcPct val="115000"/>
                        </a:lnSpc>
                      </a:pPr>
                      <a:r>
                        <a:rPr lang="en-GB" sz="1800">
                          <a:effectLst/>
                        </a:rPr>
                        <a:t>White British</a:t>
                      </a:r>
                      <a:endParaRPr lang="en-GB" sz="1800">
                        <a:effectLst/>
                        <a:latin typeface="Calibri" panose="020F0502020204030204" pitchFamily="34" charset="0"/>
                        <a:cs typeface="Times New Roman" panose="02020603050405020304" pitchFamily="18" charset="0"/>
                      </a:endParaRPr>
                    </a:p>
                  </a:txBody>
                  <a:tcPr marL="68580" marR="68580" marT="0" marB="0" vert="vert270"/>
                </a:tc>
                <a:tc>
                  <a:txBody>
                    <a:bodyPr/>
                    <a:lstStyle/>
                    <a:p>
                      <a:pPr algn="r">
                        <a:lnSpc>
                          <a:spcPct val="115000"/>
                        </a:lnSpc>
                      </a:pPr>
                      <a:r>
                        <a:rPr lang="en-GB" sz="1800">
                          <a:effectLst/>
                        </a:rPr>
                        <a:t>50-59</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18,234 (6%)</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3832841"/>
                  </a:ext>
                </a:extLst>
              </a:tr>
              <a:tr h="422880">
                <a:tc vMerge="1">
                  <a:txBody>
                    <a:bodyPr/>
                    <a:lstStyle/>
                    <a:p>
                      <a:endParaRPr lang="en-GB"/>
                    </a:p>
                  </a:txBody>
                  <a:tcPr/>
                </a:tc>
                <a:tc>
                  <a:txBody>
                    <a:bodyPr/>
                    <a:lstStyle/>
                    <a:p>
                      <a:pPr algn="r">
                        <a:lnSpc>
                          <a:spcPct val="115000"/>
                        </a:lnSpc>
                      </a:pPr>
                      <a:r>
                        <a:rPr lang="en-GB" sz="1800">
                          <a:effectLst/>
                        </a:rPr>
                        <a:t>60-69</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13,492 (5%)</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01414827"/>
                  </a:ext>
                </a:extLst>
              </a:tr>
              <a:tr h="422880">
                <a:tc vMerge="1">
                  <a:txBody>
                    <a:bodyPr/>
                    <a:lstStyle/>
                    <a:p>
                      <a:endParaRPr lang="en-GB"/>
                    </a:p>
                  </a:txBody>
                  <a:tcPr/>
                </a:tc>
                <a:tc>
                  <a:txBody>
                    <a:bodyPr/>
                    <a:lstStyle/>
                    <a:p>
                      <a:pPr algn="r">
                        <a:lnSpc>
                          <a:spcPct val="115000"/>
                        </a:lnSpc>
                      </a:pPr>
                      <a:r>
                        <a:rPr lang="en-GB" sz="1800">
                          <a:effectLst/>
                        </a:rPr>
                        <a:t>70-79</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8,963 (5%)</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2614565"/>
                  </a:ext>
                </a:extLst>
              </a:tr>
              <a:tr h="422880">
                <a:tc vMerge="1">
                  <a:txBody>
                    <a:bodyPr/>
                    <a:lstStyle/>
                    <a:p>
                      <a:endParaRPr lang="en-GB"/>
                    </a:p>
                  </a:txBody>
                  <a:tcPr/>
                </a:tc>
                <a:tc>
                  <a:txBody>
                    <a:bodyPr/>
                    <a:lstStyle/>
                    <a:p>
                      <a:pPr algn="r">
                        <a:lnSpc>
                          <a:spcPct val="115000"/>
                        </a:lnSpc>
                      </a:pPr>
                      <a:r>
                        <a:rPr lang="en-GB" sz="1800">
                          <a:effectLst/>
                        </a:rPr>
                        <a:t>80 or over</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7,750 (7%)</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76106368"/>
                  </a:ext>
                </a:extLst>
              </a:tr>
              <a:tr h="422880">
                <a:tc rowSpan="4">
                  <a:txBody>
                    <a:bodyPr/>
                    <a:lstStyle/>
                    <a:p>
                      <a:pPr algn="ctr">
                        <a:lnSpc>
                          <a:spcPct val="115000"/>
                        </a:lnSpc>
                      </a:pPr>
                      <a:r>
                        <a:rPr lang="en-GB" sz="1800">
                          <a:effectLst/>
                        </a:rPr>
                        <a:t>BME</a:t>
                      </a:r>
                      <a:endParaRPr lang="en-GB" sz="1800">
                        <a:effectLst/>
                        <a:latin typeface="Calibri" panose="020F0502020204030204" pitchFamily="34" charset="0"/>
                        <a:cs typeface="Times New Roman" panose="02020603050405020304" pitchFamily="18" charset="0"/>
                      </a:endParaRPr>
                    </a:p>
                  </a:txBody>
                  <a:tcPr marL="68580" marR="68580" marT="0" marB="0" vert="vert270"/>
                </a:tc>
                <a:tc>
                  <a:txBody>
                    <a:bodyPr/>
                    <a:lstStyle/>
                    <a:p>
                      <a:pPr algn="r">
                        <a:lnSpc>
                          <a:spcPct val="115000"/>
                        </a:lnSpc>
                      </a:pPr>
                      <a:r>
                        <a:rPr lang="en-GB" sz="1800">
                          <a:effectLst/>
                        </a:rPr>
                        <a:t>50-59</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8,371 (20%)</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238545"/>
                  </a:ext>
                </a:extLst>
              </a:tr>
              <a:tr h="422880">
                <a:tc vMerge="1">
                  <a:txBody>
                    <a:bodyPr/>
                    <a:lstStyle/>
                    <a:p>
                      <a:endParaRPr lang="en-GB"/>
                    </a:p>
                  </a:txBody>
                  <a:tcPr/>
                </a:tc>
                <a:tc>
                  <a:txBody>
                    <a:bodyPr/>
                    <a:lstStyle/>
                    <a:p>
                      <a:pPr algn="r">
                        <a:lnSpc>
                          <a:spcPct val="115000"/>
                        </a:lnSpc>
                      </a:pPr>
                      <a:r>
                        <a:rPr lang="en-GB" sz="1800">
                          <a:effectLst/>
                        </a:rPr>
                        <a:t>60-69</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3,071 (14%)</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89127380"/>
                  </a:ext>
                </a:extLst>
              </a:tr>
              <a:tr h="422880">
                <a:tc vMerge="1">
                  <a:txBody>
                    <a:bodyPr/>
                    <a:lstStyle/>
                    <a:p>
                      <a:endParaRPr lang="en-GB"/>
                    </a:p>
                  </a:txBody>
                  <a:tcPr/>
                </a:tc>
                <a:tc>
                  <a:txBody>
                    <a:bodyPr/>
                    <a:lstStyle/>
                    <a:p>
                      <a:pPr algn="r">
                        <a:lnSpc>
                          <a:spcPct val="115000"/>
                        </a:lnSpc>
                      </a:pPr>
                      <a:r>
                        <a:rPr lang="en-GB" sz="1800">
                          <a:effectLst/>
                        </a:rPr>
                        <a:t>70-79</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a:effectLst/>
                        </a:rPr>
                        <a:t>1,916 (14%)</a:t>
                      </a:r>
                      <a:endParaRPr lang="en-GB" sz="18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86008180"/>
                  </a:ext>
                </a:extLst>
              </a:tr>
              <a:tr h="422880">
                <a:tc vMerge="1">
                  <a:txBody>
                    <a:bodyPr/>
                    <a:lstStyle/>
                    <a:p>
                      <a:endParaRPr lang="en-GB"/>
                    </a:p>
                  </a:txBody>
                  <a:tcPr/>
                </a:tc>
                <a:tc>
                  <a:txBody>
                    <a:bodyPr/>
                    <a:lstStyle/>
                    <a:p>
                      <a:pPr algn="r">
                        <a:lnSpc>
                          <a:spcPct val="115000"/>
                        </a:lnSpc>
                      </a:pPr>
                      <a:r>
                        <a:rPr lang="en-GB" sz="1800">
                          <a:effectLst/>
                        </a:rPr>
                        <a:t>80 or over</a:t>
                      </a:r>
                      <a:endParaRPr lang="en-GB"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pPr>
                      <a:r>
                        <a:rPr lang="en-GB" sz="1800" dirty="0">
                          <a:effectLst/>
                        </a:rPr>
                        <a:t>710 (13%)</a:t>
                      </a:r>
                      <a:endParaRPr lang="en-GB" sz="18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71606624"/>
                  </a:ext>
                </a:extLst>
              </a:tr>
            </a:tbl>
          </a:graphicData>
        </a:graphic>
      </p:graphicFrame>
    </p:spTree>
    <p:extLst>
      <p:ext uri="{BB962C8B-B14F-4D97-AF65-F5344CB8AC3E}">
        <p14:creationId xmlns:p14="http://schemas.microsoft.com/office/powerpoint/2010/main" val="338396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1" name="Content Placeholder 3">
            <a:extLst>
              <a:ext uri="{FF2B5EF4-FFF2-40B4-BE49-F238E27FC236}">
                <a16:creationId xmlns:a16="http://schemas.microsoft.com/office/drawing/2014/main" id="{99883AF2-C72E-46FB-8BE5-B50982686B14}"/>
              </a:ext>
            </a:extLst>
          </p:cNvPr>
          <p:cNvSpPr>
            <a:spLocks noGrp="1"/>
          </p:cNvSpPr>
          <p:nvPr>
            <p:ph idx="1"/>
          </p:nvPr>
        </p:nvSpPr>
        <p:spPr>
          <a:xfrm>
            <a:off x="107504" y="1196752"/>
            <a:ext cx="8928992" cy="4392488"/>
          </a:xfrm>
        </p:spPr>
        <p:txBody>
          <a:bodyPr>
            <a:normAutofit fontScale="92500"/>
          </a:bodyPr>
          <a:lstStyle/>
          <a:p>
            <a:r>
              <a:rPr lang="en-GB" sz="2400" dirty="0"/>
              <a:t>White British most likely to live in detached or semi-detached housing, black African and Bangladeshi least likely to (68% compared to around 25% for over 50s and 65% compared to 20-25% for over 65s)</a:t>
            </a:r>
          </a:p>
          <a:p>
            <a:r>
              <a:rPr lang="en-GB" sz="2400" dirty="0"/>
              <a:t>Occupational social class disadvantages BME groups because of higher levels of unemployment and routine occupation.  In the case of Pakistani much higher levels of self-employment contributes</a:t>
            </a:r>
          </a:p>
          <a:p>
            <a:r>
              <a:rPr lang="en-GB" sz="2400" dirty="0"/>
              <a:t>More white British own their home which is associated with lower levels of housing disadvantage. Bangladeshi, black African and Pakistani home owners are more likely to experience housing disadvantage. The lower rates of home ownership for BME groups aged 50-64 compared to those aged 65 and over suggest that levels of housing deprivation will increase over time. </a:t>
            </a:r>
          </a:p>
          <a:p>
            <a:endParaRPr lang="en-GB" sz="2400" dirty="0"/>
          </a:p>
          <a:p>
            <a:pPr lvl="1"/>
            <a:endParaRPr lang="en-GB" sz="2000" dirty="0"/>
          </a:p>
          <a:p>
            <a:endParaRPr lang="en-GB" sz="2400" dirty="0"/>
          </a:p>
          <a:p>
            <a:pPr marL="0" indent="0">
              <a:buNone/>
            </a:pPr>
            <a:endParaRPr lang="en-GB" sz="2400"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Cumulative disadvantage</a:t>
            </a:r>
          </a:p>
        </p:txBody>
      </p:sp>
    </p:spTree>
    <p:extLst>
      <p:ext uri="{BB962C8B-B14F-4D97-AF65-F5344CB8AC3E}">
        <p14:creationId xmlns:p14="http://schemas.microsoft.com/office/powerpoint/2010/main" val="166472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Living arrangements</a:t>
            </a:r>
          </a:p>
        </p:txBody>
      </p:sp>
      <p:graphicFrame>
        <p:nvGraphicFramePr>
          <p:cNvPr id="9" name="Chart 8">
            <a:extLst>
              <a:ext uri="{FF2B5EF4-FFF2-40B4-BE49-F238E27FC236}">
                <a16:creationId xmlns:a16="http://schemas.microsoft.com/office/drawing/2014/main" id="{94E378F5-7291-49C7-B29F-49B6CD395385}"/>
              </a:ext>
            </a:extLst>
          </p:cNvPr>
          <p:cNvGraphicFramePr/>
          <p:nvPr>
            <p:extLst>
              <p:ext uri="{D42A27DB-BD31-4B8C-83A1-F6EECF244321}">
                <p14:modId xmlns:p14="http://schemas.microsoft.com/office/powerpoint/2010/main" val="1920748384"/>
              </p:ext>
            </p:extLst>
          </p:nvPr>
        </p:nvGraphicFramePr>
        <p:xfrm>
          <a:off x="35497" y="874252"/>
          <a:ext cx="8856983" cy="23755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79B571C-DCD5-40E3-A60F-C5FE330C07AE}"/>
              </a:ext>
            </a:extLst>
          </p:cNvPr>
          <p:cNvGraphicFramePr/>
          <p:nvPr>
            <p:extLst>
              <p:ext uri="{D42A27DB-BD31-4B8C-83A1-F6EECF244321}">
                <p14:modId xmlns:p14="http://schemas.microsoft.com/office/powerpoint/2010/main" val="2524234766"/>
              </p:ext>
            </p:extLst>
          </p:nvPr>
        </p:nvGraphicFramePr>
        <p:xfrm>
          <a:off x="1" y="3294411"/>
          <a:ext cx="8892480" cy="262763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3">
            <a:extLst>
              <a:ext uri="{FF2B5EF4-FFF2-40B4-BE49-F238E27FC236}">
                <a16:creationId xmlns:a16="http://schemas.microsoft.com/office/drawing/2014/main" id="{780316FB-FE1A-4B3D-8AE6-17CC81553671}"/>
              </a:ext>
            </a:extLst>
          </p:cNvPr>
          <p:cNvSpPr>
            <a:spLocks noChangeArrowheads="1"/>
          </p:cNvSpPr>
          <p:nvPr/>
        </p:nvSpPr>
        <p:spPr bwMode="auto">
          <a:xfrm>
            <a:off x="-58557" y="1772816"/>
            <a:ext cx="814132" cy="92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t>50 and over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BCCC16BA-925A-477E-AD60-8B33246DA94B}"/>
              </a:ext>
            </a:extLst>
          </p:cNvPr>
          <p:cNvSpPr>
            <a:spLocks noChangeArrowheads="1"/>
          </p:cNvSpPr>
          <p:nvPr/>
        </p:nvSpPr>
        <p:spPr bwMode="auto">
          <a:xfrm>
            <a:off x="15849" y="4088004"/>
            <a:ext cx="755575" cy="92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rgbClr val="E36C0A"/>
                </a:solidFill>
                <a:effectLst/>
                <a:latin typeface="Cambria" panose="02040503050406030204" pitchFamily="18" charset="0"/>
                <a:ea typeface="SimSun" panose="02010600030101010101" pitchFamily="2" charset="-122"/>
                <a:cs typeface="Times New Roman" panose="02020603050405020304" pitchFamily="18" charset="0"/>
              </a:rPr>
              <a:t>65 and over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826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normAutofit fontScale="90000"/>
          </a:bodyPr>
          <a:lstStyle/>
          <a:p>
            <a:pPr algn="l"/>
            <a:r>
              <a:rPr lang="en-GB" dirty="0">
                <a:solidFill>
                  <a:schemeClr val="bg1"/>
                </a:solidFill>
              </a:rPr>
              <a:t>Living arrangements (deprivation levels)</a:t>
            </a:r>
          </a:p>
        </p:txBody>
      </p:sp>
      <p:graphicFrame>
        <p:nvGraphicFramePr>
          <p:cNvPr id="2" name="Table 1">
            <a:extLst>
              <a:ext uri="{FF2B5EF4-FFF2-40B4-BE49-F238E27FC236}">
                <a16:creationId xmlns:a16="http://schemas.microsoft.com/office/drawing/2014/main" id="{9A591337-2B30-4063-A7AB-24F3480EE2DC}"/>
              </a:ext>
            </a:extLst>
          </p:cNvPr>
          <p:cNvGraphicFramePr>
            <a:graphicFrameLocks noGrp="1"/>
          </p:cNvGraphicFramePr>
          <p:nvPr>
            <p:extLst>
              <p:ext uri="{D42A27DB-BD31-4B8C-83A1-F6EECF244321}">
                <p14:modId xmlns:p14="http://schemas.microsoft.com/office/powerpoint/2010/main" val="2147758482"/>
              </p:ext>
            </p:extLst>
          </p:nvPr>
        </p:nvGraphicFramePr>
        <p:xfrm>
          <a:off x="395536" y="1196752"/>
          <a:ext cx="8280918" cy="4248468"/>
        </p:xfrm>
        <a:graphic>
          <a:graphicData uri="http://schemas.openxmlformats.org/drawingml/2006/table">
            <a:tbl>
              <a:tblPr firstRow="1" firstCol="1" bandRow="1">
                <a:tableStyleId>{93296810-A885-4BE3-A3E7-6D5BEEA58F35}</a:tableStyleId>
              </a:tblPr>
              <a:tblGrid>
                <a:gridCol w="2012370">
                  <a:extLst>
                    <a:ext uri="{9D8B030D-6E8A-4147-A177-3AD203B41FA5}">
                      <a16:colId xmlns:a16="http://schemas.microsoft.com/office/drawing/2014/main" val="683723476"/>
                    </a:ext>
                  </a:extLst>
                </a:gridCol>
                <a:gridCol w="1560579">
                  <a:extLst>
                    <a:ext uri="{9D8B030D-6E8A-4147-A177-3AD203B41FA5}">
                      <a16:colId xmlns:a16="http://schemas.microsoft.com/office/drawing/2014/main" val="3699147048"/>
                    </a:ext>
                  </a:extLst>
                </a:gridCol>
                <a:gridCol w="1560579">
                  <a:extLst>
                    <a:ext uri="{9D8B030D-6E8A-4147-A177-3AD203B41FA5}">
                      <a16:colId xmlns:a16="http://schemas.microsoft.com/office/drawing/2014/main" val="3868962294"/>
                    </a:ext>
                  </a:extLst>
                </a:gridCol>
                <a:gridCol w="1586811">
                  <a:extLst>
                    <a:ext uri="{9D8B030D-6E8A-4147-A177-3AD203B41FA5}">
                      <a16:colId xmlns:a16="http://schemas.microsoft.com/office/drawing/2014/main" val="204810464"/>
                    </a:ext>
                  </a:extLst>
                </a:gridCol>
                <a:gridCol w="1560579">
                  <a:extLst>
                    <a:ext uri="{9D8B030D-6E8A-4147-A177-3AD203B41FA5}">
                      <a16:colId xmlns:a16="http://schemas.microsoft.com/office/drawing/2014/main" val="3720838593"/>
                    </a:ext>
                  </a:extLst>
                </a:gridCol>
              </a:tblGrid>
              <a:tr h="472052">
                <a:tc>
                  <a:txBody>
                    <a:bodyPr/>
                    <a:lstStyle/>
                    <a:p>
                      <a:pPr>
                        <a:lnSpc>
                          <a:spcPct val="150000"/>
                        </a:lnSpc>
                        <a:spcAft>
                          <a:spcPts val="0"/>
                        </a:spcAft>
                      </a:pPr>
                      <a:r>
                        <a:rPr lang="en-GB" sz="1800" dirty="0">
                          <a:effectLst/>
                        </a:rPr>
                        <a:t>Ethnicity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Couple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Single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dirty="0">
                          <a:effectLst/>
                        </a:rPr>
                        <a:t>Lone parent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Other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1605567"/>
                  </a:ext>
                </a:extLst>
              </a:tr>
              <a:tr h="472052">
                <a:tc>
                  <a:txBody>
                    <a:bodyPr/>
                    <a:lstStyle/>
                    <a:p>
                      <a:pPr>
                        <a:lnSpc>
                          <a:spcPct val="150000"/>
                        </a:lnSpc>
                        <a:spcAft>
                          <a:spcPts val="0"/>
                        </a:spcAft>
                      </a:pPr>
                      <a:r>
                        <a:rPr lang="en-GB" sz="1800">
                          <a:effectLst/>
                        </a:rPr>
                        <a:t>White British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15,810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18,063 (4%)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1,450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13,116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2550411"/>
                  </a:ext>
                </a:extLst>
              </a:tr>
              <a:tr h="472052">
                <a:tc>
                  <a:txBody>
                    <a:bodyPr/>
                    <a:lstStyle/>
                    <a:p>
                      <a:pPr>
                        <a:lnSpc>
                          <a:spcPct val="150000"/>
                        </a:lnSpc>
                        <a:spcAft>
                          <a:spcPts val="0"/>
                        </a:spcAft>
                      </a:pPr>
                      <a:r>
                        <a:rPr lang="en-GB" sz="1800">
                          <a:effectLst/>
                        </a:rPr>
                        <a:t>BME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1,851 (17%)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1,655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214 (24%)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6,672 (24%)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312196"/>
                  </a:ext>
                </a:extLst>
              </a:tr>
              <a:tr h="472052">
                <a:tc>
                  <a:txBody>
                    <a:bodyPr/>
                    <a:lstStyle/>
                    <a:p>
                      <a:pPr>
                        <a:lnSpc>
                          <a:spcPct val="150000"/>
                        </a:lnSpc>
                        <a:spcAft>
                          <a:spcPts val="0"/>
                        </a:spcAft>
                      </a:pPr>
                      <a:r>
                        <a:rPr lang="en-GB" sz="1800">
                          <a:effectLst/>
                        </a:rPr>
                        <a:t>White other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729 (15%)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754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50 (20%)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1,442 (22%)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9584083"/>
                  </a:ext>
                </a:extLst>
              </a:tr>
              <a:tr h="472052">
                <a:tc>
                  <a:txBody>
                    <a:bodyPr/>
                    <a:lstStyle/>
                    <a:p>
                      <a:pPr>
                        <a:lnSpc>
                          <a:spcPct val="150000"/>
                        </a:lnSpc>
                        <a:spcAft>
                          <a:spcPts val="0"/>
                        </a:spcAft>
                      </a:pPr>
                      <a:r>
                        <a:rPr lang="en-GB" sz="1800">
                          <a:effectLst/>
                        </a:rPr>
                        <a:t>Indian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243 (15%)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189 (4%)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44 (24%)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1,596 (16%)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31360049"/>
                  </a:ext>
                </a:extLst>
              </a:tr>
              <a:tr h="472052">
                <a:tc>
                  <a:txBody>
                    <a:bodyPr/>
                    <a:lstStyle/>
                    <a:p>
                      <a:pPr>
                        <a:lnSpc>
                          <a:spcPct val="150000"/>
                        </a:lnSpc>
                        <a:spcAft>
                          <a:spcPts val="0"/>
                        </a:spcAft>
                      </a:pPr>
                      <a:r>
                        <a:rPr lang="en-GB" sz="1800">
                          <a:effectLst/>
                        </a:rPr>
                        <a:t>Pakistani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107 (21%)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71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15 (23%)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1,393 (27%)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0600415"/>
                  </a:ext>
                </a:extLst>
              </a:tr>
              <a:tr h="472052">
                <a:tc>
                  <a:txBody>
                    <a:bodyPr/>
                    <a:lstStyle/>
                    <a:p>
                      <a:pPr>
                        <a:lnSpc>
                          <a:spcPct val="150000"/>
                        </a:lnSpc>
                        <a:spcAft>
                          <a:spcPts val="0"/>
                        </a:spcAft>
                      </a:pPr>
                      <a:r>
                        <a:rPr lang="en-GB" sz="1800">
                          <a:effectLst/>
                        </a:rPr>
                        <a:t>Bangladeshi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54 (38%)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21 (6%)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6 (32%)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635 (37%)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754581"/>
                  </a:ext>
                </a:extLst>
              </a:tr>
              <a:tr h="472052">
                <a:tc>
                  <a:txBody>
                    <a:bodyPr/>
                    <a:lstStyle/>
                    <a:p>
                      <a:pPr>
                        <a:lnSpc>
                          <a:spcPct val="150000"/>
                        </a:lnSpc>
                        <a:spcAft>
                          <a:spcPts val="0"/>
                        </a:spcAft>
                      </a:pPr>
                      <a:r>
                        <a:rPr lang="en-GB" sz="1800">
                          <a:effectLst/>
                        </a:rPr>
                        <a:t>Black African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392 (39%)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256 (16%)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52 (37%)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1,094 (44%)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9247712"/>
                  </a:ext>
                </a:extLst>
              </a:tr>
              <a:tr h="472052">
                <a:tc>
                  <a:txBody>
                    <a:bodyPr/>
                    <a:lstStyle/>
                    <a:p>
                      <a:pPr>
                        <a:lnSpc>
                          <a:spcPct val="150000"/>
                        </a:lnSpc>
                        <a:spcAft>
                          <a:spcPts val="0"/>
                        </a:spcAft>
                      </a:pPr>
                      <a:r>
                        <a:rPr lang="en-GB" sz="1800">
                          <a:effectLst/>
                        </a:rPr>
                        <a:t>Black Caribbean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326 (11%)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364 (12%)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a:effectLst/>
                        </a:rPr>
                        <a:t>47 (20%)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n-GB" sz="1800" dirty="0">
                          <a:effectLst/>
                        </a:rPr>
                        <a:t>512 (20%)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2966829"/>
                  </a:ext>
                </a:extLst>
              </a:tr>
            </a:tbl>
          </a:graphicData>
        </a:graphic>
      </p:graphicFrame>
    </p:spTree>
    <p:extLst>
      <p:ext uri="{BB962C8B-B14F-4D97-AF65-F5344CB8AC3E}">
        <p14:creationId xmlns:p14="http://schemas.microsoft.com/office/powerpoint/2010/main" val="4245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929" y="44624"/>
            <a:ext cx="790575" cy="829628"/>
          </a:xfrm>
          <a:prstGeom prst="rect">
            <a:avLst/>
          </a:prstGeom>
        </p:spPr>
      </p:pic>
      <p:pic>
        <p:nvPicPr>
          <p:cNvPr id="3" name="Picture 2">
            <a:extLst>
              <a:ext uri="{FF2B5EF4-FFF2-40B4-BE49-F238E27FC236}">
                <a16:creationId xmlns:a16="http://schemas.microsoft.com/office/drawing/2014/main" id="{8482CCBF-4C0D-4D81-A6D9-795E94F4F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32934" cy="829628"/>
          </a:xfrm>
          <a:prstGeom prst="rect">
            <a:avLst/>
          </a:prstGeom>
        </p:spPr>
      </p:pic>
      <p:sp>
        <p:nvSpPr>
          <p:cNvPr id="10" name="Rectangle 9">
            <a:extLst>
              <a:ext uri="{FF2B5EF4-FFF2-40B4-BE49-F238E27FC236}">
                <a16:creationId xmlns:a16="http://schemas.microsoft.com/office/drawing/2014/main" id="{8B4B3827-98F4-4AF9-8101-E030ECEC5B2A}"/>
              </a:ext>
            </a:extLst>
          </p:cNvPr>
          <p:cNvSpPr/>
          <p:nvPr/>
        </p:nvSpPr>
        <p:spPr>
          <a:xfrm>
            <a:off x="0" y="5838844"/>
            <a:ext cx="9144000" cy="1019156"/>
          </a:xfrm>
          <a:prstGeom prst="rect">
            <a:avLst/>
          </a:prstGeom>
          <a:gradFill>
            <a:gsLst>
              <a:gs pos="40000">
                <a:srgbClr val="BC5908"/>
              </a:gs>
              <a:gs pos="0">
                <a:schemeClr val="accent6">
                  <a:lumMod val="75000"/>
                </a:schemeClr>
              </a:gs>
              <a:gs pos="80000">
                <a:schemeClr val="accent6">
                  <a:lumMod val="75000"/>
                </a:schemeClr>
              </a:gs>
              <a:gs pos="100000">
                <a:schemeClr val="accent6">
                  <a:lumMod val="60000"/>
                  <a:lumOff val="4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11" name="Content Placeholder 3">
            <a:extLst>
              <a:ext uri="{FF2B5EF4-FFF2-40B4-BE49-F238E27FC236}">
                <a16:creationId xmlns:a16="http://schemas.microsoft.com/office/drawing/2014/main" id="{99883AF2-C72E-46FB-8BE5-B50982686B14}"/>
              </a:ext>
            </a:extLst>
          </p:cNvPr>
          <p:cNvSpPr>
            <a:spLocks noGrp="1"/>
          </p:cNvSpPr>
          <p:nvPr>
            <p:ph idx="1"/>
          </p:nvPr>
        </p:nvSpPr>
        <p:spPr>
          <a:xfrm>
            <a:off x="107504" y="1196752"/>
            <a:ext cx="8928992" cy="4392488"/>
          </a:xfrm>
        </p:spPr>
        <p:txBody>
          <a:bodyPr>
            <a:normAutofit/>
          </a:bodyPr>
          <a:lstStyle/>
          <a:p>
            <a:r>
              <a:rPr lang="en-GB" sz="2400" dirty="0"/>
              <a:t>Overall different migration patterns with general tendency for more recent migrants to experience higher levels of housing deprivation</a:t>
            </a:r>
          </a:p>
          <a:p>
            <a:r>
              <a:rPr lang="en-GB" sz="2400" dirty="0"/>
              <a:t>Complexity of these stories is masked by the inadequacy of the data available at national level</a:t>
            </a:r>
          </a:p>
          <a:p>
            <a:r>
              <a:rPr lang="en-GB" sz="2400" dirty="0"/>
              <a:t>White other and black African ethnic categories are too broad to make meaningful inferences whilst all ethnic groups may include returning migrants with citizenship rights</a:t>
            </a:r>
          </a:p>
          <a:p>
            <a:r>
              <a:rPr lang="en-GB" sz="2400" dirty="0"/>
              <a:t>At a local level the complexity of these stories needs to be unpicked to enable meaningful policy interventions. </a:t>
            </a:r>
          </a:p>
          <a:p>
            <a:endParaRPr lang="en-GB" sz="2400" dirty="0"/>
          </a:p>
          <a:p>
            <a:endParaRPr lang="en-GB" sz="2400" dirty="0"/>
          </a:p>
          <a:p>
            <a:pPr lvl="1"/>
            <a:endParaRPr lang="en-GB" sz="2000" dirty="0"/>
          </a:p>
          <a:p>
            <a:endParaRPr lang="en-GB" sz="2400" dirty="0"/>
          </a:p>
          <a:p>
            <a:pPr marL="0" indent="0">
              <a:buNone/>
            </a:pPr>
            <a:endParaRPr lang="en-GB" sz="2400" dirty="0"/>
          </a:p>
        </p:txBody>
      </p:sp>
      <p:sp>
        <p:nvSpPr>
          <p:cNvPr id="12" name="Title 2">
            <a:extLst>
              <a:ext uri="{FF2B5EF4-FFF2-40B4-BE49-F238E27FC236}">
                <a16:creationId xmlns:a16="http://schemas.microsoft.com/office/drawing/2014/main" id="{236AD5C6-8D76-4E99-8272-1662B3444972}"/>
              </a:ext>
            </a:extLst>
          </p:cNvPr>
          <p:cNvSpPr>
            <a:spLocks noGrp="1"/>
          </p:cNvSpPr>
          <p:nvPr>
            <p:ph type="title"/>
          </p:nvPr>
        </p:nvSpPr>
        <p:spPr>
          <a:xfrm>
            <a:off x="107504" y="5838844"/>
            <a:ext cx="8928992" cy="893396"/>
          </a:xfrm>
        </p:spPr>
        <p:txBody>
          <a:bodyPr/>
          <a:lstStyle/>
          <a:p>
            <a:pPr algn="l"/>
            <a:r>
              <a:rPr lang="en-GB" dirty="0">
                <a:solidFill>
                  <a:schemeClr val="bg1"/>
                </a:solidFill>
              </a:rPr>
              <a:t>Migration history</a:t>
            </a:r>
          </a:p>
        </p:txBody>
      </p:sp>
    </p:spTree>
    <p:extLst>
      <p:ext uri="{BB962C8B-B14F-4D97-AF65-F5344CB8AC3E}">
        <p14:creationId xmlns:p14="http://schemas.microsoft.com/office/powerpoint/2010/main" val="24662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934</Words>
  <Application>Microsoft Office PowerPoint</Application>
  <PresentationFormat>On-screen Show (4:3)</PresentationFormat>
  <Paragraphs>258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SimSun</vt:lpstr>
      <vt:lpstr>Arial</vt:lpstr>
      <vt:lpstr>Calibri</vt:lpstr>
      <vt:lpstr>Cambria</vt:lpstr>
      <vt:lpstr>Times New Roman</vt:lpstr>
      <vt:lpstr>Office Theme</vt:lpstr>
      <vt:lpstr>Housing and the older BME population</vt:lpstr>
      <vt:lpstr>Background</vt:lpstr>
      <vt:lpstr>BME groups with younger age profile</vt:lpstr>
      <vt:lpstr>Leading to growing older BME population</vt:lpstr>
      <vt:lpstr>Housing deprivation</vt:lpstr>
      <vt:lpstr>Cumulative disadvantage</vt:lpstr>
      <vt:lpstr>Living arrangements</vt:lpstr>
      <vt:lpstr>Living arrangements (deprivation levels)</vt:lpstr>
      <vt:lpstr>Migration history</vt:lpstr>
      <vt:lpstr>Where do older BME people live (1)</vt:lpstr>
      <vt:lpstr>Where do older BME people live (2)</vt:lpstr>
      <vt:lpstr>Introduction</vt:lpstr>
      <vt:lpstr>Implications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Jabeer</dc:creator>
  <cp:lastModifiedBy>Steve Hitchmough</cp:lastModifiedBy>
  <cp:revision>120</cp:revision>
  <cp:lastPrinted>2018-07-19T07:17:40Z</cp:lastPrinted>
  <dcterms:created xsi:type="dcterms:W3CDTF">2013-04-13T21:49:43Z</dcterms:created>
  <dcterms:modified xsi:type="dcterms:W3CDTF">2018-07-24T09:10:55Z</dcterms:modified>
</cp:coreProperties>
</file>