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26"/>
  </p:notesMasterIdLst>
  <p:handoutMasterIdLst>
    <p:handoutMasterId r:id="rId27"/>
  </p:handoutMasterIdLst>
  <p:sldIdLst>
    <p:sldId id="262" r:id="rId5"/>
    <p:sldId id="319" r:id="rId6"/>
    <p:sldId id="298" r:id="rId7"/>
    <p:sldId id="334" r:id="rId8"/>
    <p:sldId id="320" r:id="rId9"/>
    <p:sldId id="336" r:id="rId10"/>
    <p:sldId id="322" r:id="rId11"/>
    <p:sldId id="323" r:id="rId12"/>
    <p:sldId id="335" r:id="rId13"/>
    <p:sldId id="325" r:id="rId14"/>
    <p:sldId id="326" r:id="rId15"/>
    <p:sldId id="329" r:id="rId16"/>
    <p:sldId id="327" r:id="rId17"/>
    <p:sldId id="328" r:id="rId18"/>
    <p:sldId id="330" r:id="rId19"/>
    <p:sldId id="331" r:id="rId20"/>
    <p:sldId id="332" r:id="rId21"/>
    <p:sldId id="333" r:id="rId22"/>
    <p:sldId id="339" r:id="rId23"/>
    <p:sldId id="337" r:id="rId24"/>
    <p:sldId id="338" r:id="rId25"/>
  </p:sldIdLst>
  <p:sldSz cx="12192000" cy="6858000"/>
  <p:notesSz cx="6877050"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70295" autoAdjust="0"/>
  </p:normalViewPr>
  <p:slideViewPr>
    <p:cSldViewPr snapToGrid="0">
      <p:cViewPr varScale="1">
        <p:scale>
          <a:sx n="59" d="100"/>
          <a:sy n="59" d="100"/>
        </p:scale>
        <p:origin x="1242" y="8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0F0AF8-FEA4-4F3C-9911-0CBD6AF7739D}" type="doc">
      <dgm:prSet loTypeId="urn:microsoft.com/office/officeart/2005/8/layout/venn1" loCatId="relationship" qsTypeId="urn:microsoft.com/office/officeart/2005/8/quickstyle/simple1" qsCatId="simple" csTypeId="urn:microsoft.com/office/officeart/2005/8/colors/accent1_2" csCatId="accent1" phldr="1"/>
      <dgm:spPr/>
    </dgm:pt>
    <dgm:pt modelId="{3D17FA9C-E601-494D-A840-8162D1557B91}">
      <dgm:prSet phldrT="[Text]"/>
      <dgm:spPr/>
      <dgm:t>
        <a:bodyPr/>
        <a:lstStyle/>
        <a:p>
          <a:r>
            <a:rPr lang="en-US" dirty="0"/>
            <a:t>Residents</a:t>
          </a:r>
        </a:p>
      </dgm:t>
    </dgm:pt>
    <dgm:pt modelId="{CBC6E0E1-193F-41FC-B622-F316F7F852B8}" type="parTrans" cxnId="{4834E1A6-E499-4C5D-8D59-0ADD3D6F15C7}">
      <dgm:prSet/>
      <dgm:spPr/>
      <dgm:t>
        <a:bodyPr/>
        <a:lstStyle/>
        <a:p>
          <a:endParaRPr lang="en-US"/>
        </a:p>
      </dgm:t>
    </dgm:pt>
    <dgm:pt modelId="{38215E4E-3B07-4D39-9E21-20898B4FBD96}" type="sibTrans" cxnId="{4834E1A6-E499-4C5D-8D59-0ADD3D6F15C7}">
      <dgm:prSet/>
      <dgm:spPr/>
      <dgm:t>
        <a:bodyPr/>
        <a:lstStyle/>
        <a:p>
          <a:endParaRPr lang="en-US"/>
        </a:p>
      </dgm:t>
    </dgm:pt>
    <dgm:pt modelId="{A3029DBD-650D-4C7F-9CBF-C45FA68BB6B7}">
      <dgm:prSet phldrT="[Text]"/>
      <dgm:spPr/>
      <dgm:t>
        <a:bodyPr/>
        <a:lstStyle/>
        <a:p>
          <a:r>
            <a:rPr lang="en-US" dirty="0"/>
            <a:t>Relatives</a:t>
          </a:r>
        </a:p>
      </dgm:t>
    </dgm:pt>
    <dgm:pt modelId="{FC153D13-02A8-42B6-9F4D-502CF4A38131}" type="parTrans" cxnId="{471DE511-AA15-4F86-A95B-A582EAC4C729}">
      <dgm:prSet/>
      <dgm:spPr/>
      <dgm:t>
        <a:bodyPr/>
        <a:lstStyle/>
        <a:p>
          <a:endParaRPr lang="en-US"/>
        </a:p>
      </dgm:t>
    </dgm:pt>
    <dgm:pt modelId="{0DE15A33-EB55-4713-9118-F1B900CBBE36}" type="sibTrans" cxnId="{471DE511-AA15-4F86-A95B-A582EAC4C729}">
      <dgm:prSet/>
      <dgm:spPr/>
      <dgm:t>
        <a:bodyPr/>
        <a:lstStyle/>
        <a:p>
          <a:endParaRPr lang="en-US"/>
        </a:p>
      </dgm:t>
    </dgm:pt>
    <dgm:pt modelId="{8BB0D448-6EFB-4208-97C6-C1A4DFFDE156}">
      <dgm:prSet phldrT="[Text]"/>
      <dgm:spPr/>
      <dgm:t>
        <a:bodyPr/>
        <a:lstStyle/>
        <a:p>
          <a:r>
            <a:rPr lang="en-US" dirty="0"/>
            <a:t>Staff</a:t>
          </a:r>
        </a:p>
      </dgm:t>
    </dgm:pt>
    <dgm:pt modelId="{9AF859C8-579D-4F33-AA62-E30A05827DCD}" type="parTrans" cxnId="{897F413B-EA56-41B6-B7A9-76BA4675EE45}">
      <dgm:prSet/>
      <dgm:spPr/>
      <dgm:t>
        <a:bodyPr/>
        <a:lstStyle/>
        <a:p>
          <a:endParaRPr lang="en-US"/>
        </a:p>
      </dgm:t>
    </dgm:pt>
    <dgm:pt modelId="{3B1EC497-5E5C-480F-A81D-C714EBBBF042}" type="sibTrans" cxnId="{897F413B-EA56-41B6-B7A9-76BA4675EE45}">
      <dgm:prSet/>
      <dgm:spPr/>
      <dgm:t>
        <a:bodyPr/>
        <a:lstStyle/>
        <a:p>
          <a:endParaRPr lang="en-US"/>
        </a:p>
      </dgm:t>
    </dgm:pt>
    <dgm:pt modelId="{E6EFFE13-E44C-4A36-A680-A09AAADC0981}" type="pres">
      <dgm:prSet presAssocID="{190F0AF8-FEA4-4F3C-9911-0CBD6AF7739D}" presName="compositeShape" presStyleCnt="0">
        <dgm:presLayoutVars>
          <dgm:chMax val="7"/>
          <dgm:dir/>
          <dgm:resizeHandles val="exact"/>
        </dgm:presLayoutVars>
      </dgm:prSet>
      <dgm:spPr/>
    </dgm:pt>
    <dgm:pt modelId="{40D6F7D1-2228-48CE-9681-080150061182}" type="pres">
      <dgm:prSet presAssocID="{3D17FA9C-E601-494D-A840-8162D1557B91}" presName="circ1" presStyleLbl="vennNode1" presStyleIdx="0" presStyleCnt="3"/>
      <dgm:spPr/>
    </dgm:pt>
    <dgm:pt modelId="{1F6167D4-C5ED-4A0A-9A6C-BFE095914028}" type="pres">
      <dgm:prSet presAssocID="{3D17FA9C-E601-494D-A840-8162D1557B91}" presName="circ1Tx" presStyleLbl="revTx" presStyleIdx="0" presStyleCnt="0">
        <dgm:presLayoutVars>
          <dgm:chMax val="0"/>
          <dgm:chPref val="0"/>
          <dgm:bulletEnabled val="1"/>
        </dgm:presLayoutVars>
      </dgm:prSet>
      <dgm:spPr/>
    </dgm:pt>
    <dgm:pt modelId="{92B151C6-B960-48CE-8DAE-40516BE21ACF}" type="pres">
      <dgm:prSet presAssocID="{A3029DBD-650D-4C7F-9CBF-C45FA68BB6B7}" presName="circ2" presStyleLbl="vennNode1" presStyleIdx="1" presStyleCnt="3"/>
      <dgm:spPr/>
    </dgm:pt>
    <dgm:pt modelId="{73344629-0A1B-47AC-B53C-758F8A5CF4E6}" type="pres">
      <dgm:prSet presAssocID="{A3029DBD-650D-4C7F-9CBF-C45FA68BB6B7}" presName="circ2Tx" presStyleLbl="revTx" presStyleIdx="0" presStyleCnt="0">
        <dgm:presLayoutVars>
          <dgm:chMax val="0"/>
          <dgm:chPref val="0"/>
          <dgm:bulletEnabled val="1"/>
        </dgm:presLayoutVars>
      </dgm:prSet>
      <dgm:spPr/>
    </dgm:pt>
    <dgm:pt modelId="{8DFCF1F2-2367-455B-9122-1082A4708F50}" type="pres">
      <dgm:prSet presAssocID="{8BB0D448-6EFB-4208-97C6-C1A4DFFDE156}" presName="circ3" presStyleLbl="vennNode1" presStyleIdx="2" presStyleCnt="3"/>
      <dgm:spPr/>
    </dgm:pt>
    <dgm:pt modelId="{EC1AF09D-4745-4212-A7DF-79539E4774B1}" type="pres">
      <dgm:prSet presAssocID="{8BB0D448-6EFB-4208-97C6-C1A4DFFDE156}" presName="circ3Tx" presStyleLbl="revTx" presStyleIdx="0" presStyleCnt="0">
        <dgm:presLayoutVars>
          <dgm:chMax val="0"/>
          <dgm:chPref val="0"/>
          <dgm:bulletEnabled val="1"/>
        </dgm:presLayoutVars>
      </dgm:prSet>
      <dgm:spPr/>
    </dgm:pt>
  </dgm:ptLst>
  <dgm:cxnLst>
    <dgm:cxn modelId="{471DE511-AA15-4F86-A95B-A582EAC4C729}" srcId="{190F0AF8-FEA4-4F3C-9911-0CBD6AF7739D}" destId="{A3029DBD-650D-4C7F-9CBF-C45FA68BB6B7}" srcOrd="1" destOrd="0" parTransId="{FC153D13-02A8-42B6-9F4D-502CF4A38131}" sibTransId="{0DE15A33-EB55-4713-9118-F1B900CBBE36}"/>
    <dgm:cxn modelId="{BC02B026-9FC0-4038-A0AE-8669A6571A3B}" type="presOf" srcId="{A3029DBD-650D-4C7F-9CBF-C45FA68BB6B7}" destId="{73344629-0A1B-47AC-B53C-758F8A5CF4E6}" srcOrd="1" destOrd="0" presId="urn:microsoft.com/office/officeart/2005/8/layout/venn1"/>
    <dgm:cxn modelId="{897F413B-EA56-41B6-B7A9-76BA4675EE45}" srcId="{190F0AF8-FEA4-4F3C-9911-0CBD6AF7739D}" destId="{8BB0D448-6EFB-4208-97C6-C1A4DFFDE156}" srcOrd="2" destOrd="0" parTransId="{9AF859C8-579D-4F33-AA62-E30A05827DCD}" sibTransId="{3B1EC497-5E5C-480F-A81D-C714EBBBF042}"/>
    <dgm:cxn modelId="{E89C414F-A96C-4034-B7E3-9192468E4B5B}" type="presOf" srcId="{3D17FA9C-E601-494D-A840-8162D1557B91}" destId="{40D6F7D1-2228-48CE-9681-080150061182}" srcOrd="0" destOrd="0" presId="urn:microsoft.com/office/officeart/2005/8/layout/venn1"/>
    <dgm:cxn modelId="{9A390E74-99DE-4F82-8A1C-87A0DA197AB8}" type="presOf" srcId="{190F0AF8-FEA4-4F3C-9911-0CBD6AF7739D}" destId="{E6EFFE13-E44C-4A36-A680-A09AAADC0981}" srcOrd="0" destOrd="0" presId="urn:microsoft.com/office/officeart/2005/8/layout/venn1"/>
    <dgm:cxn modelId="{1A4A3D78-8887-4CC3-8978-04D91A817D34}" type="presOf" srcId="{8BB0D448-6EFB-4208-97C6-C1A4DFFDE156}" destId="{8DFCF1F2-2367-455B-9122-1082A4708F50}" srcOrd="0" destOrd="0" presId="urn:microsoft.com/office/officeart/2005/8/layout/venn1"/>
    <dgm:cxn modelId="{4834E1A6-E499-4C5D-8D59-0ADD3D6F15C7}" srcId="{190F0AF8-FEA4-4F3C-9911-0CBD6AF7739D}" destId="{3D17FA9C-E601-494D-A840-8162D1557B91}" srcOrd="0" destOrd="0" parTransId="{CBC6E0E1-193F-41FC-B622-F316F7F852B8}" sibTransId="{38215E4E-3B07-4D39-9E21-20898B4FBD96}"/>
    <dgm:cxn modelId="{7CBA05AB-0A65-465A-B163-50CB91B78B34}" type="presOf" srcId="{A3029DBD-650D-4C7F-9CBF-C45FA68BB6B7}" destId="{92B151C6-B960-48CE-8DAE-40516BE21ACF}" srcOrd="0" destOrd="0" presId="urn:microsoft.com/office/officeart/2005/8/layout/venn1"/>
    <dgm:cxn modelId="{D72900E1-CF1B-4324-869E-09BBD06ADE60}" type="presOf" srcId="{8BB0D448-6EFB-4208-97C6-C1A4DFFDE156}" destId="{EC1AF09D-4745-4212-A7DF-79539E4774B1}" srcOrd="1" destOrd="0" presId="urn:microsoft.com/office/officeart/2005/8/layout/venn1"/>
    <dgm:cxn modelId="{F45B20E1-C95B-4290-839A-FDEA1AEFC17D}" type="presOf" srcId="{3D17FA9C-E601-494D-A840-8162D1557B91}" destId="{1F6167D4-C5ED-4A0A-9A6C-BFE095914028}" srcOrd="1" destOrd="0" presId="urn:microsoft.com/office/officeart/2005/8/layout/venn1"/>
    <dgm:cxn modelId="{6E965F33-D92C-4D48-93D1-5815A9859791}" type="presParOf" srcId="{E6EFFE13-E44C-4A36-A680-A09AAADC0981}" destId="{40D6F7D1-2228-48CE-9681-080150061182}" srcOrd="0" destOrd="0" presId="urn:microsoft.com/office/officeart/2005/8/layout/venn1"/>
    <dgm:cxn modelId="{F67772E0-0BA2-4304-8ECF-AE101EC3D024}" type="presParOf" srcId="{E6EFFE13-E44C-4A36-A680-A09AAADC0981}" destId="{1F6167D4-C5ED-4A0A-9A6C-BFE095914028}" srcOrd="1" destOrd="0" presId="urn:microsoft.com/office/officeart/2005/8/layout/venn1"/>
    <dgm:cxn modelId="{2D4D845F-1AE0-4284-8326-5D11A78A7EE8}" type="presParOf" srcId="{E6EFFE13-E44C-4A36-A680-A09AAADC0981}" destId="{92B151C6-B960-48CE-8DAE-40516BE21ACF}" srcOrd="2" destOrd="0" presId="urn:microsoft.com/office/officeart/2005/8/layout/venn1"/>
    <dgm:cxn modelId="{8303CECC-4EE8-46F9-BCE6-5EF81F65DBD4}" type="presParOf" srcId="{E6EFFE13-E44C-4A36-A680-A09AAADC0981}" destId="{73344629-0A1B-47AC-B53C-758F8A5CF4E6}" srcOrd="3" destOrd="0" presId="urn:microsoft.com/office/officeart/2005/8/layout/venn1"/>
    <dgm:cxn modelId="{765009E5-03F0-4859-A0C0-CB9A5C382D25}" type="presParOf" srcId="{E6EFFE13-E44C-4A36-A680-A09AAADC0981}" destId="{8DFCF1F2-2367-455B-9122-1082A4708F50}" srcOrd="4" destOrd="0" presId="urn:microsoft.com/office/officeart/2005/8/layout/venn1"/>
    <dgm:cxn modelId="{69439A9E-829A-4A18-A7EB-D6464589A1B8}" type="presParOf" srcId="{E6EFFE13-E44C-4A36-A680-A09AAADC0981}" destId="{EC1AF09D-4745-4212-A7DF-79539E4774B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6F7D1-2228-48CE-9681-080150061182}">
      <dsp:nvSpPr>
        <dsp:cNvPr id="0" name=""/>
        <dsp:cNvSpPr/>
      </dsp:nvSpPr>
      <dsp:spPr>
        <a:xfrm>
          <a:off x="1285398" y="54391"/>
          <a:ext cx="2610802" cy="26108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Residents</a:t>
          </a:r>
        </a:p>
      </dsp:txBody>
      <dsp:txXfrm>
        <a:off x="1633505" y="511282"/>
        <a:ext cx="1914588" cy="1174861"/>
      </dsp:txXfrm>
    </dsp:sp>
    <dsp:sp modelId="{92B151C6-B960-48CE-8DAE-40516BE21ACF}">
      <dsp:nvSpPr>
        <dsp:cNvPr id="0" name=""/>
        <dsp:cNvSpPr/>
      </dsp:nvSpPr>
      <dsp:spPr>
        <a:xfrm>
          <a:off x="2227463" y="1686143"/>
          <a:ext cx="2610802" cy="26108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Relatives</a:t>
          </a:r>
        </a:p>
      </dsp:txBody>
      <dsp:txXfrm>
        <a:off x="3025933" y="2360600"/>
        <a:ext cx="1566481" cy="1435941"/>
      </dsp:txXfrm>
    </dsp:sp>
    <dsp:sp modelId="{8DFCF1F2-2367-455B-9122-1082A4708F50}">
      <dsp:nvSpPr>
        <dsp:cNvPr id="0" name=""/>
        <dsp:cNvSpPr/>
      </dsp:nvSpPr>
      <dsp:spPr>
        <a:xfrm>
          <a:off x="343333" y="1686143"/>
          <a:ext cx="2610802" cy="26108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Staff</a:t>
          </a:r>
        </a:p>
      </dsp:txBody>
      <dsp:txXfrm>
        <a:off x="589184" y="2360600"/>
        <a:ext cx="1566481" cy="143594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F479D-0BF1-411B-BDB7-B9ADEA06C3FF}"/>
              </a:ext>
            </a:extLst>
          </p:cNvPr>
          <p:cNvSpPr>
            <a:spLocks noGrp="1"/>
          </p:cNvSpPr>
          <p:nvPr>
            <p:ph type="hdr" sz="quarter"/>
          </p:nvPr>
        </p:nvSpPr>
        <p:spPr>
          <a:xfrm>
            <a:off x="0" y="0"/>
            <a:ext cx="2980055" cy="501879"/>
          </a:xfrm>
          <a:prstGeom prst="rect">
            <a:avLst/>
          </a:prstGeom>
        </p:spPr>
        <p:txBody>
          <a:bodyPr vert="horz" lIns="96451" tIns="48225" rIns="96451" bIns="48225" rtlCol="0"/>
          <a:lstStyle>
            <a:lvl1pPr algn="l">
              <a:defRPr sz="1300"/>
            </a:lvl1pPr>
          </a:lstStyle>
          <a:p>
            <a:endParaRPr lang="en-GB"/>
          </a:p>
        </p:txBody>
      </p:sp>
      <p:sp>
        <p:nvSpPr>
          <p:cNvPr id="3" name="Date Placeholder 2">
            <a:extLst>
              <a:ext uri="{FF2B5EF4-FFF2-40B4-BE49-F238E27FC236}">
                <a16:creationId xmlns:a16="http://schemas.microsoft.com/office/drawing/2014/main" id="{AA34DD1B-DDE0-4C28-8C37-EA387E6B2802}"/>
              </a:ext>
            </a:extLst>
          </p:cNvPr>
          <p:cNvSpPr>
            <a:spLocks noGrp="1"/>
          </p:cNvSpPr>
          <p:nvPr>
            <p:ph type="dt" sz="quarter" idx="1"/>
          </p:nvPr>
        </p:nvSpPr>
        <p:spPr>
          <a:xfrm>
            <a:off x="3895404" y="0"/>
            <a:ext cx="2980055" cy="501879"/>
          </a:xfrm>
          <a:prstGeom prst="rect">
            <a:avLst/>
          </a:prstGeom>
        </p:spPr>
        <p:txBody>
          <a:bodyPr vert="horz" lIns="96451" tIns="48225" rIns="96451" bIns="48225" rtlCol="0"/>
          <a:lstStyle>
            <a:lvl1pPr algn="r">
              <a:defRPr sz="1300"/>
            </a:lvl1pPr>
          </a:lstStyle>
          <a:p>
            <a:fld id="{ED2B9811-A461-4EAF-9733-AC2AC2FA1424}" type="datetimeFigureOut">
              <a:rPr lang="en-GB" smtClean="0"/>
              <a:t>18/06/2018</a:t>
            </a:fld>
            <a:endParaRPr lang="en-GB"/>
          </a:p>
        </p:txBody>
      </p:sp>
      <p:sp>
        <p:nvSpPr>
          <p:cNvPr id="4" name="Footer Placeholder 3">
            <a:extLst>
              <a:ext uri="{FF2B5EF4-FFF2-40B4-BE49-F238E27FC236}">
                <a16:creationId xmlns:a16="http://schemas.microsoft.com/office/drawing/2014/main" id="{2DB9D72C-8A1E-40E4-807B-86D7B8DE606F}"/>
              </a:ext>
            </a:extLst>
          </p:cNvPr>
          <p:cNvSpPr>
            <a:spLocks noGrp="1"/>
          </p:cNvSpPr>
          <p:nvPr>
            <p:ph type="ftr" sz="quarter" idx="2"/>
          </p:nvPr>
        </p:nvSpPr>
        <p:spPr>
          <a:xfrm>
            <a:off x="0" y="9500961"/>
            <a:ext cx="2980055" cy="501878"/>
          </a:xfrm>
          <a:prstGeom prst="rect">
            <a:avLst/>
          </a:prstGeom>
        </p:spPr>
        <p:txBody>
          <a:bodyPr vert="horz" lIns="96451" tIns="48225" rIns="96451" bIns="48225"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FE8F2019-7059-4AAA-93AA-3C4A43295A62}"/>
              </a:ext>
            </a:extLst>
          </p:cNvPr>
          <p:cNvSpPr>
            <a:spLocks noGrp="1"/>
          </p:cNvSpPr>
          <p:nvPr>
            <p:ph type="sldNum" sz="quarter" idx="3"/>
          </p:nvPr>
        </p:nvSpPr>
        <p:spPr>
          <a:xfrm>
            <a:off x="3895404" y="9500961"/>
            <a:ext cx="2980055" cy="501878"/>
          </a:xfrm>
          <a:prstGeom prst="rect">
            <a:avLst/>
          </a:prstGeom>
        </p:spPr>
        <p:txBody>
          <a:bodyPr vert="horz" lIns="96451" tIns="48225" rIns="96451" bIns="48225" rtlCol="0" anchor="b"/>
          <a:lstStyle>
            <a:lvl1pPr algn="r">
              <a:defRPr sz="1300"/>
            </a:lvl1pPr>
          </a:lstStyle>
          <a:p>
            <a:fld id="{6314764E-875F-44B7-BBDE-C3D06486ECEB}" type="slidenum">
              <a:rPr lang="en-GB" smtClean="0"/>
              <a:t>‹#›</a:t>
            </a:fld>
            <a:endParaRPr lang="en-GB"/>
          </a:p>
        </p:txBody>
      </p:sp>
    </p:spTree>
    <p:extLst>
      <p:ext uri="{BB962C8B-B14F-4D97-AF65-F5344CB8AC3E}">
        <p14:creationId xmlns:p14="http://schemas.microsoft.com/office/powerpoint/2010/main" val="4170830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1879"/>
          </a:xfrm>
          <a:prstGeom prst="rect">
            <a:avLst/>
          </a:prstGeom>
        </p:spPr>
        <p:txBody>
          <a:bodyPr vert="horz" lIns="96451" tIns="48225" rIns="96451" bIns="48225" rtlCol="0"/>
          <a:lstStyle>
            <a:lvl1pPr algn="l">
              <a:defRPr sz="1300"/>
            </a:lvl1pPr>
          </a:lstStyle>
          <a:p>
            <a:endParaRPr lang="en-GB"/>
          </a:p>
        </p:txBody>
      </p:sp>
      <p:sp>
        <p:nvSpPr>
          <p:cNvPr id="3" name="Date Placeholder 2"/>
          <p:cNvSpPr>
            <a:spLocks noGrp="1"/>
          </p:cNvSpPr>
          <p:nvPr>
            <p:ph type="dt" idx="1"/>
          </p:nvPr>
        </p:nvSpPr>
        <p:spPr>
          <a:xfrm>
            <a:off x="3895404" y="0"/>
            <a:ext cx="2980055" cy="501879"/>
          </a:xfrm>
          <a:prstGeom prst="rect">
            <a:avLst/>
          </a:prstGeom>
        </p:spPr>
        <p:txBody>
          <a:bodyPr vert="horz" lIns="96451" tIns="48225" rIns="96451" bIns="48225" rtlCol="0"/>
          <a:lstStyle>
            <a:lvl1pPr algn="r">
              <a:defRPr sz="1300"/>
            </a:lvl1pPr>
          </a:lstStyle>
          <a:p>
            <a:fld id="{65458A4A-40F4-43A4-A053-26618ACDCB1B}" type="datetimeFigureOut">
              <a:rPr lang="en-GB" smtClean="0"/>
              <a:t>18/06/2018</a:t>
            </a:fld>
            <a:endParaRPr lang="en-GB"/>
          </a:p>
        </p:txBody>
      </p:sp>
      <p:sp>
        <p:nvSpPr>
          <p:cNvPr id="4" name="Slide Image Placeholder 3"/>
          <p:cNvSpPr>
            <a:spLocks noGrp="1" noRot="1" noChangeAspect="1"/>
          </p:cNvSpPr>
          <p:nvPr>
            <p:ph type="sldImg" idx="2"/>
          </p:nvPr>
        </p:nvSpPr>
        <p:spPr>
          <a:xfrm>
            <a:off x="439738" y="1250950"/>
            <a:ext cx="5997575" cy="3375025"/>
          </a:xfrm>
          <a:prstGeom prst="rect">
            <a:avLst/>
          </a:prstGeom>
          <a:noFill/>
          <a:ln w="12700">
            <a:solidFill>
              <a:prstClr val="black"/>
            </a:solidFill>
          </a:ln>
        </p:spPr>
        <p:txBody>
          <a:bodyPr vert="horz" lIns="96451" tIns="48225" rIns="96451" bIns="48225" rtlCol="0" anchor="ctr"/>
          <a:lstStyle/>
          <a:p>
            <a:endParaRPr lang="en-GB"/>
          </a:p>
        </p:txBody>
      </p:sp>
      <p:sp>
        <p:nvSpPr>
          <p:cNvPr id="5" name="Notes Placeholder 4"/>
          <p:cNvSpPr>
            <a:spLocks noGrp="1"/>
          </p:cNvSpPr>
          <p:nvPr>
            <p:ph type="body" sz="quarter" idx="3"/>
          </p:nvPr>
        </p:nvSpPr>
        <p:spPr>
          <a:xfrm>
            <a:off x="687705" y="4813866"/>
            <a:ext cx="5501640" cy="3938617"/>
          </a:xfrm>
          <a:prstGeom prst="rect">
            <a:avLst/>
          </a:prstGeom>
        </p:spPr>
        <p:txBody>
          <a:bodyPr vert="horz" lIns="96451" tIns="48225" rIns="96451" bIns="482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0961"/>
            <a:ext cx="2980055" cy="501878"/>
          </a:xfrm>
          <a:prstGeom prst="rect">
            <a:avLst/>
          </a:prstGeom>
        </p:spPr>
        <p:txBody>
          <a:bodyPr vert="horz" lIns="96451" tIns="48225" rIns="96451" bIns="48225" rtlCol="0" anchor="b"/>
          <a:lstStyle>
            <a:lvl1pPr algn="l">
              <a:defRPr sz="1300"/>
            </a:lvl1pPr>
          </a:lstStyle>
          <a:p>
            <a:endParaRPr lang="en-GB"/>
          </a:p>
        </p:txBody>
      </p:sp>
      <p:sp>
        <p:nvSpPr>
          <p:cNvPr id="7" name="Slide Number Placeholder 6"/>
          <p:cNvSpPr>
            <a:spLocks noGrp="1"/>
          </p:cNvSpPr>
          <p:nvPr>
            <p:ph type="sldNum" sz="quarter" idx="5"/>
          </p:nvPr>
        </p:nvSpPr>
        <p:spPr>
          <a:xfrm>
            <a:off x="3895404" y="9500961"/>
            <a:ext cx="2980055" cy="501878"/>
          </a:xfrm>
          <a:prstGeom prst="rect">
            <a:avLst/>
          </a:prstGeom>
        </p:spPr>
        <p:txBody>
          <a:bodyPr vert="horz" lIns="96451" tIns="48225" rIns="96451" bIns="48225" rtlCol="0" anchor="b"/>
          <a:lstStyle>
            <a:lvl1pPr algn="r">
              <a:defRPr sz="1300"/>
            </a:lvl1pPr>
          </a:lstStyle>
          <a:p>
            <a:fld id="{0FE17893-5291-4BFA-BEA4-06C1A75CD635}" type="slidenum">
              <a:rPr lang="en-GB" smtClean="0"/>
              <a:t>‹#›</a:t>
            </a:fld>
            <a:endParaRPr lang="en-GB"/>
          </a:p>
        </p:txBody>
      </p:sp>
    </p:spTree>
    <p:extLst>
      <p:ext uri="{BB962C8B-B14F-4D97-AF65-F5344CB8AC3E}">
        <p14:creationId xmlns:p14="http://schemas.microsoft.com/office/powerpoint/2010/main" val="413206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reeam.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-presenting findings from a project ‘buildings in the making’ –  working with Sarah Nettleton, Daryl Martin and colleagues at University of York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following the design and construction of care homes and extra care housing, observing the practices and processes of architects and others on the design and construction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presentation-how ideas about age friendly/dementia friendly design are put into practice on building projects, factors that constrain or enable good design </a:t>
            </a:r>
          </a:p>
          <a:p>
            <a:r>
              <a:rPr lang="en-GB" dirty="0"/>
              <a:t>-disconnect between the processes of design and construction and experiences and practices of building users </a:t>
            </a:r>
          </a:p>
          <a:p>
            <a:r>
              <a:rPr lang="en-GB" dirty="0"/>
              <a:t>-need for a more joined up approach, between design and practices of building users,</a:t>
            </a:r>
          </a:p>
          <a:p>
            <a:r>
              <a:rPr lang="en-GB" dirty="0"/>
              <a:t>-also in terms of shared sense of vision and values of a project across the design and construction team, </a:t>
            </a:r>
            <a:r>
              <a:rPr kumimoji="0" lang="en-GB" sz="1200" b="0" i="0" u="none" strike="noStrike" kern="1200" cap="none" spc="0" normalizeH="0" baseline="0" noProof="0" dirty="0">
                <a:ln>
                  <a:noFill/>
                </a:ln>
                <a:solidFill>
                  <a:prstClr val="black"/>
                </a:solidFill>
                <a:effectLst/>
                <a:uLnTx/>
                <a:uFillTx/>
                <a:latin typeface="+mn-lt"/>
                <a:ea typeface="+mn-ea"/>
                <a:cs typeface="+mn-cs"/>
              </a:rPr>
              <a:t>shared sense of who you are designing for, </a:t>
            </a:r>
            <a:endParaRPr lang="en-GB" dirty="0"/>
          </a:p>
          <a:p>
            <a:endParaRPr lang="en-GB" dirty="0"/>
          </a:p>
        </p:txBody>
      </p:sp>
      <p:sp>
        <p:nvSpPr>
          <p:cNvPr id="4" name="Slide Number Placeholder 3"/>
          <p:cNvSpPr>
            <a:spLocks noGrp="1"/>
          </p:cNvSpPr>
          <p:nvPr>
            <p:ph type="sldNum" sz="quarter" idx="10"/>
          </p:nvPr>
        </p:nvSpPr>
        <p:spPr/>
        <p:txBody>
          <a:bodyPr/>
          <a:lstStyle/>
          <a:p>
            <a:fld id="{39D1541C-5182-4688-B7BF-74B7465DAF2A}" type="slidenum">
              <a:rPr lang="en-GB" smtClean="0"/>
              <a:t>1</a:t>
            </a:fld>
            <a:endParaRPr lang="en-GB"/>
          </a:p>
        </p:txBody>
      </p:sp>
    </p:spTree>
    <p:extLst>
      <p:ext uri="{BB962C8B-B14F-4D97-AF65-F5344CB8AC3E}">
        <p14:creationId xmlns:p14="http://schemas.microsoft.com/office/powerpoint/2010/main" val="681560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1D0ADBB2-DDF5-4D98-94D2-94ED273D1B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6C2C6D08-3284-417B-BA9A-1408C9BC00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*wider tension literature on care practice and design for care settings – tension between supporting independence of residents and concern for risk, particularly in dementia care settings</a:t>
            </a:r>
          </a:p>
          <a:p>
            <a:pPr>
              <a:spcBef>
                <a:spcPct val="0"/>
              </a:spcBef>
            </a:pPr>
            <a:r>
              <a:rPr lang="en-GB" altLang="en-US" dirty="0"/>
              <a:t>-tension debated throughout the design and construction process </a:t>
            </a:r>
          </a:p>
          <a:p>
            <a:pPr>
              <a:spcBef>
                <a:spcPct val="0"/>
              </a:spcBef>
            </a:pPr>
            <a:endParaRPr lang="en-GB" altLang="en-US" dirty="0"/>
          </a:p>
          <a:p>
            <a:pPr>
              <a:spcBef>
                <a:spcPct val="0"/>
              </a:spcBef>
            </a:pPr>
            <a:r>
              <a:rPr lang="en-GB" altLang="en-US" dirty="0"/>
              <a:t>-example – design meeting architect and care home provider </a:t>
            </a:r>
          </a:p>
          <a:p>
            <a:pPr>
              <a:spcBef>
                <a:spcPct val="0"/>
              </a:spcBef>
            </a:pPr>
            <a:r>
              <a:rPr lang="en-GB" altLang="en-US" dirty="0"/>
              <a:t>*specialist dementia care home</a:t>
            </a:r>
          </a:p>
          <a:p>
            <a:pPr>
              <a:spcBef>
                <a:spcPct val="0"/>
              </a:spcBef>
            </a:pPr>
            <a:r>
              <a:rPr lang="en-GB" altLang="en-US" dirty="0"/>
              <a:t>-area on ground floor community hub – gym, shop, pub, hairdressers</a:t>
            </a:r>
          </a:p>
          <a:p>
            <a:pPr>
              <a:spcBef>
                <a:spcPct val="0"/>
              </a:spcBef>
            </a:pPr>
            <a:r>
              <a:rPr lang="en-GB" altLang="en-US" dirty="0"/>
              <a:t>– the architect had the idea of an open stair case to bring light into the building, allow easy access between the floors to the community area</a:t>
            </a:r>
          </a:p>
          <a:p>
            <a:pPr>
              <a:spcBef>
                <a:spcPct val="0"/>
              </a:spcBef>
            </a:pPr>
            <a:r>
              <a:rPr lang="en-GB" altLang="en-US" dirty="0"/>
              <a:t>- the care provider is worried about risk, and wants it secured or moved. The architect is not happy about this and there is some negotiation, but in the end he goes along with the care providers decision, who are positioned as the ‘expert’ and also the client in terms of delivery/operation. </a:t>
            </a:r>
          </a:p>
        </p:txBody>
      </p:sp>
      <p:sp>
        <p:nvSpPr>
          <p:cNvPr id="74756" name="Slide Number Placeholder 3">
            <a:extLst>
              <a:ext uri="{FF2B5EF4-FFF2-40B4-BE49-F238E27FC236}">
                <a16:creationId xmlns:a16="http://schemas.microsoft.com/office/drawing/2014/main" id="{02176EDB-42BF-4813-A1A1-72EC7D5729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fontAlgn="base">
              <a:spcBef>
                <a:spcPct val="0"/>
              </a:spcBef>
              <a:spcAft>
                <a:spcPct val="0"/>
              </a:spcAft>
              <a:defRPr>
                <a:solidFill>
                  <a:schemeClr val="tx1"/>
                </a:solidFill>
                <a:latin typeface="Rockwell" panose="02060603020205020403" pitchFamily="18" charset="0"/>
              </a:defRPr>
            </a:lvl6pPr>
            <a:lvl7pPr marL="2971800" indent="-228600" fontAlgn="base">
              <a:spcBef>
                <a:spcPct val="0"/>
              </a:spcBef>
              <a:spcAft>
                <a:spcPct val="0"/>
              </a:spcAft>
              <a:defRPr>
                <a:solidFill>
                  <a:schemeClr val="tx1"/>
                </a:solidFill>
                <a:latin typeface="Rockwell" panose="02060603020205020403" pitchFamily="18" charset="0"/>
              </a:defRPr>
            </a:lvl7pPr>
            <a:lvl8pPr marL="3429000" indent="-228600" fontAlgn="base">
              <a:spcBef>
                <a:spcPct val="0"/>
              </a:spcBef>
              <a:spcAft>
                <a:spcPct val="0"/>
              </a:spcAft>
              <a:defRPr>
                <a:solidFill>
                  <a:schemeClr val="tx1"/>
                </a:solidFill>
                <a:latin typeface="Rockwell" panose="02060603020205020403" pitchFamily="18" charset="0"/>
              </a:defRPr>
            </a:lvl8pPr>
            <a:lvl9pPr marL="3886200" indent="-2286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5A8BEDFC-A96F-454F-BC11-1693C3B2BE73}" type="slidenum">
              <a:rPr lang="en-GB" altLang="en-US">
                <a:solidFill>
                  <a:srgbClr val="000000"/>
                </a:solidFill>
                <a:latin typeface="Calibri" panose="020F0502020204030204" pitchFamily="34" charset="0"/>
              </a:rPr>
              <a:pPr fontAlgn="base">
                <a:spcBef>
                  <a:spcPct val="0"/>
                </a:spcBef>
                <a:spcAft>
                  <a:spcPct val="0"/>
                </a:spcAft>
              </a:pPr>
              <a:t>10</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386691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Need for  more integration between design and practice, interconnection between the needs and practices of people with dementia/older people living in the building and staff, designing caring/dementia friendly environments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Marshall part of providing good dementia care environment, environments that care for staff, support them to provide care </a:t>
            </a:r>
          </a:p>
          <a:p>
            <a:endParaRPr lang="en-GB" dirty="0"/>
          </a:p>
        </p:txBody>
      </p:sp>
      <p:sp>
        <p:nvSpPr>
          <p:cNvPr id="4" name="Slide Number Placeholder 3"/>
          <p:cNvSpPr>
            <a:spLocks noGrp="1"/>
          </p:cNvSpPr>
          <p:nvPr>
            <p:ph type="sldNum" sz="quarter" idx="10"/>
          </p:nvPr>
        </p:nvSpPr>
        <p:spPr/>
        <p:txBody>
          <a:bodyPr/>
          <a:lstStyle/>
          <a:p>
            <a:fld id="{0FE17893-5291-4BFA-BEA4-06C1A75CD635}" type="slidenum">
              <a:rPr lang="en-GB" smtClean="0"/>
              <a:t>12</a:t>
            </a:fld>
            <a:endParaRPr lang="en-GB"/>
          </a:p>
        </p:txBody>
      </p:sp>
    </p:spTree>
    <p:extLst>
      <p:ext uri="{BB962C8B-B14F-4D97-AF65-F5344CB8AC3E}">
        <p14:creationId xmlns:p14="http://schemas.microsoft.com/office/powerpoint/2010/main" val="2230711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*suggests the need for more connection and engagement between design and practice, and the experiences of different building users - staff and residents </a:t>
            </a:r>
          </a:p>
          <a:p>
            <a:r>
              <a:rPr lang="en-GB" dirty="0"/>
              <a:t>– user consultation can be a way to address this BUT…</a:t>
            </a:r>
          </a:p>
        </p:txBody>
      </p:sp>
      <p:sp>
        <p:nvSpPr>
          <p:cNvPr id="4" name="Slide Number Placeholder 3"/>
          <p:cNvSpPr>
            <a:spLocks noGrp="1"/>
          </p:cNvSpPr>
          <p:nvPr>
            <p:ph type="sldNum" sz="quarter" idx="10"/>
          </p:nvPr>
        </p:nvSpPr>
        <p:spPr/>
        <p:txBody>
          <a:bodyPr/>
          <a:lstStyle/>
          <a:p>
            <a:fld id="{0FE17893-5291-4BFA-BEA4-06C1A75CD635}" type="slidenum">
              <a:rPr lang="en-GB" smtClean="0"/>
              <a:t>13</a:t>
            </a:fld>
            <a:endParaRPr lang="en-GB"/>
          </a:p>
        </p:txBody>
      </p:sp>
    </p:spTree>
    <p:extLst>
      <p:ext uri="{BB962C8B-B14F-4D97-AF65-F5344CB8AC3E}">
        <p14:creationId xmlns:p14="http://schemas.microsoft.com/office/powerpoint/2010/main" val="2953179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ring fenced funding by commissioning council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Creating buy-in within the care home and wider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Engagement between design, construction, residents and staff </a:t>
            </a:r>
          </a:p>
          <a:p>
            <a:endParaRPr lang="en-GB" dirty="0"/>
          </a:p>
          <a:p>
            <a:r>
              <a:rPr lang="en-GB" dirty="0"/>
              <a:t>-new build dementia care home, residents not in place, consulted with residents at other properties owned by the care provider, particularly the sheltered housing development which was adjacent to the care home</a:t>
            </a:r>
          </a:p>
        </p:txBody>
      </p:sp>
      <p:sp>
        <p:nvSpPr>
          <p:cNvPr id="4" name="Slide Number Placeholder 3"/>
          <p:cNvSpPr>
            <a:spLocks noGrp="1"/>
          </p:cNvSpPr>
          <p:nvPr>
            <p:ph type="sldNum" sz="quarter" idx="10"/>
          </p:nvPr>
        </p:nvSpPr>
        <p:spPr/>
        <p:txBody>
          <a:bodyPr/>
          <a:lstStyle/>
          <a:p>
            <a:fld id="{0FE17893-5291-4BFA-BEA4-06C1A75CD635}" type="slidenum">
              <a:rPr lang="en-GB" smtClean="0"/>
              <a:t>15</a:t>
            </a:fld>
            <a:endParaRPr lang="en-GB"/>
          </a:p>
        </p:txBody>
      </p:sp>
    </p:spTree>
    <p:extLst>
      <p:ext uri="{BB962C8B-B14F-4D97-AF65-F5344CB8AC3E}">
        <p14:creationId xmlns:p14="http://schemas.microsoft.com/office/powerpoint/2010/main" val="514105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need for a more integrated approach within the design and construction team </a:t>
            </a:r>
          </a:p>
          <a:p>
            <a:endParaRPr lang="en-GB" dirty="0"/>
          </a:p>
          <a:p>
            <a:r>
              <a:rPr lang="en-GB" dirty="0"/>
              <a:t>Knowledge of dementia, and end users often seen as the role of the architect, rather than something that should be shared across the different trades and professions</a:t>
            </a:r>
          </a:p>
          <a:p>
            <a:endParaRPr lang="en-GB" dirty="0"/>
          </a:p>
          <a:p>
            <a:r>
              <a:rPr lang="en-GB" dirty="0"/>
              <a:t>Importance of creating awareness of dementia, and shared sense of the vision and values of a project across the design and construction team</a:t>
            </a:r>
          </a:p>
          <a:p>
            <a:endParaRPr lang="en-GB" dirty="0"/>
          </a:p>
          <a:p>
            <a:r>
              <a:rPr lang="en-GB" dirty="0"/>
              <a:t>*maintaining vision and values</a:t>
            </a:r>
          </a:p>
          <a:p>
            <a:endParaRPr lang="en-GB" dirty="0"/>
          </a:p>
        </p:txBody>
      </p:sp>
      <p:sp>
        <p:nvSpPr>
          <p:cNvPr id="4" name="Slide Number Placeholder 3"/>
          <p:cNvSpPr>
            <a:spLocks noGrp="1"/>
          </p:cNvSpPr>
          <p:nvPr>
            <p:ph type="sldNum" sz="quarter" idx="10"/>
          </p:nvPr>
        </p:nvSpPr>
        <p:spPr/>
        <p:txBody>
          <a:bodyPr/>
          <a:lstStyle/>
          <a:p>
            <a:fld id="{0FE17893-5291-4BFA-BEA4-06C1A75CD635}" type="slidenum">
              <a:rPr lang="en-GB" smtClean="0"/>
              <a:t>16</a:t>
            </a:fld>
            <a:endParaRPr lang="en-GB"/>
          </a:p>
        </p:txBody>
      </p:sp>
    </p:spTree>
    <p:extLst>
      <p:ext uri="{BB962C8B-B14F-4D97-AF65-F5344CB8AC3E}">
        <p14:creationId xmlns:p14="http://schemas.microsoft.com/office/powerpoint/2010/main" val="1235297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Contractor – developed an understanding of dementia through working with particular clients over a number of years, and engagement with staff and residents</a:t>
            </a:r>
          </a:p>
        </p:txBody>
      </p:sp>
      <p:sp>
        <p:nvSpPr>
          <p:cNvPr id="4" name="Slide Number Placeholder 3"/>
          <p:cNvSpPr>
            <a:spLocks noGrp="1"/>
          </p:cNvSpPr>
          <p:nvPr>
            <p:ph type="sldNum" sz="quarter" idx="10"/>
          </p:nvPr>
        </p:nvSpPr>
        <p:spPr/>
        <p:txBody>
          <a:bodyPr/>
          <a:lstStyle/>
          <a:p>
            <a:fld id="{0FE17893-5291-4BFA-BEA4-06C1A75CD635}" type="slidenum">
              <a:rPr lang="en-GB" smtClean="0"/>
              <a:t>17</a:t>
            </a:fld>
            <a:endParaRPr lang="en-GB"/>
          </a:p>
        </p:txBody>
      </p:sp>
    </p:spTree>
    <p:extLst>
      <p:ext uri="{BB962C8B-B14F-4D97-AF65-F5344CB8AC3E}">
        <p14:creationId xmlns:p14="http://schemas.microsoft.com/office/powerpoint/2010/main" val="2159148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Constraints – costs, regulatory requirements, disconnect between design and practice</a:t>
            </a:r>
          </a:p>
          <a:p>
            <a:endParaRPr lang="en-GB" dirty="0"/>
          </a:p>
        </p:txBody>
      </p:sp>
      <p:sp>
        <p:nvSpPr>
          <p:cNvPr id="4" name="Slide Number Placeholder 3"/>
          <p:cNvSpPr>
            <a:spLocks noGrp="1"/>
          </p:cNvSpPr>
          <p:nvPr>
            <p:ph type="sldNum" sz="quarter" idx="10"/>
          </p:nvPr>
        </p:nvSpPr>
        <p:spPr/>
        <p:txBody>
          <a:bodyPr/>
          <a:lstStyle/>
          <a:p>
            <a:fld id="{0FE17893-5291-4BFA-BEA4-06C1A75CD635}" type="slidenum">
              <a:rPr lang="en-GB" smtClean="0"/>
              <a:t>18</a:t>
            </a:fld>
            <a:endParaRPr lang="en-GB"/>
          </a:p>
        </p:txBody>
      </p:sp>
    </p:spTree>
    <p:extLst>
      <p:ext uri="{BB962C8B-B14F-4D97-AF65-F5344CB8AC3E}">
        <p14:creationId xmlns:p14="http://schemas.microsoft.com/office/powerpoint/2010/main" val="1432859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E17893-5291-4BFA-BEA4-06C1A75CD635}" type="slidenum">
              <a:rPr lang="en-GB" smtClean="0"/>
              <a:t>20</a:t>
            </a:fld>
            <a:endParaRPr lang="en-GB"/>
          </a:p>
        </p:txBody>
      </p:sp>
    </p:spTree>
    <p:extLst>
      <p:ext uri="{BB962C8B-B14F-4D97-AF65-F5344CB8AC3E}">
        <p14:creationId xmlns:p14="http://schemas.microsoft.com/office/powerpoint/2010/main" val="323569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 has evidence how architecture can have implications for well-being and quality of life, for older people living in care settings</a:t>
            </a:r>
          </a:p>
          <a:p>
            <a:endParaRPr lang="en-GB" dirty="0"/>
          </a:p>
          <a:p>
            <a:endParaRPr lang="en-GB" dirty="0"/>
          </a:p>
        </p:txBody>
      </p:sp>
      <p:sp>
        <p:nvSpPr>
          <p:cNvPr id="4" name="Slide Number Placeholder 3"/>
          <p:cNvSpPr>
            <a:spLocks noGrp="1"/>
          </p:cNvSpPr>
          <p:nvPr>
            <p:ph type="sldNum" sz="quarter" idx="10"/>
          </p:nvPr>
        </p:nvSpPr>
        <p:spPr/>
        <p:txBody>
          <a:bodyPr/>
          <a:lstStyle/>
          <a:p>
            <a:fld id="{0FE17893-5291-4BFA-BEA4-06C1A75CD635}" type="slidenum">
              <a:rPr lang="en-GB" smtClean="0"/>
              <a:t>2</a:t>
            </a:fld>
            <a:endParaRPr lang="en-GB"/>
          </a:p>
        </p:txBody>
      </p:sp>
    </p:spTree>
    <p:extLst>
      <p:ext uri="{BB962C8B-B14F-4D97-AF65-F5344CB8AC3E}">
        <p14:creationId xmlns:p14="http://schemas.microsoft.com/office/powerpoint/2010/main" val="2098316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*focus on the role of the architect, what happens during the design and construction process</a:t>
            </a:r>
          </a:p>
          <a:p>
            <a:r>
              <a:rPr lang="en-GB" baseline="0" dirty="0"/>
              <a:t>-design for older people – extra care, care homes</a:t>
            </a:r>
          </a:p>
          <a:p>
            <a:endParaRPr lang="en-GB" baseline="0" dirty="0"/>
          </a:p>
          <a:p>
            <a:r>
              <a:rPr lang="en-GB" baseline="0" dirty="0"/>
              <a:t> – ‘opening the black box’ </a:t>
            </a:r>
          </a:p>
          <a:p>
            <a:endParaRPr lang="en-GB" baseline="0" dirty="0"/>
          </a:p>
          <a:p>
            <a:r>
              <a:rPr lang="en-GB" baseline="0" dirty="0"/>
              <a:t>*ethnography – qualitative method is spending time in a setting, observing what happens in that context </a:t>
            </a:r>
          </a:p>
        </p:txBody>
      </p:sp>
      <p:sp>
        <p:nvSpPr>
          <p:cNvPr id="4" name="Slide Number Placeholder 3"/>
          <p:cNvSpPr>
            <a:spLocks noGrp="1"/>
          </p:cNvSpPr>
          <p:nvPr>
            <p:ph type="sldNum" sz="quarter" idx="10"/>
          </p:nvPr>
        </p:nvSpPr>
        <p:spPr/>
        <p:txBody>
          <a:bodyPr/>
          <a:lstStyle/>
          <a:p>
            <a:pPr defTabSz="964509">
              <a:defRPr/>
            </a:pPr>
            <a:fld id="{7F4DFB34-024E-4E22-8F87-F8B8DA3D89F1}" type="slidenum">
              <a:rPr lang="en-GB" sz="1900" kern="0">
                <a:solidFill>
                  <a:sysClr val="windowText" lastClr="000000"/>
                </a:solidFill>
              </a:rPr>
              <a:pPr defTabSz="964509">
                <a:defRPr/>
              </a:pPr>
              <a:t>3</a:t>
            </a:fld>
            <a:endParaRPr lang="en-GB" sz="1900" kern="0">
              <a:solidFill>
                <a:sysClr val="windowText" lastClr="000000"/>
              </a:solidFill>
            </a:endParaRPr>
          </a:p>
        </p:txBody>
      </p:sp>
    </p:spTree>
    <p:extLst>
      <p:ext uri="{BB962C8B-B14F-4D97-AF65-F5344CB8AC3E}">
        <p14:creationId xmlns:p14="http://schemas.microsoft.com/office/powerpoint/2010/main" val="2714661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0B4760B-4471-4AF7-B6BF-DAE25C32AC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F24D2A27-D1B0-41A3-9D63-A651780B57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-how do you imagine when there is often a lack of contact with the person you are designing for? Architect – and others</a:t>
            </a:r>
          </a:p>
          <a:p>
            <a:pPr>
              <a:spcBef>
                <a:spcPct val="0"/>
              </a:spcBef>
            </a:pPr>
            <a:endParaRPr lang="en-GB" altLang="en-US" dirty="0"/>
          </a:p>
          <a:p>
            <a:pPr>
              <a:spcBef>
                <a:spcPct val="0"/>
              </a:spcBef>
            </a:pPr>
            <a:r>
              <a:rPr lang="en-GB" altLang="en-US" dirty="0"/>
              <a:t>Wider cultural images of ageing – tension positive images ‘active ageing’, negative images focus on dependency and decline</a:t>
            </a:r>
          </a:p>
          <a:p>
            <a:pPr>
              <a:spcBef>
                <a:spcPct val="0"/>
              </a:spcBef>
            </a:pPr>
            <a:endParaRPr lang="en-GB" altLang="en-US" dirty="0"/>
          </a:p>
          <a:p>
            <a:pPr marL="0" indent="0">
              <a:buClr>
                <a:schemeClr val="accent1">
                  <a:lumMod val="75000"/>
                </a:schemeClr>
              </a:buClr>
              <a:buNone/>
              <a:defRPr/>
            </a:pPr>
            <a:endParaRPr lang="en-GB" sz="1200" dirty="0"/>
          </a:p>
          <a:p>
            <a:pPr>
              <a:buClr>
                <a:schemeClr val="accent1">
                  <a:lumMod val="75000"/>
                </a:schemeClr>
              </a:buClr>
              <a:defRPr/>
            </a:pPr>
            <a:r>
              <a:rPr lang="en-GB" sz="1200" dirty="0"/>
              <a:t>Shifting images, negotiated between members of the design and construction team</a:t>
            </a:r>
          </a:p>
          <a:p>
            <a:pPr>
              <a:spcBef>
                <a:spcPct val="0"/>
              </a:spcBef>
            </a:pPr>
            <a:endParaRPr lang="en-GB"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dirty="0"/>
              <a:t>*on one project care home for older people with dementia – debate décor, whether to go for something more modern or traditional and ‘chintzy’– project manager challenges the building contractor who suggests older people with dementia need something more old fashioned or chintzy – </a:t>
            </a:r>
            <a:r>
              <a:rPr lang="en-GB" i="1" dirty="0"/>
              <a:t>‘you can’t assume [people with dementia] want Chintz, why should they have chintz and thick curtains? </a:t>
            </a:r>
          </a:p>
          <a:p>
            <a:pPr>
              <a:spcBef>
                <a:spcPct val="0"/>
              </a:spcBef>
            </a:pPr>
            <a:endParaRPr lang="en-GB" altLang="en-US" dirty="0"/>
          </a:p>
        </p:txBody>
      </p:sp>
      <p:sp>
        <p:nvSpPr>
          <p:cNvPr id="66564" name="Slide Number Placeholder 3">
            <a:extLst>
              <a:ext uri="{FF2B5EF4-FFF2-40B4-BE49-F238E27FC236}">
                <a16:creationId xmlns:a16="http://schemas.microsoft.com/office/drawing/2014/main" id="{3415869D-A4A3-471D-AB84-2EB51306BD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fontAlgn="base">
              <a:spcBef>
                <a:spcPct val="0"/>
              </a:spcBef>
              <a:spcAft>
                <a:spcPct val="0"/>
              </a:spcAft>
              <a:defRPr>
                <a:solidFill>
                  <a:schemeClr val="tx1"/>
                </a:solidFill>
                <a:latin typeface="Rockwell" panose="02060603020205020403" pitchFamily="18" charset="0"/>
              </a:defRPr>
            </a:lvl6pPr>
            <a:lvl7pPr marL="2971800" indent="-228600" fontAlgn="base">
              <a:spcBef>
                <a:spcPct val="0"/>
              </a:spcBef>
              <a:spcAft>
                <a:spcPct val="0"/>
              </a:spcAft>
              <a:defRPr>
                <a:solidFill>
                  <a:schemeClr val="tx1"/>
                </a:solidFill>
                <a:latin typeface="Rockwell" panose="02060603020205020403" pitchFamily="18" charset="0"/>
              </a:defRPr>
            </a:lvl7pPr>
            <a:lvl8pPr marL="3429000" indent="-228600" fontAlgn="base">
              <a:spcBef>
                <a:spcPct val="0"/>
              </a:spcBef>
              <a:spcAft>
                <a:spcPct val="0"/>
              </a:spcAft>
              <a:defRPr>
                <a:solidFill>
                  <a:schemeClr val="tx1"/>
                </a:solidFill>
                <a:latin typeface="Rockwell" panose="02060603020205020403" pitchFamily="18" charset="0"/>
              </a:defRPr>
            </a:lvl8pPr>
            <a:lvl9pPr marL="3886200" indent="-2286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2B20D913-61EE-4543-9ED1-3B58FAC99ADD}" type="slidenum">
              <a:rPr lang="en-GB" altLang="en-US">
                <a:solidFill>
                  <a:srgbClr val="000000"/>
                </a:solidFill>
                <a:latin typeface="Calibri" panose="020F0502020204030204" pitchFamily="34" charset="0"/>
              </a:rPr>
              <a:pPr fontAlgn="base">
                <a:spcBef>
                  <a:spcPct val="0"/>
                </a:spcBef>
                <a:spcAft>
                  <a:spcPct val="0"/>
                </a:spcAft>
              </a:pPr>
              <a:t>4</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83149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of who building users are shapes decisions about mundane materials and aspects of the design, were often negotiated between different project team members</a:t>
            </a:r>
          </a:p>
          <a:p>
            <a:r>
              <a:rPr lang="en-GB" dirty="0"/>
              <a:t>– in this case the thickness and acoustic requirements of walls between bedrooms in a care home – assumptions that an older resident will be a quiet single person who won’t be playing instruments or having arguments </a:t>
            </a:r>
          </a:p>
        </p:txBody>
      </p:sp>
      <p:sp>
        <p:nvSpPr>
          <p:cNvPr id="4" name="Slide Number Placeholder 3"/>
          <p:cNvSpPr>
            <a:spLocks noGrp="1"/>
          </p:cNvSpPr>
          <p:nvPr>
            <p:ph type="sldNum" sz="quarter" idx="10"/>
          </p:nvPr>
        </p:nvSpPr>
        <p:spPr/>
        <p:txBody>
          <a:bodyPr/>
          <a:lstStyle/>
          <a:p>
            <a:fld id="{0FE17893-5291-4BFA-BEA4-06C1A75CD635}" type="slidenum">
              <a:rPr lang="en-GB" smtClean="0"/>
              <a:t>5</a:t>
            </a:fld>
            <a:endParaRPr lang="en-GB" dirty="0"/>
          </a:p>
        </p:txBody>
      </p:sp>
    </p:spTree>
    <p:extLst>
      <p:ext uri="{BB962C8B-B14F-4D97-AF65-F5344CB8AC3E}">
        <p14:creationId xmlns:p14="http://schemas.microsoft.com/office/powerpoint/2010/main" val="1485328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dirty="0"/>
              <a:t>-Architects also drew on guidance and research to try and think about the person they are designing for in a more nuanced way, lived experience of the place</a:t>
            </a:r>
          </a:p>
          <a:p>
            <a:pPr>
              <a:spcBef>
                <a:spcPct val="0"/>
              </a:spcBef>
            </a:pPr>
            <a:endParaRPr lang="en-GB" altLang="en-US" dirty="0"/>
          </a:p>
          <a:p>
            <a:pPr>
              <a:spcBef>
                <a:spcPct val="0"/>
              </a:spcBef>
            </a:pPr>
            <a:r>
              <a:rPr lang="en-GB" altLang="en-US" dirty="0"/>
              <a:t>-Trying to create connections to identity/biography, sense of place – without pre-empting who the person is </a:t>
            </a:r>
          </a:p>
          <a:p>
            <a:pPr>
              <a:spcBef>
                <a:spcPct val="0"/>
              </a:spcBef>
            </a:pPr>
            <a:endParaRPr lang="en-GB" altLang="en-US" dirty="0"/>
          </a:p>
          <a:p>
            <a:pPr>
              <a:spcBef>
                <a:spcPct val="0"/>
              </a:spcBef>
            </a:pPr>
            <a:r>
              <a:rPr lang="en-GB" altLang="en-US" dirty="0"/>
              <a:t>-creating space for possessions - bay window, memory boxes, memory shelves, partition walls</a:t>
            </a:r>
          </a:p>
          <a:p>
            <a:pPr>
              <a:spcBef>
                <a:spcPct val="0"/>
              </a:spcBef>
            </a:pPr>
            <a:endParaRPr lang="en-GB" altLang="en-US" dirty="0"/>
          </a:p>
          <a:p>
            <a:pPr>
              <a:spcBef>
                <a:spcPct val="0"/>
              </a:spcBef>
            </a:pPr>
            <a:r>
              <a:rPr lang="en-GB" altLang="en-US" dirty="0"/>
              <a:t>-everyday routines – tea bar, gardening – raised beds, shed– activity, hairdressers –laundry lines</a:t>
            </a:r>
          </a:p>
          <a:p>
            <a:endParaRPr lang="en-GB" dirty="0"/>
          </a:p>
        </p:txBody>
      </p:sp>
      <p:sp>
        <p:nvSpPr>
          <p:cNvPr id="4" name="Slide Number Placeholder 3"/>
          <p:cNvSpPr>
            <a:spLocks noGrp="1"/>
          </p:cNvSpPr>
          <p:nvPr>
            <p:ph type="sldNum" sz="quarter" idx="10"/>
          </p:nvPr>
        </p:nvSpPr>
        <p:spPr/>
        <p:txBody>
          <a:bodyPr/>
          <a:lstStyle/>
          <a:p>
            <a:fld id="{EDD08981-8FE4-440A-90BD-99B513B6A89F}" type="slidenum">
              <a:rPr lang="en-GB" smtClean="0"/>
              <a:pPr/>
              <a:t>6</a:t>
            </a:fld>
            <a:endParaRPr lang="en-GB" dirty="0"/>
          </a:p>
        </p:txBody>
      </p:sp>
    </p:spTree>
    <p:extLst>
      <p:ext uri="{BB962C8B-B14F-4D97-AF65-F5344CB8AC3E}">
        <p14:creationId xmlns:p14="http://schemas.microsoft.com/office/powerpoint/2010/main" val="182268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-value engineering – design and build contracts</a:t>
            </a:r>
          </a:p>
          <a:p>
            <a:r>
              <a:rPr lang="en-GB" dirty="0"/>
              <a:t>-budgetary restrictions – limitations on funding for health and social care</a:t>
            </a:r>
          </a:p>
          <a:p>
            <a:endParaRPr lang="en-GB" dirty="0"/>
          </a:p>
          <a:p>
            <a:r>
              <a:rPr lang="en-GB" dirty="0"/>
              <a:t>*gardens and interior designs, importance for well-being </a:t>
            </a:r>
          </a:p>
          <a:p>
            <a:r>
              <a:rPr lang="en-GB" dirty="0"/>
              <a:t>particularly likely to be cut – end of building projects</a:t>
            </a:r>
          </a:p>
          <a:p>
            <a:r>
              <a:rPr lang="en-GB" dirty="0"/>
              <a:t>Gardens seen as ‘extras’ – not required for CQC inspections </a:t>
            </a:r>
          </a:p>
        </p:txBody>
      </p:sp>
      <p:sp>
        <p:nvSpPr>
          <p:cNvPr id="4" name="Slide Number Placeholder 3"/>
          <p:cNvSpPr>
            <a:spLocks noGrp="1"/>
          </p:cNvSpPr>
          <p:nvPr>
            <p:ph type="sldNum" sz="quarter" idx="10"/>
          </p:nvPr>
        </p:nvSpPr>
        <p:spPr/>
        <p:txBody>
          <a:bodyPr/>
          <a:lstStyle/>
          <a:p>
            <a:fld id="{0FE17893-5291-4BFA-BEA4-06C1A75CD635}" type="slidenum">
              <a:rPr lang="en-GB" smtClean="0"/>
              <a:t>7</a:t>
            </a:fld>
            <a:endParaRPr lang="en-GB"/>
          </a:p>
        </p:txBody>
      </p:sp>
    </p:spTree>
    <p:extLst>
      <p:ext uri="{BB962C8B-B14F-4D97-AF65-F5344CB8AC3E}">
        <p14:creationId xmlns:p14="http://schemas.microsoft.com/office/powerpoint/2010/main" val="4268894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DSDC – Dementia Services Development Centre, Stirling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-Open plan areas, easy to navigate – fire regulations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kumimoji="0" lang="en-GB" sz="1200" b="0" i="0" u="none" strike="noStrike" kern="1200" cap="none" spc="0" normalizeH="0" baseline="0" noProof="0" dirty="0" err="1">
                <a:ln>
                  <a:noFill/>
                </a:ln>
                <a:solidFill>
                  <a:prstClr val="black"/>
                </a:solidFill>
                <a:effectLst/>
                <a:uLnTx/>
                <a:uFillTx/>
                <a:latin typeface="+mn-lt"/>
                <a:ea typeface="+mn-ea"/>
                <a:cs typeface="+mn-cs"/>
              </a:rPr>
              <a:t>Breeam</a:t>
            </a:r>
            <a:r>
              <a:rPr kumimoji="0" lang="en-GB" sz="1200" b="0" i="0" u="none" strike="noStrike" kern="1200" cap="none" spc="0" normalizeH="0" baseline="0" noProof="0" dirty="0">
                <a:ln>
                  <a:noFill/>
                </a:ln>
                <a:solidFill>
                  <a:prstClr val="black"/>
                </a:solidFill>
                <a:effectLst/>
                <a:uLnTx/>
                <a:uFillTx/>
                <a:latin typeface="+mn-lt"/>
                <a:ea typeface="+mn-ea"/>
                <a:cs typeface="+mn-cs"/>
              </a:rPr>
              <a:t> – </a:t>
            </a:r>
            <a:r>
              <a:rPr lang="en-GB" sz="1200" kern="1200" dirty="0">
                <a:solidFill>
                  <a:schemeClr val="tx1"/>
                </a:solidFill>
                <a:effectLst/>
                <a:latin typeface="+mn-lt"/>
                <a:ea typeface="+mn-ea"/>
                <a:cs typeface="+mn-cs"/>
              </a:rPr>
              <a:t>BREEAM is sustainability assessment method, clients and/or planning departments may require building projects to meet a certain standard on this assessment: </a:t>
            </a:r>
            <a:r>
              <a:rPr lang="en-GB" sz="1200" u="sng" kern="1200" dirty="0">
                <a:solidFill>
                  <a:schemeClr val="tx1"/>
                </a:solidFill>
                <a:effectLst/>
                <a:latin typeface="+mn-lt"/>
                <a:ea typeface="+mn-ea"/>
                <a:cs typeface="+mn-cs"/>
                <a:hlinkClick r:id="rId3"/>
              </a:rPr>
              <a:t>https://www.breeam.com/</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materials – bay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-Building control - windows</a:t>
            </a:r>
          </a:p>
          <a:p>
            <a:endParaRPr lang="en-GB" dirty="0"/>
          </a:p>
        </p:txBody>
      </p:sp>
      <p:sp>
        <p:nvSpPr>
          <p:cNvPr id="4" name="Slide Number Placeholder 3"/>
          <p:cNvSpPr>
            <a:spLocks noGrp="1"/>
          </p:cNvSpPr>
          <p:nvPr>
            <p:ph type="sldNum" sz="quarter" idx="10"/>
          </p:nvPr>
        </p:nvSpPr>
        <p:spPr/>
        <p:txBody>
          <a:bodyPr/>
          <a:lstStyle/>
          <a:p>
            <a:fld id="{0FE17893-5291-4BFA-BEA4-06C1A75CD635}" type="slidenum">
              <a:rPr lang="en-GB" smtClean="0"/>
              <a:t>8</a:t>
            </a:fld>
            <a:endParaRPr lang="en-GB"/>
          </a:p>
        </p:txBody>
      </p:sp>
    </p:spTree>
    <p:extLst>
      <p:ext uri="{BB962C8B-B14F-4D97-AF65-F5344CB8AC3E}">
        <p14:creationId xmlns:p14="http://schemas.microsoft.com/office/powerpoint/2010/main" val="2678719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Challenge – meeting the needs of different building users, can sometimes conflict</a:t>
            </a:r>
          </a:p>
        </p:txBody>
      </p:sp>
      <p:sp>
        <p:nvSpPr>
          <p:cNvPr id="4" name="Slide Number Placeholder 3"/>
          <p:cNvSpPr>
            <a:spLocks noGrp="1"/>
          </p:cNvSpPr>
          <p:nvPr>
            <p:ph type="sldNum" sz="quarter" idx="10"/>
          </p:nvPr>
        </p:nvSpPr>
        <p:spPr/>
        <p:txBody>
          <a:bodyPr/>
          <a:lstStyle/>
          <a:p>
            <a:fld id="{0FE17893-5291-4BFA-BEA4-06C1A75CD635}" type="slidenum">
              <a:rPr lang="en-GB" smtClean="0"/>
              <a:t>9</a:t>
            </a:fld>
            <a:endParaRPr lang="en-GB"/>
          </a:p>
        </p:txBody>
      </p:sp>
    </p:spTree>
    <p:extLst>
      <p:ext uri="{BB962C8B-B14F-4D97-AF65-F5344CB8AC3E}">
        <p14:creationId xmlns:p14="http://schemas.microsoft.com/office/powerpoint/2010/main" val="17425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62E1191-34CB-4E19-80A4-B026B0CD572B}"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F2B7F5-7FD7-450C-8459-0A40D1F38ACB}" type="slidenum">
              <a:rPr lang="en-GB" smtClean="0"/>
              <a:t>‹#›</a:t>
            </a:fld>
            <a:endParaRPr lang="en-GB"/>
          </a:p>
        </p:txBody>
      </p:sp>
    </p:spTree>
    <p:extLst>
      <p:ext uri="{BB962C8B-B14F-4D97-AF65-F5344CB8AC3E}">
        <p14:creationId xmlns:p14="http://schemas.microsoft.com/office/powerpoint/2010/main" val="1326266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2E1191-34CB-4E19-80A4-B026B0CD572B}"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F2B7F5-7FD7-450C-8459-0A40D1F38ACB}" type="slidenum">
              <a:rPr lang="en-GB" smtClean="0"/>
              <a:t>‹#›</a:t>
            </a:fld>
            <a:endParaRPr lang="en-GB"/>
          </a:p>
        </p:txBody>
      </p:sp>
    </p:spTree>
    <p:extLst>
      <p:ext uri="{BB962C8B-B14F-4D97-AF65-F5344CB8AC3E}">
        <p14:creationId xmlns:p14="http://schemas.microsoft.com/office/powerpoint/2010/main" val="204537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2E1191-34CB-4E19-80A4-B026B0CD572B}"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F2B7F5-7FD7-450C-8459-0A40D1F38ACB}" type="slidenum">
              <a:rPr lang="en-GB" smtClean="0"/>
              <a:t>‹#›</a:t>
            </a:fld>
            <a:endParaRPr lang="en-GB"/>
          </a:p>
        </p:txBody>
      </p:sp>
    </p:spTree>
    <p:extLst>
      <p:ext uri="{BB962C8B-B14F-4D97-AF65-F5344CB8AC3E}">
        <p14:creationId xmlns:p14="http://schemas.microsoft.com/office/powerpoint/2010/main" val="4267141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61411DA-E206-40FB-BCDC-241A62E37C4E}" type="datetimeFigureOut">
              <a:rPr lang="en-GB" smtClean="0"/>
              <a:t>18/06/2018</a:t>
            </a:fld>
            <a:endParaRPr lang="en-GB"/>
          </a:p>
        </p:txBody>
      </p:sp>
      <p:sp>
        <p:nvSpPr>
          <p:cNvPr id="20" name="Footer Placeholder 19"/>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3D243755-1EAB-49C5-9D5F-103B229514EF}" type="slidenum">
              <a:rPr lang="en-GB" smtClean="0"/>
              <a:t>‹#›</a:t>
            </a:fld>
            <a:endParaRPr lang="en-GB"/>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447424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1411DA-E206-40FB-BCDC-241A62E37C4E}"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685106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161411DA-E206-40FB-BCDC-241A62E37C4E}"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243755-1EAB-49C5-9D5F-103B229514EF}" type="slidenum">
              <a:rPr lang="en-GB" smtClean="0"/>
              <a:t>‹#›</a:t>
            </a:fld>
            <a:endParaRPr lang="en-GB"/>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949049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61411DA-E206-40FB-BCDC-241A62E37C4E}" type="datetimeFigureOut">
              <a:rPr lang="en-GB" smtClean="0"/>
              <a:t>18/06/2018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617324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61411DA-E206-40FB-BCDC-241A62E37C4E}" type="datetimeFigureOut">
              <a:rPr lang="en-GB" smtClean="0"/>
              <a:t>18/06/2018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3909264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61411DA-E206-40FB-BCDC-241A62E37C4E}" type="datetimeFigureOut">
              <a:rPr lang="en-GB" smtClean="0"/>
              <a:t>18/06/2018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8716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161411DA-E206-40FB-BCDC-241A62E37C4E}" type="datetimeFigureOut">
              <a:rPr lang="en-GB" smtClean="0"/>
              <a:t>18/06/2018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243755-1EAB-49C5-9D5F-103B229514EF}" type="slidenum">
              <a:rPr lang="en-GB" smtClean="0"/>
              <a:t>‹#›</a:t>
            </a:fld>
            <a:endParaRPr lang="en-GB"/>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414898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61411DA-E206-40FB-BCDC-241A62E37C4E}" type="datetimeFigureOut">
              <a:rPr lang="en-GB" smtClean="0"/>
              <a:t>18/06/2018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245897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2E1191-34CB-4E19-80A4-B026B0CD572B}"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F2B7F5-7FD7-450C-8459-0A40D1F38ACB}" type="slidenum">
              <a:rPr lang="en-GB" smtClean="0"/>
              <a:t>‹#›</a:t>
            </a:fld>
            <a:endParaRPr lang="en-GB"/>
          </a:p>
        </p:txBody>
      </p:sp>
    </p:spTree>
    <p:extLst>
      <p:ext uri="{BB962C8B-B14F-4D97-AF65-F5344CB8AC3E}">
        <p14:creationId xmlns:p14="http://schemas.microsoft.com/office/powerpoint/2010/main" val="416541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161411DA-E206-40FB-BCDC-241A62E37C4E}" type="datetimeFigureOut">
              <a:rPr lang="en-GB" smtClean="0"/>
              <a:t>18/06/2018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243755-1EAB-49C5-9D5F-103B229514EF}" type="slidenum">
              <a:rPr lang="en-GB" smtClean="0"/>
              <a:t>‹#›</a:t>
            </a:fld>
            <a:endParaRPr lang="en-GB"/>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Edit Master text styles</a:t>
            </a:r>
          </a:p>
        </p:txBody>
      </p:sp>
    </p:spTree>
    <p:extLst>
      <p:ext uri="{BB962C8B-B14F-4D97-AF65-F5344CB8AC3E}">
        <p14:creationId xmlns:p14="http://schemas.microsoft.com/office/powerpoint/2010/main" val="2526396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1411DA-E206-40FB-BCDC-241A62E37C4E}"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1394635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1411DA-E206-40FB-BCDC-241A62E37C4E}"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3368823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61411DA-E206-40FB-BCDC-241A62E37C4E}"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1395900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1411DA-E206-40FB-BCDC-241A62E37C4E}"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1421049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1411DA-E206-40FB-BCDC-241A62E37C4E}"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3003469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61411DA-E206-40FB-BCDC-241A62E37C4E}" type="datetimeFigureOut">
              <a:rPr lang="en-GB" smtClean="0"/>
              <a:t>18/06/2018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1850910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61411DA-E206-40FB-BCDC-241A62E37C4E}" type="datetimeFigureOut">
              <a:rPr lang="en-GB" smtClean="0"/>
              <a:t>18/06/2018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121636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61411DA-E206-40FB-BCDC-241A62E37C4E}" type="datetimeFigureOut">
              <a:rPr lang="en-GB" smtClean="0"/>
              <a:t>18/06/2018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1650492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411DA-E206-40FB-BCDC-241A62E37C4E}" type="datetimeFigureOut">
              <a:rPr lang="en-GB" smtClean="0"/>
              <a:t>18/06/2018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364482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2E1191-34CB-4E19-80A4-B026B0CD572B}"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F2B7F5-7FD7-450C-8459-0A40D1F38ACB}" type="slidenum">
              <a:rPr lang="en-GB" smtClean="0"/>
              <a:t>‹#›</a:t>
            </a:fld>
            <a:endParaRPr lang="en-GB"/>
          </a:p>
        </p:txBody>
      </p:sp>
    </p:spTree>
    <p:extLst>
      <p:ext uri="{BB962C8B-B14F-4D97-AF65-F5344CB8AC3E}">
        <p14:creationId xmlns:p14="http://schemas.microsoft.com/office/powerpoint/2010/main" val="2742921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1411DA-E206-40FB-BCDC-241A62E37C4E}" type="datetimeFigureOut">
              <a:rPr lang="en-GB" smtClean="0"/>
              <a:t>18/06/2018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367171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1411DA-E206-40FB-BCDC-241A62E37C4E}" type="datetimeFigureOut">
              <a:rPr lang="en-GB" smtClean="0"/>
              <a:t>18/06/2018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3134842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1411DA-E206-40FB-BCDC-241A62E37C4E}"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65049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1411DA-E206-40FB-BCDC-241A62E37C4E}"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1265392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61411DA-E206-40FB-BCDC-241A62E37C4E}" type="datetimeFigureOut">
              <a:rPr lang="en-GB" smtClean="0"/>
              <a:t>18/06/2018</a:t>
            </a:fld>
            <a:endParaRPr lang="en-GB"/>
          </a:p>
        </p:txBody>
      </p:sp>
      <p:sp>
        <p:nvSpPr>
          <p:cNvPr id="20" name="Footer Placeholder 19"/>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3D243755-1EAB-49C5-9D5F-103B229514EF}" type="slidenum">
              <a:rPr lang="en-GB" smtClean="0"/>
              <a:t>‹#›</a:t>
            </a:fld>
            <a:endParaRPr lang="en-GB"/>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884779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1411DA-E206-40FB-BCDC-241A62E37C4E}"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3194747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161411DA-E206-40FB-BCDC-241A62E37C4E}"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243755-1EAB-49C5-9D5F-103B229514EF}" type="slidenum">
              <a:rPr lang="en-GB" smtClean="0"/>
              <a:t>‹#›</a:t>
            </a:fld>
            <a:endParaRPr lang="en-GB"/>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1741805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61411DA-E206-40FB-BCDC-241A62E37C4E}" type="datetimeFigureOut">
              <a:rPr lang="en-GB" smtClean="0"/>
              <a:t>18/06/2018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26531593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61411DA-E206-40FB-BCDC-241A62E37C4E}" type="datetimeFigureOut">
              <a:rPr lang="en-GB" smtClean="0"/>
              <a:t>18/06/2018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9647618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61411DA-E206-40FB-BCDC-241A62E37C4E}" type="datetimeFigureOut">
              <a:rPr lang="en-GB" smtClean="0"/>
              <a:t>18/06/2018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346200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62E1191-34CB-4E19-80A4-B026B0CD572B}" type="datetimeFigureOut">
              <a:rPr lang="en-GB" smtClean="0"/>
              <a:t>18/06/2018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F2B7F5-7FD7-450C-8459-0A40D1F38ACB}" type="slidenum">
              <a:rPr lang="en-GB" smtClean="0"/>
              <a:t>‹#›</a:t>
            </a:fld>
            <a:endParaRPr lang="en-GB"/>
          </a:p>
        </p:txBody>
      </p:sp>
    </p:spTree>
    <p:extLst>
      <p:ext uri="{BB962C8B-B14F-4D97-AF65-F5344CB8AC3E}">
        <p14:creationId xmlns:p14="http://schemas.microsoft.com/office/powerpoint/2010/main" val="2567490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161411DA-E206-40FB-BCDC-241A62E37C4E}" type="datetimeFigureOut">
              <a:rPr lang="en-GB" smtClean="0"/>
              <a:t>18/06/2018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243755-1EAB-49C5-9D5F-103B229514EF}" type="slidenum">
              <a:rPr lang="en-GB" smtClean="0"/>
              <a:t>‹#›</a:t>
            </a:fld>
            <a:endParaRPr lang="en-GB"/>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486869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61411DA-E206-40FB-BCDC-241A62E37C4E}" type="datetimeFigureOut">
              <a:rPr lang="en-GB" smtClean="0"/>
              <a:t>18/06/2018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40759121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161411DA-E206-40FB-BCDC-241A62E37C4E}" type="datetimeFigureOut">
              <a:rPr lang="en-GB" smtClean="0"/>
              <a:t>18/06/2018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243755-1EAB-49C5-9D5F-103B229514EF}" type="slidenum">
              <a:rPr lang="en-GB" smtClean="0"/>
              <a:t>‹#›</a:t>
            </a:fld>
            <a:endParaRPr lang="en-GB"/>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Edit Master text styles</a:t>
            </a:r>
          </a:p>
        </p:txBody>
      </p:sp>
    </p:spTree>
    <p:extLst>
      <p:ext uri="{BB962C8B-B14F-4D97-AF65-F5344CB8AC3E}">
        <p14:creationId xmlns:p14="http://schemas.microsoft.com/office/powerpoint/2010/main" val="2654725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1411DA-E206-40FB-BCDC-241A62E37C4E}"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17701216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1411DA-E206-40FB-BCDC-241A62E37C4E}"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243755-1EAB-49C5-9D5F-103B229514EF}" type="slidenum">
              <a:rPr lang="en-GB" smtClean="0"/>
              <a:t>‹#›</a:t>
            </a:fld>
            <a:endParaRPr lang="en-GB"/>
          </a:p>
        </p:txBody>
      </p:sp>
    </p:spTree>
    <p:extLst>
      <p:ext uri="{BB962C8B-B14F-4D97-AF65-F5344CB8AC3E}">
        <p14:creationId xmlns:p14="http://schemas.microsoft.com/office/powerpoint/2010/main" val="300962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62E1191-34CB-4E19-80A4-B026B0CD572B}" type="datetimeFigureOut">
              <a:rPr lang="en-GB" smtClean="0"/>
              <a:t>18/06/2018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F2B7F5-7FD7-450C-8459-0A40D1F38ACB}" type="slidenum">
              <a:rPr lang="en-GB" smtClean="0"/>
              <a:t>‹#›</a:t>
            </a:fld>
            <a:endParaRPr lang="en-GB"/>
          </a:p>
        </p:txBody>
      </p:sp>
    </p:spTree>
    <p:extLst>
      <p:ext uri="{BB962C8B-B14F-4D97-AF65-F5344CB8AC3E}">
        <p14:creationId xmlns:p14="http://schemas.microsoft.com/office/powerpoint/2010/main" val="392016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62E1191-34CB-4E19-80A4-B026B0CD572B}" type="datetimeFigureOut">
              <a:rPr lang="en-GB" smtClean="0"/>
              <a:t>18/06/2018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F2B7F5-7FD7-450C-8459-0A40D1F38ACB}" type="slidenum">
              <a:rPr lang="en-GB" smtClean="0"/>
              <a:t>‹#›</a:t>
            </a:fld>
            <a:endParaRPr lang="en-GB"/>
          </a:p>
        </p:txBody>
      </p:sp>
    </p:spTree>
    <p:extLst>
      <p:ext uri="{BB962C8B-B14F-4D97-AF65-F5344CB8AC3E}">
        <p14:creationId xmlns:p14="http://schemas.microsoft.com/office/powerpoint/2010/main" val="361927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E1191-34CB-4E19-80A4-B026B0CD572B}" type="datetimeFigureOut">
              <a:rPr lang="en-GB" smtClean="0"/>
              <a:t>18/06/2018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F2B7F5-7FD7-450C-8459-0A40D1F38ACB}" type="slidenum">
              <a:rPr lang="en-GB" smtClean="0"/>
              <a:t>‹#›</a:t>
            </a:fld>
            <a:endParaRPr lang="en-GB"/>
          </a:p>
        </p:txBody>
      </p:sp>
    </p:spTree>
    <p:extLst>
      <p:ext uri="{BB962C8B-B14F-4D97-AF65-F5344CB8AC3E}">
        <p14:creationId xmlns:p14="http://schemas.microsoft.com/office/powerpoint/2010/main" val="162684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62E1191-34CB-4E19-80A4-B026B0CD572B}" type="datetimeFigureOut">
              <a:rPr lang="en-GB" smtClean="0"/>
              <a:t>18/06/2018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F2B7F5-7FD7-450C-8459-0A40D1F38ACB}" type="slidenum">
              <a:rPr lang="en-GB" smtClean="0"/>
              <a:t>‹#›</a:t>
            </a:fld>
            <a:endParaRPr lang="en-GB"/>
          </a:p>
        </p:txBody>
      </p:sp>
    </p:spTree>
    <p:extLst>
      <p:ext uri="{BB962C8B-B14F-4D97-AF65-F5344CB8AC3E}">
        <p14:creationId xmlns:p14="http://schemas.microsoft.com/office/powerpoint/2010/main" val="3678108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62E1191-34CB-4E19-80A4-B026B0CD572B}" type="datetimeFigureOut">
              <a:rPr lang="en-GB" smtClean="0"/>
              <a:t>18/06/2018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F2B7F5-7FD7-450C-8459-0A40D1F38ACB}" type="slidenum">
              <a:rPr lang="en-GB" smtClean="0"/>
              <a:t>‹#›</a:t>
            </a:fld>
            <a:endParaRPr lang="en-GB"/>
          </a:p>
        </p:txBody>
      </p:sp>
    </p:spTree>
    <p:extLst>
      <p:ext uri="{BB962C8B-B14F-4D97-AF65-F5344CB8AC3E}">
        <p14:creationId xmlns:p14="http://schemas.microsoft.com/office/powerpoint/2010/main" val="2188841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E1191-34CB-4E19-80A4-B026B0CD572B}" type="datetimeFigureOut">
              <a:rPr lang="en-GB" smtClean="0"/>
              <a:t>18/06/2018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2B7F5-7FD7-450C-8459-0A40D1F38ACB}" type="slidenum">
              <a:rPr lang="en-GB" smtClean="0"/>
              <a:t>‹#›</a:t>
            </a:fld>
            <a:endParaRPr lang="en-GB"/>
          </a:p>
        </p:txBody>
      </p:sp>
    </p:spTree>
    <p:extLst>
      <p:ext uri="{BB962C8B-B14F-4D97-AF65-F5344CB8AC3E}">
        <p14:creationId xmlns:p14="http://schemas.microsoft.com/office/powerpoint/2010/main" val="41736103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BD18CAF-4501-4ED4-B3D3-2BCF8D7B4E74}" type="datetimeFigureOut">
              <a:rPr lang="en-GB" smtClean="0">
                <a:solidFill>
                  <a:prstClr val="black">
                    <a:tint val="75000"/>
                  </a:prstClr>
                </a:solidFill>
              </a:rPr>
              <a:pPr/>
              <a:t>18/06/2018</a:t>
            </a:fld>
            <a:endParaRPr lang="en-GB">
              <a:solidFill>
                <a:prstClr val="black">
                  <a:tint val="75000"/>
                </a:prst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solidFill>
                <a:prstClr val="black">
                  <a:tint val="75000"/>
                </a:prst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CFA2682-BDC6-436A-828D-9ADFDA0FD6DA}" type="slidenum">
              <a:rPr lang="en-GB" smtClean="0">
                <a:solidFill>
                  <a:prstClr val="black">
                    <a:tint val="75000"/>
                  </a:prstClr>
                </a:solidFill>
              </a:rPr>
              <a:pPr/>
              <a:t>‹#›</a:t>
            </a:fld>
            <a:endParaRPr lang="en-GB">
              <a:solidFill>
                <a:prstClr val="black">
                  <a:tint val="75000"/>
                </a:prst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27300703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E1191-34CB-4E19-80A4-B026B0CD572B}" type="datetimeFigureOut">
              <a:rPr lang="en-GB" smtClean="0"/>
              <a:t>18/06/2018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2B7F5-7FD7-450C-8459-0A40D1F38ACB}" type="slidenum">
              <a:rPr lang="en-GB" smtClean="0"/>
              <a:t>‹#›</a:t>
            </a:fld>
            <a:endParaRPr lang="en-GB"/>
          </a:p>
        </p:txBody>
      </p:sp>
    </p:spTree>
    <p:extLst>
      <p:ext uri="{BB962C8B-B14F-4D97-AF65-F5344CB8AC3E}">
        <p14:creationId xmlns:p14="http://schemas.microsoft.com/office/powerpoint/2010/main" val="11391818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BD18CAF-4501-4ED4-B3D3-2BCF8D7B4E74}" type="datetimeFigureOut">
              <a:rPr lang="en-GB" smtClean="0">
                <a:solidFill>
                  <a:prstClr val="black">
                    <a:tint val="75000"/>
                  </a:prstClr>
                </a:solidFill>
              </a:rPr>
              <a:pPr/>
              <a:t>18/06/2018</a:t>
            </a:fld>
            <a:endParaRPr lang="en-GB">
              <a:solidFill>
                <a:prstClr val="black">
                  <a:tint val="75000"/>
                </a:prst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solidFill>
                <a:prstClr val="black">
                  <a:tint val="75000"/>
                </a:prst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CFA2682-BDC6-436A-828D-9ADFDA0FD6DA}" type="slidenum">
              <a:rPr lang="en-GB" smtClean="0">
                <a:solidFill>
                  <a:prstClr val="black">
                    <a:tint val="75000"/>
                  </a:prstClr>
                </a:solidFill>
              </a:rPr>
              <a:pPr/>
              <a:t>‹#›</a:t>
            </a:fld>
            <a:endParaRPr lang="en-GB">
              <a:solidFill>
                <a:prstClr val="black">
                  <a:tint val="75000"/>
                </a:prst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40518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hyperlink" Target="http://www.esrc.ac.uk/"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111/1467-9566.12747" TargetMode="External"/><Relationship Id="rId2" Type="http://schemas.openxmlformats.org/officeDocument/2006/relationships/hyperlink" Target="http://journals.sagepub.com/doi/full/10.1177/1360780418780037" TargetMode="External"/><Relationship Id="rId1" Type="http://schemas.openxmlformats.org/officeDocument/2006/relationships/slideLayout" Target="../slideLayouts/slideLayout24.xml"/><Relationship Id="rId4" Type="http://schemas.openxmlformats.org/officeDocument/2006/relationships/hyperlink" Target="https://www.york.ac.uk/sociology/research/current-research/nettleton,-daryl-martin-chrissy-bu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overnment/publications/housing-our-ageing-population-panel-for-innovation" TargetMode="External"/><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s://www.kingsfund.org.uk/publications/approaches-social-care-funding" TargetMode="External"/><Relationship Id="rId2" Type="http://schemas.openxmlformats.org/officeDocument/2006/relationships/hyperlink" Target="https://www.kingsfund.org.uk/sites/default/files/EHE-dementia-assessment-tool.pdf"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441895" cy="258142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5458" y="0"/>
            <a:ext cx="3227916" cy="2420937"/>
          </a:xfrm>
          <a:prstGeom prst="rect">
            <a:avLst/>
          </a:prstGeom>
        </p:spPr>
      </p:pic>
      <p:sp>
        <p:nvSpPr>
          <p:cNvPr id="2" name="Title 1"/>
          <p:cNvSpPr>
            <a:spLocks noGrp="1"/>
          </p:cNvSpPr>
          <p:nvPr>
            <p:ph type="ctrTitle"/>
          </p:nvPr>
        </p:nvSpPr>
        <p:spPr>
          <a:xfrm>
            <a:off x="2542610" y="2288302"/>
            <a:ext cx="9144000" cy="2387600"/>
          </a:xfrm>
        </p:spPr>
        <p:txBody>
          <a:bodyPr>
            <a:normAutofit/>
          </a:bodyPr>
          <a:lstStyle/>
          <a:p>
            <a:r>
              <a:rPr lang="en-GB" dirty="0">
                <a:latin typeface="Candara" panose="020E0502030303020204" pitchFamily="34" charset="0"/>
              </a:rPr>
              <a:t>Architectural design for care in later life: following ‘buildings in the making’</a:t>
            </a:r>
            <a:endParaRPr lang="en-GB" sz="4400" dirty="0">
              <a:latin typeface="Candara" panose="020E0502030303020204"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083148"/>
            <a:ext cx="3699803" cy="2774851"/>
          </a:xfrm>
          <a:prstGeom prst="rect">
            <a:avLst/>
          </a:prstGeom>
        </p:spPr>
      </p:pic>
      <p:pic>
        <p:nvPicPr>
          <p:cNvPr id="7" name="Picture 2" descr="ESRC">
            <a:hlinkClick r:id="rId6" tooltip="ESRC - Hom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29416" y="5426765"/>
            <a:ext cx="1099922" cy="9361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74A6B7-A332-4976-9FE7-37C2010E6C2B}"/>
              </a:ext>
            </a:extLst>
          </p:cNvPr>
          <p:cNvSpPr txBox="1"/>
          <p:nvPr/>
        </p:nvSpPr>
        <p:spPr>
          <a:xfrm>
            <a:off x="4359965" y="4598504"/>
            <a:ext cx="6974785" cy="400110"/>
          </a:xfrm>
          <a:prstGeom prst="rect">
            <a:avLst/>
          </a:prstGeom>
          <a:noFill/>
        </p:spPr>
        <p:txBody>
          <a:bodyPr wrap="square" rtlCol="0">
            <a:spAutoFit/>
          </a:bodyPr>
          <a:lstStyle/>
          <a:p>
            <a:r>
              <a:rPr lang="en-GB" sz="2000" dirty="0"/>
              <a:t>Christina </a:t>
            </a:r>
            <a:r>
              <a:rPr lang="en-GB" sz="2000" dirty="0" err="1"/>
              <a:t>Buse</a:t>
            </a:r>
            <a:r>
              <a:rPr lang="en-GB" sz="2000" dirty="0"/>
              <a:t>, Sarah Nettleton, Daryl Martin (University of York)</a:t>
            </a:r>
          </a:p>
        </p:txBody>
      </p:sp>
    </p:spTree>
    <p:extLst>
      <p:ext uri="{BB962C8B-B14F-4D97-AF65-F5344CB8AC3E}">
        <p14:creationId xmlns:p14="http://schemas.microsoft.com/office/powerpoint/2010/main" val="1690508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099C-B715-4614-AFAF-508494398B06}"/>
              </a:ext>
            </a:extLst>
          </p:cNvPr>
          <p:cNvSpPr>
            <a:spLocks noGrp="1"/>
          </p:cNvSpPr>
          <p:nvPr>
            <p:ph type="title"/>
          </p:nvPr>
        </p:nvSpPr>
        <p:spPr>
          <a:xfrm>
            <a:off x="609600" y="274638"/>
            <a:ext cx="10972800" cy="830262"/>
          </a:xfrm>
        </p:spPr>
        <p:txBody>
          <a:bodyPr/>
          <a:lstStyle/>
          <a:p>
            <a:r>
              <a:rPr lang="en-GB" dirty="0"/>
              <a:t>Tension: autonomy vs. ‘risk’</a:t>
            </a:r>
          </a:p>
        </p:txBody>
      </p:sp>
      <p:sp>
        <p:nvSpPr>
          <p:cNvPr id="3" name="Content Placeholder 2">
            <a:extLst>
              <a:ext uri="{FF2B5EF4-FFF2-40B4-BE49-F238E27FC236}">
                <a16:creationId xmlns:a16="http://schemas.microsoft.com/office/drawing/2014/main" id="{A13CE22B-5E9F-4E32-A743-80B593B4554D}"/>
              </a:ext>
            </a:extLst>
          </p:cNvPr>
          <p:cNvSpPr>
            <a:spLocks noGrp="1"/>
          </p:cNvSpPr>
          <p:nvPr>
            <p:ph idx="1"/>
          </p:nvPr>
        </p:nvSpPr>
        <p:spPr>
          <a:xfrm>
            <a:off x="495300" y="689769"/>
            <a:ext cx="11696700" cy="5734049"/>
          </a:xfrm>
        </p:spPr>
        <p:txBody>
          <a:bodyPr rtlCol="0">
            <a:normAutofit fontScale="92500" lnSpcReduction="10000"/>
          </a:bodyPr>
          <a:lstStyle/>
          <a:p>
            <a:pPr marL="182880" indent="-182880">
              <a:buClr>
                <a:srgbClr val="AD84C6"/>
              </a:buClr>
              <a:defRPr/>
            </a:pPr>
            <a:endParaRPr lang="en-GB" dirty="0">
              <a:solidFill>
                <a:prstClr val="black"/>
              </a:solidFill>
              <a:ea typeface="Calibri"/>
              <a:cs typeface="Times New Roman"/>
            </a:endParaRPr>
          </a:p>
          <a:p>
            <a:pPr marL="82296" indent="0">
              <a:buClr>
                <a:schemeClr val="accent1">
                  <a:lumMod val="75000"/>
                </a:schemeClr>
              </a:buClr>
              <a:buNone/>
              <a:defRPr/>
            </a:pPr>
            <a:r>
              <a:rPr lang="en-GB" dirty="0">
                <a:latin typeface="Calibri"/>
              </a:rPr>
              <a:t>The care homes director […] then asks the architects ‘is the staircase open?’ Brian [director of architecture practice 3] explains yes, the ‘central staircase is deliberately open’, it provides an easy route upstairs […] </a:t>
            </a:r>
            <a:r>
              <a:rPr lang="en-GB" dirty="0">
                <a:solidFill>
                  <a:srgbClr val="FF0000"/>
                </a:solidFill>
                <a:latin typeface="Calibri"/>
              </a:rPr>
              <a:t>The care homes director says that the staircase does ‘look nice’, but she is ‘just concerned about people with high level needs wandering up there’</a:t>
            </a:r>
            <a:r>
              <a:rPr lang="en-GB" dirty="0">
                <a:latin typeface="Calibri"/>
              </a:rPr>
              <a:t> […] Brian says that it ‘would be shame to change that’, and asks ‘is a staircase a risk’? The care homes director explains </a:t>
            </a:r>
            <a:r>
              <a:rPr lang="en-GB" dirty="0">
                <a:solidFill>
                  <a:srgbClr val="FF0000"/>
                </a:solidFill>
                <a:latin typeface="Calibri"/>
              </a:rPr>
              <a:t>that it is a risk in terms of ‘falling</a:t>
            </a:r>
            <a:r>
              <a:rPr lang="en-GB" dirty="0">
                <a:latin typeface="Calibri"/>
              </a:rPr>
              <a:t>’, for people with high level needs who ‘don’t have the sensory perception’. [..] Karen [developer] says that </a:t>
            </a:r>
            <a:r>
              <a:rPr lang="en-GB" dirty="0">
                <a:solidFill>
                  <a:srgbClr val="FF0000"/>
                </a:solidFill>
                <a:latin typeface="Calibri"/>
              </a:rPr>
              <a:t>the ‘issue of doors being closed’ was not the ‘vision’ for the care home, it was about the ‘idea of bringing in people’ […] and ‘having a community hub’. </a:t>
            </a:r>
          </a:p>
          <a:p>
            <a:pPr marL="82296" indent="0">
              <a:buClr>
                <a:schemeClr val="accent1">
                  <a:lumMod val="75000"/>
                </a:schemeClr>
              </a:buClr>
              <a:buNone/>
              <a:defRPr/>
            </a:pPr>
            <a:r>
              <a:rPr lang="en-GB" dirty="0">
                <a:latin typeface="Calibri"/>
              </a:rPr>
              <a:t>[</a:t>
            </a:r>
            <a:r>
              <a:rPr lang="en-GB" dirty="0" err="1">
                <a:latin typeface="Calibri"/>
              </a:rPr>
              <a:t>fieldnotes</a:t>
            </a:r>
            <a:r>
              <a:rPr lang="en-GB" dirty="0">
                <a:latin typeface="Calibri"/>
              </a:rPr>
              <a:t>, project meeting 13.04.16]</a:t>
            </a:r>
          </a:p>
          <a:p>
            <a:pPr marL="0" indent="0">
              <a:buClr>
                <a:schemeClr val="accent1">
                  <a:lumMod val="75000"/>
                </a:schemeClr>
              </a:buClr>
              <a:buNone/>
              <a:defRPr/>
            </a:pPr>
            <a:endParaRPr lang="en-GB" dirty="0"/>
          </a:p>
          <a:p>
            <a:pPr marL="0" indent="0">
              <a:buClr>
                <a:srgbClr val="AD84C6"/>
              </a:buClr>
              <a:buNone/>
              <a:defRPr/>
            </a:pPr>
            <a:endParaRPr lang="en-GB" dirty="0">
              <a:solidFill>
                <a:prstClr val="black"/>
              </a:solidFill>
              <a:ea typeface="Calibri"/>
              <a:cs typeface="Times New Roman"/>
            </a:endParaRPr>
          </a:p>
          <a:p>
            <a:pPr marL="182880" indent="-182880">
              <a:buClr>
                <a:schemeClr val="accent1">
                  <a:lumMod val="75000"/>
                </a:schemeClr>
              </a:buClr>
              <a:defRPr/>
            </a:pPr>
            <a:endParaRPr lang="en-GB" dirty="0">
              <a:ea typeface="Calibri"/>
              <a:cs typeface="Times New Roman"/>
            </a:endParaRPr>
          </a:p>
          <a:p>
            <a:pPr marL="182880" indent="-182880">
              <a:buClr>
                <a:schemeClr val="accent1">
                  <a:lumMod val="75000"/>
                </a:schemeClr>
              </a:buClr>
              <a:defRPr/>
            </a:pPr>
            <a:endParaRPr lang="en-GB" dirty="0"/>
          </a:p>
        </p:txBody>
      </p:sp>
    </p:spTree>
    <p:extLst>
      <p:ext uri="{BB962C8B-B14F-4D97-AF65-F5344CB8AC3E}">
        <p14:creationId xmlns:p14="http://schemas.microsoft.com/office/powerpoint/2010/main" val="14103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5A6083-440E-4901-B141-A93E4ECC005B}"/>
              </a:ext>
            </a:extLst>
          </p:cNvPr>
          <p:cNvSpPr>
            <a:spLocks noGrp="1"/>
          </p:cNvSpPr>
          <p:nvPr>
            <p:ph type="title"/>
          </p:nvPr>
        </p:nvSpPr>
        <p:spPr>
          <a:xfrm>
            <a:off x="-481732" y="208807"/>
            <a:ext cx="10972800" cy="1143000"/>
          </a:xfrm>
        </p:spPr>
        <p:txBody>
          <a:bodyPr/>
          <a:lstStyle/>
          <a:p>
            <a:r>
              <a:rPr lang="en-GB" dirty="0"/>
              <a:t>Design intention vs. operation  </a:t>
            </a:r>
          </a:p>
        </p:txBody>
      </p:sp>
      <p:sp>
        <p:nvSpPr>
          <p:cNvPr id="3" name="Content Placeholder 2">
            <a:extLst>
              <a:ext uri="{FF2B5EF4-FFF2-40B4-BE49-F238E27FC236}">
                <a16:creationId xmlns:a16="http://schemas.microsoft.com/office/drawing/2014/main" id="{9709BFA5-11E4-4315-8ABF-C6873152EF55}"/>
              </a:ext>
            </a:extLst>
          </p:cNvPr>
          <p:cNvSpPr>
            <a:spLocks noGrp="1"/>
          </p:cNvSpPr>
          <p:nvPr>
            <p:ph idx="1"/>
          </p:nvPr>
        </p:nvSpPr>
        <p:spPr/>
        <p:txBody>
          <a:bodyPr>
            <a:normAutofit fontScale="92500" lnSpcReduction="20000"/>
          </a:bodyPr>
          <a:lstStyle/>
          <a:p>
            <a:r>
              <a:rPr lang="en-GB" dirty="0"/>
              <a:t>Door locking and outdoor spaces</a:t>
            </a:r>
          </a:p>
          <a:p>
            <a:pPr lvl="1"/>
            <a:r>
              <a:rPr lang="en-GB" dirty="0"/>
              <a:t>Concerns about liability, vulnerability of staff</a:t>
            </a:r>
          </a:p>
          <a:p>
            <a:endParaRPr lang="en-GB" dirty="0"/>
          </a:p>
          <a:p>
            <a:r>
              <a:rPr lang="en-GB" dirty="0"/>
              <a:t>‘Open door policy’ – but need staff to support residents getting outside (Chalfont 2005) </a:t>
            </a:r>
          </a:p>
          <a:p>
            <a:pPr lvl="1"/>
            <a:r>
              <a:rPr lang="en-GB" dirty="0"/>
              <a:t>Challenges – lack of staff time </a:t>
            </a:r>
          </a:p>
          <a:p>
            <a:pPr lvl="1"/>
            <a:r>
              <a:rPr lang="en-GB" dirty="0"/>
              <a:t>Care home ‘culture’ – garden not a priority/part of staff roles</a:t>
            </a:r>
          </a:p>
          <a:p>
            <a:pPr marL="457200" lvl="1" indent="0">
              <a:buNone/>
            </a:pPr>
            <a:endParaRPr lang="en-GB" dirty="0"/>
          </a:p>
          <a:p>
            <a:pPr marL="457200" lvl="1" indent="0">
              <a:buNone/>
            </a:pPr>
            <a:endParaRPr lang="en-GB" dirty="0"/>
          </a:p>
          <a:p>
            <a:r>
              <a:rPr lang="en-GB" dirty="0"/>
              <a:t>Opening communal areas to the public vs. keeping secure </a:t>
            </a:r>
          </a:p>
          <a:p>
            <a:endParaRPr lang="en-GB" dirty="0"/>
          </a:p>
          <a:p>
            <a:pPr marL="0" indent="0">
              <a:buNone/>
            </a:pPr>
            <a:endParaRPr lang="en-GB" dirty="0"/>
          </a:p>
        </p:txBody>
      </p:sp>
      <p:pic>
        <p:nvPicPr>
          <p:cNvPr id="4" name="Picture 3">
            <a:extLst>
              <a:ext uri="{FF2B5EF4-FFF2-40B4-BE49-F238E27FC236}">
                <a16:creationId xmlns:a16="http://schemas.microsoft.com/office/drawing/2014/main" id="{8E974F6F-6B34-4E6F-89F4-4E23A4A9927B}"/>
              </a:ext>
            </a:extLst>
          </p:cNvPr>
          <p:cNvPicPr>
            <a:picLocks noChangeAspect="1"/>
          </p:cNvPicPr>
          <p:nvPr/>
        </p:nvPicPr>
        <p:blipFill>
          <a:blip r:embed="rId2"/>
          <a:stretch>
            <a:fillRect/>
          </a:stretch>
        </p:blipFill>
        <p:spPr>
          <a:xfrm>
            <a:off x="8790137" y="80681"/>
            <a:ext cx="3401863" cy="2542252"/>
          </a:xfrm>
          <a:prstGeom prst="rect">
            <a:avLst/>
          </a:prstGeom>
        </p:spPr>
      </p:pic>
    </p:spTree>
    <p:extLst>
      <p:ext uri="{BB962C8B-B14F-4D97-AF65-F5344CB8AC3E}">
        <p14:creationId xmlns:p14="http://schemas.microsoft.com/office/powerpoint/2010/main" val="219083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1BBDB-D546-4C9B-A86F-DE7FC5EB8B34}"/>
              </a:ext>
            </a:extLst>
          </p:cNvPr>
          <p:cNvSpPr>
            <a:spLocks noGrp="1"/>
          </p:cNvSpPr>
          <p:nvPr>
            <p:ph type="title"/>
          </p:nvPr>
        </p:nvSpPr>
        <p:spPr>
          <a:xfrm>
            <a:off x="172528" y="100125"/>
            <a:ext cx="11887200" cy="1143000"/>
          </a:xfrm>
        </p:spPr>
        <p:txBody>
          <a:bodyPr>
            <a:normAutofit/>
          </a:bodyPr>
          <a:lstStyle/>
          <a:p>
            <a:r>
              <a:rPr lang="en-GB" sz="3600" dirty="0"/>
              <a:t>Buildings that ‘care for staff’ (Marshall 1998)</a:t>
            </a:r>
          </a:p>
        </p:txBody>
      </p:sp>
      <p:sp>
        <p:nvSpPr>
          <p:cNvPr id="3" name="Content Placeholder 2">
            <a:extLst>
              <a:ext uri="{FF2B5EF4-FFF2-40B4-BE49-F238E27FC236}">
                <a16:creationId xmlns:a16="http://schemas.microsoft.com/office/drawing/2014/main" id="{A642D4B5-84F8-47AA-96FC-EFD974C3496F}"/>
              </a:ext>
            </a:extLst>
          </p:cNvPr>
          <p:cNvSpPr>
            <a:spLocks noGrp="1"/>
          </p:cNvSpPr>
          <p:nvPr>
            <p:ph sz="half" idx="1"/>
          </p:nvPr>
        </p:nvSpPr>
        <p:spPr>
          <a:xfrm>
            <a:off x="419819" y="1157782"/>
            <a:ext cx="8930363" cy="5257799"/>
          </a:xfrm>
        </p:spPr>
        <p:txBody>
          <a:bodyPr>
            <a:normAutofit fontScale="77500" lnSpcReduction="20000"/>
          </a:bodyPr>
          <a:lstStyle/>
          <a:p>
            <a:r>
              <a:rPr lang="en-GB" sz="3600" dirty="0"/>
              <a:t>Less guidance/attention to design for staff needs</a:t>
            </a:r>
          </a:p>
          <a:p>
            <a:endParaRPr lang="en-GB" sz="3400" dirty="0"/>
          </a:p>
          <a:p>
            <a:r>
              <a:rPr lang="en-GB" sz="3400" dirty="0"/>
              <a:t>Caring for staff well-being has implications for quality of care, retention of staff – long term relationships</a:t>
            </a:r>
          </a:p>
          <a:p>
            <a:endParaRPr lang="en-GB" sz="3400" dirty="0"/>
          </a:p>
          <a:p>
            <a:r>
              <a:rPr lang="en-GB" sz="3400" dirty="0"/>
              <a:t>Laundry design in care homes – need to consider staff needs, overwhelming hot and noisy environment (</a:t>
            </a:r>
            <a:r>
              <a:rPr lang="en-GB" sz="3400" dirty="0" err="1"/>
              <a:t>Buse</a:t>
            </a:r>
            <a:r>
              <a:rPr lang="en-GB" sz="3400" dirty="0"/>
              <a:t> et al. 2018)</a:t>
            </a:r>
          </a:p>
          <a:p>
            <a:pPr lvl="1"/>
            <a:r>
              <a:rPr lang="en-GB" sz="3400" dirty="0"/>
              <a:t>Importance of windows or air conditioning</a:t>
            </a:r>
          </a:p>
          <a:p>
            <a:pPr lvl="1"/>
            <a:endParaRPr lang="en-GB" sz="3400" dirty="0"/>
          </a:p>
          <a:p>
            <a:r>
              <a:rPr lang="en-GB" sz="3400" dirty="0"/>
              <a:t>Staff rooms – often small to encourage interaction with residents</a:t>
            </a:r>
          </a:p>
          <a:p>
            <a:pPr lvl="1"/>
            <a:r>
              <a:rPr lang="en-GB" sz="3400" dirty="0"/>
              <a:t>But emotional nature of care work (Bailey et al. 2013, England and Dyck 2011) need for space to take time out</a:t>
            </a:r>
          </a:p>
          <a:p>
            <a:pPr lvl="1"/>
            <a:endParaRPr lang="en-GB" sz="3400" dirty="0"/>
          </a:p>
          <a:p>
            <a:endParaRPr lang="en-GB" dirty="0"/>
          </a:p>
          <a:p>
            <a:pPr marL="0" indent="0">
              <a:buNone/>
            </a:pPr>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3C6DB3F8-B6E8-4883-9D74-754BAA3A09E2}"/>
              </a:ext>
            </a:extLst>
          </p:cNvPr>
          <p:cNvSpPr>
            <a:spLocks noGrp="1"/>
          </p:cNvSpPr>
          <p:nvPr>
            <p:ph type="sldNum" sz="quarter" idx="12"/>
          </p:nvPr>
        </p:nvSpPr>
        <p:spPr/>
        <p:txBody>
          <a:bodyPr/>
          <a:lstStyle/>
          <a:p>
            <a:fld id="{DB1006E0-DA4C-4AA4-A152-DF273249C923}" type="slidenum">
              <a:rPr lang="en-GB" smtClean="0"/>
              <a:t>12</a:t>
            </a:fld>
            <a:endParaRPr lang="en-GB" dirty="0"/>
          </a:p>
        </p:txBody>
      </p:sp>
      <p:pic>
        <p:nvPicPr>
          <p:cNvPr id="5" name="Picture 4">
            <a:extLst>
              <a:ext uri="{FF2B5EF4-FFF2-40B4-BE49-F238E27FC236}">
                <a16:creationId xmlns:a16="http://schemas.microsoft.com/office/drawing/2014/main" id="{C1F5BE3B-8B4F-45D2-81E7-B4487B06BF0A}"/>
              </a:ext>
            </a:extLst>
          </p:cNvPr>
          <p:cNvPicPr>
            <a:picLocks noChangeAspect="1"/>
          </p:cNvPicPr>
          <p:nvPr/>
        </p:nvPicPr>
        <p:blipFill>
          <a:blip r:embed="rId3"/>
          <a:stretch>
            <a:fillRect/>
          </a:stretch>
        </p:blipFill>
        <p:spPr>
          <a:xfrm>
            <a:off x="9350182" y="1600201"/>
            <a:ext cx="2374704" cy="3385867"/>
          </a:xfrm>
          <a:prstGeom prst="rect">
            <a:avLst/>
          </a:prstGeom>
        </p:spPr>
      </p:pic>
    </p:spTree>
    <p:extLst>
      <p:ext uri="{BB962C8B-B14F-4D97-AF65-F5344CB8AC3E}">
        <p14:creationId xmlns:p14="http://schemas.microsoft.com/office/powerpoint/2010/main" val="2062766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97A7-22C2-4F31-A8A7-BAF2180993D6}"/>
              </a:ext>
            </a:extLst>
          </p:cNvPr>
          <p:cNvSpPr>
            <a:spLocks noGrp="1"/>
          </p:cNvSpPr>
          <p:nvPr>
            <p:ph type="title"/>
          </p:nvPr>
        </p:nvSpPr>
        <p:spPr>
          <a:xfrm>
            <a:off x="838200" y="-57126"/>
            <a:ext cx="10515600" cy="1325563"/>
          </a:xfrm>
        </p:spPr>
        <p:txBody>
          <a:bodyPr/>
          <a:lstStyle/>
          <a:p>
            <a:r>
              <a:rPr lang="en-GB" dirty="0"/>
              <a:t>User consultation</a:t>
            </a:r>
          </a:p>
        </p:txBody>
      </p:sp>
      <p:sp>
        <p:nvSpPr>
          <p:cNvPr id="7" name="Content Placeholder 6">
            <a:extLst>
              <a:ext uri="{FF2B5EF4-FFF2-40B4-BE49-F238E27FC236}">
                <a16:creationId xmlns:a16="http://schemas.microsoft.com/office/drawing/2014/main" id="{D1641E4D-35BF-4516-A17D-2AF1C5EA925C}"/>
              </a:ext>
            </a:extLst>
          </p:cNvPr>
          <p:cNvSpPr>
            <a:spLocks noGrp="1"/>
          </p:cNvSpPr>
          <p:nvPr>
            <p:ph idx="1"/>
          </p:nvPr>
        </p:nvSpPr>
        <p:spPr>
          <a:xfrm>
            <a:off x="675249" y="1237957"/>
            <a:ext cx="10678551" cy="5289452"/>
          </a:xfrm>
        </p:spPr>
        <p:txBody>
          <a:bodyPr>
            <a:normAutofit fontScale="92500" lnSpcReduction="20000"/>
          </a:bodyPr>
          <a:lstStyle/>
          <a:p>
            <a:r>
              <a:rPr lang="en-GB" dirty="0"/>
              <a:t>User consultation rarely happens – ‘end user’ not in place</a:t>
            </a:r>
          </a:p>
          <a:p>
            <a:endParaRPr lang="en-GB" dirty="0"/>
          </a:p>
          <a:p>
            <a:r>
              <a:rPr lang="en-GB" dirty="0"/>
              <a:t>Need for client ‘buy in’, allocation of time and funds</a:t>
            </a:r>
          </a:p>
          <a:p>
            <a:pPr lvl="1"/>
            <a:r>
              <a:rPr lang="en-GB" dirty="0"/>
              <a:t>Local authority projects and housing associations – more likely to consult users</a:t>
            </a:r>
          </a:p>
          <a:p>
            <a:pPr marL="457200" lvl="1" indent="0">
              <a:buNone/>
            </a:pPr>
            <a:endParaRPr lang="en-GB" dirty="0"/>
          </a:p>
          <a:p>
            <a:r>
              <a:rPr lang="en-GB" dirty="0"/>
              <a:t>Uncertainty about how to consult with people with dementia, often left out (exceptions like case study 9)</a:t>
            </a:r>
          </a:p>
          <a:p>
            <a:pPr marL="82296" indent="0">
              <a:buNone/>
            </a:pPr>
            <a:r>
              <a:rPr lang="en-GB" i="1" dirty="0"/>
              <a:t>‘Obviously you can’t consult people with dementia.’ </a:t>
            </a:r>
            <a:r>
              <a:rPr lang="en-GB" dirty="0"/>
              <a:t>(Architect, Interview 10)</a:t>
            </a:r>
          </a:p>
          <a:p>
            <a:pPr marL="82296" indent="0">
              <a:buNone/>
            </a:pPr>
            <a:endParaRPr lang="en-GB" dirty="0"/>
          </a:p>
          <a:p>
            <a:pPr marL="539496" indent="-457200"/>
            <a:r>
              <a:rPr lang="en-GB" dirty="0"/>
              <a:t>Less consultation with staff ‘on the ground’</a:t>
            </a:r>
          </a:p>
          <a:p>
            <a:pPr marL="0" indent="0">
              <a:buNone/>
            </a:pPr>
            <a:endParaRPr lang="en-GB" dirty="0"/>
          </a:p>
          <a:p>
            <a:pPr marL="457200" lvl="1" indent="0">
              <a:buNone/>
            </a:pPr>
            <a:endParaRPr lang="en-GB" dirty="0"/>
          </a:p>
          <a:p>
            <a:pPr lvl="1"/>
            <a:endParaRPr lang="en-GB" dirty="0"/>
          </a:p>
        </p:txBody>
      </p:sp>
    </p:spTree>
    <p:extLst>
      <p:ext uri="{BB962C8B-B14F-4D97-AF65-F5344CB8AC3E}">
        <p14:creationId xmlns:p14="http://schemas.microsoft.com/office/powerpoint/2010/main" val="3402237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Training and guidance in consultation</a:t>
            </a:r>
          </a:p>
        </p:txBody>
      </p:sp>
      <p:sp>
        <p:nvSpPr>
          <p:cNvPr id="3" name="Content Placeholder 2"/>
          <p:cNvSpPr>
            <a:spLocks noGrp="1"/>
          </p:cNvSpPr>
          <p:nvPr>
            <p:ph idx="1"/>
          </p:nvPr>
        </p:nvSpPr>
        <p:spPr/>
        <p:txBody>
          <a:bodyPr>
            <a:normAutofit fontScale="92500" lnSpcReduction="20000"/>
          </a:bodyPr>
          <a:lstStyle/>
          <a:p>
            <a:pPr marL="82296" indent="0">
              <a:buNone/>
            </a:pPr>
            <a:r>
              <a:rPr lang="en-GB" i="1" dirty="0"/>
              <a:t>So I think there’s a huge amount of work to be done in training architects and design professionals to understand how they should engage more hands on and […] empathise with people…</a:t>
            </a:r>
          </a:p>
          <a:p>
            <a:pPr marL="82296" indent="0">
              <a:buNone/>
            </a:pPr>
            <a:r>
              <a:rPr lang="en-GB" dirty="0"/>
              <a:t>(Interview 3)</a:t>
            </a:r>
          </a:p>
          <a:p>
            <a:pPr marL="82296" indent="0">
              <a:buNone/>
            </a:pPr>
            <a:endParaRPr lang="en-GB" dirty="0"/>
          </a:p>
          <a:p>
            <a:pPr marL="539496" indent="-457200"/>
            <a:r>
              <a:rPr lang="en-GB" dirty="0"/>
              <a:t>Guidance and training for architects on how to consult </a:t>
            </a:r>
          </a:p>
          <a:p>
            <a:pPr marL="539496" indent="-457200"/>
            <a:r>
              <a:rPr lang="en-GB" dirty="0"/>
              <a:t>Connections between dementia studies research and architectural practice </a:t>
            </a:r>
          </a:p>
          <a:p>
            <a:pPr marL="939546" lvl="1" indent="-457200"/>
            <a:r>
              <a:rPr lang="en-GB" dirty="0"/>
              <a:t>importance of engaging with people with dementia </a:t>
            </a:r>
          </a:p>
          <a:p>
            <a:pPr marL="939546" lvl="1" indent="-457200"/>
            <a:r>
              <a:rPr lang="en-GB" dirty="0"/>
              <a:t>creative methods for including people with dementia (e.g. walking interviews, using material methods, observation) </a:t>
            </a:r>
          </a:p>
        </p:txBody>
      </p:sp>
    </p:spTree>
    <p:extLst>
      <p:ext uri="{BB962C8B-B14F-4D97-AF65-F5344CB8AC3E}">
        <p14:creationId xmlns:p14="http://schemas.microsoft.com/office/powerpoint/2010/main" val="2421149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BB981-BB44-429A-9165-96977B083859}"/>
              </a:ext>
            </a:extLst>
          </p:cNvPr>
          <p:cNvSpPr>
            <a:spLocks noGrp="1"/>
          </p:cNvSpPr>
          <p:nvPr>
            <p:ph type="title"/>
          </p:nvPr>
        </p:nvSpPr>
        <p:spPr>
          <a:xfrm>
            <a:off x="213360" y="0"/>
            <a:ext cx="11369040" cy="1143000"/>
          </a:xfrm>
        </p:spPr>
        <p:txBody>
          <a:bodyPr>
            <a:normAutofit fontScale="90000"/>
          </a:bodyPr>
          <a:lstStyle/>
          <a:p>
            <a:r>
              <a:rPr lang="en-GB" dirty="0"/>
              <a:t>Example: connecting design, care practice and lived experience</a:t>
            </a:r>
          </a:p>
        </p:txBody>
      </p:sp>
      <p:sp>
        <p:nvSpPr>
          <p:cNvPr id="3" name="Content Placeholder 2">
            <a:extLst>
              <a:ext uri="{FF2B5EF4-FFF2-40B4-BE49-F238E27FC236}">
                <a16:creationId xmlns:a16="http://schemas.microsoft.com/office/drawing/2014/main" id="{3C8288B7-A57E-4455-B4C7-264BA0A24D99}"/>
              </a:ext>
            </a:extLst>
          </p:cNvPr>
          <p:cNvSpPr>
            <a:spLocks noGrp="1"/>
          </p:cNvSpPr>
          <p:nvPr>
            <p:ph idx="1"/>
          </p:nvPr>
        </p:nvSpPr>
        <p:spPr>
          <a:xfrm>
            <a:off x="213359" y="1143000"/>
            <a:ext cx="8455313" cy="5827144"/>
          </a:xfrm>
        </p:spPr>
        <p:txBody>
          <a:bodyPr>
            <a:normAutofit fontScale="92500" lnSpcReduction="10000"/>
          </a:bodyPr>
          <a:lstStyle/>
          <a:p>
            <a:r>
              <a:rPr lang="en-GB" dirty="0"/>
              <a:t>New build dementia care home, consultation built into garden design</a:t>
            </a:r>
          </a:p>
          <a:p>
            <a:endParaRPr lang="en-GB" dirty="0"/>
          </a:p>
          <a:p>
            <a:r>
              <a:rPr lang="en-GB" dirty="0"/>
              <a:t>Collaboration landscape architect and artist</a:t>
            </a:r>
          </a:p>
          <a:p>
            <a:pPr lvl="1"/>
            <a:r>
              <a:rPr lang="en-GB" dirty="0"/>
              <a:t>Walk arounds, drawing ideas on to a model</a:t>
            </a:r>
          </a:p>
          <a:p>
            <a:pPr lvl="1"/>
            <a:r>
              <a:rPr lang="en-GB" dirty="0"/>
              <a:t>Including staff, sheltered housing residents, relatives and neighbours, design and construction team</a:t>
            </a:r>
          </a:p>
          <a:p>
            <a:pPr marL="457200" lvl="1" indent="0">
              <a:buNone/>
            </a:pPr>
            <a:endParaRPr lang="en-GB" dirty="0"/>
          </a:p>
          <a:p>
            <a:r>
              <a:rPr lang="en-GB" dirty="0"/>
              <a:t>Connecting design and practice</a:t>
            </a:r>
          </a:p>
          <a:p>
            <a:pPr lvl="1"/>
            <a:r>
              <a:rPr lang="en-GB" dirty="0"/>
              <a:t>Creating ‘things to do’ together outside – raised beds, shed, physiotherapy, pathways, activities </a:t>
            </a:r>
          </a:p>
          <a:p>
            <a:pPr lvl="1"/>
            <a:r>
              <a:rPr lang="en-GB" dirty="0"/>
              <a:t>Support for staff – time built into staff roles, additional support </a:t>
            </a:r>
          </a:p>
          <a:p>
            <a:endParaRPr lang="en-GB" dirty="0"/>
          </a:p>
          <a:p>
            <a:endParaRPr lang="en-GB" dirty="0"/>
          </a:p>
          <a:p>
            <a:endParaRPr lang="en-GB" dirty="0"/>
          </a:p>
        </p:txBody>
      </p:sp>
      <p:pic>
        <p:nvPicPr>
          <p:cNvPr id="4" name="Picture 3" descr="C:\Users\chrissybuse\AppData\Local\Microsoft\Windows\INetCache\Content.Word\IMG_0910.jpg">
            <a:extLst>
              <a:ext uri="{FF2B5EF4-FFF2-40B4-BE49-F238E27FC236}">
                <a16:creationId xmlns:a16="http://schemas.microsoft.com/office/drawing/2014/main" id="{517A3372-CC9D-45C9-B0A2-1D9DB688D57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8673" y="2210737"/>
            <a:ext cx="3074503" cy="2201987"/>
          </a:xfrm>
          <a:prstGeom prst="rect">
            <a:avLst/>
          </a:prstGeom>
          <a:noFill/>
          <a:ln>
            <a:noFill/>
          </a:ln>
        </p:spPr>
      </p:pic>
    </p:spTree>
    <p:extLst>
      <p:ext uri="{BB962C8B-B14F-4D97-AF65-F5344CB8AC3E}">
        <p14:creationId xmlns:p14="http://schemas.microsoft.com/office/powerpoint/2010/main" val="69403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086" y="-205879"/>
            <a:ext cx="11164019" cy="1325563"/>
          </a:xfrm>
        </p:spPr>
        <p:txBody>
          <a:bodyPr>
            <a:normAutofit/>
          </a:bodyPr>
          <a:lstStyle/>
          <a:p>
            <a:r>
              <a:rPr lang="en-GB" dirty="0"/>
              <a:t>Advocating for buildings users</a:t>
            </a:r>
          </a:p>
        </p:txBody>
      </p:sp>
      <p:sp>
        <p:nvSpPr>
          <p:cNvPr id="3" name="Content Placeholder 2"/>
          <p:cNvSpPr>
            <a:spLocks noGrp="1"/>
          </p:cNvSpPr>
          <p:nvPr>
            <p:ph idx="1"/>
          </p:nvPr>
        </p:nvSpPr>
        <p:spPr>
          <a:xfrm>
            <a:off x="475741" y="1035084"/>
            <a:ext cx="11272707" cy="5405867"/>
          </a:xfrm>
        </p:spPr>
        <p:txBody>
          <a:bodyPr>
            <a:normAutofit fontScale="92500" lnSpcReduction="10000"/>
          </a:bodyPr>
          <a:lstStyle/>
          <a:p>
            <a:r>
              <a:rPr lang="en-GB" dirty="0"/>
              <a:t>Debate - whose role is it to bring knowledge of designing for older people/dementia</a:t>
            </a:r>
            <a:r>
              <a:rPr lang="en-GB"/>
              <a:t>? </a:t>
            </a:r>
            <a:endParaRPr lang="en-GB" dirty="0"/>
          </a:p>
          <a:p>
            <a:pPr lvl="1"/>
            <a:r>
              <a:rPr lang="en-GB" dirty="0"/>
              <a:t>Some architects saw their role as advocating for older people/people living with dementia</a:t>
            </a:r>
          </a:p>
          <a:p>
            <a:pPr marL="457200" lvl="1" indent="0">
              <a:buNone/>
            </a:pPr>
            <a:endParaRPr lang="en-GB" dirty="0"/>
          </a:p>
          <a:p>
            <a:r>
              <a:rPr lang="en-GB" dirty="0"/>
              <a:t>Where architects bring expertise about design for later life/dementia, this can be disrupted </a:t>
            </a:r>
          </a:p>
          <a:p>
            <a:pPr lvl="1"/>
            <a:r>
              <a:rPr lang="en-GB" dirty="0"/>
              <a:t>Change in personnel</a:t>
            </a:r>
          </a:p>
          <a:p>
            <a:pPr lvl="1"/>
            <a:r>
              <a:rPr lang="en-GB" dirty="0"/>
              <a:t>Procurement models - design and build without novation </a:t>
            </a:r>
          </a:p>
          <a:p>
            <a:pPr marL="457200" lvl="1" indent="0">
              <a:buNone/>
            </a:pPr>
            <a:endParaRPr lang="en-GB" dirty="0"/>
          </a:p>
          <a:p>
            <a:r>
              <a:rPr lang="en-GB" dirty="0"/>
              <a:t>Shared ‘vision and values’ of a project, age/dementia friendly design across design and construction team</a:t>
            </a:r>
          </a:p>
          <a:p>
            <a:pPr lvl="1"/>
            <a:endParaRPr lang="en-GB" dirty="0"/>
          </a:p>
          <a:p>
            <a:pPr marL="0" indent="0">
              <a:buNone/>
            </a:pPr>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99141B9F-5E14-42CA-B104-87FDFE94EF4E}"/>
              </a:ext>
            </a:extLst>
          </p:cNvPr>
          <p:cNvSpPr>
            <a:spLocks noGrp="1"/>
          </p:cNvSpPr>
          <p:nvPr>
            <p:ph type="sldNum" sz="quarter" idx="12"/>
          </p:nvPr>
        </p:nvSpPr>
        <p:spPr/>
        <p:txBody>
          <a:bodyPr/>
          <a:lstStyle/>
          <a:p>
            <a:fld id="{DB1006E0-DA4C-4AA4-A152-DF273249C923}" type="slidenum">
              <a:rPr lang="en-GB" smtClean="0"/>
              <a:t>16</a:t>
            </a:fld>
            <a:endParaRPr lang="en-GB"/>
          </a:p>
        </p:txBody>
      </p:sp>
    </p:spTree>
    <p:extLst>
      <p:ext uri="{BB962C8B-B14F-4D97-AF65-F5344CB8AC3E}">
        <p14:creationId xmlns:p14="http://schemas.microsoft.com/office/powerpoint/2010/main" val="1531004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8B6FDA-8E25-458E-85B4-5EC8DD9CE4F7}"/>
              </a:ext>
            </a:extLst>
          </p:cNvPr>
          <p:cNvSpPr>
            <a:spLocks noGrp="1"/>
          </p:cNvSpPr>
          <p:nvPr>
            <p:ph idx="1"/>
          </p:nvPr>
        </p:nvSpPr>
        <p:spPr>
          <a:xfrm>
            <a:off x="224287" y="351382"/>
            <a:ext cx="11749177" cy="6265078"/>
          </a:xfrm>
        </p:spPr>
        <p:txBody>
          <a:bodyPr>
            <a:normAutofit fontScale="77500" lnSpcReduction="20000"/>
          </a:bodyPr>
          <a:lstStyle/>
          <a:p>
            <a:pPr marL="0" indent="0">
              <a:buNone/>
            </a:pPr>
            <a:endParaRPr lang="en-GB" i="1" dirty="0"/>
          </a:p>
          <a:p>
            <a:pPr marL="0" indent="0">
              <a:buNone/>
            </a:pPr>
            <a:r>
              <a:rPr lang="en-GB" i="1" dirty="0"/>
              <a:t>Interviewer: And one thing that I’ve been asking the different people involved in the project is how they think about the end user, in terms of the older person or the staff and people who use the building.  I was just wondering, as a contractor, is that something that you think about as part of your role?</a:t>
            </a:r>
            <a:endParaRPr lang="en-GB" dirty="0"/>
          </a:p>
          <a:p>
            <a:pPr marL="0" indent="0">
              <a:buNone/>
            </a:pPr>
            <a:r>
              <a:rPr lang="en-GB" i="1" dirty="0"/>
              <a:t> </a:t>
            </a:r>
            <a:endParaRPr lang="en-GB" dirty="0"/>
          </a:p>
          <a:p>
            <a:pPr marL="0" indent="0">
              <a:buNone/>
            </a:pPr>
            <a:r>
              <a:rPr lang="en-GB" i="1" dirty="0"/>
              <a:t>Site manager: The answer’s yes, but </a:t>
            </a:r>
            <a:r>
              <a:rPr lang="en-GB" i="1" dirty="0">
                <a:solidFill>
                  <a:srgbClr val="FF0000"/>
                </a:solidFill>
              </a:rPr>
              <a:t>if you asked me the same question 10 years [ago] I’d have said no. </a:t>
            </a:r>
            <a:r>
              <a:rPr lang="en-GB" i="1" dirty="0"/>
              <a:t>I’ve built enough care homes now to know what the end user requires, and then a bit more knowledge on dementia levels […] from building them and from the client, and being involved with the client’s staff, you get to know a lot more.  Because once, we hand it over next Monday, this building will be theirs  […] I will be still here involved with their staff, and you pick up bits what they’re saying. You’ve a different, </a:t>
            </a:r>
            <a:r>
              <a:rPr lang="en-GB" i="1" dirty="0">
                <a:solidFill>
                  <a:srgbClr val="FF0000"/>
                </a:solidFill>
              </a:rPr>
              <a:t>I think I have a different view all together on dementia now than what I did have. But I think that’s a general thing throughout the world; I think people have a different view on it</a:t>
            </a:r>
            <a:r>
              <a:rPr lang="en-GB" i="1" dirty="0"/>
              <a:t>…out of the last three, two care homes I’ve built, they’ve actually had residents in before we’ve got away, so we do get involved with one or two of the residents, we have a bit of chat with them…</a:t>
            </a:r>
          </a:p>
          <a:p>
            <a:pPr marL="0" indent="0">
              <a:buNone/>
            </a:pPr>
            <a:endParaRPr lang="en-GB" dirty="0"/>
          </a:p>
          <a:p>
            <a:pPr marL="0" indent="0">
              <a:buNone/>
            </a:pPr>
            <a:r>
              <a:rPr lang="en-GB" i="1" dirty="0"/>
              <a:t> </a:t>
            </a:r>
            <a:r>
              <a:rPr lang="en-GB" dirty="0"/>
              <a:t>Site Manager, case study 6</a:t>
            </a:r>
          </a:p>
          <a:p>
            <a:pPr marL="0" indent="0">
              <a:buNone/>
            </a:pPr>
            <a:endParaRPr lang="en-GB" dirty="0"/>
          </a:p>
        </p:txBody>
      </p:sp>
    </p:spTree>
    <p:extLst>
      <p:ext uri="{BB962C8B-B14F-4D97-AF65-F5344CB8AC3E}">
        <p14:creationId xmlns:p14="http://schemas.microsoft.com/office/powerpoint/2010/main" val="3749400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FF60-60B1-4E98-95A3-F89756838926}"/>
              </a:ext>
            </a:extLst>
          </p:cNvPr>
          <p:cNvSpPr>
            <a:spLocks noGrp="1"/>
          </p:cNvSpPr>
          <p:nvPr>
            <p:ph type="title"/>
          </p:nvPr>
        </p:nvSpPr>
        <p:spPr>
          <a:xfrm>
            <a:off x="609600" y="274638"/>
            <a:ext cx="10972800" cy="918058"/>
          </a:xfrm>
        </p:spPr>
        <p:txBody>
          <a:bodyPr/>
          <a:lstStyle/>
          <a:p>
            <a:r>
              <a:rPr lang="en-GB" dirty="0"/>
              <a:t>Conclusions </a:t>
            </a:r>
          </a:p>
        </p:txBody>
      </p:sp>
      <p:sp>
        <p:nvSpPr>
          <p:cNvPr id="3" name="Content Placeholder 2">
            <a:extLst>
              <a:ext uri="{FF2B5EF4-FFF2-40B4-BE49-F238E27FC236}">
                <a16:creationId xmlns:a16="http://schemas.microsoft.com/office/drawing/2014/main" id="{CCEB3B08-E07C-4664-981D-3617188056D2}"/>
              </a:ext>
            </a:extLst>
          </p:cNvPr>
          <p:cNvSpPr>
            <a:spLocks noGrp="1"/>
          </p:cNvSpPr>
          <p:nvPr>
            <p:ph idx="1"/>
          </p:nvPr>
        </p:nvSpPr>
        <p:spPr>
          <a:xfrm>
            <a:off x="609600" y="1192696"/>
            <a:ext cx="10972800" cy="5380381"/>
          </a:xfrm>
        </p:spPr>
        <p:txBody>
          <a:bodyPr>
            <a:normAutofit/>
          </a:bodyPr>
          <a:lstStyle/>
          <a:p>
            <a:r>
              <a:rPr lang="en-GB" dirty="0"/>
              <a:t>Significant research and guidance on improving design for later life care, but various constraints in practice</a:t>
            </a:r>
          </a:p>
          <a:p>
            <a:pPr marL="457200" lvl="1" indent="0">
              <a:buNone/>
            </a:pPr>
            <a:endParaRPr lang="en-GB" dirty="0"/>
          </a:p>
          <a:p>
            <a:r>
              <a:rPr lang="en-GB" dirty="0"/>
              <a:t>Need for a joined up approach, connecting design, lived experience, care practice, requirements of different building users</a:t>
            </a:r>
          </a:p>
          <a:p>
            <a:pPr lvl="1"/>
            <a:endParaRPr lang="en-GB" dirty="0"/>
          </a:p>
          <a:p>
            <a:r>
              <a:rPr lang="en-GB" dirty="0"/>
              <a:t>Shared vision and values across the design and construction team</a:t>
            </a:r>
          </a:p>
          <a:p>
            <a:pPr marL="0" indent="0">
              <a:buNone/>
            </a:pPr>
            <a:endParaRPr lang="en-GB" dirty="0"/>
          </a:p>
        </p:txBody>
      </p:sp>
    </p:spTree>
    <p:extLst>
      <p:ext uri="{BB962C8B-B14F-4D97-AF65-F5344CB8AC3E}">
        <p14:creationId xmlns:p14="http://schemas.microsoft.com/office/powerpoint/2010/main" val="1840943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58821-44C3-49D1-B594-EE4B38E5BF69}"/>
              </a:ext>
            </a:extLst>
          </p:cNvPr>
          <p:cNvSpPr>
            <a:spLocks noGrp="1"/>
          </p:cNvSpPr>
          <p:nvPr>
            <p:ph type="title"/>
          </p:nvPr>
        </p:nvSpPr>
        <p:spPr>
          <a:xfrm>
            <a:off x="609600" y="274638"/>
            <a:ext cx="10972800" cy="506412"/>
          </a:xfrm>
        </p:spPr>
        <p:txBody>
          <a:bodyPr>
            <a:normAutofit fontScale="90000"/>
          </a:bodyPr>
          <a:lstStyle/>
          <a:p>
            <a:r>
              <a:rPr lang="en-GB" dirty="0"/>
              <a:t>If you want to read more…</a:t>
            </a:r>
          </a:p>
        </p:txBody>
      </p:sp>
      <p:sp>
        <p:nvSpPr>
          <p:cNvPr id="3" name="Content Placeholder 2">
            <a:extLst>
              <a:ext uri="{FF2B5EF4-FFF2-40B4-BE49-F238E27FC236}">
                <a16:creationId xmlns:a16="http://schemas.microsoft.com/office/drawing/2014/main" id="{C85EEBF6-4E82-4946-87CE-C0176A78B409}"/>
              </a:ext>
            </a:extLst>
          </p:cNvPr>
          <p:cNvSpPr>
            <a:spLocks noGrp="1"/>
          </p:cNvSpPr>
          <p:nvPr>
            <p:ph idx="1"/>
          </p:nvPr>
        </p:nvSpPr>
        <p:spPr>
          <a:xfrm>
            <a:off x="457200" y="1085850"/>
            <a:ext cx="11582400" cy="5562599"/>
          </a:xfrm>
        </p:spPr>
        <p:txBody>
          <a:bodyPr>
            <a:normAutofit fontScale="70000" lnSpcReduction="20000"/>
          </a:bodyPr>
          <a:lstStyle/>
          <a:p>
            <a:r>
              <a:rPr lang="en-GB" dirty="0" err="1"/>
              <a:t>Buse</a:t>
            </a:r>
            <a:r>
              <a:rPr lang="en-GB" dirty="0"/>
              <a:t>, C., Nettleton, S., Martin, D., and Twigg, J. (2017) Imagined bodies: Architects and their constructions of later life, </a:t>
            </a:r>
            <a:r>
              <a:rPr lang="en-GB" i="1" dirty="0"/>
              <a:t>Ageing &amp; Society, 37(7), </a:t>
            </a:r>
            <a:r>
              <a:rPr lang="en-GB" dirty="0"/>
              <a:t>1435-57.</a:t>
            </a:r>
          </a:p>
          <a:p>
            <a:endParaRPr lang="en-GB" dirty="0"/>
          </a:p>
          <a:p>
            <a:r>
              <a:rPr lang="en-US" dirty="0" err="1"/>
              <a:t>Buse</a:t>
            </a:r>
            <a:r>
              <a:rPr lang="en-US" dirty="0"/>
              <a:t>, C., Twigg, J., Nettleton, S. and Martin, D. (2018) Dirty linen, liminal spaces and later life: Meanings of laundry in care home design and practice, </a:t>
            </a:r>
            <a:r>
              <a:rPr lang="en-US" i="1" dirty="0"/>
              <a:t>Sociological Research Online, </a:t>
            </a:r>
            <a:r>
              <a:rPr lang="en-GB" dirty="0">
                <a:hlinkClick r:id="rId2"/>
              </a:rPr>
              <a:t>http://journals.sagepub.com/doi/full/10.1177/1360780418780037</a:t>
            </a:r>
            <a:endParaRPr lang="en-GB" dirty="0"/>
          </a:p>
          <a:p>
            <a:pPr marL="0" indent="0">
              <a:buNone/>
            </a:pPr>
            <a:endParaRPr lang="en-GB" dirty="0"/>
          </a:p>
          <a:p>
            <a:r>
              <a:rPr lang="en-GB" dirty="0"/>
              <a:t>Nettleton, S., </a:t>
            </a:r>
            <a:r>
              <a:rPr lang="en-GB" dirty="0" err="1"/>
              <a:t>Buse</a:t>
            </a:r>
            <a:r>
              <a:rPr lang="en-GB" dirty="0"/>
              <a:t>, C., &amp; Martin, D. (2018). ‘Essentially it's just a lot of bedrooms’: architectural design, prescribed personalisation and the construction of care homes for later life. </a:t>
            </a:r>
            <a:r>
              <a:rPr lang="en-GB" i="1" dirty="0"/>
              <a:t>Sociology of Health &amp; Illness, </a:t>
            </a:r>
            <a:r>
              <a:rPr lang="en-GB" u="sng" dirty="0">
                <a:hlinkClick r:id="rId3"/>
              </a:rPr>
              <a:t>https://doi.org/10.1111/1467-9566.12747</a:t>
            </a:r>
            <a:r>
              <a:rPr lang="en-GB" dirty="0"/>
              <a:t>.</a:t>
            </a:r>
          </a:p>
          <a:p>
            <a:endParaRPr lang="en-GB" dirty="0"/>
          </a:p>
          <a:p>
            <a:r>
              <a:rPr lang="en-GB" dirty="0"/>
              <a:t>Nettleton, S., </a:t>
            </a:r>
            <a:r>
              <a:rPr lang="en-GB" dirty="0" err="1"/>
              <a:t>Buse</a:t>
            </a:r>
            <a:r>
              <a:rPr lang="en-GB" dirty="0"/>
              <a:t>, C., &amp; Martin, D. (2018). Envisioning bodies and architectures of care: Reflections on competition designs for older people, </a:t>
            </a:r>
            <a:r>
              <a:rPr lang="en-GB" i="1" dirty="0"/>
              <a:t>Journal of Ageing Studies</a:t>
            </a:r>
            <a:r>
              <a:rPr lang="en-GB" dirty="0"/>
              <a:t>, 45, 54-62.</a:t>
            </a:r>
          </a:p>
          <a:p>
            <a:pPr marL="0" indent="0">
              <a:buNone/>
            </a:pPr>
            <a:endParaRPr lang="en-GB" dirty="0"/>
          </a:p>
          <a:p>
            <a:pPr marL="0" indent="0">
              <a:buNone/>
            </a:pPr>
            <a:r>
              <a:rPr lang="en-GB" dirty="0">
                <a:hlinkClick r:id="rId4"/>
              </a:rPr>
              <a:t>https://www.york.ac.uk/sociology/research/current-research/nettleton,-daryl-martin-chrissy-buse/</a:t>
            </a:r>
            <a:endParaRPr lang="en-GB" dirty="0"/>
          </a:p>
          <a:p>
            <a:pPr marL="0" indent="0">
              <a:buNone/>
            </a:pPr>
            <a:endParaRPr lang="en-GB" dirty="0"/>
          </a:p>
        </p:txBody>
      </p:sp>
    </p:spTree>
    <p:extLst>
      <p:ext uri="{BB962C8B-B14F-4D97-AF65-F5344CB8AC3E}">
        <p14:creationId xmlns:p14="http://schemas.microsoft.com/office/powerpoint/2010/main" val="94378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5B50-61EE-4E74-9515-16060C5E5CBA}"/>
              </a:ext>
            </a:extLst>
          </p:cNvPr>
          <p:cNvSpPr>
            <a:spLocks noGrp="1"/>
          </p:cNvSpPr>
          <p:nvPr>
            <p:ph type="title"/>
          </p:nvPr>
        </p:nvSpPr>
        <p:spPr>
          <a:xfrm>
            <a:off x="300486" y="0"/>
            <a:ext cx="10972800" cy="726026"/>
          </a:xfrm>
        </p:spPr>
        <p:txBody>
          <a:bodyPr>
            <a:normAutofit fontScale="90000"/>
          </a:bodyPr>
          <a:lstStyle/>
          <a:p>
            <a:r>
              <a:rPr lang="en-GB" dirty="0"/>
              <a:t>Context of the study </a:t>
            </a:r>
          </a:p>
        </p:txBody>
      </p:sp>
      <p:sp>
        <p:nvSpPr>
          <p:cNvPr id="3" name="Content Placeholder 2">
            <a:extLst>
              <a:ext uri="{FF2B5EF4-FFF2-40B4-BE49-F238E27FC236}">
                <a16:creationId xmlns:a16="http://schemas.microsoft.com/office/drawing/2014/main" id="{A35C950F-29EB-4DF5-86C4-467C57C3EFFC}"/>
              </a:ext>
            </a:extLst>
          </p:cNvPr>
          <p:cNvSpPr>
            <a:spLocks noGrp="1"/>
          </p:cNvSpPr>
          <p:nvPr>
            <p:ph idx="1"/>
          </p:nvPr>
        </p:nvSpPr>
        <p:spPr>
          <a:xfrm>
            <a:off x="300486" y="675675"/>
            <a:ext cx="11723874" cy="6182325"/>
          </a:xfrm>
        </p:spPr>
        <p:txBody>
          <a:bodyPr>
            <a:normAutofit lnSpcReduction="10000"/>
          </a:bodyPr>
          <a:lstStyle/>
          <a:p>
            <a:r>
              <a:rPr lang="en-GB" sz="3100" dirty="0"/>
              <a:t>Importance of architecture for well-being and quality of life (Day 2000, Torrington 2006)</a:t>
            </a:r>
          </a:p>
          <a:p>
            <a:pPr lvl="1"/>
            <a:r>
              <a:rPr lang="en-GB" sz="2700" dirty="0"/>
              <a:t>Growing research and guidance improving design for later life care (e.g. Dementia Services Development Centre 2011, Homes and Communities Agency 2009, The Kings Fund 2014)</a:t>
            </a:r>
          </a:p>
          <a:p>
            <a:endParaRPr lang="en-GB" sz="3100" dirty="0"/>
          </a:p>
          <a:p>
            <a:r>
              <a:rPr lang="en-GB" sz="3100" dirty="0"/>
              <a:t>Constraints on funding in the health and social care sector (Wenzel et al. 2018)</a:t>
            </a:r>
          </a:p>
          <a:p>
            <a:endParaRPr lang="en-GB" sz="3100" dirty="0"/>
          </a:p>
          <a:p>
            <a:r>
              <a:rPr lang="en-GB" sz="3100" dirty="0"/>
              <a:t>Architecture as contingent, shaped by competing demands, regulatory requirements (</a:t>
            </a:r>
            <a:r>
              <a:rPr lang="en-GB" sz="3100" dirty="0" err="1"/>
              <a:t>Imrie</a:t>
            </a:r>
            <a:r>
              <a:rPr lang="en-GB" sz="3100" dirty="0"/>
              <a:t> and Street 2011)</a:t>
            </a:r>
          </a:p>
          <a:p>
            <a:pPr marL="400050" lvl="1" indent="0">
              <a:buNone/>
            </a:pPr>
            <a:r>
              <a:rPr lang="en-GB" sz="2400" i="1" dirty="0"/>
              <a:t>How do architects translate ideas about care, well-being, age/dementia friendly design? What factors enable or constrain the implementation of principles for good design? </a:t>
            </a:r>
          </a:p>
          <a:p>
            <a:endParaRPr lang="en-GB" dirty="0"/>
          </a:p>
        </p:txBody>
      </p:sp>
    </p:spTree>
    <p:extLst>
      <p:ext uri="{BB962C8B-B14F-4D97-AF65-F5344CB8AC3E}">
        <p14:creationId xmlns:p14="http://schemas.microsoft.com/office/powerpoint/2010/main" val="3577502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7E16-A3C6-4A2C-9F7D-142953A3F79A}"/>
              </a:ext>
            </a:extLst>
          </p:cNvPr>
          <p:cNvSpPr>
            <a:spLocks noGrp="1"/>
          </p:cNvSpPr>
          <p:nvPr>
            <p:ph type="title"/>
          </p:nvPr>
        </p:nvSpPr>
        <p:spPr>
          <a:xfrm>
            <a:off x="619125" y="0"/>
            <a:ext cx="10953750" cy="392112"/>
          </a:xfrm>
        </p:spPr>
        <p:txBody>
          <a:bodyPr>
            <a:normAutofit fontScale="90000"/>
          </a:bodyPr>
          <a:lstStyle/>
          <a:p>
            <a:r>
              <a:rPr lang="en-GB" dirty="0"/>
              <a:t>References</a:t>
            </a:r>
          </a:p>
        </p:txBody>
      </p:sp>
      <p:sp>
        <p:nvSpPr>
          <p:cNvPr id="3" name="Content Placeholder 2">
            <a:extLst>
              <a:ext uri="{FF2B5EF4-FFF2-40B4-BE49-F238E27FC236}">
                <a16:creationId xmlns:a16="http://schemas.microsoft.com/office/drawing/2014/main" id="{95C94B84-3579-4046-86DF-D5F90A43B70F}"/>
              </a:ext>
            </a:extLst>
          </p:cNvPr>
          <p:cNvSpPr>
            <a:spLocks noGrp="1"/>
          </p:cNvSpPr>
          <p:nvPr>
            <p:ph idx="1"/>
          </p:nvPr>
        </p:nvSpPr>
        <p:spPr>
          <a:xfrm>
            <a:off x="0" y="392112"/>
            <a:ext cx="12192000" cy="6705600"/>
          </a:xfrm>
        </p:spPr>
        <p:txBody>
          <a:bodyPr>
            <a:normAutofit fontScale="32500" lnSpcReduction="20000"/>
          </a:bodyPr>
          <a:lstStyle/>
          <a:p>
            <a:r>
              <a:rPr lang="en-GB" sz="6400" dirty="0"/>
              <a:t>Bailey, S., Scales, K., Lloyd, J., Schneider, J. and Jones, R. (2013) The emotional labour of health-care assistants in inpatient dementia care, </a:t>
            </a:r>
            <a:r>
              <a:rPr lang="en-GB" sz="6400" i="1" dirty="0"/>
              <a:t>Ageing and Society</a:t>
            </a:r>
            <a:r>
              <a:rPr lang="en-GB" sz="6400" dirty="0"/>
              <a:t>, 35, 2, 246–69 </a:t>
            </a:r>
          </a:p>
          <a:p>
            <a:r>
              <a:rPr lang="en-GB" sz="6400" dirty="0" err="1"/>
              <a:t>Buse</a:t>
            </a:r>
            <a:r>
              <a:rPr lang="en-GB" sz="6400" dirty="0"/>
              <a:t>, C., Nettleton, S., Martin, D., and Twigg, J. (2017) Imagined bodies: Architects and their constructions of later life, </a:t>
            </a:r>
            <a:r>
              <a:rPr lang="en-GB" sz="6400" i="1" dirty="0"/>
              <a:t>Ageing &amp; Society, 37(7), </a:t>
            </a:r>
            <a:r>
              <a:rPr lang="en-GB" sz="6400" dirty="0"/>
              <a:t>1435-57.</a:t>
            </a:r>
          </a:p>
          <a:p>
            <a:r>
              <a:rPr lang="en-US" sz="6400" dirty="0"/>
              <a:t>Chalfont, G.E. and </a:t>
            </a:r>
            <a:r>
              <a:rPr lang="en-US" sz="6400" dirty="0" err="1"/>
              <a:t>Rodiek</a:t>
            </a:r>
            <a:r>
              <a:rPr lang="en-US" sz="6400" dirty="0"/>
              <a:t>, S. (2005) Building edge: an ecological approach to research and design of environments for people with dementia, </a:t>
            </a:r>
            <a:r>
              <a:rPr lang="en-US" sz="6400" i="1" dirty="0"/>
              <a:t>Alzheimer’s Care Quarterly</a:t>
            </a:r>
            <a:r>
              <a:rPr lang="en-US" sz="6400" dirty="0"/>
              <a:t>, 6(4), 341-348. </a:t>
            </a:r>
          </a:p>
          <a:p>
            <a:r>
              <a:rPr lang="en-GB" sz="6400" dirty="0">
                <a:solidFill>
                  <a:prstClr val="black"/>
                </a:solidFill>
              </a:rPr>
              <a:t>Davis, S., Byers, S., Nay, R., Koch, S.  (2009) Guiding design of dementia friendly environments in residential care settings: Considering the Living Experiences, </a:t>
            </a:r>
            <a:r>
              <a:rPr lang="en-GB" sz="6400" i="1" dirty="0">
                <a:solidFill>
                  <a:prstClr val="black"/>
                </a:solidFill>
              </a:rPr>
              <a:t>Dementia</a:t>
            </a:r>
            <a:r>
              <a:rPr lang="en-GB" sz="6400" dirty="0">
                <a:solidFill>
                  <a:prstClr val="black"/>
                </a:solidFill>
              </a:rPr>
              <a:t>, 8(2) 185–203</a:t>
            </a:r>
          </a:p>
          <a:p>
            <a:r>
              <a:rPr lang="en-GB" sz="6400" dirty="0"/>
              <a:t>Day, K., Carreon, D. and Stump, C. (2000). The therapeutic design of environments for people with dementia: A review of the empirical research, </a:t>
            </a:r>
            <a:r>
              <a:rPr lang="en-GB" sz="6400" i="1" dirty="0"/>
              <a:t>The Gerontologist</a:t>
            </a:r>
            <a:r>
              <a:rPr lang="en-GB" sz="6400" dirty="0"/>
              <a:t>, 40(4), 397-416.</a:t>
            </a:r>
          </a:p>
          <a:p>
            <a:r>
              <a:rPr lang="en-GB" sz="6400" dirty="0"/>
              <a:t>Dementia Services Development Centre. (2011) </a:t>
            </a:r>
            <a:r>
              <a:rPr lang="en-GB" sz="6400" i="1" dirty="0"/>
              <a:t>Dementia Design Audit Tool 2011</a:t>
            </a:r>
            <a:r>
              <a:rPr lang="en-GB" sz="6400" dirty="0"/>
              <a:t>. Stirling: Dementia Services Development Centre, University of Stirling. </a:t>
            </a:r>
          </a:p>
          <a:p>
            <a:r>
              <a:rPr lang="en-GB" sz="6400" dirty="0"/>
              <a:t>England, K. and Dyck, I. (2011) Managing the body work of home care, </a:t>
            </a:r>
            <a:r>
              <a:rPr lang="en-GB" sz="6400" i="1" dirty="0"/>
              <a:t>Sociology of Health and Illness</a:t>
            </a:r>
            <a:r>
              <a:rPr lang="en-GB" sz="6400" dirty="0"/>
              <a:t>, 33, 2, 206-19</a:t>
            </a:r>
          </a:p>
          <a:p>
            <a:r>
              <a:rPr lang="en-GB" sz="6400" dirty="0" err="1"/>
              <a:t>Fuggle</a:t>
            </a:r>
            <a:r>
              <a:rPr lang="en-GB" sz="6400" dirty="0"/>
              <a:t>, L. (2013) </a:t>
            </a:r>
            <a:r>
              <a:rPr lang="en-GB" sz="6400" i="1" dirty="0"/>
              <a:t>Designing Interiors for People with Dementia</a:t>
            </a:r>
            <a:r>
              <a:rPr lang="en-GB" sz="6400" dirty="0"/>
              <a:t>. Stirling: Dementia Services Development Centre, University of Stirling. </a:t>
            </a:r>
          </a:p>
          <a:p>
            <a:r>
              <a:rPr lang="en-GB" sz="6400" dirty="0" err="1"/>
              <a:t>Geboy</a:t>
            </a:r>
            <a:r>
              <a:rPr lang="en-GB" sz="6400" dirty="0"/>
              <a:t>, L. (2009) Linking Person-</a:t>
            </a:r>
            <a:r>
              <a:rPr lang="en-GB" sz="6400" dirty="0" err="1"/>
              <a:t>Centered</a:t>
            </a:r>
            <a:r>
              <a:rPr lang="en-GB" sz="6400" dirty="0"/>
              <a:t> Care and the Physical Environment: 10 Design Principles for Elder and Dementia Care Staff</a:t>
            </a:r>
            <a:r>
              <a:rPr lang="en-GB" sz="6400" i="1" dirty="0"/>
              <a:t>, Alzheimer’s Care Today</a:t>
            </a:r>
            <a:r>
              <a:rPr lang="en-GB" sz="6400" dirty="0"/>
              <a:t>, 10(4):217–220.</a:t>
            </a:r>
          </a:p>
          <a:p>
            <a:r>
              <a:rPr lang="en-GB" sz="6400" dirty="0"/>
              <a:t>Homes and Communities Agency. (2009) HAPPI Housing our Ageing Population: Panel for Innovation. London: Homes and Communities Agency. </a:t>
            </a:r>
            <a:r>
              <a:rPr lang="en-GB" sz="6400" u="sng" dirty="0">
                <a:hlinkClick r:id="rId3"/>
              </a:rPr>
              <a:t>https://www.gov.uk/government/publications/housing-our-ageing-population-panel-for-innovation</a:t>
            </a:r>
            <a:r>
              <a:rPr lang="en-GB" sz="6400" dirty="0"/>
              <a:t> </a:t>
            </a:r>
          </a:p>
          <a:p>
            <a:r>
              <a:rPr lang="en-GB" sz="6400" dirty="0" err="1"/>
              <a:t>Imrie</a:t>
            </a:r>
            <a:r>
              <a:rPr lang="en-GB" sz="6400" dirty="0"/>
              <a:t>, R. and Street, E. (2011) </a:t>
            </a:r>
            <a:r>
              <a:rPr lang="en-GB" sz="6400" i="1" dirty="0"/>
              <a:t>Architectural Design and Regulations</a:t>
            </a:r>
            <a:r>
              <a:rPr lang="en-GB" sz="6400" dirty="0"/>
              <a:t>. Oxford: Blackwell. </a:t>
            </a:r>
          </a:p>
          <a:p>
            <a:endParaRPr lang="en-GB" dirty="0"/>
          </a:p>
          <a:p>
            <a:endParaRPr lang="en-GB" dirty="0"/>
          </a:p>
        </p:txBody>
      </p:sp>
    </p:spTree>
    <p:extLst>
      <p:ext uri="{BB962C8B-B14F-4D97-AF65-F5344CB8AC3E}">
        <p14:creationId xmlns:p14="http://schemas.microsoft.com/office/powerpoint/2010/main" val="1308887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D6E98F-0621-4933-BBB6-373B77361495}"/>
              </a:ext>
            </a:extLst>
          </p:cNvPr>
          <p:cNvSpPr>
            <a:spLocks noGrp="1"/>
          </p:cNvSpPr>
          <p:nvPr>
            <p:ph idx="1"/>
          </p:nvPr>
        </p:nvSpPr>
        <p:spPr>
          <a:xfrm>
            <a:off x="495300" y="533401"/>
            <a:ext cx="10972800" cy="4525963"/>
          </a:xfrm>
        </p:spPr>
        <p:txBody>
          <a:bodyPr>
            <a:normAutofit fontScale="62500" lnSpcReduction="20000"/>
          </a:bodyPr>
          <a:lstStyle/>
          <a:p>
            <a:r>
              <a:rPr lang="en-GB" dirty="0"/>
              <a:t>The Kings Fund (2014) </a:t>
            </a:r>
            <a:r>
              <a:rPr lang="en-GB" i="1" dirty="0"/>
              <a:t>Is your care home dementia friendly? EHE Environmental Assessment Tool</a:t>
            </a:r>
            <a:r>
              <a:rPr lang="en-GB" dirty="0"/>
              <a:t>. London: The Kings Fund. Available at: </a:t>
            </a:r>
            <a:r>
              <a:rPr lang="en-GB" u="sng" dirty="0">
                <a:hlinkClick r:id="rId2"/>
              </a:rPr>
              <a:t>https://www.kingsfund.org.uk/sites/default/files/EHE-dementia-assessment-tool.pdf</a:t>
            </a:r>
            <a:endParaRPr lang="en-GB" u="sng" dirty="0"/>
          </a:p>
          <a:p>
            <a:r>
              <a:rPr lang="en-GB" dirty="0"/>
              <a:t>Lewis, A. (2015). Designing for an imagined user: Provision for thermal comfort in energy-efficient extra-care housing. </a:t>
            </a:r>
            <a:r>
              <a:rPr lang="en-GB" i="1" dirty="0"/>
              <a:t>Energy Policy</a:t>
            </a:r>
            <a:r>
              <a:rPr lang="en-GB" dirty="0"/>
              <a:t>, </a:t>
            </a:r>
            <a:r>
              <a:rPr lang="en-GB" i="1" dirty="0"/>
              <a:t>84</a:t>
            </a:r>
            <a:r>
              <a:rPr lang="en-GB" dirty="0"/>
              <a:t>, 204-212. </a:t>
            </a:r>
          </a:p>
          <a:p>
            <a:r>
              <a:rPr lang="en-GB" dirty="0"/>
              <a:t>Marshall, M. (1998). How it helps to see dementia as a disability. Journal of Dementia Care, 6, 15-17.</a:t>
            </a:r>
          </a:p>
          <a:p>
            <a:r>
              <a:rPr lang="en-GB" dirty="0"/>
              <a:t>Smith, A. S. (2013) </a:t>
            </a:r>
            <a:r>
              <a:rPr lang="en-GB" i="1" dirty="0"/>
              <a:t>Design for people with dementia: an overview of building design regulators</a:t>
            </a:r>
            <a:r>
              <a:rPr lang="en-GB" dirty="0"/>
              <a:t>. Stirling: Dementia Services Development Centre, University of Stirling.</a:t>
            </a:r>
          </a:p>
          <a:p>
            <a:r>
              <a:rPr lang="en-GB" dirty="0"/>
              <a:t>Torrington, J. (2006) What has architecture got to do with dementia care? Explorations of the relationship between quality of life and building design in two EQUAL projects, </a:t>
            </a:r>
            <a:r>
              <a:rPr lang="en-GB" i="1" dirty="0"/>
              <a:t>Quality In Ageing – Policy, Practice And Research,</a:t>
            </a:r>
            <a:r>
              <a:rPr lang="en-GB" dirty="0"/>
              <a:t> 7(1): 34-48.</a:t>
            </a:r>
          </a:p>
          <a:p>
            <a:r>
              <a:rPr lang="en-GB" dirty="0"/>
              <a:t>Wenzel, L., Bennett, L. </a:t>
            </a:r>
            <a:r>
              <a:rPr lang="en-GB" dirty="0" err="1"/>
              <a:t>Bottery</a:t>
            </a:r>
            <a:r>
              <a:rPr lang="en-GB" dirty="0"/>
              <a:t>, S., Murray, R., Sahib, B. (2018) </a:t>
            </a:r>
            <a:r>
              <a:rPr lang="en-GB" i="1" dirty="0"/>
              <a:t>Approaches to social care funding: social care funding options.</a:t>
            </a:r>
            <a:r>
              <a:rPr lang="en-GB" dirty="0"/>
              <a:t> Health Foundation Working Paper 2. London: The Kings Fund. Available at: </a:t>
            </a:r>
            <a:r>
              <a:rPr lang="en-GB" u="sng" dirty="0">
                <a:hlinkClick r:id="rId3"/>
              </a:rPr>
              <a:t>https://www.kingsfund.org.uk/publications/approaches-social-care-funding</a:t>
            </a:r>
            <a:endParaRPr lang="en-GB" dirty="0"/>
          </a:p>
          <a:p>
            <a:endParaRPr lang="en-GB" dirty="0"/>
          </a:p>
        </p:txBody>
      </p:sp>
    </p:spTree>
    <p:extLst>
      <p:ext uri="{BB962C8B-B14F-4D97-AF65-F5344CB8AC3E}">
        <p14:creationId xmlns:p14="http://schemas.microsoft.com/office/powerpoint/2010/main" val="222220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29" y="-131829"/>
            <a:ext cx="10827026" cy="990803"/>
          </a:xfrm>
        </p:spPr>
        <p:txBody>
          <a:bodyPr/>
          <a:lstStyle/>
          <a:p>
            <a:r>
              <a:rPr lang="en-GB" dirty="0"/>
              <a:t>Buildings in the Making project</a:t>
            </a:r>
          </a:p>
        </p:txBody>
      </p:sp>
      <p:sp>
        <p:nvSpPr>
          <p:cNvPr id="3" name="Content Placeholder 2"/>
          <p:cNvSpPr>
            <a:spLocks noGrp="1"/>
          </p:cNvSpPr>
          <p:nvPr>
            <p:ph idx="1"/>
          </p:nvPr>
        </p:nvSpPr>
        <p:spPr>
          <a:xfrm>
            <a:off x="470450" y="703699"/>
            <a:ext cx="11476383" cy="5999026"/>
          </a:xfrm>
        </p:spPr>
        <p:txBody>
          <a:bodyPr>
            <a:normAutofit/>
          </a:bodyPr>
          <a:lstStyle/>
          <a:p>
            <a:pPr marL="0" indent="0">
              <a:buClr>
                <a:srgbClr val="D34817">
                  <a:lumMod val="75000"/>
                </a:srgbClr>
              </a:buClr>
              <a:buNone/>
            </a:pPr>
            <a:r>
              <a:rPr lang="en-GB" sz="2400" b="1" dirty="0">
                <a:solidFill>
                  <a:prstClr val="black"/>
                </a:solidFill>
              </a:rPr>
              <a:t>Team: </a:t>
            </a:r>
            <a:r>
              <a:rPr lang="en-GB" sz="2400" i="1" dirty="0">
                <a:solidFill>
                  <a:prstClr val="black"/>
                </a:solidFill>
              </a:rPr>
              <a:t>Sarah Nettleton (PI), Christina </a:t>
            </a:r>
            <a:r>
              <a:rPr lang="en-GB" sz="2400" i="1" dirty="0" err="1">
                <a:solidFill>
                  <a:prstClr val="black"/>
                </a:solidFill>
              </a:rPr>
              <a:t>Buse</a:t>
            </a:r>
            <a:r>
              <a:rPr lang="en-GB" sz="2400" i="1" dirty="0">
                <a:solidFill>
                  <a:prstClr val="black"/>
                </a:solidFill>
              </a:rPr>
              <a:t>, Daryl Martin, Ellen Annandale, </a:t>
            </a:r>
            <a:r>
              <a:rPr lang="en-GB" sz="2400" i="1">
                <a:solidFill>
                  <a:prstClr val="black"/>
                </a:solidFill>
              </a:rPr>
              <a:t>Sian Beynon-Jones (</a:t>
            </a:r>
            <a:r>
              <a:rPr lang="en-GB" sz="2400" i="1" dirty="0">
                <a:solidFill>
                  <a:prstClr val="black"/>
                </a:solidFill>
              </a:rPr>
              <a:t>York), Lindsay Prior (Belfast), Julia Twigg (Kent), Mikaela Patrick, Chris McGinley (Helen Hamlyn Centre for Design)</a:t>
            </a:r>
          </a:p>
          <a:p>
            <a:pPr marL="0" indent="0">
              <a:buClr>
                <a:srgbClr val="D34817">
                  <a:lumMod val="75000"/>
                </a:srgbClr>
              </a:buClr>
              <a:buNone/>
            </a:pPr>
            <a:endParaRPr lang="en-GB" sz="2400" i="1" dirty="0">
              <a:solidFill>
                <a:prstClr val="black"/>
              </a:solidFill>
            </a:endParaRPr>
          </a:p>
          <a:p>
            <a:pPr lvl="0">
              <a:buClr>
                <a:srgbClr val="D34817">
                  <a:lumMod val="75000"/>
                </a:srgbClr>
              </a:buClr>
            </a:pPr>
            <a:r>
              <a:rPr lang="en-GB" sz="2400" dirty="0">
                <a:solidFill>
                  <a:prstClr val="black"/>
                </a:solidFill>
              </a:rPr>
              <a:t>3 year ESRC funded UK  study (</a:t>
            </a:r>
            <a:r>
              <a:rPr lang="en-GB" sz="2400" dirty="0">
                <a:solidFill>
                  <a:prstClr val="black"/>
                </a:solidFill>
                <a:ea typeface="Calibri"/>
                <a:cs typeface="Times New Roman"/>
              </a:rPr>
              <a:t>August 2015 until September 2018)</a:t>
            </a:r>
          </a:p>
          <a:p>
            <a:pPr lvl="0">
              <a:buClr>
                <a:srgbClr val="D34817">
                  <a:lumMod val="75000"/>
                </a:srgbClr>
              </a:buClr>
            </a:pPr>
            <a:endParaRPr lang="en-GB" sz="2400" dirty="0">
              <a:solidFill>
                <a:prstClr val="black"/>
              </a:solidFill>
              <a:ea typeface="Calibri"/>
              <a:cs typeface="Times New Roman"/>
            </a:endParaRPr>
          </a:p>
          <a:p>
            <a:pPr lvl="0">
              <a:buClr>
                <a:srgbClr val="D34817">
                  <a:lumMod val="75000"/>
                </a:srgbClr>
              </a:buClr>
            </a:pPr>
            <a:r>
              <a:rPr lang="en-GB" sz="2400" dirty="0">
                <a:solidFill>
                  <a:prstClr val="black"/>
                </a:solidFill>
                <a:cs typeface="Times New Roman"/>
              </a:rPr>
              <a:t>Methods: </a:t>
            </a:r>
          </a:p>
          <a:p>
            <a:pPr marL="82296" indent="0">
              <a:buClr>
                <a:srgbClr val="D34817">
                  <a:lumMod val="75000"/>
                </a:srgbClr>
              </a:buClr>
              <a:buNone/>
            </a:pPr>
            <a:r>
              <a:rPr lang="en-GB" sz="2400" dirty="0">
                <a:solidFill>
                  <a:prstClr val="black"/>
                </a:solidFill>
                <a:cs typeface="Times New Roman"/>
              </a:rPr>
              <a:t>-qualitative interviews 26 architectural professionals </a:t>
            </a:r>
          </a:p>
          <a:p>
            <a:pPr marL="82296" indent="0">
              <a:buClr>
                <a:srgbClr val="D34817">
                  <a:lumMod val="75000"/>
                </a:srgbClr>
              </a:buClr>
              <a:buNone/>
            </a:pPr>
            <a:r>
              <a:rPr lang="en-GB" sz="2400" dirty="0">
                <a:solidFill>
                  <a:prstClr val="black"/>
                </a:solidFill>
                <a:cs typeface="Times New Roman"/>
              </a:rPr>
              <a:t>-‘ethnography of practice’, following design projects 10-18 months, working with 9 practices</a:t>
            </a:r>
          </a:p>
          <a:p>
            <a:pPr marL="82296" indent="0">
              <a:buClr>
                <a:srgbClr val="D34817">
                  <a:lumMod val="75000"/>
                </a:srgbClr>
              </a:buClr>
              <a:buNone/>
            </a:pPr>
            <a:r>
              <a:rPr lang="en-GB" sz="2400" dirty="0">
                <a:solidFill>
                  <a:prstClr val="black"/>
                </a:solidFill>
                <a:cs typeface="Times New Roman"/>
              </a:rPr>
              <a:t>–observations - drawing sessions, design reviews, team meetings, building site visits and meetings, public and user consultations </a:t>
            </a:r>
          </a:p>
          <a:p>
            <a:pPr marL="82296" indent="0">
              <a:buClr>
                <a:srgbClr val="D34817">
                  <a:lumMod val="75000"/>
                </a:srgbClr>
              </a:buClr>
              <a:buNone/>
            </a:pPr>
            <a:r>
              <a:rPr lang="en-GB" sz="2400" dirty="0">
                <a:solidFill>
                  <a:prstClr val="black"/>
                </a:solidFill>
                <a:cs typeface="Times New Roman"/>
              </a:rPr>
              <a:t>-further interviews: clients, building contractors, developers, architects</a:t>
            </a:r>
          </a:p>
          <a:p>
            <a:pPr marL="0" indent="0">
              <a:buNone/>
            </a:pPr>
            <a:endParaRPr lang="en-GB" dirty="0"/>
          </a:p>
        </p:txBody>
      </p:sp>
    </p:spTree>
    <p:extLst>
      <p:ext uri="{BB962C8B-B14F-4D97-AF65-F5344CB8AC3E}">
        <p14:creationId xmlns:p14="http://schemas.microsoft.com/office/powerpoint/2010/main" val="212910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99CF-2396-4596-AF49-350A05C178C4}"/>
              </a:ext>
            </a:extLst>
          </p:cNvPr>
          <p:cNvSpPr>
            <a:spLocks noGrp="1"/>
          </p:cNvSpPr>
          <p:nvPr>
            <p:ph type="title"/>
          </p:nvPr>
        </p:nvSpPr>
        <p:spPr>
          <a:xfrm>
            <a:off x="552010" y="0"/>
            <a:ext cx="10924862" cy="1060174"/>
          </a:xfrm>
        </p:spPr>
        <p:txBody>
          <a:bodyPr>
            <a:noAutofit/>
          </a:bodyPr>
          <a:lstStyle/>
          <a:p>
            <a:pPr>
              <a:defRPr/>
            </a:pPr>
            <a:r>
              <a:rPr lang="en-GB" sz="3200" dirty="0"/>
              <a:t>Imagining older people in architectural design </a:t>
            </a:r>
          </a:p>
        </p:txBody>
      </p:sp>
      <p:sp>
        <p:nvSpPr>
          <p:cNvPr id="3" name="Content Placeholder 2">
            <a:extLst>
              <a:ext uri="{FF2B5EF4-FFF2-40B4-BE49-F238E27FC236}">
                <a16:creationId xmlns:a16="http://schemas.microsoft.com/office/drawing/2014/main" id="{B5398380-3744-4C5A-84C2-A90157739D8B}"/>
              </a:ext>
            </a:extLst>
          </p:cNvPr>
          <p:cNvSpPr>
            <a:spLocks noGrp="1"/>
          </p:cNvSpPr>
          <p:nvPr>
            <p:ph idx="1"/>
          </p:nvPr>
        </p:nvSpPr>
        <p:spPr>
          <a:xfrm>
            <a:off x="241541" y="1060174"/>
            <a:ext cx="11336768" cy="6013486"/>
          </a:xfrm>
        </p:spPr>
        <p:txBody>
          <a:bodyPr rtlCol="0">
            <a:noAutofit/>
          </a:bodyPr>
          <a:lstStyle/>
          <a:p>
            <a:pPr marL="182880" indent="-182880">
              <a:buClr>
                <a:schemeClr val="accent1">
                  <a:lumMod val="75000"/>
                </a:schemeClr>
              </a:buClr>
              <a:defRPr/>
            </a:pPr>
            <a:r>
              <a:rPr lang="en-GB" sz="2800" dirty="0"/>
              <a:t>How do architects (and others on project teams) imagine the people they are designing for (</a:t>
            </a:r>
            <a:r>
              <a:rPr lang="en-GB" sz="2800" dirty="0" err="1"/>
              <a:t>Buse</a:t>
            </a:r>
            <a:r>
              <a:rPr lang="en-GB" sz="2800" dirty="0"/>
              <a:t> et al. 2017, Lewis 2015)? </a:t>
            </a:r>
          </a:p>
          <a:p>
            <a:pPr marL="582930" lvl="1" indent="-182880">
              <a:buClr>
                <a:schemeClr val="accent1">
                  <a:lumMod val="75000"/>
                </a:schemeClr>
              </a:buClr>
              <a:defRPr/>
            </a:pPr>
            <a:r>
              <a:rPr lang="en-GB" dirty="0"/>
              <a:t>Written guidance, research, training </a:t>
            </a:r>
          </a:p>
          <a:p>
            <a:pPr marL="582930" lvl="1" indent="-182880">
              <a:buClr>
                <a:schemeClr val="accent1">
                  <a:lumMod val="75000"/>
                </a:schemeClr>
              </a:buClr>
              <a:defRPr/>
            </a:pPr>
            <a:r>
              <a:rPr lang="en-GB" dirty="0"/>
              <a:t>Empathic work – putting yourself ‘in their shoes’</a:t>
            </a:r>
          </a:p>
          <a:p>
            <a:pPr marL="582930" lvl="1" indent="-182880">
              <a:buClr>
                <a:schemeClr val="accent1">
                  <a:lumMod val="75000"/>
                </a:schemeClr>
              </a:buClr>
              <a:defRPr/>
            </a:pPr>
            <a:r>
              <a:rPr lang="en-GB" dirty="0"/>
              <a:t>Wider cultural images of ageing, sometimes stereotypical images</a:t>
            </a:r>
          </a:p>
          <a:p>
            <a:pPr marL="0" indent="0">
              <a:buClr>
                <a:schemeClr val="accent1">
                  <a:lumMod val="75000"/>
                </a:schemeClr>
              </a:buClr>
              <a:buNone/>
              <a:defRPr/>
            </a:pPr>
            <a:endParaRPr lang="en-GB" i="1" dirty="0"/>
          </a:p>
          <a:p>
            <a:pPr marL="0" indent="0">
              <a:buClr>
                <a:schemeClr val="accent1">
                  <a:lumMod val="75000"/>
                </a:schemeClr>
              </a:buClr>
              <a:buNone/>
              <a:defRPr/>
            </a:pPr>
            <a:r>
              <a:rPr lang="en-GB" i="1" dirty="0"/>
              <a:t>‘you can’t assume [people with dementia] want Chintz, why should they have chintz and thick curtains? </a:t>
            </a:r>
          </a:p>
          <a:p>
            <a:pPr marL="0" indent="0">
              <a:buClr>
                <a:schemeClr val="accent1">
                  <a:lumMod val="75000"/>
                </a:schemeClr>
              </a:buClr>
              <a:buNone/>
              <a:defRPr/>
            </a:pPr>
            <a:r>
              <a:rPr lang="en-GB" dirty="0"/>
              <a:t>Developer/project manager, case study 3</a:t>
            </a:r>
          </a:p>
          <a:p>
            <a:pPr marL="0" indent="0">
              <a:buClr>
                <a:schemeClr val="accent1">
                  <a:lumMod val="75000"/>
                </a:schemeClr>
              </a:buClr>
              <a:buNone/>
              <a:defRPr/>
            </a:pPr>
            <a:r>
              <a:rPr lang="en-GB" i="1" dirty="0">
                <a:ea typeface="MS Mincho"/>
                <a:cs typeface="Times New Roman"/>
              </a:rPr>
              <a:t>	</a:t>
            </a:r>
            <a:endParaRPr lang="en-GB" dirty="0"/>
          </a:p>
        </p:txBody>
      </p:sp>
    </p:spTree>
    <p:extLst>
      <p:ext uri="{BB962C8B-B14F-4D97-AF65-F5344CB8AC3E}">
        <p14:creationId xmlns:p14="http://schemas.microsoft.com/office/powerpoint/2010/main" val="138528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0C78F1-1A19-44FD-8673-921A04077E8D}"/>
              </a:ext>
            </a:extLst>
          </p:cNvPr>
          <p:cNvSpPr>
            <a:spLocks noGrp="1"/>
          </p:cNvSpPr>
          <p:nvPr>
            <p:ph type="title"/>
          </p:nvPr>
        </p:nvSpPr>
        <p:spPr/>
        <p:txBody>
          <a:bodyPr/>
          <a:lstStyle/>
          <a:p>
            <a:endParaRPr lang="en-GB" dirty="0"/>
          </a:p>
        </p:txBody>
      </p:sp>
      <p:sp>
        <p:nvSpPr>
          <p:cNvPr id="3" name="Content Placeholder 2"/>
          <p:cNvSpPr>
            <a:spLocks noGrp="1"/>
          </p:cNvSpPr>
          <p:nvPr>
            <p:ph sz="half" idx="1"/>
          </p:nvPr>
        </p:nvSpPr>
        <p:spPr/>
        <p:txBody>
          <a:bodyPr/>
          <a:lstStyle/>
          <a:p>
            <a:pPr marL="0" indent="0">
              <a:buNone/>
            </a:pPr>
            <a:r>
              <a:rPr lang="en-GB" dirty="0">
                <a:latin typeface="Calibri" panose="020F0502020204030204" pitchFamily="34" charset="0"/>
              </a:rPr>
              <a:t>‘</a:t>
            </a:r>
            <a:r>
              <a:rPr lang="en-GB" sz="2800" i="1" dirty="0">
                <a:latin typeface="Calibri" panose="020F0502020204030204" pitchFamily="34" charset="0"/>
              </a:rPr>
              <a:t>these are not flats, they are just bedrooms, people won’t have playing children or people playing instruments or having arguments, it’s just going to be one potentially quiet, single person living in there, so the acoustic requirements will be slightly lower.’ </a:t>
            </a:r>
          </a:p>
          <a:p>
            <a:pPr marL="0" indent="0">
              <a:buNone/>
            </a:pPr>
            <a:r>
              <a:rPr lang="en-GB" sz="2800" i="1" dirty="0">
                <a:latin typeface="Calibri" panose="020F0502020204030204" pitchFamily="34" charset="0"/>
              </a:rPr>
              <a:t>[fieldnotes, design session, case study 3]</a:t>
            </a:r>
          </a:p>
          <a:p>
            <a:endParaRPr lang="en-GB" dirty="0"/>
          </a:p>
        </p:txBody>
      </p:sp>
      <p:sp>
        <p:nvSpPr>
          <p:cNvPr id="6" name="Content Placeholder 5">
            <a:extLst>
              <a:ext uri="{FF2B5EF4-FFF2-40B4-BE49-F238E27FC236}">
                <a16:creationId xmlns:a16="http://schemas.microsoft.com/office/drawing/2014/main" id="{9A28F2A8-86A1-441A-BAAB-322DD6AD9FFA}"/>
              </a:ext>
            </a:extLst>
          </p:cNvPr>
          <p:cNvSpPr>
            <a:spLocks noGrp="1"/>
          </p:cNvSpPr>
          <p:nvPr>
            <p:ph sz="half" idx="2"/>
          </p:nvPr>
        </p:nvSpPr>
        <p:spPr/>
        <p:txBody>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419" y="1600201"/>
            <a:ext cx="4668011" cy="3501008"/>
          </a:xfrm>
          <a:prstGeom prst="rect">
            <a:avLst/>
          </a:prstGeom>
        </p:spPr>
      </p:pic>
    </p:spTree>
    <p:extLst>
      <p:ext uri="{BB962C8B-B14F-4D97-AF65-F5344CB8AC3E}">
        <p14:creationId xmlns:p14="http://schemas.microsoft.com/office/powerpoint/2010/main" val="190227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3" y="109972"/>
            <a:ext cx="11784037" cy="1066800"/>
          </a:xfrm>
        </p:spPr>
        <p:txBody>
          <a:bodyPr>
            <a:normAutofit/>
          </a:bodyPr>
          <a:lstStyle/>
          <a:p>
            <a:r>
              <a:rPr lang="en-GB" dirty="0"/>
              <a:t> Supporting connections to biography and identity</a:t>
            </a:r>
          </a:p>
        </p:txBody>
      </p:sp>
      <p:sp>
        <p:nvSpPr>
          <p:cNvPr id="3" name="Content Placeholder 2"/>
          <p:cNvSpPr>
            <a:spLocks noGrp="1"/>
          </p:cNvSpPr>
          <p:nvPr>
            <p:ph idx="1"/>
          </p:nvPr>
        </p:nvSpPr>
        <p:spPr>
          <a:xfrm>
            <a:off x="682283" y="1390132"/>
            <a:ext cx="10466363" cy="5486400"/>
          </a:xfrm>
        </p:spPr>
        <p:txBody>
          <a:bodyPr>
            <a:normAutofit/>
          </a:bodyPr>
          <a:lstStyle/>
          <a:p>
            <a:r>
              <a:rPr lang="en-GB" dirty="0"/>
              <a:t>Creating spaces for possessions, opportunities for personalisation, supporting identity (</a:t>
            </a:r>
            <a:r>
              <a:rPr lang="en-GB" dirty="0" err="1"/>
              <a:t>Fuggle</a:t>
            </a:r>
            <a:r>
              <a:rPr lang="en-GB" dirty="0"/>
              <a:t> 2013, </a:t>
            </a:r>
            <a:r>
              <a:rPr lang="en-GB" dirty="0" err="1"/>
              <a:t>Geboy</a:t>
            </a:r>
            <a:r>
              <a:rPr lang="en-GB" dirty="0"/>
              <a:t> 2009)</a:t>
            </a:r>
          </a:p>
          <a:p>
            <a:endParaRPr lang="en-GB" dirty="0"/>
          </a:p>
          <a:p>
            <a:r>
              <a:rPr lang="en-GB" dirty="0"/>
              <a:t>Physical environment providing opportunities for </a:t>
            </a:r>
          </a:p>
          <a:p>
            <a:pPr marL="0" indent="0">
              <a:buNone/>
            </a:pPr>
            <a:r>
              <a:rPr lang="en-GB" dirty="0"/>
              <a:t>   activity, interaction, enacting everyday routines</a:t>
            </a:r>
          </a:p>
          <a:p>
            <a:pPr marL="0" indent="0">
              <a:buNone/>
            </a:pPr>
            <a:r>
              <a:rPr lang="en-GB" dirty="0"/>
              <a:t> ‘</a:t>
            </a:r>
            <a:r>
              <a:rPr lang="en-GB" i="1" dirty="0"/>
              <a:t>every day activities often represent who we are and what we are about</a:t>
            </a:r>
            <a:r>
              <a:rPr lang="en-GB" dirty="0"/>
              <a:t>’ (Davis et al. 2009)</a:t>
            </a:r>
          </a:p>
          <a:p>
            <a:endParaRPr lang="en-GB" dirty="0"/>
          </a:p>
          <a:p>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8AD6ECA7-9E1D-408F-96D6-C610E4274525}"/>
              </a:ext>
            </a:extLst>
          </p:cNvPr>
          <p:cNvPicPr>
            <a:picLocks noChangeAspect="1"/>
          </p:cNvPicPr>
          <p:nvPr/>
        </p:nvPicPr>
        <p:blipFill>
          <a:blip r:embed="rId3"/>
          <a:stretch>
            <a:fillRect/>
          </a:stretch>
        </p:blipFill>
        <p:spPr>
          <a:xfrm>
            <a:off x="9456565" y="2610595"/>
            <a:ext cx="2735435" cy="2047669"/>
          </a:xfrm>
          <a:prstGeom prst="rect">
            <a:avLst/>
          </a:prstGeom>
        </p:spPr>
      </p:pic>
    </p:spTree>
    <p:extLst>
      <p:ext uri="{BB962C8B-B14F-4D97-AF65-F5344CB8AC3E}">
        <p14:creationId xmlns:p14="http://schemas.microsoft.com/office/powerpoint/2010/main" val="3712632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6ED8B-D5E0-44D1-B987-09A3F4A88322}"/>
              </a:ext>
            </a:extLst>
          </p:cNvPr>
          <p:cNvSpPr>
            <a:spLocks noGrp="1"/>
          </p:cNvSpPr>
          <p:nvPr>
            <p:ph type="title"/>
          </p:nvPr>
        </p:nvSpPr>
        <p:spPr/>
        <p:txBody>
          <a:bodyPr/>
          <a:lstStyle/>
          <a:p>
            <a:r>
              <a:rPr lang="en-GB" dirty="0"/>
              <a:t>Tension: cost constraints </a:t>
            </a:r>
          </a:p>
        </p:txBody>
      </p:sp>
      <p:sp>
        <p:nvSpPr>
          <p:cNvPr id="3" name="Content Placeholder 2">
            <a:extLst>
              <a:ext uri="{FF2B5EF4-FFF2-40B4-BE49-F238E27FC236}">
                <a16:creationId xmlns:a16="http://schemas.microsoft.com/office/drawing/2014/main" id="{65F5C494-43A0-4D19-B0B7-337F63BD99DD}"/>
              </a:ext>
            </a:extLst>
          </p:cNvPr>
          <p:cNvSpPr>
            <a:spLocks noGrp="1"/>
          </p:cNvSpPr>
          <p:nvPr>
            <p:ph idx="1"/>
          </p:nvPr>
        </p:nvSpPr>
        <p:spPr/>
        <p:txBody>
          <a:bodyPr>
            <a:normAutofit lnSpcReduction="10000"/>
          </a:bodyPr>
          <a:lstStyle/>
          <a:p>
            <a:pPr marL="0" indent="0">
              <a:buNone/>
            </a:pPr>
            <a:r>
              <a:rPr lang="en-GB" i="1" dirty="0"/>
              <a:t>…a care home, they ran out of money and the garden didn’t happen.  I was gutted.  And there was another very good, very modern and attractive care home in [name of place] designed by a very eminent architect, and money ran out and all they’ve got is paths going across a green desert, which is appalling…the importance of outdoor space for people in a care setting, or in hospitals… it’s been proven time and time again by research studies, how beneficial it is to get outside for your health </a:t>
            </a:r>
            <a:endParaRPr lang="en-GB" dirty="0"/>
          </a:p>
          <a:p>
            <a:pPr marL="0" indent="0">
              <a:buNone/>
            </a:pPr>
            <a:r>
              <a:rPr lang="en-GB" dirty="0"/>
              <a:t>Architect, interview 5</a:t>
            </a:r>
          </a:p>
          <a:p>
            <a:endParaRPr lang="en-GB" dirty="0"/>
          </a:p>
        </p:txBody>
      </p:sp>
    </p:spTree>
    <p:extLst>
      <p:ext uri="{BB962C8B-B14F-4D97-AF65-F5344CB8AC3E}">
        <p14:creationId xmlns:p14="http://schemas.microsoft.com/office/powerpoint/2010/main" val="1340338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30" y="11059"/>
            <a:ext cx="11820939" cy="1143000"/>
          </a:xfrm>
        </p:spPr>
        <p:txBody>
          <a:bodyPr>
            <a:normAutofit fontScale="90000"/>
          </a:bodyPr>
          <a:lstStyle/>
          <a:p>
            <a:r>
              <a:rPr lang="en-GB" dirty="0"/>
              <a:t>Tension: age/dementia friendly design vs. regulations</a:t>
            </a:r>
          </a:p>
        </p:txBody>
      </p:sp>
      <p:sp>
        <p:nvSpPr>
          <p:cNvPr id="3" name="Content Placeholder 2"/>
          <p:cNvSpPr>
            <a:spLocks noGrp="1"/>
          </p:cNvSpPr>
          <p:nvPr>
            <p:ph idx="1"/>
          </p:nvPr>
        </p:nvSpPr>
        <p:spPr>
          <a:xfrm>
            <a:off x="0" y="1478280"/>
            <a:ext cx="11140440" cy="4892040"/>
          </a:xfrm>
        </p:spPr>
        <p:txBody>
          <a:bodyPr>
            <a:normAutofit/>
          </a:bodyPr>
          <a:lstStyle/>
          <a:p>
            <a:r>
              <a:rPr lang="en-GB" dirty="0"/>
              <a:t>Clashes between guidance for best practice and </a:t>
            </a:r>
          </a:p>
          <a:p>
            <a:pPr marL="0" indent="0">
              <a:buNone/>
            </a:pPr>
            <a:r>
              <a:rPr lang="en-GB" dirty="0"/>
              <a:t>  different regulations and requirements (also see Smith 2013)</a:t>
            </a:r>
          </a:p>
          <a:p>
            <a:pPr lvl="1"/>
            <a:r>
              <a:rPr lang="en-GB" sz="3200" dirty="0"/>
              <a:t>fire regulations </a:t>
            </a:r>
          </a:p>
          <a:p>
            <a:pPr lvl="1"/>
            <a:r>
              <a:rPr lang="en-GB" sz="3200" dirty="0"/>
              <a:t>BREEAM </a:t>
            </a:r>
          </a:p>
          <a:p>
            <a:pPr lvl="1"/>
            <a:r>
              <a:rPr lang="en-GB" sz="3200" dirty="0"/>
              <a:t>Planning</a:t>
            </a:r>
          </a:p>
          <a:p>
            <a:pPr lvl="1"/>
            <a:r>
              <a:rPr lang="en-GB" sz="3200" dirty="0"/>
              <a:t>Building control</a:t>
            </a:r>
          </a:p>
        </p:txBody>
      </p:sp>
      <p:pic>
        <p:nvPicPr>
          <p:cNvPr id="5" name="Picture 4">
            <a:extLst>
              <a:ext uri="{FF2B5EF4-FFF2-40B4-BE49-F238E27FC236}">
                <a16:creationId xmlns:a16="http://schemas.microsoft.com/office/drawing/2014/main" id="{C09E153E-41EB-4E38-9E96-84C764846B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359" r="18307"/>
          <a:stretch/>
        </p:blipFill>
        <p:spPr>
          <a:xfrm>
            <a:off x="8867955" y="2739830"/>
            <a:ext cx="2823713" cy="3630490"/>
          </a:xfrm>
          <a:prstGeom prst="rect">
            <a:avLst/>
          </a:prstGeom>
        </p:spPr>
      </p:pic>
    </p:spTree>
    <p:extLst>
      <p:ext uri="{BB962C8B-B14F-4D97-AF65-F5344CB8AC3E}">
        <p14:creationId xmlns:p14="http://schemas.microsoft.com/office/powerpoint/2010/main" val="3446347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3583-19F9-4890-97CC-BE381C3D753A}"/>
              </a:ext>
            </a:extLst>
          </p:cNvPr>
          <p:cNvSpPr>
            <a:spLocks noGrp="1"/>
          </p:cNvSpPr>
          <p:nvPr>
            <p:ph type="title"/>
          </p:nvPr>
        </p:nvSpPr>
        <p:spPr/>
        <p:txBody>
          <a:bodyPr/>
          <a:lstStyle/>
          <a:p>
            <a:r>
              <a:rPr lang="en-GB" dirty="0"/>
              <a:t>Designing for multiple building users  </a:t>
            </a:r>
          </a:p>
        </p:txBody>
      </p:sp>
      <p:graphicFrame>
        <p:nvGraphicFramePr>
          <p:cNvPr id="6" name="Content Placeholder 5">
            <a:extLst>
              <a:ext uri="{FF2B5EF4-FFF2-40B4-BE49-F238E27FC236}">
                <a16:creationId xmlns:a16="http://schemas.microsoft.com/office/drawing/2014/main" id="{E4B41625-7A6B-4F40-AC19-85AFD82FEBC1}"/>
              </a:ext>
            </a:extLst>
          </p:cNvPr>
          <p:cNvGraphicFramePr>
            <a:graphicFrameLocks noGrp="1"/>
          </p:cNvGraphicFramePr>
          <p:nvPr>
            <p:ph sz="half" idx="1"/>
            <p:extLst>
              <p:ext uri="{D42A27DB-BD31-4B8C-83A1-F6EECF244321}">
                <p14:modId xmlns:p14="http://schemas.microsoft.com/office/powerpoint/2010/main" val="1748695537"/>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8">
            <a:extLst>
              <a:ext uri="{FF2B5EF4-FFF2-40B4-BE49-F238E27FC236}">
                <a16:creationId xmlns:a16="http://schemas.microsoft.com/office/drawing/2014/main" id="{FF4F01B6-B5CE-4BCA-86B2-D389B64841E9}"/>
              </a:ext>
            </a:extLst>
          </p:cNvPr>
          <p:cNvSpPr>
            <a:spLocks noGrp="1"/>
          </p:cNvSpPr>
          <p:nvPr>
            <p:ph sz="half" idx="2"/>
          </p:nvPr>
        </p:nvSpPr>
        <p:spPr>
          <a:xfrm>
            <a:off x="6161649" y="1519311"/>
            <a:ext cx="5192151" cy="4657652"/>
          </a:xfrm>
        </p:spPr>
        <p:txBody>
          <a:bodyPr>
            <a:normAutofit fontScale="92500" lnSpcReduction="20000"/>
          </a:bodyPr>
          <a:lstStyle/>
          <a:p>
            <a:r>
              <a:rPr lang="en-GB" dirty="0"/>
              <a:t>Multiple building users – who are you designing for? </a:t>
            </a:r>
          </a:p>
          <a:p>
            <a:endParaRPr lang="en-GB" dirty="0"/>
          </a:p>
          <a:p>
            <a:r>
              <a:rPr lang="en-GB" dirty="0"/>
              <a:t>Can be tensions between designing for different user groups: </a:t>
            </a:r>
          </a:p>
          <a:p>
            <a:pPr lvl="1"/>
            <a:r>
              <a:rPr lang="en-GB" dirty="0"/>
              <a:t>e.g. what sells to relatives, hotel-like finish vs. homeliness</a:t>
            </a:r>
          </a:p>
          <a:p>
            <a:pPr lvl="1"/>
            <a:r>
              <a:rPr lang="en-GB" dirty="0"/>
              <a:t>Staff need for a conducive space for work vs. residents need for homely space </a:t>
            </a:r>
          </a:p>
          <a:p>
            <a:pPr lvl="1"/>
            <a:r>
              <a:rPr lang="en-GB" dirty="0"/>
              <a:t>Independence and autonomy for residents vs. concern for safety</a:t>
            </a:r>
          </a:p>
          <a:p>
            <a:pPr lvl="1"/>
            <a:endParaRPr lang="en-GB" dirty="0"/>
          </a:p>
          <a:p>
            <a:endParaRPr lang="en-GB" dirty="0"/>
          </a:p>
        </p:txBody>
      </p:sp>
      <p:sp>
        <p:nvSpPr>
          <p:cNvPr id="3" name="Slide Number Placeholder 2">
            <a:extLst>
              <a:ext uri="{FF2B5EF4-FFF2-40B4-BE49-F238E27FC236}">
                <a16:creationId xmlns:a16="http://schemas.microsoft.com/office/drawing/2014/main" id="{2E2452AC-3E5B-451C-B94C-C342ECFF20F6}"/>
              </a:ext>
            </a:extLst>
          </p:cNvPr>
          <p:cNvSpPr>
            <a:spLocks noGrp="1"/>
          </p:cNvSpPr>
          <p:nvPr>
            <p:ph type="sldNum" sz="quarter" idx="12"/>
          </p:nvPr>
        </p:nvSpPr>
        <p:spPr/>
        <p:txBody>
          <a:bodyPr/>
          <a:lstStyle/>
          <a:p>
            <a:fld id="{DB1006E0-DA4C-4AA4-A152-DF273249C923}" type="slidenum">
              <a:rPr lang="en-GB" smtClean="0"/>
              <a:t>9</a:t>
            </a:fld>
            <a:endParaRPr lang="en-GB" dirty="0"/>
          </a:p>
        </p:txBody>
      </p:sp>
    </p:spTree>
    <p:extLst>
      <p:ext uri="{BB962C8B-B14F-4D97-AF65-F5344CB8AC3E}">
        <p14:creationId xmlns:p14="http://schemas.microsoft.com/office/powerpoint/2010/main" val="162733234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5CF81538-380C-4273-B78E-CC1502D4E50F}" vid="{D3DA58AC-76A7-488C-958F-382EF5FB9912}"/>
    </a:ext>
  </a:extLst>
</a:theme>
</file>

<file path=ppt/theme/theme2.xml><?xml version="1.0" encoding="utf-8"?>
<a:theme xmlns:a="http://schemas.openxmlformats.org/drawingml/2006/main" name="Solstic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5CF81538-380C-4273-B78E-CC1502D4E50F}" vid="{D3DA58AC-76A7-488C-958F-382EF5FB9912}"/>
    </a:ext>
  </a:extLst>
</a:theme>
</file>

<file path=ppt/theme/theme4.xml><?xml version="1.0" encoding="utf-8"?>
<a:theme xmlns:a="http://schemas.openxmlformats.org/drawingml/2006/main" name="1_Solstic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2091</TotalTime>
  <Words>3189</Words>
  <Application>Microsoft Office PowerPoint</Application>
  <PresentationFormat>Widescreen</PresentationFormat>
  <Paragraphs>262</Paragraphs>
  <Slides>21</Slides>
  <Notes>17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21</vt:i4>
      </vt:variant>
    </vt:vector>
  </HeadingPairs>
  <TitlesOfParts>
    <vt:vector size="33" baseType="lpstr">
      <vt:lpstr>MS Mincho</vt:lpstr>
      <vt:lpstr>Arial</vt:lpstr>
      <vt:lpstr>Calibri</vt:lpstr>
      <vt:lpstr>Candara</vt:lpstr>
      <vt:lpstr>Gill Sans MT</vt:lpstr>
      <vt:lpstr>Times New Roman</vt:lpstr>
      <vt:lpstr>Verdana</vt:lpstr>
      <vt:lpstr>Wingdings 2</vt:lpstr>
      <vt:lpstr>Theme1</vt:lpstr>
      <vt:lpstr>Solstice</vt:lpstr>
      <vt:lpstr>1_Theme1</vt:lpstr>
      <vt:lpstr>1_Solstice</vt:lpstr>
      <vt:lpstr>Architectural design for care in later life: following ‘buildings in the making’</vt:lpstr>
      <vt:lpstr>Context of the study </vt:lpstr>
      <vt:lpstr>Buildings in the Making project</vt:lpstr>
      <vt:lpstr>Imagining older people in architectural design </vt:lpstr>
      <vt:lpstr>PowerPoint Presentation</vt:lpstr>
      <vt:lpstr> Supporting connections to biography and identity</vt:lpstr>
      <vt:lpstr>Tension: cost constraints </vt:lpstr>
      <vt:lpstr>Tension: age/dementia friendly design vs. regulations</vt:lpstr>
      <vt:lpstr>Designing for multiple building users  </vt:lpstr>
      <vt:lpstr>Tension: autonomy vs. ‘risk’</vt:lpstr>
      <vt:lpstr>Design intention vs. operation  </vt:lpstr>
      <vt:lpstr>Buildings that ‘care for staff’ (Marshall 1998)</vt:lpstr>
      <vt:lpstr>User consultation</vt:lpstr>
      <vt:lpstr>Training and guidance in consultation</vt:lpstr>
      <vt:lpstr>Example: connecting design, care practice and lived experience</vt:lpstr>
      <vt:lpstr>Advocating for buildings users</vt:lpstr>
      <vt:lpstr>PowerPoint Presentation</vt:lpstr>
      <vt:lpstr>Conclusions </vt:lpstr>
      <vt:lpstr>If you want to read more…</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for dementia in practice: Following ‘buildings in the making’</dc:title>
  <dc:creator>chrissybuse</dc:creator>
  <cp:lastModifiedBy>chrissybuse</cp:lastModifiedBy>
  <cp:revision>350</cp:revision>
  <cp:lastPrinted>2018-06-15T09:43:34Z</cp:lastPrinted>
  <dcterms:created xsi:type="dcterms:W3CDTF">2018-05-07T13:37:51Z</dcterms:created>
  <dcterms:modified xsi:type="dcterms:W3CDTF">2018-06-18T14:54:53Z</dcterms:modified>
</cp:coreProperties>
</file>