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09" r:id="rId2"/>
    <p:sldId id="327" r:id="rId3"/>
    <p:sldId id="320" r:id="rId4"/>
    <p:sldId id="321" r:id="rId5"/>
    <p:sldId id="323" r:id="rId6"/>
    <p:sldId id="324" r:id="rId7"/>
    <p:sldId id="325" r:id="rId8"/>
    <p:sldId id="326" r:id="rId9"/>
    <p:sldId id="322" r:id="rId10"/>
    <p:sldId id="317" r:id="rId11"/>
    <p:sldId id="318" r:id="rId12"/>
    <p:sldId id="312" r:id="rId1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3408D"/>
    <a:srgbClr val="B9CB31"/>
    <a:srgbClr val="969494"/>
    <a:srgbClr val="5A5B5E"/>
    <a:srgbClr val="BD2585"/>
    <a:srgbClr val="189C9B"/>
    <a:srgbClr val="009E9D"/>
    <a:srgbClr val="6D6E7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70" autoAdjust="0"/>
  </p:normalViewPr>
  <p:slideViewPr>
    <p:cSldViewPr snapToGrid="0" snapToObjects="1">
      <p:cViewPr>
        <p:scale>
          <a:sx n="100" d="100"/>
          <a:sy n="100" d="100"/>
        </p:scale>
        <p:origin x="-1932" y="-330"/>
      </p:cViewPr>
      <p:guideLst>
        <p:guide orient="horz" pos="420"/>
        <p:guide orient="horz" pos="625"/>
        <p:guide orient="horz" pos="4012"/>
        <p:guide orient="horz" pos="1595"/>
        <p:guide orient="horz" pos="3547"/>
        <p:guide orient="horz" pos="1492"/>
        <p:guide orient="horz" pos="936"/>
        <p:guide orient="horz" pos="2747"/>
        <p:guide pos="283"/>
        <p:guide pos="5339"/>
        <p:guide pos="3344"/>
        <p:guide pos="5488"/>
        <p:guide pos="5483"/>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smtClean="0">
                <a:cs typeface="+mn-cs"/>
              </a:defRPr>
            </a:lvl1pPr>
          </a:lstStyle>
          <a:p>
            <a:pPr>
              <a:defRPr/>
            </a:pPr>
            <a:fld id="{6D04575C-2A59-45DF-B324-F18DFC67E04F}" type="datetimeFigureOut">
              <a:rPr lang="en-GB"/>
              <a:pPr>
                <a:defRPr/>
              </a:pPr>
              <a:t>22/03/2018</a:t>
            </a:fld>
            <a:endParaRPr lang="en-GB"/>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smtClean="0">
                <a:cs typeface="+mn-cs"/>
              </a:defRPr>
            </a:lvl1pPr>
          </a:lstStyle>
          <a:p>
            <a:pPr>
              <a:defRPr/>
            </a:pPr>
            <a:fld id="{9A07F654-0589-46EB-84EC-BEC63B86748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6" rIns="96653" bIns="48326" rtlCol="0"/>
          <a:lstStyle>
            <a:lvl1pPr algn="l">
              <a:defRPr sz="1300" dirty="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53" tIns="48326" rIns="96653" bIns="48326" numCol="1" anchor="t" anchorCtr="0" compatLnSpc="1">
            <a:prstTxWarp prst="textNoShape">
              <a:avLst/>
            </a:prstTxWarp>
          </a:bodyPr>
          <a:lstStyle>
            <a:lvl1pPr algn="r">
              <a:defRPr sz="1300">
                <a:latin typeface="Arial" pitchFamily="34" charset="0"/>
                <a:cs typeface="Arial" pitchFamily="34" charset="0"/>
              </a:defRPr>
            </a:lvl1pPr>
          </a:lstStyle>
          <a:p>
            <a:pPr>
              <a:defRPr/>
            </a:pPr>
            <a:fld id="{F7896A1E-18ED-490F-9DCF-3FDE5833C043}" type="datetimeFigureOut">
              <a:rPr lang="en-US"/>
              <a:pPr>
                <a:defRPr/>
              </a:pPr>
              <a:t>3/22/2018</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6" rIns="96653" bIns="48326"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6" rIns="96653" bIns="48326" rtlCol="0" anchor="b"/>
          <a:lstStyle>
            <a:lvl1pPr algn="l">
              <a:defRPr sz="1300" dirty="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53" tIns="48326" rIns="96653" bIns="48326" numCol="1" anchor="b" anchorCtr="0" compatLnSpc="1">
            <a:prstTxWarp prst="textNoShape">
              <a:avLst/>
            </a:prstTxWarp>
          </a:bodyPr>
          <a:lstStyle>
            <a:lvl1pPr algn="r">
              <a:defRPr sz="1300">
                <a:latin typeface="Arial" pitchFamily="34" charset="0"/>
                <a:cs typeface="Arial" pitchFamily="34" charset="0"/>
              </a:defRPr>
            </a:lvl1pPr>
          </a:lstStyle>
          <a:p>
            <a:pPr>
              <a:defRPr/>
            </a:pPr>
            <a:fld id="{3B933165-A648-4914-AF2C-6E36647F40B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tropolitan.org.uk/images/2012/03/Lets-get-you-home-leafle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1267" name="Slide Number Placeholder 3"/>
          <p:cNvSpPr>
            <a:spLocks noGrp="1"/>
          </p:cNvSpPr>
          <p:nvPr>
            <p:ph type="sldNum" sz="quarter" idx="5"/>
          </p:nvPr>
        </p:nvSpPr>
        <p:spPr bwMode="auto">
          <a:noFill/>
          <a:ln>
            <a:miter lim="800000"/>
            <a:headEnd/>
            <a:tailEnd/>
          </a:ln>
        </p:spPr>
        <p:txBody>
          <a:bodyPr/>
          <a:lstStyle/>
          <a:p>
            <a:fld id="{063EB022-780E-4891-B9D4-6FFF6CBB97E9}"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Waltham Forest Home from Hospital service</a:t>
            </a:r>
          </a:p>
          <a:p>
            <a:endParaRPr lang="en-GB" smtClean="0"/>
          </a:p>
          <a:p>
            <a:r>
              <a:rPr lang="en-GB" smtClean="0"/>
              <a:t>Our </a:t>
            </a:r>
            <a:r>
              <a:rPr lang="en-GB" smtClean="0">
                <a:hlinkClick r:id="rId3"/>
              </a:rPr>
              <a:t>Home from Hospital service</a:t>
            </a:r>
            <a:r>
              <a:rPr lang="en-GB" smtClean="0"/>
              <a:t> can help people who are leaving hospital and going back home for the first time.</a:t>
            </a:r>
          </a:p>
          <a:p>
            <a:endParaRPr lang="en-GB" smtClean="0"/>
          </a:p>
          <a:p>
            <a:r>
              <a:rPr lang="en-GB" smtClean="0"/>
              <a:t>Many patients feel anxious about going home after a stay in hospital, especially older people or adults who feel vulnerable. They worry about how they’re going to cope, how they’re going to do the shopping, whether they might fall, how they’ll manage financially if they need to pay for help with cleaning, transport and other daily tasks.</a:t>
            </a:r>
          </a:p>
          <a:p>
            <a:endParaRPr lang="en-GB" smtClean="0"/>
          </a:p>
          <a:p>
            <a:r>
              <a:rPr lang="en-GB" smtClean="0"/>
              <a:t>That’s where our ‘</a:t>
            </a:r>
            <a:r>
              <a:rPr lang="en-GB" smtClean="0">
                <a:hlinkClick r:id="rId3"/>
              </a:rPr>
              <a:t>home from hospital</a:t>
            </a:r>
            <a:r>
              <a:rPr lang="en-GB" smtClean="0"/>
              <a:t>‘ service comes in. We can take care of all kinds of practical things so you don’t need to worry during those first few weeks back at home after a stay in hospital. What’s more, the service is free so paying for some dedicated support to help you get back on your feet at home is one thing you </a:t>
            </a:r>
            <a:r>
              <a:rPr lang="en-GB" i="1" smtClean="0"/>
              <a:t>don’t</a:t>
            </a:r>
            <a:r>
              <a:rPr lang="en-GB" smtClean="0"/>
              <a:t> have to worry about.</a:t>
            </a:r>
          </a:p>
          <a:p>
            <a:endParaRPr lang="en-GB" smtClean="0"/>
          </a:p>
          <a:p>
            <a:r>
              <a:rPr lang="en-GB" smtClean="0"/>
              <a:t>It’s not only practical support that many people need, especially those who live alone and don’t have family or friends nearby. After a period in hospital emotional support can make a big difference too as you settle back in at home and get into a daily routine. Our care and support workers provide a combination of support, depending on what customers find the most useful.</a:t>
            </a:r>
          </a:p>
          <a:p>
            <a:endParaRPr lang="en-GB" smtClean="0"/>
          </a:p>
          <a:p>
            <a:r>
              <a:rPr lang="en-GB" smtClean="0"/>
              <a:t>We help with:</a:t>
            </a:r>
          </a:p>
          <a:p>
            <a:r>
              <a:rPr lang="en-GB" smtClean="0"/>
              <a:t>getting settled back in at home</a:t>
            </a:r>
          </a:p>
          <a:p>
            <a:r>
              <a:rPr lang="en-GB" smtClean="0"/>
              <a:t>someone to do the shopping, make a cup of tea and have a chat</a:t>
            </a:r>
          </a:p>
          <a:p>
            <a:r>
              <a:rPr lang="en-GB" smtClean="0"/>
              <a:t>making sure you get all the benefits you’re entitled to so that you don’t unnecessarily have to struggle financially, such as Housing Benefit or Attendance Allowance</a:t>
            </a:r>
          </a:p>
          <a:p>
            <a:r>
              <a:rPr lang="en-GB" smtClean="0"/>
              <a:t>dealing with correspondence and making applications, such as registering with Dial-a-Ride and other services</a:t>
            </a:r>
          </a:p>
          <a:p>
            <a:r>
              <a:rPr lang="en-GB" smtClean="0"/>
              <a:t>speaking to people on your behalf, for example if you need your landlord to carry out an adaptation or repair</a:t>
            </a:r>
          </a:p>
          <a:p>
            <a:r>
              <a:rPr lang="en-GB" smtClean="0"/>
              <a:t>arranging a community alarm, smoke alarm and other security features</a:t>
            </a:r>
          </a:p>
          <a:p>
            <a:r>
              <a:rPr lang="en-GB" smtClean="0"/>
              <a:t>much more!</a:t>
            </a:r>
          </a:p>
          <a:p>
            <a:r>
              <a:rPr lang="en-GB" smtClean="0"/>
              <a:t>Everyone’s different and every customer we deal with has their own individual needs. Our service is really flexible which means we can provide the support that’s right for the individual.</a:t>
            </a:r>
          </a:p>
          <a:p>
            <a:endParaRPr lang="en-GB" smtClean="0"/>
          </a:p>
          <a:p>
            <a:r>
              <a:rPr lang="en-GB" smtClean="0"/>
              <a:t>[The service is available to Waltham Forest residents registered with a Waltham Forest GP who are admitted to Whipps Cross, Barts and the London hospitals.]</a:t>
            </a:r>
          </a:p>
          <a:p>
            <a:endParaRPr lang="en-GB" smtClean="0"/>
          </a:p>
        </p:txBody>
      </p:sp>
      <p:sp>
        <p:nvSpPr>
          <p:cNvPr id="29699" name="Slide Number Placeholder 3"/>
          <p:cNvSpPr>
            <a:spLocks noGrp="1"/>
          </p:cNvSpPr>
          <p:nvPr>
            <p:ph type="sldNum" sz="quarter" idx="5"/>
          </p:nvPr>
        </p:nvSpPr>
        <p:spPr bwMode="auto">
          <a:noFill/>
          <a:ln>
            <a:miter lim="800000"/>
            <a:headEnd/>
            <a:tailEnd/>
          </a:ln>
        </p:spPr>
        <p:txBody>
          <a:bodyPr/>
          <a:lstStyle/>
          <a:p>
            <a:fld id="{69CF8209-1C22-49E5-8942-462579A94796}" type="slidenum">
              <a:rPr lang="en-US" smtClean="0">
                <a:latin typeface="Arial" charset="0"/>
              </a:rPr>
              <a:pPr/>
              <a:t>10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We are at the point of crises in health and social care which can’t be resolved by doing less of doing less of what didn’t work before. We need to do more but smarter. We need to join the dots and we need to put housing at the centre of this working with what exists.</a:t>
            </a:r>
          </a:p>
          <a:p>
            <a:endParaRPr lang="en-GB" smtClean="0"/>
          </a:p>
        </p:txBody>
      </p:sp>
      <p:sp>
        <p:nvSpPr>
          <p:cNvPr id="31747" name="Slide Number Placeholder 3"/>
          <p:cNvSpPr>
            <a:spLocks noGrp="1"/>
          </p:cNvSpPr>
          <p:nvPr>
            <p:ph type="sldNum" sz="quarter" idx="5"/>
          </p:nvPr>
        </p:nvSpPr>
        <p:spPr bwMode="auto">
          <a:noFill/>
          <a:ln>
            <a:miter lim="800000"/>
            <a:headEnd/>
            <a:tailEnd/>
          </a:ln>
        </p:spPr>
        <p:txBody>
          <a:bodyPr/>
          <a:lstStyle/>
          <a:p>
            <a:fld id="{EDB4926D-F4FE-4A9F-B2D3-3A2B957D708D}" type="slidenum">
              <a:rPr lang="en-US" smtClean="0">
                <a:latin typeface="Arial" charset="0"/>
              </a:rPr>
              <a:pPr/>
              <a:t>11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My name is Geeta Nanda and I am delighted to have taken over as CEO of Metropolitan Housing from TVHA where I was CEO for 9.5 years having worked in the sector for 30 years. I started off in mental health services before the days of care in the community and proudly expanded care and support services across housing associations particularly older people services in many organisations. Talk about early onset dementia at Octavia s an example of how HA’s have always been at the forefront of ideas.</a:t>
            </a:r>
          </a:p>
          <a:p>
            <a:r>
              <a:rPr lang="en-GB" smtClean="0"/>
              <a:t>At Metropolitan not only do we have 40k homes but we also have 6,000 specialist homes as well as 10,000 general needs homes that house older people.</a:t>
            </a:r>
          </a:p>
          <a:p>
            <a:endParaRPr lang="en-GB" smtClean="0"/>
          </a:p>
        </p:txBody>
      </p:sp>
      <p:sp>
        <p:nvSpPr>
          <p:cNvPr id="13315" name="Slide Number Placeholder 3"/>
          <p:cNvSpPr>
            <a:spLocks noGrp="1"/>
          </p:cNvSpPr>
          <p:nvPr>
            <p:ph type="sldNum" sz="quarter" idx="5"/>
          </p:nvPr>
        </p:nvSpPr>
        <p:spPr bwMode="auto">
          <a:noFill/>
          <a:ln>
            <a:miter lim="800000"/>
            <a:headEnd/>
            <a:tailEnd/>
          </a:ln>
        </p:spPr>
        <p:txBody>
          <a:bodyPr/>
          <a:lstStyle/>
          <a:p>
            <a:fld id="{2C70B05C-6796-4881-85F0-276D888B2F33}" type="slidenum">
              <a:rPr lang="en-US" smtClean="0">
                <a:latin typeface="Arial" charset="0"/>
              </a:rPr>
              <a:pPr/>
              <a:t>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Within the specialist area we do the following… and so we have a huge amount of expertise at what works and how we can make better outcomes for our people.</a:t>
            </a:r>
          </a:p>
          <a:p>
            <a:endParaRPr lang="en-GB" smtClean="0"/>
          </a:p>
        </p:txBody>
      </p:sp>
      <p:sp>
        <p:nvSpPr>
          <p:cNvPr id="15363" name="Slide Number Placeholder 3"/>
          <p:cNvSpPr>
            <a:spLocks noGrp="1"/>
          </p:cNvSpPr>
          <p:nvPr>
            <p:ph type="sldNum" sz="quarter" idx="5"/>
          </p:nvPr>
        </p:nvSpPr>
        <p:spPr bwMode="auto">
          <a:noFill/>
          <a:ln>
            <a:miter lim="800000"/>
            <a:headEnd/>
            <a:tailEnd/>
          </a:ln>
        </p:spPr>
        <p:txBody>
          <a:bodyPr/>
          <a:lstStyle/>
          <a:p>
            <a:fld id="{720F987E-FBFA-4513-B4FD-4522EAC728D2}" type="slidenum">
              <a:rPr lang="en-US" smtClean="0">
                <a:latin typeface="Arial" charset="0"/>
              </a:rPr>
              <a:pPr/>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Not a day goes by when there is another headline about what is wrong with social care and the impact on the cost it has on other services. The latest one this week from the IFS is that councils face decades more austerity as spiralling social care costs account for half of all taxes raised by local authorities. With vulnerable older people facing patchy services to help for basic tasks. The impact being that services such as housing and bin collection and roads will be neglected.</a:t>
            </a:r>
          </a:p>
          <a:p>
            <a:r>
              <a:rPr lang="en-GB" smtClean="0"/>
              <a:t>The impact of that is that local authorities prioritise rice over quality. Add to that significant changes to HA’s funding on funding for supported housing and uncertainty as well as a further green paper on social care and not  a lot gets done!</a:t>
            </a:r>
          </a:p>
          <a:p>
            <a:r>
              <a:rPr lang="en-GB" smtClean="0"/>
              <a:t>No one can dare think about the skills shortage and the Brexit impact. Is it right you can earn more in Lidls than in care or even on a building site.</a:t>
            </a:r>
          </a:p>
          <a:p>
            <a:endParaRPr lang="en-GB" smtClean="0"/>
          </a:p>
        </p:txBody>
      </p:sp>
      <p:sp>
        <p:nvSpPr>
          <p:cNvPr id="17411" name="Slide Number Placeholder 3"/>
          <p:cNvSpPr>
            <a:spLocks noGrp="1"/>
          </p:cNvSpPr>
          <p:nvPr>
            <p:ph type="sldNum" sz="quarter" idx="5"/>
          </p:nvPr>
        </p:nvSpPr>
        <p:spPr bwMode="auto">
          <a:noFill/>
          <a:ln>
            <a:miter lim="800000"/>
            <a:headEnd/>
            <a:tailEnd/>
          </a:ln>
        </p:spPr>
        <p:txBody>
          <a:bodyPr/>
          <a:lstStyle/>
          <a:p>
            <a:fld id="{54549712-AD73-44A7-8394-6E3276B9277E}" type="slidenum">
              <a:rPr lang="en-US" smtClean="0">
                <a:latin typeface="Arial" charset="0"/>
              </a: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CQC regulation and local contract monitoring rightly demand high quality services and when they fail they measure rather than support the turnaround. The media have an insatiable appetite for documenting poor provision. Commissioners don’t routinely engage with us or customers in co-production as it results in unaffordable design of services. So we deliver against a specification which fails to meet against customer expectations as well as their family and their advocates. The lowest paid then have to deal with customers in services which cant and don’t meet their needs.</a:t>
            </a:r>
          </a:p>
          <a:p>
            <a:endParaRPr lang="en-GB" smtClean="0"/>
          </a:p>
        </p:txBody>
      </p:sp>
      <p:sp>
        <p:nvSpPr>
          <p:cNvPr id="19459" name="Slide Number Placeholder 3"/>
          <p:cNvSpPr>
            <a:spLocks noGrp="1"/>
          </p:cNvSpPr>
          <p:nvPr>
            <p:ph type="sldNum" sz="quarter" idx="5"/>
          </p:nvPr>
        </p:nvSpPr>
        <p:spPr bwMode="auto">
          <a:noFill/>
          <a:ln>
            <a:miter lim="800000"/>
            <a:headEnd/>
            <a:tailEnd/>
          </a:ln>
        </p:spPr>
        <p:txBody>
          <a:bodyPr/>
          <a:lstStyle/>
          <a:p>
            <a:fld id="{90384A50-43DF-4809-B0F6-7320A74827B1}" type="slidenum">
              <a:rPr lang="en-US" smtClean="0">
                <a:latin typeface="Arial" charset="0"/>
              </a: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This is Joyce. She lives in social housing. She has a three bed terraced house and has been there since she got married. Her husband died three years ago. Before he died he looked after her as she was getting forgetful and was not eating properly or keeping appointments. This got worse when he died. Joyce only really knows her HA through the maintenance service. There is an annual gas check. One day Joyce s found by the police sitting in the park. She doesn’t really now where she is and so the police take her to hospital as she is confused and malnourished. She is diagnosed with dementia and so she has a plan to go home with some domiciliary care. When the care services attend her home they can see she cant be discharged as her home is in a poor state so the weeks in hospital become months. She eventually goes into a care home but by then she has deteriorated and then must move to nursing care a year later. She dies there and her home is re let back at the HA, for a young family.</a:t>
            </a:r>
          </a:p>
          <a:p>
            <a:endParaRPr lang="en-GB" smtClean="0"/>
          </a:p>
          <a:p>
            <a:r>
              <a:rPr lang="en-GB" smtClean="0"/>
              <a:t>The sticks and the outcomes go hand in hand..</a:t>
            </a:r>
          </a:p>
          <a:p>
            <a:endParaRPr lang="en-GB" smtClean="0"/>
          </a:p>
        </p:txBody>
      </p:sp>
      <p:sp>
        <p:nvSpPr>
          <p:cNvPr id="21507" name="Slide Number Placeholder 3"/>
          <p:cNvSpPr>
            <a:spLocks noGrp="1"/>
          </p:cNvSpPr>
          <p:nvPr>
            <p:ph type="sldNum" sz="quarter" idx="5"/>
          </p:nvPr>
        </p:nvSpPr>
        <p:spPr bwMode="auto">
          <a:noFill/>
          <a:ln>
            <a:miter lim="800000"/>
            <a:headEnd/>
            <a:tailEnd/>
          </a:ln>
        </p:spPr>
        <p:txBody>
          <a:bodyPr/>
          <a:lstStyle/>
          <a:p>
            <a:fld id="{65ED643C-26C5-4186-B0EB-543481E7F7F6}" type="slidenum">
              <a:rPr lang="en-US" smtClean="0">
                <a:latin typeface="Arial" charset="0"/>
              </a: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If we could rethink the way we work together then we could both save money and improve outcomes. </a:t>
            </a:r>
          </a:p>
          <a:p>
            <a:endParaRPr lang="en-GB" smtClean="0"/>
          </a:p>
        </p:txBody>
      </p:sp>
      <p:sp>
        <p:nvSpPr>
          <p:cNvPr id="23555" name="Slide Number Placeholder 3"/>
          <p:cNvSpPr>
            <a:spLocks noGrp="1"/>
          </p:cNvSpPr>
          <p:nvPr>
            <p:ph type="sldNum" sz="quarter" idx="5"/>
          </p:nvPr>
        </p:nvSpPr>
        <p:spPr bwMode="auto">
          <a:noFill/>
          <a:ln>
            <a:miter lim="800000"/>
            <a:headEnd/>
            <a:tailEnd/>
          </a:ln>
        </p:spPr>
        <p:txBody>
          <a:bodyPr/>
          <a:lstStyle/>
          <a:p>
            <a:fld id="{27CE5EE7-46EE-4805-BA9D-56F78673349B}"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a:p>
            <a:r>
              <a:rPr lang="en-GB" smtClean="0"/>
              <a:t>In Derby where we work we have over 1,000 street properties. In these streets some are owned and some are rented and some are run by G45 for migrants seeking asylum. The community is predominantly Pakistani with an increasing number of Roma and Eastern Europeans. It has a lot of ASB because of undiagnosed or unsupported mental health, hoarding, DV, substance abuse and so on. The community is unsupported and LA funds wasted pouring money into families with no outcomes at times.</a:t>
            </a:r>
          </a:p>
          <a:p>
            <a:r>
              <a:rPr lang="en-GB" smtClean="0"/>
              <a:t>Within this community we have two sheltered schemes, a community centre and supported living for those with mental health problems. As well as a service we fund ourselves for asylum seekers providing short term accommodation. So we have mental health workers, support workers for older people, community investment workers, housing teams, employment workers, community centre etc.</a:t>
            </a:r>
          </a:p>
          <a:p>
            <a:r>
              <a:rPr lang="en-GB" smtClean="0"/>
              <a:t>So we have the infrastructure to support people. The way commissioning works doesn’t look at what could be run through existing services.</a:t>
            </a:r>
          </a:p>
          <a:p>
            <a:r>
              <a:rPr lang="en-GB" smtClean="0"/>
              <a:t>If we look at older people commissioning services alone we :</a:t>
            </a:r>
          </a:p>
          <a:p>
            <a:r>
              <a:rPr lang="en-GB" smtClean="0"/>
              <a:t>Put key safes outside people’s homes, Move beds downstairs and fix rails to get people home from hospital, provide daily calls to check on wellbeing, signpost services, provide triage for those referred by GPs to have aids and adaptations. </a:t>
            </a:r>
          </a:p>
          <a:p>
            <a:r>
              <a:rPr lang="en-GB" smtClean="0"/>
              <a:t>Now wouldn’t it be wonderful if this happened in the same place rather than being commissioned differently by different boroughs.</a:t>
            </a:r>
          </a:p>
          <a:p>
            <a:endParaRPr lang="en-GB" smtClean="0"/>
          </a:p>
        </p:txBody>
      </p:sp>
      <p:sp>
        <p:nvSpPr>
          <p:cNvPr id="25603" name="Slide Number Placeholder 3"/>
          <p:cNvSpPr>
            <a:spLocks noGrp="1"/>
          </p:cNvSpPr>
          <p:nvPr>
            <p:ph type="sldNum" sz="quarter" idx="5"/>
          </p:nvPr>
        </p:nvSpPr>
        <p:spPr bwMode="auto">
          <a:noFill/>
          <a:ln>
            <a:miter lim="800000"/>
            <a:headEnd/>
            <a:tailEnd/>
          </a:ln>
        </p:spPr>
        <p:txBody>
          <a:bodyPr/>
          <a:lstStyle/>
          <a:p>
            <a:fld id="{F9DF39F3-E2BB-407C-9304-C248F7A5E737}" type="slidenum">
              <a:rPr lang="en-US" smtClean="0">
                <a:latin typeface="Arial" charset="0"/>
              </a: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This is Joyce again! As we know she lives wither husband in Normanton. Her HA owns a sheltered scheme down the road. She gets a support visit prompted by her husband reaching his 75</a:t>
            </a:r>
            <a:r>
              <a:rPr lang="en-GB" baseline="30000" smtClean="0"/>
              <a:t>th</a:t>
            </a:r>
            <a:r>
              <a:rPr lang="en-GB" smtClean="0"/>
              <a:t> birthday. It is noticed that her needs and his health deteriorating mean they could do with some support. They are encouraged to come to a weekly breakfast club. They get to know residents and so move into the scheme. Their home is freed up for a family. When Joyce deteriorates her scheme manager notices, and she gets support and she makes a daily wellness call to let us know she is ok. She keeps going to the breakfast club. When she goes into hospital for an operation the scheme manager works with the discharge team and handyperson to make sure the flat is ready, fitting a safe key so her care package is ready. Whilst she still deteriorates it is slowly and she stays in her community and is assessed regularly getting more care . </a:t>
            </a:r>
          </a:p>
          <a:p>
            <a:r>
              <a:rPr lang="en-GB" smtClean="0"/>
              <a:t>She dies in hospital but only having spent two weeks there </a:t>
            </a:r>
          </a:p>
          <a:p>
            <a:r>
              <a:rPr lang="en-GB" smtClean="0"/>
              <a:t>No nursing care, no empty 3 bed house, no care home and a happy ending.</a:t>
            </a:r>
          </a:p>
          <a:p>
            <a:endParaRPr lang="en-GB" smtClean="0"/>
          </a:p>
        </p:txBody>
      </p:sp>
      <p:sp>
        <p:nvSpPr>
          <p:cNvPr id="27651" name="Slide Number Placeholder 3"/>
          <p:cNvSpPr>
            <a:spLocks noGrp="1"/>
          </p:cNvSpPr>
          <p:nvPr>
            <p:ph type="sldNum" sz="quarter" idx="5"/>
          </p:nvPr>
        </p:nvSpPr>
        <p:spPr bwMode="auto">
          <a:noFill/>
          <a:ln>
            <a:miter lim="800000"/>
            <a:headEnd/>
            <a:tailEnd/>
          </a:ln>
        </p:spPr>
        <p:txBody>
          <a:bodyPr/>
          <a:lstStyle/>
          <a:p>
            <a:fld id="{DA4EFB0E-09D0-421D-8721-E534949FF0D5}" type="slidenum">
              <a:rPr lang="en-US" smtClean="0">
                <a:latin typeface="Arial" charset="0"/>
              </a:rPr>
              <a:pPr/>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MHP narartive title page.jpg"/>
          <p:cNvPicPr>
            <a:picLocks noChangeAspect="1"/>
          </p:cNvPicPr>
          <p:nvPr userDrawn="1"/>
        </p:nvPicPr>
        <p:blipFill>
          <a:blip r:embed="rId2"/>
          <a:srcRect/>
          <a:stretch>
            <a:fillRect/>
          </a:stretch>
        </p:blipFill>
        <p:spPr bwMode="auto">
          <a:xfrm>
            <a:off x="-111125" y="-12700"/>
            <a:ext cx="9280525" cy="6959600"/>
          </a:xfrm>
          <a:prstGeom prst="rect">
            <a:avLst/>
          </a:prstGeom>
          <a:noFill/>
          <a:ln w="9525">
            <a:noFill/>
            <a:miter lim="800000"/>
            <a:headEnd/>
            <a:tailEnd/>
          </a:ln>
        </p:spPr>
      </p:pic>
      <p:sp>
        <p:nvSpPr>
          <p:cNvPr id="4" name="Text Placeholder 3"/>
          <p:cNvSpPr>
            <a:spLocks noGrp="1"/>
          </p:cNvSpPr>
          <p:nvPr>
            <p:ph type="body" sz="quarter" idx="10"/>
          </p:nvPr>
        </p:nvSpPr>
        <p:spPr>
          <a:xfrm>
            <a:off x="652463" y="2595563"/>
            <a:ext cx="7858125" cy="782637"/>
          </a:xfrm>
          <a:prstGeom prst="rect">
            <a:avLst/>
          </a:prstGeom>
        </p:spPr>
        <p:txBody>
          <a:bodyPr vert="horz" lIns="0" tIns="0" rIns="0" bIns="0"/>
          <a:lstStyle>
            <a:lvl1pPr marL="0" indent="0" algn="r">
              <a:buNone/>
              <a:defRPr sz="4200" b="1">
                <a:solidFill>
                  <a:srgbClr val="009E9D"/>
                </a:solidFill>
              </a:defRPr>
            </a:lvl1pPr>
          </a:lstStyle>
          <a:p>
            <a:pPr lvl="0"/>
            <a:r>
              <a:rPr lang="en-GB" dirty="0" smtClean="0"/>
              <a:t>Click to edit Master text styles</a:t>
            </a:r>
            <a:endParaRPr lang="en-US" dirty="0"/>
          </a:p>
        </p:txBody>
      </p:sp>
      <p:sp>
        <p:nvSpPr>
          <p:cNvPr id="8" name="Text Placeholder 7"/>
          <p:cNvSpPr>
            <a:spLocks noGrp="1"/>
          </p:cNvSpPr>
          <p:nvPr>
            <p:ph type="body" sz="quarter" idx="12"/>
          </p:nvPr>
        </p:nvSpPr>
        <p:spPr>
          <a:xfrm>
            <a:off x="5181600" y="6121400"/>
            <a:ext cx="3328988" cy="444500"/>
          </a:xfrm>
          <a:prstGeom prst="rect">
            <a:avLst/>
          </a:prstGeom>
        </p:spPr>
        <p:txBody>
          <a:bodyPr vert="horz" lIns="0" tIns="0" rIns="0" bIns="0"/>
          <a:lstStyle>
            <a:lvl1pPr marL="0" indent="0" algn="r">
              <a:buNone/>
              <a:defRPr sz="1800">
                <a:solidFill>
                  <a:srgbClr val="969494"/>
                </a:solidFill>
              </a:defRPr>
            </a:lvl1pPr>
          </a:lstStyle>
          <a:p>
            <a:pPr lvl="0"/>
            <a:r>
              <a:rPr lang="en-US" dirty="0" err="1" smtClean="0"/>
              <a:t>Click to edit Master text styles</a:t>
            </a:r>
          </a:p>
        </p:txBody>
      </p:sp>
      <p:sp>
        <p:nvSpPr>
          <p:cNvPr id="10" name="Text Placeholder 9"/>
          <p:cNvSpPr>
            <a:spLocks noGrp="1"/>
          </p:cNvSpPr>
          <p:nvPr>
            <p:ph type="body" sz="quarter" idx="13"/>
          </p:nvPr>
        </p:nvSpPr>
        <p:spPr>
          <a:xfrm>
            <a:off x="1591734" y="3338505"/>
            <a:ext cx="6935788" cy="1766887"/>
          </a:xfrm>
          <a:prstGeom prst="rect">
            <a:avLst/>
          </a:prstGeom>
        </p:spPr>
        <p:txBody>
          <a:bodyPr vert="horz" lIns="0" tIns="0" rIns="0" bIns="0"/>
          <a:lstStyle>
            <a:lvl1pPr marL="0" indent="0" algn="r">
              <a:buNone/>
              <a:defRPr sz="2800" baseline="0">
                <a:solidFill>
                  <a:srgbClr val="969494"/>
                </a:solidFill>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2463" y="1079500"/>
            <a:ext cx="7500937" cy="482600"/>
          </a:xfrm>
          <a:prstGeom prst="rect">
            <a:avLst/>
          </a:prstGeom>
        </p:spPr>
        <p:txBody>
          <a:bodyPr vert="horz" lIns="0" tIns="0" rIns="0" bIns="0"/>
          <a:lstStyle>
            <a:lvl1pPr marL="0" indent="0">
              <a:buNone/>
              <a:defRPr>
                <a:solidFill>
                  <a:srgbClr val="009E9D"/>
                </a:solidFill>
              </a:defRPr>
            </a:lvl1pPr>
          </a:lstStyle>
          <a:p>
            <a:pPr lvl="0"/>
            <a:r>
              <a:rPr lang="en-US" dirty="0" smtClean="0"/>
              <a:t>Click to edit Master text styles</a:t>
            </a:r>
          </a:p>
        </p:txBody>
      </p:sp>
      <p:sp>
        <p:nvSpPr>
          <p:cNvPr id="5" name="Text Placeholder 4"/>
          <p:cNvSpPr>
            <a:spLocks noGrp="1"/>
          </p:cNvSpPr>
          <p:nvPr>
            <p:ph type="body" sz="quarter" idx="11"/>
          </p:nvPr>
        </p:nvSpPr>
        <p:spPr>
          <a:xfrm>
            <a:off x="652463" y="1803400"/>
            <a:ext cx="7704137" cy="3949700"/>
          </a:xfrm>
          <a:prstGeom prst="rect">
            <a:avLst/>
          </a:prstGeom>
        </p:spPr>
        <p:txBody>
          <a:bodyPr vert="horz" lIns="0" tIns="0" rIns="0" bIns="0"/>
          <a:lstStyle>
            <a:lvl1pPr marL="0" indent="0">
              <a:spcBef>
                <a:spcPts val="0"/>
              </a:spcBef>
              <a:spcAft>
                <a:spcPts val="1200"/>
              </a:spcAft>
              <a:buNone/>
              <a:defRPr sz="1600" b="1" baseline="0">
                <a:solidFill>
                  <a:srgbClr val="969494"/>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ted tex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52463" y="1028700"/>
            <a:ext cx="7399337" cy="538609"/>
          </a:xfrm>
          <a:prstGeom prst="rect">
            <a:avLst/>
          </a:prstGeom>
        </p:spPr>
        <p:txBody>
          <a:bodyPr vert="horz" lIns="0" bIns="0">
            <a:spAutoFit/>
          </a:bodyPr>
          <a:lstStyle>
            <a:lvl1pPr marL="0" indent="0">
              <a:buNone/>
              <a:defRPr sz="3200" baseline="0">
                <a:solidFill>
                  <a:srgbClr val="009E9D"/>
                </a:solidFill>
              </a:defRPr>
            </a:lvl1pPr>
          </a:lstStyle>
          <a:p>
            <a:pPr lvl="0"/>
            <a:r>
              <a:rPr lang="en-US" dirty="0" smtClean="0"/>
              <a:t>Click to edit Master text styles</a:t>
            </a:r>
          </a:p>
        </p:txBody>
      </p:sp>
      <p:sp>
        <p:nvSpPr>
          <p:cNvPr id="11" name="Text Placeholder 10"/>
          <p:cNvSpPr>
            <a:spLocks noGrp="1"/>
          </p:cNvSpPr>
          <p:nvPr>
            <p:ph type="body" sz="quarter" idx="12"/>
          </p:nvPr>
        </p:nvSpPr>
        <p:spPr>
          <a:xfrm>
            <a:off x="652463" y="1794932"/>
            <a:ext cx="7883525" cy="4369331"/>
          </a:xfrm>
          <a:prstGeom prst="rect">
            <a:avLst/>
          </a:prstGeom>
        </p:spPr>
        <p:txBody>
          <a:bodyPr vert="horz" lIns="0" tIns="0" rIns="0" bIns="0"/>
          <a:lstStyle>
            <a:lvl1pPr>
              <a:buClr>
                <a:srgbClr val="009E9D"/>
              </a:buClr>
              <a:defRPr sz="1600">
                <a:solidFill>
                  <a:srgbClr val="969494"/>
                </a:solidFill>
              </a:defRPr>
            </a:lvl1pPr>
          </a:lstStyle>
          <a:p>
            <a:pPr lvl="0"/>
            <a:r>
              <a:rPr lang="en-GB" dirty="0" smtClean="0"/>
              <a:t>Click to edit Master text styles</a:t>
            </a:r>
          </a:p>
        </p:txBody>
      </p:sp>
      <p:sp>
        <p:nvSpPr>
          <p:cNvPr id="4" name="Slide Number Placeholder 2"/>
          <p:cNvSpPr>
            <a:spLocks noGrp="1"/>
          </p:cNvSpPr>
          <p:nvPr>
            <p:ph type="sldNum" sz="quarter" idx="13"/>
          </p:nvPr>
        </p:nvSpPr>
        <p:spPr/>
        <p:txBody>
          <a:bodyPr/>
          <a:lstStyle>
            <a:lvl1pPr>
              <a:defRPr/>
            </a:lvl1pPr>
          </a:lstStyle>
          <a:p>
            <a:pPr>
              <a:defRPr/>
            </a:pPr>
            <a:fld id="{7C3A75B0-7153-4583-A6C0-1995DF0FB5D2}"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52463" y="2540000"/>
            <a:ext cx="7883525" cy="622300"/>
          </a:xfrm>
          <a:prstGeom prst="rect">
            <a:avLst/>
          </a:prstGeom>
        </p:spPr>
        <p:txBody>
          <a:bodyPr vert="horz" lIns="0" tIns="0" rIns="0" bIns="0"/>
          <a:lstStyle>
            <a:lvl1pPr marL="0" indent="0">
              <a:buNone/>
              <a:defRPr sz="4000">
                <a:solidFill>
                  <a:srgbClr val="009E9D"/>
                </a:solidFill>
              </a:defRPr>
            </a:lvl1pPr>
          </a:lstStyle>
          <a:p>
            <a:pPr lvl="0"/>
            <a:r>
              <a:rPr lang="en-US" dirty="0" smtClean="0"/>
              <a:t>Click to edit Master text styles</a:t>
            </a:r>
          </a:p>
        </p:txBody>
      </p:sp>
      <p:sp>
        <p:nvSpPr>
          <p:cNvPr id="8" name="Text Placeholder 7"/>
          <p:cNvSpPr>
            <a:spLocks noGrp="1"/>
          </p:cNvSpPr>
          <p:nvPr>
            <p:ph type="body" sz="quarter" idx="11"/>
          </p:nvPr>
        </p:nvSpPr>
        <p:spPr>
          <a:xfrm>
            <a:off x="652463" y="3302000"/>
            <a:ext cx="7883525" cy="800100"/>
          </a:xfrm>
          <a:prstGeom prst="rect">
            <a:avLst/>
          </a:prstGeom>
        </p:spPr>
        <p:txBody>
          <a:bodyPr vert="horz" lIns="0" tIns="0" rIns="0" bIns="0"/>
          <a:lstStyle>
            <a:lvl1pPr marL="0" indent="0">
              <a:buNone/>
              <a:defRPr sz="1800">
                <a:solidFill>
                  <a:srgbClr val="969494"/>
                </a:solidFill>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 + stats">
    <p:spTree>
      <p:nvGrpSpPr>
        <p:cNvPr id="1" name=""/>
        <p:cNvGrpSpPr/>
        <p:nvPr/>
      </p:nvGrpSpPr>
      <p:grpSpPr>
        <a:xfrm>
          <a:off x="0" y="0"/>
          <a:ext cx="0" cy="0"/>
          <a:chOff x="0" y="0"/>
          <a:chExt cx="0" cy="0"/>
        </a:xfrm>
      </p:grpSpPr>
      <p:sp>
        <p:nvSpPr>
          <p:cNvPr id="13" name="Oval 14"/>
          <p:cNvSpPr>
            <a:spLocks noChangeArrowheads="1"/>
          </p:cNvSpPr>
          <p:nvPr userDrawn="1"/>
        </p:nvSpPr>
        <p:spPr bwMode="auto">
          <a:xfrm>
            <a:off x="1565275" y="1797050"/>
            <a:ext cx="1747838" cy="1747838"/>
          </a:xfrm>
          <a:prstGeom prst="ellipse">
            <a:avLst/>
          </a:prstGeom>
          <a:solidFill>
            <a:srgbClr val="009E9D"/>
          </a:solidFill>
          <a:ln w="9525">
            <a:noFill/>
            <a:round/>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14" name="Oval 15"/>
          <p:cNvSpPr>
            <a:spLocks noChangeArrowheads="1"/>
          </p:cNvSpPr>
          <p:nvPr userDrawn="1"/>
        </p:nvSpPr>
        <p:spPr bwMode="auto">
          <a:xfrm>
            <a:off x="3698875" y="1797050"/>
            <a:ext cx="1747838" cy="1747838"/>
          </a:xfrm>
          <a:prstGeom prst="ellipse">
            <a:avLst/>
          </a:prstGeom>
          <a:solidFill>
            <a:srgbClr val="A3408D"/>
          </a:solidFill>
          <a:ln w="9525">
            <a:noFill/>
            <a:round/>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15" name="Oval 16"/>
          <p:cNvSpPr>
            <a:spLocks noChangeArrowheads="1"/>
          </p:cNvSpPr>
          <p:nvPr userDrawn="1"/>
        </p:nvSpPr>
        <p:spPr bwMode="auto">
          <a:xfrm>
            <a:off x="5872163" y="1797050"/>
            <a:ext cx="1747837" cy="1747838"/>
          </a:xfrm>
          <a:prstGeom prst="ellipse">
            <a:avLst/>
          </a:prstGeom>
          <a:solidFill>
            <a:srgbClr val="009E9D"/>
          </a:solidFill>
          <a:ln w="9525">
            <a:noFill/>
            <a:round/>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5" name="Picture Placeholder 4"/>
          <p:cNvSpPr>
            <a:spLocks noGrp="1"/>
          </p:cNvSpPr>
          <p:nvPr>
            <p:ph type="pic" sz="quarter" idx="11"/>
          </p:nvPr>
        </p:nvSpPr>
        <p:spPr>
          <a:xfrm>
            <a:off x="449263" y="3733800"/>
            <a:ext cx="3157537" cy="2222500"/>
          </a:xfrm>
          <a:prstGeom prst="rect">
            <a:avLst/>
          </a:prstGeom>
        </p:spPr>
        <p:txBody>
          <a:bodyPr vert="horz"/>
          <a:lstStyle/>
          <a:p>
            <a:pPr lvl="0"/>
            <a:endParaRPr lang="en-US" noProof="0" dirty="0"/>
          </a:p>
        </p:txBody>
      </p:sp>
      <p:sp>
        <p:nvSpPr>
          <p:cNvPr id="8" name="Text Placeholder 7"/>
          <p:cNvSpPr>
            <a:spLocks noGrp="1"/>
          </p:cNvSpPr>
          <p:nvPr>
            <p:ph type="body" sz="quarter" idx="12"/>
          </p:nvPr>
        </p:nvSpPr>
        <p:spPr>
          <a:xfrm>
            <a:off x="449263" y="1066800"/>
            <a:ext cx="7932737" cy="800100"/>
          </a:xfrm>
          <a:prstGeom prst="rect">
            <a:avLst/>
          </a:prstGeom>
        </p:spPr>
        <p:txBody>
          <a:bodyPr vert="horz" lIns="0" tIns="0" bIns="0"/>
          <a:lstStyle>
            <a:lvl1pPr marL="0" indent="0">
              <a:buNone/>
              <a:defRPr baseline="0">
                <a:solidFill>
                  <a:srgbClr val="009E9D"/>
                </a:solidFill>
              </a:defRPr>
            </a:lvl1pPr>
          </a:lstStyle>
          <a:p>
            <a:pPr lvl="0"/>
            <a:r>
              <a:rPr lang="en-US" dirty="0" smtClean="0"/>
              <a:t>Click to edit Master text styles</a:t>
            </a:r>
          </a:p>
        </p:txBody>
      </p:sp>
      <p:sp>
        <p:nvSpPr>
          <p:cNvPr id="10" name="Text Placeholder 9"/>
          <p:cNvSpPr>
            <a:spLocks noGrp="1"/>
          </p:cNvSpPr>
          <p:nvPr>
            <p:ph type="body" sz="quarter" idx="13"/>
          </p:nvPr>
        </p:nvSpPr>
        <p:spPr>
          <a:xfrm>
            <a:off x="449263" y="5994400"/>
            <a:ext cx="3348037" cy="266700"/>
          </a:xfrm>
          <a:prstGeom prst="rect">
            <a:avLst/>
          </a:prstGeom>
        </p:spPr>
        <p:txBody>
          <a:bodyPr vert="horz" lIns="0" bIns="0"/>
          <a:lstStyle>
            <a:lvl1pPr marL="0" indent="0">
              <a:buNone/>
              <a:defRPr sz="1100">
                <a:solidFill>
                  <a:srgbClr val="969494"/>
                </a:solidFill>
              </a:defRPr>
            </a:lvl1pPr>
            <a:lvl2pPr marL="457200" indent="0">
              <a:buNone/>
              <a:defRPr/>
            </a:lvl2pPr>
            <a:lvl3pPr marL="914400" indent="0">
              <a:buNone/>
              <a:defRPr/>
            </a:lvl3pPr>
          </a:lstStyle>
          <a:p>
            <a:pPr lvl="0"/>
            <a:r>
              <a:rPr lang="en-US" dirty="0" smtClean="0"/>
              <a:t>Click to edit Master text styles</a:t>
            </a:r>
          </a:p>
        </p:txBody>
      </p:sp>
      <p:sp>
        <p:nvSpPr>
          <p:cNvPr id="18" name="Picture Placeholder 4"/>
          <p:cNvSpPr>
            <a:spLocks noGrp="1"/>
          </p:cNvSpPr>
          <p:nvPr>
            <p:ph type="pic" sz="quarter" idx="14"/>
          </p:nvPr>
        </p:nvSpPr>
        <p:spPr>
          <a:xfrm>
            <a:off x="4067944" y="3733800"/>
            <a:ext cx="3157537" cy="2222500"/>
          </a:xfrm>
          <a:prstGeom prst="rect">
            <a:avLst/>
          </a:prstGeom>
        </p:spPr>
        <p:txBody>
          <a:bodyPr vert="horz"/>
          <a:lstStyle/>
          <a:p>
            <a:pPr lvl="0"/>
            <a:endParaRPr lang="en-US" noProof="0" dirty="0"/>
          </a:p>
        </p:txBody>
      </p:sp>
      <p:sp>
        <p:nvSpPr>
          <p:cNvPr id="19" name="Text Placeholder 9"/>
          <p:cNvSpPr>
            <a:spLocks noGrp="1"/>
          </p:cNvSpPr>
          <p:nvPr>
            <p:ph type="body" sz="quarter" idx="15"/>
          </p:nvPr>
        </p:nvSpPr>
        <p:spPr>
          <a:xfrm>
            <a:off x="4067944" y="5994400"/>
            <a:ext cx="3348037" cy="266700"/>
          </a:xfrm>
          <a:prstGeom prst="rect">
            <a:avLst/>
          </a:prstGeom>
        </p:spPr>
        <p:txBody>
          <a:bodyPr vert="horz" lIns="0" bIns="0"/>
          <a:lstStyle>
            <a:lvl1pPr marL="0" indent="0">
              <a:buNone/>
              <a:defRPr sz="1100">
                <a:solidFill>
                  <a:srgbClr val="969494"/>
                </a:solidFill>
              </a:defRPr>
            </a:lvl1pPr>
            <a:lvl2pPr marL="457200" indent="0">
              <a:buNone/>
              <a:defRPr/>
            </a:lvl2pPr>
            <a:lvl3pPr marL="914400" indent="0">
              <a:buNone/>
              <a:defRPr/>
            </a:lvl3pPr>
          </a:lstStyle>
          <a:p>
            <a:pPr lvl="0"/>
            <a:r>
              <a:rPr lang="en-US" dirty="0" smtClean="0"/>
              <a:t>Click to edit Master text styles</a:t>
            </a:r>
          </a:p>
        </p:txBody>
      </p:sp>
      <p:sp>
        <p:nvSpPr>
          <p:cNvPr id="21" name="Text Placeholder 20"/>
          <p:cNvSpPr>
            <a:spLocks noGrp="1"/>
          </p:cNvSpPr>
          <p:nvPr>
            <p:ph type="body" sz="quarter" idx="16"/>
          </p:nvPr>
        </p:nvSpPr>
        <p:spPr>
          <a:xfrm>
            <a:off x="1565275" y="2038601"/>
            <a:ext cx="1747838" cy="501296"/>
          </a:xfrm>
          <a:prstGeom prst="rect">
            <a:avLst/>
          </a:prstGeom>
        </p:spPr>
        <p:txBody>
          <a:bodyPr vert="horz"/>
          <a:lstStyle>
            <a:lvl1pPr marL="0" indent="0" algn="ctr">
              <a:buNone/>
              <a:defRPr sz="2800" b="1">
                <a:solidFill>
                  <a:schemeClr val="bg1"/>
                </a:solidFill>
              </a:defRPr>
            </a:lvl1pPr>
          </a:lstStyle>
          <a:p>
            <a:pPr lvl="0"/>
            <a:r>
              <a:rPr lang="en-US" dirty="0" smtClean="0"/>
              <a:t>Click to edit Master text styles</a:t>
            </a:r>
          </a:p>
        </p:txBody>
      </p:sp>
      <p:sp>
        <p:nvSpPr>
          <p:cNvPr id="23" name="Text Placeholder 22"/>
          <p:cNvSpPr>
            <a:spLocks noGrp="1"/>
          </p:cNvSpPr>
          <p:nvPr>
            <p:ph type="body" sz="quarter" idx="17"/>
          </p:nvPr>
        </p:nvSpPr>
        <p:spPr>
          <a:xfrm>
            <a:off x="1565275" y="2540000"/>
            <a:ext cx="1747838" cy="1004888"/>
          </a:xfrm>
          <a:prstGeom prst="rect">
            <a:avLst/>
          </a:prstGeom>
        </p:spPr>
        <p:txBody>
          <a:bodyPr vert="horz"/>
          <a:lstStyle>
            <a:lvl1pPr marL="0" indent="0" algn="ctr">
              <a:buNone/>
              <a:defRPr sz="1600" baseline="0">
                <a:solidFill>
                  <a:srgbClr val="FFFFFF"/>
                </a:solidFill>
              </a:defRPr>
            </a:lvl1pPr>
          </a:lstStyle>
          <a:p>
            <a:pPr lvl="0"/>
            <a:r>
              <a:rPr lang="en-US" dirty="0" smtClean="0"/>
              <a:t>Click to edit Master text styles</a:t>
            </a:r>
          </a:p>
        </p:txBody>
      </p:sp>
      <p:sp>
        <p:nvSpPr>
          <p:cNvPr id="24" name="Text Placeholder 20"/>
          <p:cNvSpPr>
            <a:spLocks noGrp="1"/>
          </p:cNvSpPr>
          <p:nvPr>
            <p:ph type="body" sz="quarter" idx="18"/>
          </p:nvPr>
        </p:nvSpPr>
        <p:spPr>
          <a:xfrm>
            <a:off x="3707904" y="2038601"/>
            <a:ext cx="1747838" cy="501296"/>
          </a:xfrm>
          <a:prstGeom prst="rect">
            <a:avLst/>
          </a:prstGeom>
        </p:spPr>
        <p:txBody>
          <a:bodyPr vert="horz"/>
          <a:lstStyle>
            <a:lvl1pPr marL="0" indent="0" algn="ctr">
              <a:buNone/>
              <a:defRPr sz="2800" b="1">
                <a:solidFill>
                  <a:schemeClr val="bg1"/>
                </a:solidFill>
              </a:defRPr>
            </a:lvl1pPr>
          </a:lstStyle>
          <a:p>
            <a:pPr lvl="0"/>
            <a:r>
              <a:rPr lang="en-US" dirty="0" smtClean="0"/>
              <a:t>Click to edit Master text styles</a:t>
            </a:r>
          </a:p>
        </p:txBody>
      </p:sp>
      <p:sp>
        <p:nvSpPr>
          <p:cNvPr id="25" name="Text Placeholder 22"/>
          <p:cNvSpPr>
            <a:spLocks noGrp="1"/>
          </p:cNvSpPr>
          <p:nvPr>
            <p:ph type="body" sz="quarter" idx="19"/>
          </p:nvPr>
        </p:nvSpPr>
        <p:spPr>
          <a:xfrm>
            <a:off x="3707904" y="2540000"/>
            <a:ext cx="1747838" cy="1004888"/>
          </a:xfrm>
          <a:prstGeom prst="rect">
            <a:avLst/>
          </a:prstGeom>
        </p:spPr>
        <p:txBody>
          <a:bodyPr vert="horz"/>
          <a:lstStyle>
            <a:lvl1pPr marL="0" indent="0" algn="ctr">
              <a:buNone/>
              <a:defRPr sz="1600" baseline="0">
                <a:solidFill>
                  <a:srgbClr val="FFFFFF"/>
                </a:solidFill>
              </a:defRPr>
            </a:lvl1pPr>
          </a:lstStyle>
          <a:p>
            <a:pPr lvl="0"/>
            <a:r>
              <a:rPr lang="en-US" dirty="0" smtClean="0"/>
              <a:t>Click to edit Master text styles</a:t>
            </a:r>
          </a:p>
        </p:txBody>
      </p:sp>
      <p:sp>
        <p:nvSpPr>
          <p:cNvPr id="26" name="Text Placeholder 20"/>
          <p:cNvSpPr>
            <a:spLocks noGrp="1"/>
          </p:cNvSpPr>
          <p:nvPr>
            <p:ph type="body" sz="quarter" idx="20"/>
          </p:nvPr>
        </p:nvSpPr>
        <p:spPr>
          <a:xfrm>
            <a:off x="5868144" y="2038601"/>
            <a:ext cx="1747838" cy="501296"/>
          </a:xfrm>
          <a:prstGeom prst="rect">
            <a:avLst/>
          </a:prstGeom>
        </p:spPr>
        <p:txBody>
          <a:bodyPr vert="horz"/>
          <a:lstStyle>
            <a:lvl1pPr marL="0" indent="0" algn="ctr">
              <a:buNone/>
              <a:defRPr sz="2800" b="1">
                <a:solidFill>
                  <a:schemeClr val="bg1"/>
                </a:solidFill>
              </a:defRPr>
            </a:lvl1pPr>
          </a:lstStyle>
          <a:p>
            <a:pPr lvl="0"/>
            <a:r>
              <a:rPr lang="en-US" dirty="0" smtClean="0"/>
              <a:t>Click to edit Master text styles</a:t>
            </a:r>
          </a:p>
        </p:txBody>
      </p:sp>
      <p:sp>
        <p:nvSpPr>
          <p:cNvPr id="27" name="Text Placeholder 22"/>
          <p:cNvSpPr>
            <a:spLocks noGrp="1"/>
          </p:cNvSpPr>
          <p:nvPr>
            <p:ph type="body" sz="quarter" idx="21"/>
          </p:nvPr>
        </p:nvSpPr>
        <p:spPr>
          <a:xfrm>
            <a:off x="5868144" y="2540000"/>
            <a:ext cx="1747838" cy="1004888"/>
          </a:xfrm>
          <a:prstGeom prst="rect">
            <a:avLst/>
          </a:prstGeom>
        </p:spPr>
        <p:txBody>
          <a:bodyPr vert="horz"/>
          <a:lstStyle>
            <a:lvl1pPr marL="0" indent="0" algn="ctr">
              <a:buNone/>
              <a:defRPr sz="1600" baseline="0">
                <a:solidFill>
                  <a:srgbClr val="FFFFFF"/>
                </a:solidFill>
              </a:defRPr>
            </a:lvl1pPr>
          </a:lstStyle>
          <a:p>
            <a:pPr lvl="0"/>
            <a:r>
              <a:rPr lang="en-US" dirty="0" smtClean="0"/>
              <a:t>Click to edit Master text styles</a:t>
            </a:r>
          </a:p>
        </p:txBody>
      </p:sp>
      <p:sp>
        <p:nvSpPr>
          <p:cNvPr id="16" name="Slide Number Placeholder 2"/>
          <p:cNvSpPr>
            <a:spLocks noGrp="1"/>
          </p:cNvSpPr>
          <p:nvPr>
            <p:ph type="sldNum" sz="quarter" idx="22"/>
          </p:nvPr>
        </p:nvSpPr>
        <p:spPr/>
        <p:txBody>
          <a:bodyPr/>
          <a:lstStyle>
            <a:lvl1pPr>
              <a:defRPr/>
            </a:lvl1pPr>
          </a:lstStyle>
          <a:p>
            <a:pPr>
              <a:defRPr/>
            </a:pPr>
            <a:fld id="{72B94C1F-4B16-4317-90F5-24CA6B3C50CC}"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3" descr="MHP narartive back page.jpg"/>
          <p:cNvPicPr>
            <a:picLocks noChangeAspect="1"/>
          </p:cNvPicPr>
          <p:nvPr userDrawn="1"/>
        </p:nvPicPr>
        <p:blipFill>
          <a:blip r:embed="rId2"/>
          <a:srcRect/>
          <a:stretch>
            <a:fillRect/>
          </a:stretch>
        </p:blipFill>
        <p:spPr bwMode="auto">
          <a:xfrm>
            <a:off x="-76200" y="-12700"/>
            <a:ext cx="9326563" cy="6994525"/>
          </a:xfrm>
          <a:prstGeom prst="rect">
            <a:avLst/>
          </a:prstGeom>
          <a:noFill/>
          <a:ln w="9525">
            <a:noFill/>
            <a:miter lim="800000"/>
            <a:headEnd/>
            <a:tailEnd/>
          </a:ln>
        </p:spPr>
      </p:pic>
      <p:sp>
        <p:nvSpPr>
          <p:cNvPr id="6" name="Text Placeholder 7"/>
          <p:cNvSpPr>
            <a:spLocks noGrp="1"/>
          </p:cNvSpPr>
          <p:nvPr>
            <p:ph type="body" sz="quarter" idx="12"/>
          </p:nvPr>
        </p:nvSpPr>
        <p:spPr>
          <a:xfrm>
            <a:off x="5181600" y="6121400"/>
            <a:ext cx="3328988" cy="444500"/>
          </a:xfrm>
          <a:prstGeom prst="rect">
            <a:avLst/>
          </a:prstGeom>
        </p:spPr>
        <p:txBody>
          <a:bodyPr vert="horz" lIns="0" tIns="0" rIns="0" bIns="0"/>
          <a:lstStyle>
            <a:lvl1pPr marL="0" indent="0" algn="r">
              <a:buNone/>
              <a:defRPr sz="1800">
                <a:solidFill>
                  <a:srgbClr val="969494"/>
                </a:solidFill>
              </a:defRPr>
            </a:lvl1pPr>
          </a:lstStyle>
          <a:p>
            <a:pPr lvl="0"/>
            <a:r>
              <a:rPr lang="en-US" dirty="0" err="1"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MHP BTI internal page.jpg"/>
          <p:cNvPicPr>
            <a:picLocks noChangeAspect="1"/>
          </p:cNvPicPr>
          <p:nvPr userDrawn="1"/>
        </p:nvPicPr>
        <p:blipFill>
          <a:blip r:embed="rId8"/>
          <a:srcRect/>
          <a:stretch>
            <a:fillRect/>
          </a:stretch>
        </p:blipFill>
        <p:spPr bwMode="auto">
          <a:xfrm>
            <a:off x="12700" y="0"/>
            <a:ext cx="9144000" cy="6858000"/>
          </a:xfrm>
          <a:prstGeom prst="rect">
            <a:avLst/>
          </a:prstGeom>
          <a:noFill/>
          <a:ln w="9525">
            <a:noFill/>
            <a:miter lim="800000"/>
            <a:headEnd/>
            <a:tailEnd/>
          </a:ln>
        </p:spPr>
      </p:pic>
      <p:sp>
        <p:nvSpPr>
          <p:cNvPr id="3" name="Slide Number Placeholder 2"/>
          <p:cNvSpPr>
            <a:spLocks noGrp="1"/>
          </p:cNvSpPr>
          <p:nvPr>
            <p:ph type="sldNum" sz="quarter" idx="4"/>
          </p:nvPr>
        </p:nvSpPr>
        <p:spPr>
          <a:xfrm>
            <a:off x="6572250" y="6369050"/>
            <a:ext cx="2133600" cy="215900"/>
          </a:xfrm>
          <a:prstGeom prst="rect">
            <a:avLst/>
          </a:prstGeom>
        </p:spPr>
        <p:txBody>
          <a:bodyPr vert="horz" lIns="91440" tIns="45720" rIns="91440" bIns="45720" rtlCol="0" anchor="ctr"/>
          <a:lstStyle>
            <a:lvl1pPr algn="r">
              <a:defRPr sz="1200" b="0" smtClean="0">
                <a:solidFill>
                  <a:schemeClr val="bg1"/>
                </a:solidFill>
                <a:cs typeface="+mn-cs"/>
              </a:defRPr>
            </a:lvl1pPr>
          </a:lstStyle>
          <a:p>
            <a:pPr>
              <a:defRPr/>
            </a:pPr>
            <a:fld id="{7DD366AE-CF58-4EC8-99C2-82C9DD0F4B6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4" r:id="rId3"/>
    <p:sldLayoutId id="2147483657" r:id="rId4"/>
    <p:sldLayoutId id="2147483658" r:id="rId5"/>
    <p:sldLayoutId id="2147483659" r:id="rId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Placeholder 1"/>
          <p:cNvSpPr>
            <a:spLocks noGrp="1"/>
          </p:cNvSpPr>
          <p:nvPr>
            <p:ph type="body" sz="quarter" idx="10"/>
          </p:nvPr>
        </p:nvSpPr>
        <p:spPr bwMode="auto">
          <a:noFill/>
          <a:ln>
            <a:miter lim="800000"/>
            <a:headEnd/>
            <a:tailEnd/>
          </a:ln>
        </p:spPr>
        <p:txBody>
          <a:bodyPr wrap="square" numCol="1" anchor="t" anchorCtr="0" compatLnSpc="1">
            <a:prstTxWarp prst="textNoShape">
              <a:avLst/>
            </a:prstTxWarp>
          </a:bodyPr>
          <a:lstStyle/>
          <a:p>
            <a:r>
              <a:rPr lang="en-US" smtClean="0"/>
              <a:t>A vision for our customers</a:t>
            </a:r>
          </a:p>
        </p:txBody>
      </p:sp>
      <p:sp>
        <p:nvSpPr>
          <p:cNvPr id="10242" name="Text Placeholder 2"/>
          <p:cNvSpPr>
            <a:spLocks noGrp="1"/>
          </p:cNvSpPr>
          <p:nvPr>
            <p:ph type="body" sz="quarter" idx="12"/>
          </p:nvPr>
        </p:nvSpPr>
        <p:spPr bwMode="auto">
          <a:noFill/>
          <a:ln>
            <a:miter lim="800000"/>
            <a:headEnd/>
            <a:tailEnd/>
          </a:ln>
        </p:spPr>
        <p:txBody>
          <a:bodyPr wrap="square" numCol="1" anchor="t" anchorCtr="0" compatLnSpc="1">
            <a:prstTxWarp prst="textNoShape">
              <a:avLst/>
            </a:prstTxWarp>
          </a:bodyPr>
          <a:lstStyle/>
          <a:p>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1"/>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390D4BC8-343C-4A1A-A0C0-9EB760D15156}" type="slidenum">
              <a:rPr lang="en-GB"/>
              <a:pPr/>
              <a:t>10</a:t>
            </a:fld>
            <a:endParaRPr lang="en-GB"/>
          </a:p>
        </p:txBody>
      </p:sp>
      <p:sp>
        <p:nvSpPr>
          <p:cNvPr id="28674" name="Text Placeholder 2"/>
          <p:cNvSpPr>
            <a:spLocks noGrp="1"/>
          </p:cNvSpPr>
          <p:nvPr>
            <p:ph type="body" sz="quarter" idx="11"/>
          </p:nvPr>
        </p:nvSpPr>
        <p:spPr bwMode="auto">
          <a:xfrm>
            <a:off x="652463" y="1028700"/>
            <a:ext cx="7399337" cy="538163"/>
          </a:xfrm>
          <a:noFill/>
          <a:ln>
            <a:miter lim="800000"/>
            <a:headEnd/>
            <a:tailEnd/>
          </a:ln>
        </p:spPr>
        <p:txBody>
          <a:bodyPr wrap="square" tIns="45720" rIns="91440" numCol="1" anchor="t" anchorCtr="0" compatLnSpc="1">
            <a:prstTxWarp prst="textNoShape">
              <a:avLst/>
            </a:prstTxWarp>
          </a:bodyPr>
          <a:lstStyle/>
          <a:p>
            <a:r>
              <a:rPr lang="en-US" smtClean="0"/>
              <a:t>Waltham Forest Home from Hospital</a:t>
            </a:r>
          </a:p>
        </p:txBody>
      </p:sp>
      <p:pic>
        <p:nvPicPr>
          <p:cNvPr id="28675" name="Picture 3" descr="C:\Users\CQuilliam\AppData\Local\Microsoft\Windows\Temporary Internet Files\Content.Outlook\4ROIUZ1C\Image221.jpg"/>
          <p:cNvPicPr>
            <a:picLocks noChangeAspect="1" noChangeArrowheads="1"/>
          </p:cNvPicPr>
          <p:nvPr/>
        </p:nvPicPr>
        <p:blipFill>
          <a:blip r:embed="rId3"/>
          <a:srcRect/>
          <a:stretch>
            <a:fillRect/>
          </a:stretch>
        </p:blipFill>
        <p:spPr bwMode="auto">
          <a:xfrm>
            <a:off x="4645025" y="3648075"/>
            <a:ext cx="3854450" cy="2568575"/>
          </a:xfrm>
          <a:prstGeom prst="rect">
            <a:avLst/>
          </a:prstGeom>
          <a:noFill/>
          <a:ln w="9525">
            <a:noFill/>
            <a:miter lim="800000"/>
            <a:headEnd/>
            <a:tailEnd/>
          </a:ln>
        </p:spPr>
      </p:pic>
      <p:pic>
        <p:nvPicPr>
          <p:cNvPr id="28676" name="Picture 2" descr="C:\Users\CQuilliam\AppData\Local\Microsoft\Windows\Temporary Internet Files\Content.Outlook\4ROIUZ1C\Barbara--Image207.jpg"/>
          <p:cNvPicPr>
            <a:picLocks noChangeAspect="1" noChangeArrowheads="1"/>
          </p:cNvPicPr>
          <p:nvPr/>
        </p:nvPicPr>
        <p:blipFill>
          <a:blip r:embed="rId4"/>
          <a:srcRect/>
          <a:stretch>
            <a:fillRect/>
          </a:stretch>
        </p:blipFill>
        <p:spPr bwMode="auto">
          <a:xfrm>
            <a:off x="4645025" y="1717675"/>
            <a:ext cx="3854450" cy="2568575"/>
          </a:xfrm>
          <a:prstGeom prst="rect">
            <a:avLst/>
          </a:prstGeom>
          <a:noFill/>
          <a:ln w="9525">
            <a:noFill/>
            <a:miter lim="800000"/>
            <a:headEnd/>
            <a:tailEnd/>
          </a:ln>
        </p:spPr>
      </p:pic>
      <p:sp>
        <p:nvSpPr>
          <p:cNvPr id="7" name="TextBox 6"/>
          <p:cNvSpPr txBox="1"/>
          <p:nvPr/>
        </p:nvSpPr>
        <p:spPr>
          <a:xfrm>
            <a:off x="652463" y="1717675"/>
            <a:ext cx="3752850" cy="4062413"/>
          </a:xfrm>
          <a:prstGeom prst="rect">
            <a:avLst/>
          </a:prstGeom>
          <a:noFill/>
        </p:spPr>
        <p:txBody>
          <a:bodyPr>
            <a:spAutoFit/>
          </a:bodyPr>
          <a:lstStyle/>
          <a:p>
            <a:pPr marL="285750" indent="-285750">
              <a:buClr>
                <a:srgbClr val="009E9D"/>
              </a:buClr>
              <a:buFont typeface="Arial"/>
              <a:buChar char="•"/>
              <a:defRPr/>
            </a:pPr>
            <a:r>
              <a:rPr lang="en-GB" sz="2000" dirty="0">
                <a:solidFill>
                  <a:srgbClr val="969494"/>
                </a:solidFill>
                <a:cs typeface="MS PGothic" charset="0"/>
              </a:rPr>
              <a:t>Getting settled back at home</a:t>
            </a:r>
          </a:p>
          <a:p>
            <a:pPr>
              <a:buFont typeface="Arial" pitchFamily="34" charset="0"/>
              <a:buChar char="•"/>
              <a:defRPr/>
            </a:pPr>
            <a:endParaRPr lang="en-GB" dirty="0">
              <a:solidFill>
                <a:srgbClr val="969494"/>
              </a:solidFill>
              <a:cs typeface="MS PGothic" charset="0"/>
            </a:endParaRPr>
          </a:p>
          <a:p>
            <a:pPr marL="285750" indent="-285750">
              <a:buClr>
                <a:srgbClr val="009E9D"/>
              </a:buClr>
              <a:buFont typeface="Arial"/>
              <a:buChar char="•"/>
              <a:defRPr/>
            </a:pPr>
            <a:r>
              <a:rPr lang="en-GB" sz="2000" dirty="0">
                <a:solidFill>
                  <a:srgbClr val="969494"/>
                </a:solidFill>
                <a:cs typeface="MS PGothic" charset="0"/>
              </a:rPr>
              <a:t>Someone to do the shopping, make a cup of tea and have a chat</a:t>
            </a:r>
            <a:br>
              <a:rPr lang="en-GB" sz="2000" dirty="0">
                <a:solidFill>
                  <a:srgbClr val="969494"/>
                </a:solidFill>
                <a:cs typeface="MS PGothic" charset="0"/>
              </a:rPr>
            </a:br>
            <a:endParaRPr lang="en-GB" sz="2000" dirty="0">
              <a:solidFill>
                <a:srgbClr val="969494"/>
              </a:solidFill>
              <a:cs typeface="MS PGothic" charset="0"/>
            </a:endParaRPr>
          </a:p>
          <a:p>
            <a:pPr marL="285750" indent="-285750">
              <a:buClr>
                <a:srgbClr val="009E9D"/>
              </a:buClr>
              <a:buFont typeface="Arial"/>
              <a:buChar char="•"/>
              <a:defRPr/>
            </a:pPr>
            <a:r>
              <a:rPr lang="en-GB" sz="2000" dirty="0">
                <a:solidFill>
                  <a:srgbClr val="969494"/>
                </a:solidFill>
                <a:cs typeface="MS PGothic" charset="0"/>
              </a:rPr>
              <a:t>Making sure customers get all the benefits they’re entitled to so that they don’t have to struggle financially</a:t>
            </a:r>
          </a:p>
          <a:p>
            <a:pPr marL="285750" indent="-285750">
              <a:buClr>
                <a:srgbClr val="009E9D"/>
              </a:buClr>
              <a:buFont typeface="Arial"/>
              <a:buChar char="•"/>
              <a:defRPr/>
            </a:pPr>
            <a:endParaRPr lang="en-GB" sz="2000" dirty="0">
              <a:solidFill>
                <a:srgbClr val="969494"/>
              </a:solidFill>
              <a:cs typeface="MS PGothic" charset="0"/>
            </a:endParaRPr>
          </a:p>
          <a:p>
            <a:pPr marL="285750" indent="-285750">
              <a:buClr>
                <a:srgbClr val="009E9D"/>
              </a:buClr>
              <a:buFont typeface="Arial"/>
              <a:buChar char="•"/>
              <a:defRPr/>
            </a:pPr>
            <a:r>
              <a:rPr lang="en-GB" sz="2000" dirty="0">
                <a:solidFill>
                  <a:srgbClr val="969494"/>
                </a:solidFill>
                <a:cs typeface="MS PGothic" charset="0"/>
              </a:rPr>
              <a:t>Dealing with correspondence and making applications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5"/>
          <p:cNvSpPr>
            <a:spLocks noGrp="1"/>
          </p:cNvSpPr>
          <p:nvPr>
            <p:ph type="body" sz="quarter" idx="11"/>
          </p:nvPr>
        </p:nvSpPr>
        <p:spPr bwMode="auto">
          <a:xfrm>
            <a:off x="652463" y="1028700"/>
            <a:ext cx="7399337" cy="538163"/>
          </a:xfrm>
          <a:noFill/>
          <a:ln>
            <a:miter lim="800000"/>
            <a:headEnd/>
            <a:tailEnd/>
          </a:ln>
        </p:spPr>
        <p:txBody>
          <a:bodyPr wrap="square" tIns="45720" rIns="91440" numCol="1" anchor="t" anchorCtr="0" compatLnSpc="1">
            <a:prstTxWarp prst="textNoShape">
              <a:avLst/>
            </a:prstTxWarp>
          </a:bodyPr>
          <a:lstStyle/>
          <a:p>
            <a:r>
              <a:rPr lang="en-US" smtClean="0"/>
              <a:t>Housing brings:</a:t>
            </a:r>
          </a:p>
        </p:txBody>
      </p:sp>
      <p:sp>
        <p:nvSpPr>
          <p:cNvPr id="7" name="Text Placeholder 6"/>
          <p:cNvSpPr>
            <a:spLocks noGrp="1"/>
          </p:cNvSpPr>
          <p:nvPr>
            <p:ph type="body" sz="quarter" idx="12"/>
          </p:nvPr>
        </p:nvSpPr>
        <p:spPr>
          <a:xfrm>
            <a:off x="652463" y="1838325"/>
            <a:ext cx="7042150" cy="4370388"/>
          </a:xfrm>
        </p:spPr>
        <p:txBody>
          <a:bodyPr/>
          <a:lstStyle/>
          <a:p>
            <a:pPr>
              <a:defRPr/>
            </a:pPr>
            <a:r>
              <a:rPr lang="en-GB" sz="2400" b="1" dirty="0" smtClean="0"/>
              <a:t>Ability to join up </a:t>
            </a:r>
            <a:r>
              <a:rPr lang="en-GB" sz="2400" dirty="0" smtClean="0"/>
              <a:t>health, social care and housing</a:t>
            </a:r>
            <a:br>
              <a:rPr lang="en-GB" sz="2400" dirty="0" smtClean="0"/>
            </a:br>
            <a:endParaRPr lang="en-GB" sz="2400" dirty="0" smtClean="0"/>
          </a:p>
          <a:p>
            <a:pPr>
              <a:defRPr/>
            </a:pPr>
            <a:r>
              <a:rPr lang="en-GB" sz="2400" b="1" dirty="0" smtClean="0"/>
              <a:t>On the ground understanding </a:t>
            </a:r>
            <a:r>
              <a:rPr lang="en-GB" sz="2400" dirty="0" smtClean="0"/>
              <a:t>of customers and their needs</a:t>
            </a:r>
          </a:p>
          <a:p>
            <a:pPr marL="0" indent="0">
              <a:buFont typeface="Arial" charset="0"/>
              <a:buNone/>
              <a:defRPr/>
            </a:pPr>
            <a:endParaRPr lang="en-GB" sz="2400" dirty="0"/>
          </a:p>
          <a:p>
            <a:pPr>
              <a:defRPr/>
            </a:pPr>
            <a:r>
              <a:rPr lang="en-GB" sz="2400" b="1" dirty="0" smtClean="0"/>
              <a:t>Financially strong </a:t>
            </a:r>
            <a:r>
              <a:rPr lang="en-GB" sz="2400" dirty="0" smtClean="0"/>
              <a:t>with a secure income stream </a:t>
            </a:r>
            <a:br>
              <a:rPr lang="en-GB" sz="2400" dirty="0" smtClean="0"/>
            </a:br>
            <a:endParaRPr lang="en-GB" sz="2400" dirty="0" smtClean="0"/>
          </a:p>
          <a:p>
            <a:pPr>
              <a:defRPr/>
            </a:pPr>
            <a:r>
              <a:rPr lang="en-GB" sz="2400" dirty="0" smtClean="0"/>
              <a:t>The vision to </a:t>
            </a:r>
            <a:r>
              <a:rPr lang="en-GB" sz="2400" b="1" dirty="0" smtClean="0"/>
              <a:t>enable our customers to be more independent</a:t>
            </a:r>
          </a:p>
          <a:p>
            <a:pPr marL="666000" indent="-342000">
              <a:buSzPct val="60000"/>
              <a:buFont typeface="Courier New"/>
              <a:buChar char="o"/>
              <a:defRPr/>
            </a:pPr>
            <a:endParaRPr lang="en-US" dirty="0"/>
          </a:p>
          <a:p>
            <a:pPr marL="666000" indent="-342000">
              <a:buSzPct val="60000"/>
              <a:buFont typeface="Courier New"/>
              <a:buChar char="o"/>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1"/>
          <p:cNvSpPr>
            <a:spLocks noGrp="1"/>
          </p:cNvSpPr>
          <p:nvPr>
            <p:ph type="body" sz="quarter" idx="12"/>
          </p:nvPr>
        </p:nvSpPr>
        <p:spPr bwMode="auto">
          <a:noFill/>
          <a:ln>
            <a:miter lim="800000"/>
            <a:headEnd/>
            <a:tailEnd/>
          </a:ln>
        </p:spPr>
        <p:txBody>
          <a:bodyPr wrap="square" numCol="1" anchor="t" anchorCtr="0" compatLnSpc="1">
            <a:prstTxWarp prst="textNoShape">
              <a:avLst/>
            </a:prstTxWarp>
          </a:bodyPr>
          <a:lstStyle/>
          <a:p>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1"/>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3F38F9AD-C4F4-46EA-9F04-3FECFCD01BEA}" type="slidenum">
              <a:rPr lang="en-GB"/>
              <a:pPr/>
              <a:t>2</a:t>
            </a:fld>
            <a:endParaRPr lang="en-GB"/>
          </a:p>
        </p:txBody>
      </p:sp>
      <p:sp>
        <p:nvSpPr>
          <p:cNvPr id="12290" name="Text Placeholder 5"/>
          <p:cNvSpPr>
            <a:spLocks noGrp="1"/>
          </p:cNvSpPr>
          <p:nvPr>
            <p:ph type="body" sz="quarter" idx="11"/>
          </p:nvPr>
        </p:nvSpPr>
        <p:spPr bwMode="auto">
          <a:xfrm>
            <a:off x="652463" y="1028700"/>
            <a:ext cx="7399337" cy="538163"/>
          </a:xfrm>
          <a:noFill/>
          <a:ln>
            <a:miter lim="800000"/>
            <a:headEnd/>
            <a:tailEnd/>
          </a:ln>
        </p:spPr>
        <p:txBody>
          <a:bodyPr wrap="square" tIns="45720" rIns="91440" numCol="1" anchor="t" anchorCtr="0" compatLnSpc="1">
            <a:prstTxWarp prst="textNoShape">
              <a:avLst/>
            </a:prstTxWarp>
          </a:bodyPr>
          <a:lstStyle/>
          <a:p>
            <a:r>
              <a:rPr lang="en-GB" smtClean="0"/>
              <a:t>Metropolitan in numbers</a:t>
            </a:r>
          </a:p>
        </p:txBody>
      </p:sp>
      <p:grpSp>
        <p:nvGrpSpPr>
          <p:cNvPr id="12291" name="Group 3"/>
          <p:cNvGrpSpPr>
            <a:grpSpLocks/>
          </p:cNvGrpSpPr>
          <p:nvPr/>
        </p:nvGrpSpPr>
        <p:grpSpPr bwMode="auto">
          <a:xfrm>
            <a:off x="4156075" y="1989138"/>
            <a:ext cx="2362200" cy="2154237"/>
            <a:chOff x="1565275" y="3791770"/>
            <a:chExt cx="1904256" cy="1736511"/>
          </a:xfrm>
        </p:grpSpPr>
        <p:sp>
          <p:nvSpPr>
            <p:cNvPr id="5" name="Oval 4"/>
            <p:cNvSpPr/>
            <p:nvPr/>
          </p:nvSpPr>
          <p:spPr>
            <a:xfrm>
              <a:off x="1640780" y="3791770"/>
              <a:ext cx="1746847" cy="1736511"/>
            </a:xfrm>
            <a:prstGeom prst="ellipse">
              <a:avLst/>
            </a:prstGeom>
            <a:solidFill>
              <a:srgbClr val="189C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7" name="Text Placeholder 20"/>
            <p:cNvSpPr txBox="1">
              <a:spLocks/>
            </p:cNvSpPr>
            <p:nvPr/>
          </p:nvSpPr>
          <p:spPr>
            <a:xfrm>
              <a:off x="1640780" y="4080975"/>
              <a:ext cx="1746847" cy="501630"/>
            </a:xfrm>
            <a:prstGeom prst="rect">
              <a:avLst/>
            </a:prstGeom>
            <a:ln>
              <a:noFill/>
            </a:ln>
          </p:spPr>
          <p:txBody>
            <a:bodyPr/>
            <a:lstStyle/>
            <a:p>
              <a:pPr algn="ctr" eaLnBrk="0" hangingPunct="0">
                <a:spcBef>
                  <a:spcPct val="20000"/>
                </a:spcBef>
                <a:buFont typeface="Arial" charset="0"/>
                <a:buNone/>
                <a:defRPr/>
              </a:pPr>
              <a:r>
                <a:rPr lang="en-US" sz="2800" b="1" dirty="0">
                  <a:solidFill>
                    <a:schemeClr val="bg1"/>
                  </a:solidFill>
                  <a:latin typeface="+mn-lt"/>
                  <a:cs typeface="MS PGothic" charset="0"/>
                </a:rPr>
                <a:t>Over 100</a:t>
              </a:r>
              <a:endParaRPr lang="en-US" sz="2800" b="1" dirty="0">
                <a:solidFill>
                  <a:schemeClr val="bg1"/>
                </a:solidFill>
                <a:latin typeface="+mn-lt"/>
                <a:cs typeface="MS PGothic" charset="0"/>
              </a:endParaRPr>
            </a:p>
          </p:txBody>
        </p:sp>
        <p:sp>
          <p:nvSpPr>
            <p:cNvPr id="8" name="Text Placeholder 21"/>
            <p:cNvSpPr txBox="1">
              <a:spLocks/>
            </p:cNvSpPr>
            <p:nvPr/>
          </p:nvSpPr>
          <p:spPr>
            <a:xfrm>
              <a:off x="1565275" y="4523741"/>
              <a:ext cx="1904256" cy="1004540"/>
            </a:xfrm>
            <a:prstGeom prst="rect">
              <a:avLst/>
            </a:prstGeom>
            <a:ln>
              <a:noFill/>
            </a:ln>
          </p:spPr>
          <p:txBody>
            <a:bodyPr/>
            <a:lstStyle/>
            <a:p>
              <a:pPr algn="ctr" eaLnBrk="0" hangingPunct="0">
                <a:spcBef>
                  <a:spcPct val="20000"/>
                </a:spcBef>
                <a:buFont typeface="Arial" charset="0"/>
                <a:buNone/>
                <a:defRPr/>
              </a:pPr>
              <a:r>
                <a:rPr lang="en-US" sz="2000" dirty="0">
                  <a:solidFill>
                    <a:srgbClr val="FFFFFF"/>
                  </a:solidFill>
                  <a:latin typeface="+mn-lt"/>
                  <a:cs typeface="MS PGothic" charset="0"/>
                </a:rPr>
                <a:t>Local authority areas covered</a:t>
              </a:r>
              <a:endParaRPr lang="en-US" sz="2000" dirty="0">
                <a:solidFill>
                  <a:srgbClr val="FFFFFF"/>
                </a:solidFill>
                <a:latin typeface="+mn-lt"/>
                <a:cs typeface="MS PGothic" charset="0"/>
              </a:endParaRPr>
            </a:p>
          </p:txBody>
        </p:sp>
      </p:grpSp>
      <p:grpSp>
        <p:nvGrpSpPr>
          <p:cNvPr id="12292" name="Group 8"/>
          <p:cNvGrpSpPr>
            <a:grpSpLocks/>
          </p:cNvGrpSpPr>
          <p:nvPr/>
        </p:nvGrpSpPr>
        <p:grpSpPr bwMode="auto">
          <a:xfrm>
            <a:off x="5722938" y="3743325"/>
            <a:ext cx="2339975" cy="2135188"/>
            <a:chOff x="3707904" y="3791770"/>
            <a:chExt cx="1904256" cy="1736511"/>
          </a:xfrm>
        </p:grpSpPr>
        <p:sp>
          <p:nvSpPr>
            <p:cNvPr id="10" name="Oval 9"/>
            <p:cNvSpPr/>
            <p:nvPr/>
          </p:nvSpPr>
          <p:spPr>
            <a:xfrm>
              <a:off x="3782834" y="3791770"/>
              <a:ext cx="1747936" cy="1736511"/>
            </a:xfrm>
            <a:prstGeom prst="ellipse">
              <a:avLst/>
            </a:prstGeom>
            <a:solidFill>
              <a:srgbClr val="A3408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1" name="Text Placeholder 20"/>
            <p:cNvSpPr txBox="1">
              <a:spLocks/>
            </p:cNvSpPr>
            <p:nvPr/>
          </p:nvSpPr>
          <p:spPr>
            <a:xfrm>
              <a:off x="3782834" y="4117124"/>
              <a:ext cx="1747936" cy="500941"/>
            </a:xfrm>
            <a:prstGeom prst="rect">
              <a:avLst/>
            </a:prstGeom>
            <a:ln>
              <a:noFill/>
            </a:ln>
          </p:spPr>
          <p:txBody>
            <a:bodyPr/>
            <a:lstStyle/>
            <a:p>
              <a:pPr algn="ctr" eaLnBrk="0" hangingPunct="0">
                <a:spcBef>
                  <a:spcPct val="20000"/>
                </a:spcBef>
                <a:buFont typeface="Arial" charset="0"/>
                <a:buNone/>
                <a:defRPr/>
              </a:pPr>
              <a:r>
                <a:rPr lang="en-US" sz="2800" b="1" dirty="0">
                  <a:solidFill>
                    <a:schemeClr val="bg1"/>
                  </a:solidFill>
                  <a:latin typeface="+mn-lt"/>
                  <a:cs typeface="MS PGothic" charset="0"/>
                </a:rPr>
                <a:t>10,000</a:t>
              </a:r>
              <a:endParaRPr lang="en-US" sz="2800" b="1" dirty="0">
                <a:solidFill>
                  <a:schemeClr val="bg1"/>
                </a:solidFill>
                <a:latin typeface="+mn-lt"/>
                <a:cs typeface="MS PGothic" charset="0"/>
              </a:endParaRPr>
            </a:p>
          </p:txBody>
        </p:sp>
        <p:sp>
          <p:nvSpPr>
            <p:cNvPr id="12" name="Text Placeholder 21"/>
            <p:cNvSpPr txBox="1">
              <a:spLocks/>
            </p:cNvSpPr>
            <p:nvPr/>
          </p:nvSpPr>
          <p:spPr>
            <a:xfrm>
              <a:off x="3707904" y="4523816"/>
              <a:ext cx="1904256" cy="1004465"/>
            </a:xfrm>
            <a:prstGeom prst="rect">
              <a:avLst/>
            </a:prstGeom>
            <a:ln>
              <a:noFill/>
            </a:ln>
          </p:spPr>
          <p:txBody>
            <a:bodyPr/>
            <a:lstStyle/>
            <a:p>
              <a:pPr algn="ctr" eaLnBrk="0" hangingPunct="0">
                <a:spcBef>
                  <a:spcPct val="20000"/>
                </a:spcBef>
                <a:buFont typeface="Arial" charset="0"/>
                <a:buNone/>
                <a:defRPr/>
              </a:pPr>
              <a:r>
                <a:rPr lang="en-US" sz="1600" dirty="0">
                  <a:solidFill>
                    <a:srgbClr val="FFFFFF"/>
                  </a:solidFill>
                  <a:latin typeface="+mn-lt"/>
                  <a:cs typeface="MS PGothic" charset="0"/>
                </a:rPr>
                <a:t>General needs </a:t>
              </a:r>
            </a:p>
            <a:p>
              <a:pPr algn="ctr" eaLnBrk="0" hangingPunct="0">
                <a:spcBef>
                  <a:spcPct val="20000"/>
                </a:spcBef>
                <a:buFont typeface="Arial" charset="0"/>
                <a:buNone/>
                <a:defRPr/>
              </a:pPr>
              <a:r>
                <a:rPr lang="en-US" sz="1600" dirty="0">
                  <a:solidFill>
                    <a:srgbClr val="FFFFFF"/>
                  </a:solidFill>
                  <a:latin typeface="+mn-lt"/>
                  <a:cs typeface="MS PGothic" charset="0"/>
                </a:rPr>
                <a:t>homes housing </a:t>
              </a:r>
            </a:p>
            <a:p>
              <a:pPr algn="ctr" eaLnBrk="0" hangingPunct="0">
                <a:spcBef>
                  <a:spcPct val="20000"/>
                </a:spcBef>
                <a:buFont typeface="Arial" charset="0"/>
                <a:buNone/>
                <a:defRPr/>
              </a:pPr>
              <a:r>
                <a:rPr lang="en-US" sz="1600" dirty="0">
                  <a:solidFill>
                    <a:srgbClr val="FFFFFF"/>
                  </a:solidFill>
                  <a:latin typeface="+mn-lt"/>
                  <a:cs typeface="MS PGothic" charset="0"/>
                </a:rPr>
                <a:t>older people</a:t>
              </a:r>
              <a:endParaRPr lang="en-US" sz="1600" dirty="0">
                <a:solidFill>
                  <a:srgbClr val="FFFFFF"/>
                </a:solidFill>
                <a:latin typeface="+mn-lt"/>
                <a:cs typeface="MS PGothic" charset="0"/>
              </a:endParaRPr>
            </a:p>
          </p:txBody>
        </p:sp>
      </p:grpSp>
      <p:grpSp>
        <p:nvGrpSpPr>
          <p:cNvPr id="12293" name="Group 16"/>
          <p:cNvGrpSpPr>
            <a:grpSpLocks/>
          </p:cNvGrpSpPr>
          <p:nvPr/>
        </p:nvGrpSpPr>
        <p:grpSpPr bwMode="auto">
          <a:xfrm>
            <a:off x="2671763" y="3838575"/>
            <a:ext cx="2341562" cy="2133600"/>
            <a:chOff x="3707904" y="3791770"/>
            <a:chExt cx="1904256" cy="1736511"/>
          </a:xfrm>
        </p:grpSpPr>
        <p:sp>
          <p:nvSpPr>
            <p:cNvPr id="18" name="Oval 17"/>
            <p:cNvSpPr/>
            <p:nvPr/>
          </p:nvSpPr>
          <p:spPr>
            <a:xfrm>
              <a:off x="3782783" y="3791770"/>
              <a:ext cx="1748043" cy="1736511"/>
            </a:xfrm>
            <a:prstGeom prst="ellipse">
              <a:avLst/>
            </a:prstGeom>
            <a:solidFill>
              <a:srgbClr val="A3408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9" name="Text Placeholder 20"/>
            <p:cNvSpPr txBox="1">
              <a:spLocks/>
            </p:cNvSpPr>
            <p:nvPr/>
          </p:nvSpPr>
          <p:spPr>
            <a:xfrm>
              <a:off x="3782783" y="4117366"/>
              <a:ext cx="1748043" cy="501314"/>
            </a:xfrm>
            <a:prstGeom prst="rect">
              <a:avLst/>
            </a:prstGeom>
          </p:spPr>
          <p:txBody>
            <a:bodyPr/>
            <a:lstStyle/>
            <a:p>
              <a:pPr algn="ctr" eaLnBrk="0" hangingPunct="0">
                <a:spcBef>
                  <a:spcPct val="20000"/>
                </a:spcBef>
                <a:buFont typeface="Arial" charset="0"/>
                <a:buNone/>
                <a:defRPr/>
              </a:pPr>
              <a:r>
                <a:rPr lang="en-US" sz="2800" b="1" dirty="0">
                  <a:solidFill>
                    <a:schemeClr val="bg1"/>
                  </a:solidFill>
                  <a:latin typeface="+mn-lt"/>
                  <a:cs typeface="MS PGothic" charset="0"/>
                </a:rPr>
                <a:t>6,000</a:t>
              </a:r>
              <a:endParaRPr lang="en-US" sz="2800" b="1" dirty="0">
                <a:solidFill>
                  <a:schemeClr val="bg1"/>
                </a:solidFill>
                <a:latin typeface="+mn-lt"/>
                <a:cs typeface="MS PGothic" charset="0"/>
              </a:endParaRPr>
            </a:p>
          </p:txBody>
        </p:sp>
        <p:sp>
          <p:nvSpPr>
            <p:cNvPr id="20" name="Text Placeholder 21"/>
            <p:cNvSpPr txBox="1">
              <a:spLocks/>
            </p:cNvSpPr>
            <p:nvPr/>
          </p:nvSpPr>
          <p:spPr>
            <a:xfrm>
              <a:off x="3707904" y="4523069"/>
              <a:ext cx="1904256" cy="1005212"/>
            </a:xfrm>
            <a:prstGeom prst="rect">
              <a:avLst/>
            </a:prstGeom>
          </p:spPr>
          <p:txBody>
            <a:bodyPr/>
            <a:lstStyle/>
            <a:p>
              <a:pPr algn="ctr" eaLnBrk="0" hangingPunct="0">
                <a:spcBef>
                  <a:spcPct val="20000"/>
                </a:spcBef>
                <a:buFont typeface="Arial" charset="0"/>
                <a:buNone/>
                <a:defRPr/>
              </a:pPr>
              <a:r>
                <a:rPr lang="en-US" sz="1600" dirty="0">
                  <a:solidFill>
                    <a:srgbClr val="FFFFFF"/>
                  </a:solidFill>
                  <a:latin typeface="+mn-lt"/>
                  <a:cs typeface="MS PGothic" charset="0"/>
                </a:rPr>
                <a:t>Supported and sheltered homes</a:t>
              </a:r>
              <a:endParaRPr lang="en-US" sz="1600" dirty="0">
                <a:solidFill>
                  <a:srgbClr val="FFFFFF"/>
                </a:solidFill>
                <a:latin typeface="+mn-lt"/>
                <a:cs typeface="MS PGothic" charset="0"/>
              </a:endParaRPr>
            </a:p>
          </p:txBody>
        </p:sp>
      </p:grpSp>
      <p:grpSp>
        <p:nvGrpSpPr>
          <p:cNvPr id="12294" name="Group 20"/>
          <p:cNvGrpSpPr>
            <a:grpSpLocks/>
          </p:cNvGrpSpPr>
          <p:nvPr/>
        </p:nvGrpSpPr>
        <p:grpSpPr bwMode="auto">
          <a:xfrm>
            <a:off x="1222375" y="2030413"/>
            <a:ext cx="2362200" cy="2154237"/>
            <a:chOff x="1565275" y="3791770"/>
            <a:chExt cx="1904256" cy="1736511"/>
          </a:xfrm>
        </p:grpSpPr>
        <p:sp>
          <p:nvSpPr>
            <p:cNvPr id="22" name="Oval 21"/>
            <p:cNvSpPr/>
            <p:nvPr/>
          </p:nvSpPr>
          <p:spPr>
            <a:xfrm>
              <a:off x="1640780" y="3791770"/>
              <a:ext cx="1746847" cy="1736511"/>
            </a:xfrm>
            <a:prstGeom prst="ellipse">
              <a:avLst/>
            </a:prstGeom>
            <a:solidFill>
              <a:srgbClr val="189C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23" name="Text Placeholder 20"/>
            <p:cNvSpPr txBox="1">
              <a:spLocks/>
            </p:cNvSpPr>
            <p:nvPr/>
          </p:nvSpPr>
          <p:spPr>
            <a:xfrm>
              <a:off x="1640780" y="4080975"/>
              <a:ext cx="1746847" cy="501630"/>
            </a:xfrm>
            <a:prstGeom prst="rect">
              <a:avLst/>
            </a:prstGeom>
            <a:ln>
              <a:noFill/>
            </a:ln>
          </p:spPr>
          <p:txBody>
            <a:bodyPr/>
            <a:lstStyle/>
            <a:p>
              <a:pPr algn="ctr" eaLnBrk="0" hangingPunct="0">
                <a:spcBef>
                  <a:spcPct val="20000"/>
                </a:spcBef>
                <a:buFont typeface="Arial" charset="0"/>
                <a:buNone/>
                <a:defRPr/>
              </a:pPr>
              <a:r>
                <a:rPr lang="en-US" sz="2800" b="1" dirty="0">
                  <a:solidFill>
                    <a:schemeClr val="bg1"/>
                  </a:solidFill>
                  <a:latin typeface="+mn-lt"/>
                  <a:cs typeface="MS PGothic" charset="0"/>
                </a:rPr>
                <a:t>12</a:t>
              </a:r>
              <a:r>
                <a:rPr lang="en-US" sz="2800" b="1" baseline="30000" dirty="0">
                  <a:solidFill>
                    <a:schemeClr val="bg1"/>
                  </a:solidFill>
                  <a:latin typeface="+mn-lt"/>
                  <a:cs typeface="MS PGothic" charset="0"/>
                </a:rPr>
                <a:t>th</a:t>
              </a:r>
              <a:endParaRPr lang="en-US" sz="2800" b="1" dirty="0">
                <a:solidFill>
                  <a:schemeClr val="bg1"/>
                </a:solidFill>
                <a:latin typeface="+mn-lt"/>
                <a:cs typeface="MS PGothic" charset="0"/>
              </a:endParaRPr>
            </a:p>
          </p:txBody>
        </p:sp>
        <p:sp>
          <p:nvSpPr>
            <p:cNvPr id="24" name="Text Placeholder 21"/>
            <p:cNvSpPr txBox="1">
              <a:spLocks/>
            </p:cNvSpPr>
            <p:nvPr/>
          </p:nvSpPr>
          <p:spPr>
            <a:xfrm>
              <a:off x="1565275" y="4523741"/>
              <a:ext cx="1904256" cy="1004540"/>
            </a:xfrm>
            <a:prstGeom prst="rect">
              <a:avLst/>
            </a:prstGeom>
            <a:ln>
              <a:noFill/>
            </a:ln>
          </p:spPr>
          <p:txBody>
            <a:bodyPr/>
            <a:lstStyle/>
            <a:p>
              <a:pPr algn="ctr" eaLnBrk="0" hangingPunct="0">
                <a:spcBef>
                  <a:spcPct val="20000"/>
                </a:spcBef>
                <a:buFont typeface="Arial" charset="0"/>
                <a:buNone/>
                <a:defRPr/>
              </a:pPr>
              <a:r>
                <a:rPr lang="en-US" sz="1600" dirty="0">
                  <a:solidFill>
                    <a:srgbClr val="FFFFFF"/>
                  </a:solidFill>
                  <a:latin typeface="+mn-lt"/>
                  <a:cs typeface="MS PGothic" charset="0"/>
                </a:rPr>
                <a:t>Largest provider </a:t>
              </a:r>
              <a:br>
                <a:rPr lang="en-US" sz="1600" dirty="0">
                  <a:solidFill>
                    <a:srgbClr val="FFFFFF"/>
                  </a:solidFill>
                  <a:latin typeface="+mn-lt"/>
                  <a:cs typeface="MS PGothic" charset="0"/>
                </a:rPr>
              </a:br>
              <a:r>
                <a:rPr lang="en-US" sz="1600" dirty="0">
                  <a:solidFill>
                    <a:srgbClr val="FFFFFF"/>
                  </a:solidFill>
                  <a:latin typeface="+mn-lt"/>
                  <a:cs typeface="MS PGothic" charset="0"/>
                </a:rPr>
                <a:t>of older people’s housing</a:t>
              </a:r>
              <a:endParaRPr lang="en-US" sz="1600" dirty="0">
                <a:solidFill>
                  <a:srgbClr val="FFFFFF"/>
                </a:solidFill>
                <a:latin typeface="+mn-lt"/>
                <a:cs typeface="MS PGothic"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1"/>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97BCECE9-C615-4EAE-8842-19142DE50084}" type="slidenum">
              <a:rPr lang="en-GB"/>
              <a:pPr/>
              <a:t>3</a:t>
            </a:fld>
            <a:endParaRPr lang="en-GB"/>
          </a:p>
        </p:txBody>
      </p:sp>
      <p:sp>
        <p:nvSpPr>
          <p:cNvPr id="14338" name="Text Placeholder 2"/>
          <p:cNvSpPr>
            <a:spLocks noGrp="1"/>
          </p:cNvSpPr>
          <p:nvPr>
            <p:ph type="body" sz="quarter" idx="11"/>
          </p:nvPr>
        </p:nvSpPr>
        <p:spPr bwMode="auto">
          <a:xfrm>
            <a:off x="652463" y="1028700"/>
            <a:ext cx="7399337" cy="538163"/>
          </a:xfrm>
          <a:noFill/>
          <a:ln>
            <a:miter lim="800000"/>
            <a:headEnd/>
            <a:tailEnd/>
          </a:ln>
        </p:spPr>
        <p:txBody>
          <a:bodyPr wrap="square" tIns="45720" rIns="91440" numCol="1" anchor="t" anchorCtr="0" compatLnSpc="1">
            <a:prstTxWarp prst="textNoShape">
              <a:avLst/>
            </a:prstTxWarp>
          </a:bodyPr>
          <a:lstStyle/>
          <a:p>
            <a:r>
              <a:rPr lang="en-US" smtClean="0"/>
              <a:t>About Metropolitan</a:t>
            </a:r>
          </a:p>
        </p:txBody>
      </p:sp>
      <p:sp>
        <p:nvSpPr>
          <p:cNvPr id="14339" name="Text Placeholder 3"/>
          <p:cNvSpPr>
            <a:spLocks noGrp="1"/>
          </p:cNvSpPr>
          <p:nvPr>
            <p:ph type="body" sz="quarter" idx="12"/>
          </p:nvPr>
        </p:nvSpPr>
        <p:spPr bwMode="auto">
          <a:xfrm>
            <a:off x="652463" y="1795463"/>
            <a:ext cx="4727575" cy="4270375"/>
          </a:xfrm>
          <a:noFill/>
          <a:ln>
            <a:miter lim="800000"/>
            <a:headEnd/>
            <a:tailEnd/>
          </a:ln>
        </p:spPr>
        <p:txBody>
          <a:bodyPr wrap="square" numCol="1" anchor="t" anchorCtr="0" compatLnSpc="1">
            <a:prstTxWarp prst="textNoShape">
              <a:avLst/>
            </a:prstTxWarp>
          </a:bodyPr>
          <a:lstStyle/>
          <a:p>
            <a:pPr>
              <a:buFont typeface="Arial" charset="0"/>
              <a:buNone/>
            </a:pPr>
            <a:r>
              <a:rPr lang="en-US" sz="2400" b="1" smtClean="0"/>
              <a:t>What we deliver:</a:t>
            </a:r>
            <a:endParaRPr lang="en-US" sz="2400" smtClean="0"/>
          </a:p>
          <a:p>
            <a:r>
              <a:rPr lang="en-US" sz="2400" smtClean="0"/>
              <a:t>Supported and sheltered housing</a:t>
            </a:r>
          </a:p>
          <a:p>
            <a:r>
              <a:rPr lang="en-US" sz="2400" smtClean="0"/>
              <a:t>Extra care</a:t>
            </a:r>
          </a:p>
          <a:p>
            <a:r>
              <a:rPr lang="en-US" sz="2400" smtClean="0"/>
              <a:t>Floating support</a:t>
            </a:r>
          </a:p>
          <a:p>
            <a:r>
              <a:rPr lang="en-US" sz="2400" smtClean="0"/>
              <a:t>Home from hospital</a:t>
            </a:r>
          </a:p>
          <a:p>
            <a:r>
              <a:rPr lang="en-US" sz="2400" smtClean="0"/>
              <a:t>Mental health services</a:t>
            </a:r>
          </a:p>
          <a:p>
            <a:r>
              <a:rPr lang="en-US" sz="2400" smtClean="0"/>
              <a:t>Learning disability services</a:t>
            </a:r>
          </a:p>
        </p:txBody>
      </p:sp>
      <p:sp>
        <p:nvSpPr>
          <p:cNvPr id="6" name="Text Placeholder 3"/>
          <p:cNvSpPr txBox="1">
            <a:spLocks/>
          </p:cNvSpPr>
          <p:nvPr/>
        </p:nvSpPr>
        <p:spPr>
          <a:xfrm>
            <a:off x="5380038" y="1806575"/>
            <a:ext cx="3176587" cy="4270375"/>
          </a:xfrm>
          <a:prstGeom prst="rect">
            <a:avLst/>
          </a:prstGeom>
        </p:spPr>
        <p:txBody>
          <a:bodyPr lIns="0" tIns="0" rIns="0" bIns="0"/>
          <a:lstStyle/>
          <a:p>
            <a:pPr marL="342900" indent="-342900" eaLnBrk="0" hangingPunct="0">
              <a:spcBef>
                <a:spcPct val="20000"/>
              </a:spcBef>
              <a:buClr>
                <a:srgbClr val="009E9D"/>
              </a:buClr>
              <a:buFont typeface="Arial" charset="0"/>
              <a:buNone/>
              <a:defRPr/>
            </a:pPr>
            <a:r>
              <a:rPr lang="en-US" sz="2400" b="1" dirty="0">
                <a:solidFill>
                  <a:srgbClr val="969494"/>
                </a:solidFill>
                <a:latin typeface="+mn-lt"/>
                <a:cs typeface="MS PGothic" charset="0"/>
              </a:rPr>
              <a:t>Our partners:</a:t>
            </a:r>
            <a:endParaRPr lang="en-US" sz="2400" dirty="0">
              <a:solidFill>
                <a:srgbClr val="969494"/>
              </a:solidFill>
              <a:latin typeface="+mn-lt"/>
              <a:cs typeface="MS PGothic" charset="0"/>
            </a:endParaRPr>
          </a:p>
          <a:p>
            <a:pPr marL="342900" indent="-342900" eaLnBrk="0" hangingPunct="0">
              <a:spcBef>
                <a:spcPct val="20000"/>
              </a:spcBef>
              <a:buClr>
                <a:srgbClr val="009E9D"/>
              </a:buClr>
              <a:buFont typeface="Arial" charset="0"/>
              <a:buChar char="•"/>
              <a:defRPr/>
            </a:pPr>
            <a:r>
              <a:rPr lang="en-US" sz="2400" dirty="0">
                <a:solidFill>
                  <a:srgbClr val="969494"/>
                </a:solidFill>
                <a:latin typeface="+mn-lt"/>
                <a:cs typeface="MS PGothic" charset="0"/>
              </a:rPr>
              <a:t>Better Care Fund</a:t>
            </a:r>
          </a:p>
          <a:p>
            <a:pPr marL="342900" indent="-342900" eaLnBrk="0" hangingPunct="0">
              <a:spcBef>
                <a:spcPct val="20000"/>
              </a:spcBef>
              <a:buClr>
                <a:srgbClr val="009E9D"/>
              </a:buClr>
              <a:buFont typeface="Arial" charset="0"/>
              <a:buChar char="•"/>
              <a:defRPr/>
            </a:pPr>
            <a:r>
              <a:rPr lang="en-US" sz="2400" dirty="0">
                <a:solidFill>
                  <a:srgbClr val="969494"/>
                </a:solidFill>
                <a:latin typeface="+mn-lt"/>
                <a:cs typeface="MS PGothic" charset="0"/>
              </a:rPr>
              <a:t>Local Authority Commissioners</a:t>
            </a:r>
          </a:p>
          <a:p>
            <a:pPr marL="342900" indent="-342900" eaLnBrk="0" hangingPunct="0">
              <a:spcBef>
                <a:spcPct val="20000"/>
              </a:spcBef>
              <a:buClr>
                <a:srgbClr val="009E9D"/>
              </a:buClr>
              <a:buFont typeface="Arial" charset="0"/>
              <a:buChar char="•"/>
              <a:defRPr/>
            </a:pPr>
            <a:r>
              <a:rPr lang="en-US" sz="2400" dirty="0">
                <a:solidFill>
                  <a:srgbClr val="969494"/>
                </a:solidFill>
                <a:latin typeface="+mn-lt"/>
                <a:cs typeface="MS PGothic" charset="0"/>
              </a:rPr>
              <a:t>NHS</a:t>
            </a:r>
            <a:endParaRPr lang="en-US" sz="2400" dirty="0">
              <a:solidFill>
                <a:srgbClr val="969494"/>
              </a:solidFill>
              <a:latin typeface="+mn-lt"/>
              <a:cs typeface="MS PGothic"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1"/>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A1D10222-B4F2-4E7C-81BA-AFAABC016530}" type="slidenum">
              <a:rPr lang="en-GB"/>
              <a:pPr/>
              <a:t>4</a:t>
            </a:fld>
            <a:endParaRPr lang="en-GB"/>
          </a:p>
        </p:txBody>
      </p:sp>
      <p:sp>
        <p:nvSpPr>
          <p:cNvPr id="16386" name="Text Placeholder 2"/>
          <p:cNvSpPr>
            <a:spLocks noGrp="1"/>
          </p:cNvSpPr>
          <p:nvPr>
            <p:ph type="body" sz="quarter" idx="11"/>
          </p:nvPr>
        </p:nvSpPr>
        <p:spPr bwMode="auto">
          <a:xfrm>
            <a:off x="652463" y="1028700"/>
            <a:ext cx="7399337" cy="538163"/>
          </a:xfrm>
          <a:noFill/>
          <a:ln>
            <a:miter lim="800000"/>
            <a:headEnd/>
            <a:tailEnd/>
          </a:ln>
        </p:spPr>
        <p:txBody>
          <a:bodyPr wrap="square" tIns="45720" rIns="91440" numCol="1" anchor="t" anchorCtr="0" compatLnSpc="1">
            <a:prstTxWarp prst="textNoShape">
              <a:avLst/>
            </a:prstTxWarp>
          </a:bodyPr>
          <a:lstStyle/>
          <a:p>
            <a:r>
              <a:rPr lang="en-US" smtClean="0"/>
              <a:t>The challenges in health and social care</a:t>
            </a:r>
          </a:p>
        </p:txBody>
      </p:sp>
      <p:sp>
        <p:nvSpPr>
          <p:cNvPr id="16387" name="Text Placeholder 3"/>
          <p:cNvSpPr>
            <a:spLocks noGrp="1"/>
          </p:cNvSpPr>
          <p:nvPr>
            <p:ph type="body" sz="quarter" idx="12"/>
          </p:nvPr>
        </p:nvSpPr>
        <p:spPr bwMode="auto">
          <a:xfrm>
            <a:off x="652463" y="1795463"/>
            <a:ext cx="3178175" cy="4270375"/>
          </a:xfrm>
          <a:noFill/>
          <a:ln>
            <a:miter lim="800000"/>
            <a:headEnd/>
            <a:tailEnd/>
          </a:ln>
        </p:spPr>
        <p:txBody>
          <a:bodyPr wrap="square" numCol="1" anchor="t" anchorCtr="0" compatLnSpc="1">
            <a:prstTxWarp prst="textNoShape">
              <a:avLst/>
            </a:prstTxWarp>
          </a:bodyPr>
          <a:lstStyle/>
          <a:p>
            <a:r>
              <a:rPr lang="en-US" sz="2000" smtClean="0"/>
              <a:t>Changing </a:t>
            </a:r>
            <a:r>
              <a:rPr lang="en-US" sz="2000" b="1" smtClean="0"/>
              <a:t>government policy</a:t>
            </a:r>
          </a:p>
          <a:p>
            <a:endParaRPr lang="en-US" sz="1000" b="1" smtClean="0"/>
          </a:p>
          <a:p>
            <a:r>
              <a:rPr lang="en-US" sz="2000" smtClean="0"/>
              <a:t>Changing </a:t>
            </a:r>
            <a:r>
              <a:rPr lang="en-US" sz="2000" b="1" smtClean="0"/>
              <a:t>market</a:t>
            </a:r>
          </a:p>
          <a:p>
            <a:pPr>
              <a:buFont typeface="Arial" charset="0"/>
              <a:buNone/>
            </a:pPr>
            <a:endParaRPr lang="en-US" sz="1000" smtClean="0"/>
          </a:p>
          <a:p>
            <a:r>
              <a:rPr lang="en-US" sz="2000" smtClean="0"/>
              <a:t>Capacity building and </a:t>
            </a:r>
            <a:r>
              <a:rPr lang="en-US" sz="2000" b="1" smtClean="0"/>
              <a:t>skills</a:t>
            </a:r>
          </a:p>
          <a:p>
            <a:endParaRPr lang="en-US" sz="1000" b="1" smtClean="0"/>
          </a:p>
          <a:p>
            <a:r>
              <a:rPr lang="en-US" sz="2000" b="1" smtClean="0"/>
              <a:t>Fragmented services </a:t>
            </a:r>
            <a:r>
              <a:rPr lang="en-US" sz="2000" smtClean="0"/>
              <a:t>across</a:t>
            </a:r>
            <a:r>
              <a:rPr lang="en-US" sz="2000" b="1" smtClean="0"/>
              <a:t> </a:t>
            </a:r>
            <a:r>
              <a:rPr lang="en-US" sz="2000" smtClean="0"/>
              <a:t>health, social care and housing</a:t>
            </a:r>
          </a:p>
          <a:p>
            <a:pPr>
              <a:buFont typeface="Arial" charset="0"/>
              <a:buNone/>
            </a:pPr>
            <a:endParaRPr lang="en-US" sz="1000" b="1" smtClean="0"/>
          </a:p>
          <a:p>
            <a:r>
              <a:rPr lang="en-US" sz="2000" smtClean="0"/>
              <a:t>Access to </a:t>
            </a:r>
            <a:r>
              <a:rPr lang="en-US" sz="2000" b="1" smtClean="0"/>
              <a:t>land </a:t>
            </a:r>
            <a:r>
              <a:rPr lang="en-US" sz="2000" smtClean="0"/>
              <a:t>for supported housing</a:t>
            </a:r>
          </a:p>
          <a:p>
            <a:endParaRPr lang="en-US" sz="1800" b="1" smtClean="0"/>
          </a:p>
          <a:p>
            <a:endParaRPr lang="en-US" sz="1800" smtClean="0"/>
          </a:p>
        </p:txBody>
      </p:sp>
      <p:sp>
        <p:nvSpPr>
          <p:cNvPr id="16388" name="TextBox 8"/>
          <p:cNvSpPr txBox="1">
            <a:spLocks noChangeArrowheads="1"/>
          </p:cNvSpPr>
          <p:nvPr/>
        </p:nvSpPr>
        <p:spPr bwMode="auto">
          <a:xfrm>
            <a:off x="4714875" y="2647950"/>
            <a:ext cx="3990975" cy="1200150"/>
          </a:xfrm>
          <a:prstGeom prst="rect">
            <a:avLst/>
          </a:prstGeom>
          <a:noFill/>
          <a:ln w="9525">
            <a:noFill/>
            <a:miter lim="800000"/>
            <a:headEnd/>
            <a:tailEnd/>
          </a:ln>
        </p:spPr>
        <p:txBody>
          <a:bodyPr>
            <a:spAutoFit/>
          </a:bodyPr>
          <a:lstStyle/>
          <a:p>
            <a:r>
              <a:rPr lang="en-GB" b="1"/>
              <a:t>Councils forced to use emergency cash to pay for social care as funding shortfall grows – </a:t>
            </a:r>
            <a:r>
              <a:rPr lang="en-GB" sz="1400"/>
              <a:t>24 Nov 2017</a:t>
            </a:r>
          </a:p>
          <a:p>
            <a:endParaRPr lang="en-GB"/>
          </a:p>
        </p:txBody>
      </p:sp>
      <p:pic>
        <p:nvPicPr>
          <p:cNvPr id="16389" name="Picture 8" descr="Image result for independent logo"/>
          <p:cNvPicPr>
            <a:picLocks noChangeAspect="1" noChangeArrowheads="1"/>
          </p:cNvPicPr>
          <p:nvPr/>
        </p:nvPicPr>
        <p:blipFill>
          <a:blip r:embed="rId3"/>
          <a:srcRect/>
          <a:stretch>
            <a:fillRect/>
          </a:stretch>
        </p:blipFill>
        <p:spPr bwMode="auto">
          <a:xfrm>
            <a:off x="4672013" y="1962150"/>
            <a:ext cx="3800475" cy="685800"/>
          </a:xfrm>
          <a:prstGeom prst="rect">
            <a:avLst/>
          </a:prstGeom>
          <a:noFill/>
          <a:ln w="9525">
            <a:noFill/>
            <a:miter lim="800000"/>
            <a:headEnd/>
            <a:tailEnd/>
          </a:ln>
        </p:spPr>
      </p:pic>
      <p:sp>
        <p:nvSpPr>
          <p:cNvPr id="12" name="Rectangle 11"/>
          <p:cNvSpPr/>
          <p:nvPr/>
        </p:nvSpPr>
        <p:spPr>
          <a:xfrm>
            <a:off x="4524375" y="1795463"/>
            <a:ext cx="4181475" cy="1909762"/>
          </a:xfrm>
          <a:prstGeom prst="rect">
            <a:avLst/>
          </a:prstGeom>
          <a:no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6391" name="AutoShape 10" descr="Image result for financial time log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16392" name="AutoShape 12" descr="Image result for financial time log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16393" name="Picture 14" descr="Image result for financial time logo"/>
          <p:cNvPicPr>
            <a:picLocks noChangeAspect="1" noChangeArrowheads="1"/>
          </p:cNvPicPr>
          <p:nvPr/>
        </p:nvPicPr>
        <p:blipFill>
          <a:blip r:embed="rId4"/>
          <a:srcRect/>
          <a:stretch>
            <a:fillRect/>
          </a:stretch>
        </p:blipFill>
        <p:spPr bwMode="auto">
          <a:xfrm>
            <a:off x="4519613" y="3986213"/>
            <a:ext cx="5243512" cy="1393825"/>
          </a:xfrm>
          <a:prstGeom prst="rect">
            <a:avLst/>
          </a:prstGeom>
          <a:noFill/>
          <a:ln w="9525">
            <a:noFill/>
            <a:miter lim="800000"/>
            <a:headEnd/>
            <a:tailEnd/>
          </a:ln>
        </p:spPr>
      </p:pic>
      <p:sp>
        <p:nvSpPr>
          <p:cNvPr id="17" name="Rectangle 16"/>
          <p:cNvSpPr/>
          <p:nvPr/>
        </p:nvSpPr>
        <p:spPr>
          <a:xfrm>
            <a:off x="4529138" y="3986213"/>
            <a:ext cx="4181475" cy="1909762"/>
          </a:xfrm>
          <a:prstGeom prst="rect">
            <a:avLst/>
          </a:prstGeom>
          <a:no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6395" name="Rectangle 12"/>
          <p:cNvSpPr>
            <a:spLocks noChangeArrowheads="1"/>
          </p:cNvSpPr>
          <p:nvPr/>
        </p:nvSpPr>
        <p:spPr bwMode="auto">
          <a:xfrm>
            <a:off x="4624388" y="5249863"/>
            <a:ext cx="4186237" cy="646112"/>
          </a:xfrm>
          <a:prstGeom prst="rect">
            <a:avLst/>
          </a:prstGeom>
          <a:noFill/>
          <a:ln w="9525">
            <a:noFill/>
            <a:miter lim="800000"/>
            <a:headEnd/>
            <a:tailEnd/>
          </a:ln>
        </p:spPr>
        <p:txBody>
          <a:bodyPr>
            <a:spAutoFit/>
          </a:bodyPr>
          <a:lstStyle/>
          <a:p>
            <a:r>
              <a:rPr lang="en-GB"/>
              <a:t>Social care at risk amid funding cuts, think-tank warns – </a:t>
            </a:r>
            <a:r>
              <a:rPr lang="en-GB" sz="1400"/>
              <a:t>22 March 2018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DFF569E9-CB1C-459F-885E-7B53B41F318D}" type="slidenum">
              <a:rPr lang="en-GB"/>
              <a:pPr/>
              <a:t>5</a:t>
            </a:fld>
            <a:endParaRPr lang="en-GB"/>
          </a:p>
        </p:txBody>
      </p:sp>
      <p:pic>
        <p:nvPicPr>
          <p:cNvPr id="18434" name="Picture 3" descr="assets 1 stick.jpg"/>
          <p:cNvPicPr>
            <a:picLocks noChangeAspect="1"/>
          </p:cNvPicPr>
          <p:nvPr/>
        </p:nvPicPr>
        <p:blipFill>
          <a:blip r:embed="rId3"/>
          <a:srcRect/>
          <a:stretch>
            <a:fillRect/>
          </a:stretch>
        </p:blipFill>
        <p:spPr bwMode="auto">
          <a:xfrm>
            <a:off x="0" y="-19050"/>
            <a:ext cx="9236075" cy="6945313"/>
          </a:xfrm>
          <a:prstGeom prst="rect">
            <a:avLst/>
          </a:prstGeom>
          <a:noFill/>
          <a:ln w="9525">
            <a:noFill/>
            <a:miter lim="800000"/>
            <a:headEnd/>
            <a:tailEnd/>
          </a:ln>
        </p:spPr>
      </p:pic>
      <p:pic>
        <p:nvPicPr>
          <p:cNvPr id="18435" name="Picture 6" descr="Metropolitan wheel.png"/>
          <p:cNvPicPr>
            <a:picLocks noChangeAspect="1"/>
          </p:cNvPicPr>
          <p:nvPr/>
        </p:nvPicPr>
        <p:blipFill>
          <a:blip r:embed="rId4"/>
          <a:srcRect/>
          <a:stretch>
            <a:fillRect/>
          </a:stretch>
        </p:blipFill>
        <p:spPr bwMode="auto">
          <a:xfrm>
            <a:off x="7834313" y="-592138"/>
            <a:ext cx="2109787" cy="2095501"/>
          </a:xfrm>
          <a:prstGeom prst="rect">
            <a:avLst/>
          </a:prstGeom>
          <a:noFill/>
          <a:ln w="9525">
            <a:noFill/>
            <a:miter lim="800000"/>
            <a:headEnd/>
            <a:tailEnd/>
          </a:ln>
        </p:spPr>
      </p:pic>
      <p:sp>
        <p:nvSpPr>
          <p:cNvPr id="18436" name="Text Placeholder 2"/>
          <p:cNvSpPr>
            <a:spLocks noGrp="1"/>
          </p:cNvSpPr>
          <p:nvPr>
            <p:ph type="body" sz="quarter" idx="11"/>
          </p:nvPr>
        </p:nvSpPr>
        <p:spPr bwMode="auto">
          <a:xfrm>
            <a:off x="473075" y="4714875"/>
            <a:ext cx="6099175" cy="538163"/>
          </a:xfrm>
          <a:noFill/>
          <a:ln>
            <a:miter lim="800000"/>
            <a:headEnd/>
            <a:tailEnd/>
          </a:ln>
        </p:spPr>
        <p:txBody>
          <a:bodyPr wrap="square" tIns="45720" rIns="91440" numCol="1" anchor="t" anchorCtr="0" compatLnSpc="1">
            <a:prstTxWarp prst="textNoShape">
              <a:avLst/>
            </a:prstTxWarp>
          </a:bodyPr>
          <a:lstStyle/>
          <a:p>
            <a:r>
              <a:rPr lang="en-US" smtClean="0"/>
              <a:t>Current thinking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50A30947-3B55-4C6B-A783-F899497516E3}" type="slidenum">
              <a:rPr lang="en-GB"/>
              <a:pPr/>
              <a:t>6</a:t>
            </a:fld>
            <a:endParaRPr lang="en-GB"/>
          </a:p>
        </p:txBody>
      </p:sp>
      <p:pic>
        <p:nvPicPr>
          <p:cNvPr id="20482" name="Picture 3" descr="assets 3 sad lady.jpg"/>
          <p:cNvPicPr>
            <a:picLocks noChangeAspect="1"/>
          </p:cNvPicPr>
          <p:nvPr/>
        </p:nvPicPr>
        <p:blipFill>
          <a:blip r:embed="rId3"/>
          <a:srcRect/>
          <a:stretch>
            <a:fillRect/>
          </a:stretch>
        </p:blipFill>
        <p:spPr bwMode="auto">
          <a:xfrm>
            <a:off x="12700" y="-19050"/>
            <a:ext cx="9144000" cy="6877050"/>
          </a:xfrm>
          <a:prstGeom prst="rect">
            <a:avLst/>
          </a:prstGeom>
          <a:noFill/>
          <a:ln w="9525">
            <a:noFill/>
            <a:miter lim="800000"/>
            <a:headEnd/>
            <a:tailEnd/>
          </a:ln>
        </p:spPr>
      </p:pic>
      <p:pic>
        <p:nvPicPr>
          <p:cNvPr id="20483" name="Picture 6" descr="Metropolitan wheel.png"/>
          <p:cNvPicPr>
            <a:picLocks noChangeAspect="1"/>
          </p:cNvPicPr>
          <p:nvPr/>
        </p:nvPicPr>
        <p:blipFill>
          <a:blip r:embed="rId4"/>
          <a:srcRect/>
          <a:stretch>
            <a:fillRect/>
          </a:stretch>
        </p:blipFill>
        <p:spPr bwMode="auto">
          <a:xfrm>
            <a:off x="7834313" y="-592138"/>
            <a:ext cx="2109787" cy="2095501"/>
          </a:xfrm>
          <a:prstGeom prst="rect">
            <a:avLst/>
          </a:prstGeom>
          <a:noFill/>
          <a:ln w="9525">
            <a:noFill/>
            <a:miter lim="800000"/>
            <a:headEnd/>
            <a:tailEnd/>
          </a:ln>
        </p:spPr>
      </p:pic>
      <p:sp>
        <p:nvSpPr>
          <p:cNvPr id="20484" name="Text Placeholder 2"/>
          <p:cNvSpPr>
            <a:spLocks noGrp="1"/>
          </p:cNvSpPr>
          <p:nvPr>
            <p:ph type="body" sz="quarter" idx="11"/>
          </p:nvPr>
        </p:nvSpPr>
        <p:spPr bwMode="auto">
          <a:xfrm>
            <a:off x="609600" y="4600575"/>
            <a:ext cx="6099175" cy="538163"/>
          </a:xfrm>
          <a:noFill/>
          <a:ln>
            <a:miter lim="800000"/>
            <a:headEnd/>
            <a:tailEnd/>
          </a:ln>
        </p:spPr>
        <p:txBody>
          <a:bodyPr wrap="square" tIns="45720" rIns="91440" numCol="1" anchor="t" anchorCtr="0" compatLnSpc="1">
            <a:prstTxWarp prst="textNoShape">
              <a:avLst/>
            </a:prstTxWarp>
          </a:bodyPr>
          <a:lstStyle/>
          <a:p>
            <a:r>
              <a:rPr lang="en-US" smtClean="0"/>
              <a:t>Outcome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1"/>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7F3B950C-DC2B-41D6-A047-28DA5B0061D5}" type="slidenum">
              <a:rPr lang="en-GB"/>
              <a:pPr/>
              <a:t>7</a:t>
            </a:fld>
            <a:endParaRPr lang="en-GB"/>
          </a:p>
        </p:txBody>
      </p:sp>
      <p:pic>
        <p:nvPicPr>
          <p:cNvPr id="22530" name="Picture 3" descr="assets 1 carrot.jpg"/>
          <p:cNvPicPr>
            <a:picLocks noChangeAspect="1"/>
          </p:cNvPicPr>
          <p:nvPr/>
        </p:nvPicPr>
        <p:blipFill>
          <a:blip r:embed="rId3"/>
          <a:srcRect/>
          <a:stretch>
            <a:fillRect/>
          </a:stretch>
        </p:blipFill>
        <p:spPr bwMode="auto">
          <a:xfrm>
            <a:off x="0" y="-100013"/>
            <a:ext cx="9277350" cy="6977063"/>
          </a:xfrm>
          <a:prstGeom prst="rect">
            <a:avLst/>
          </a:prstGeom>
          <a:noFill/>
          <a:ln w="9525">
            <a:noFill/>
            <a:miter lim="800000"/>
            <a:headEnd/>
            <a:tailEnd/>
          </a:ln>
        </p:spPr>
      </p:pic>
      <p:pic>
        <p:nvPicPr>
          <p:cNvPr id="22531" name="Picture 6" descr="Metropolitan wheel.png"/>
          <p:cNvPicPr>
            <a:picLocks noChangeAspect="1"/>
          </p:cNvPicPr>
          <p:nvPr/>
        </p:nvPicPr>
        <p:blipFill>
          <a:blip r:embed="rId4"/>
          <a:srcRect/>
          <a:stretch>
            <a:fillRect/>
          </a:stretch>
        </p:blipFill>
        <p:spPr bwMode="auto">
          <a:xfrm>
            <a:off x="7834313" y="-592138"/>
            <a:ext cx="2109787" cy="2095501"/>
          </a:xfrm>
          <a:prstGeom prst="rect">
            <a:avLst/>
          </a:prstGeom>
          <a:noFill/>
          <a:ln w="9525">
            <a:noFill/>
            <a:miter lim="800000"/>
            <a:headEnd/>
            <a:tailEnd/>
          </a:ln>
        </p:spPr>
      </p:pic>
      <p:sp>
        <p:nvSpPr>
          <p:cNvPr id="22532" name="Text Placeholder 2"/>
          <p:cNvSpPr>
            <a:spLocks noGrp="1"/>
          </p:cNvSpPr>
          <p:nvPr>
            <p:ph type="body" sz="quarter" idx="11"/>
          </p:nvPr>
        </p:nvSpPr>
        <p:spPr bwMode="auto">
          <a:xfrm>
            <a:off x="733425" y="4981575"/>
            <a:ext cx="6099175" cy="538163"/>
          </a:xfrm>
          <a:noFill/>
          <a:ln>
            <a:miter lim="800000"/>
            <a:headEnd/>
            <a:tailEnd/>
          </a:ln>
        </p:spPr>
        <p:txBody>
          <a:bodyPr wrap="square" tIns="45720" rIns="91440" numCol="1" anchor="t" anchorCtr="0" compatLnSpc="1">
            <a:prstTxWarp prst="textNoShape">
              <a:avLst/>
            </a:prstTxWarp>
          </a:bodyPr>
          <a:lstStyle/>
          <a:p>
            <a:r>
              <a:rPr lang="en-US" smtClean="0">
                <a:solidFill>
                  <a:srgbClr val="B9CB31"/>
                </a:solidFill>
              </a:rPr>
              <a:t>Time for a rethink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1"/>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A36D6D6F-E25B-4F96-A3CC-179D01F3E732}" type="slidenum">
              <a:rPr lang="en-GB"/>
              <a:pPr/>
              <a:t>8</a:t>
            </a:fld>
            <a:endParaRPr lang="en-GB"/>
          </a:p>
        </p:txBody>
      </p:sp>
      <p:pic>
        <p:nvPicPr>
          <p:cNvPr id="24578" name="Picture 4" descr="assets 5 Trocadero Court, Garden Event.jpg"/>
          <p:cNvPicPr>
            <a:picLocks noChangeAspect="1"/>
          </p:cNvPicPr>
          <p:nvPr/>
        </p:nvPicPr>
        <p:blipFill>
          <a:blip r:embed="rId3"/>
          <a:srcRect/>
          <a:stretch>
            <a:fillRect/>
          </a:stretch>
        </p:blipFill>
        <p:spPr bwMode="auto">
          <a:xfrm>
            <a:off x="12700" y="-19050"/>
            <a:ext cx="9144000" cy="6877050"/>
          </a:xfrm>
          <a:prstGeom prst="rect">
            <a:avLst/>
          </a:prstGeom>
          <a:noFill/>
          <a:ln w="9525">
            <a:noFill/>
            <a:miter lim="800000"/>
            <a:headEnd/>
            <a:tailEnd/>
          </a:ln>
        </p:spPr>
      </p:pic>
      <p:pic>
        <p:nvPicPr>
          <p:cNvPr id="24579" name="Picture 6" descr="Metropolitan wheel.png"/>
          <p:cNvPicPr>
            <a:picLocks noChangeAspect="1"/>
          </p:cNvPicPr>
          <p:nvPr/>
        </p:nvPicPr>
        <p:blipFill>
          <a:blip r:embed="rId4"/>
          <a:srcRect/>
          <a:stretch>
            <a:fillRect/>
          </a:stretch>
        </p:blipFill>
        <p:spPr bwMode="auto">
          <a:xfrm>
            <a:off x="7834313" y="-592138"/>
            <a:ext cx="2109787" cy="2095501"/>
          </a:xfrm>
          <a:prstGeom prst="rect">
            <a:avLst/>
          </a:prstGeom>
          <a:noFill/>
          <a:ln w="9525">
            <a:noFill/>
            <a:miter lim="800000"/>
            <a:headEnd/>
            <a:tailEnd/>
          </a:ln>
        </p:spPr>
      </p:pic>
      <p:sp>
        <p:nvSpPr>
          <p:cNvPr id="8" name="Rectangle 7"/>
          <p:cNvSpPr/>
          <p:nvPr/>
        </p:nvSpPr>
        <p:spPr>
          <a:xfrm>
            <a:off x="434975" y="5338763"/>
            <a:ext cx="3241675" cy="1030287"/>
          </a:xfrm>
          <a:prstGeom prst="rect">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4581" name="Text Placeholder 2"/>
          <p:cNvSpPr>
            <a:spLocks noGrp="1"/>
          </p:cNvSpPr>
          <p:nvPr>
            <p:ph type="body" sz="quarter" idx="11"/>
          </p:nvPr>
        </p:nvSpPr>
        <p:spPr bwMode="auto">
          <a:xfrm>
            <a:off x="492125" y="5338763"/>
            <a:ext cx="3775075" cy="1030287"/>
          </a:xfrm>
          <a:noFill/>
          <a:ln>
            <a:miter lim="800000"/>
            <a:headEnd/>
            <a:tailEnd/>
          </a:ln>
        </p:spPr>
        <p:txBody>
          <a:bodyPr wrap="square" tIns="45720" rIns="91440" numCol="1" anchor="t" anchorCtr="0" compatLnSpc="1">
            <a:prstTxWarp prst="textNoShape">
              <a:avLst/>
            </a:prstTxWarp>
          </a:bodyPr>
          <a:lstStyle/>
          <a:p>
            <a:r>
              <a:rPr lang="en-US" smtClean="0">
                <a:solidFill>
                  <a:srgbClr val="A3408D"/>
                </a:solidFill>
              </a:rPr>
              <a:t>Think</a:t>
            </a:r>
            <a:r>
              <a:rPr lang="en-US" smtClean="0">
                <a:solidFill>
                  <a:srgbClr val="B9CB31"/>
                </a:solidFill>
              </a:rPr>
              <a:t> </a:t>
            </a:r>
            <a:r>
              <a:rPr lang="en-US" smtClean="0">
                <a:solidFill>
                  <a:srgbClr val="A3408D"/>
                </a:solidFill>
              </a:rPr>
              <a:t>community </a:t>
            </a:r>
            <a:r>
              <a:rPr lang="en-US" smtClean="0">
                <a:solidFill>
                  <a:srgbClr val="B9CB31"/>
                </a:solidFill>
              </a:rPr>
              <a:t>and partners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 y="6056313"/>
            <a:ext cx="8775700" cy="641350"/>
          </a:xfrm>
          <a:prstGeom prst="rect">
            <a:avLst/>
          </a:prstGeom>
          <a:solidFill>
            <a:schemeClr val="bg1"/>
          </a:solidFill>
          <a:ln w="0">
            <a:solidFill>
              <a:schemeClr val="bg1"/>
            </a:solidFill>
          </a:ln>
          <a:effectLst>
            <a:outerShdw blurRad="40000" dist="23000" dir="5400000" sx="1000" sy="1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6626" name="Picture 1" descr="assets 4 happy lady.jpg"/>
          <p:cNvPicPr>
            <a:picLocks noChangeAspect="1"/>
          </p:cNvPicPr>
          <p:nvPr/>
        </p:nvPicPr>
        <p:blipFill>
          <a:blip r:embed="rId3"/>
          <a:srcRect/>
          <a:stretch>
            <a:fillRect/>
          </a:stretch>
        </p:blipFill>
        <p:spPr bwMode="auto">
          <a:xfrm>
            <a:off x="12700" y="-19050"/>
            <a:ext cx="9144000" cy="6877050"/>
          </a:xfrm>
          <a:prstGeom prst="rect">
            <a:avLst/>
          </a:prstGeom>
          <a:noFill/>
          <a:ln w="9525">
            <a:noFill/>
            <a:miter lim="800000"/>
            <a:headEnd/>
            <a:tailEnd/>
          </a:ln>
        </p:spPr>
      </p:pic>
      <p:pic>
        <p:nvPicPr>
          <p:cNvPr id="26627" name="Picture 4" descr="Metropolitan wheel.png"/>
          <p:cNvPicPr>
            <a:picLocks noChangeAspect="1"/>
          </p:cNvPicPr>
          <p:nvPr/>
        </p:nvPicPr>
        <p:blipFill>
          <a:blip r:embed="rId4"/>
          <a:srcRect/>
          <a:stretch>
            <a:fillRect/>
          </a:stretch>
        </p:blipFill>
        <p:spPr bwMode="auto">
          <a:xfrm>
            <a:off x="7834313" y="-592138"/>
            <a:ext cx="2109787" cy="2095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internal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8467</TotalTime>
  <Words>1696</Words>
  <Application>Microsoft Office PowerPoint</Application>
  <PresentationFormat>On-screen Show (4:3)</PresentationFormat>
  <Paragraphs>115</Paragraphs>
  <Slides>12</Slides>
  <Notes>11</Notes>
  <HiddenSlides>0</HiddenSlides>
  <MMClips>0</MMClips>
  <ScaleCrop>false</ScaleCrop>
  <HeadingPairs>
    <vt:vector size="6" baseType="variant">
      <vt:variant>
        <vt:lpstr>Fonts Used</vt:lpstr>
      </vt:variant>
      <vt:variant>
        <vt:i4>4</vt:i4>
      </vt:variant>
      <vt:variant>
        <vt:lpstr>Design Template</vt:lpstr>
      </vt:variant>
      <vt:variant>
        <vt:i4>6</vt:i4>
      </vt:variant>
      <vt:variant>
        <vt:lpstr>Slide Titles</vt:lpstr>
      </vt:variant>
      <vt:variant>
        <vt:i4>12</vt:i4>
      </vt:variant>
    </vt:vector>
  </HeadingPairs>
  <TitlesOfParts>
    <vt:vector size="22" baseType="lpstr">
      <vt:lpstr>Arial</vt:lpstr>
      <vt:lpstr>MS PGothic</vt:lpstr>
      <vt:lpstr>Calibri</vt:lpstr>
      <vt:lpstr>Courier New</vt:lpstr>
      <vt:lpstr>blank internal page</vt:lpstr>
      <vt:lpstr>blank internal page</vt:lpstr>
      <vt:lpstr>blank internal page</vt:lpstr>
      <vt:lpstr>blank internal page</vt:lpstr>
      <vt:lpstr>blank internal page</vt:lpstr>
      <vt:lpstr>blank internal page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Design Comms</dc:creator>
  <cp:lastModifiedBy>lois.beech</cp:lastModifiedBy>
  <cp:revision>613</cp:revision>
  <cp:lastPrinted>2017-05-18T11:15:22Z</cp:lastPrinted>
  <dcterms:created xsi:type="dcterms:W3CDTF">2012-02-10T09:30:51Z</dcterms:created>
  <dcterms:modified xsi:type="dcterms:W3CDTF">2018-03-22T15:25:21Z</dcterms:modified>
</cp:coreProperties>
</file>