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2.xml" ContentType="application/vnd.openxmlformats-officedocument.themeOverride+xml"/>
  <Override PartName="/ppt/notesSlides/notesSlide5.xml" ContentType="application/vnd.openxmlformats-officedocument.presentationml.notesSlide+xml"/>
  <Override PartName="/ppt/theme/themeOverride3.xml" ContentType="application/vnd.openxmlformats-officedocument.themeOverride+xml"/>
  <Override PartName="/ppt/notesSlides/notesSlide6.xml" ContentType="application/vnd.openxmlformats-officedocument.presentationml.notesSl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ppt/theme/themeOverride9.xml" ContentType="application/vnd.openxmlformats-officedocument.themeOverride+xml"/>
  <Override PartName="/ppt/notesSlides/notesSlide10.xml" ContentType="application/vnd.openxmlformats-officedocument.presentationml.notesSl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notesSlides/notesSlide11.xml" ContentType="application/vnd.openxmlformats-officedocument.presentationml.notesSlide+xml"/>
  <Override PartName="/ppt/theme/themeOverride14.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15.xml" ContentType="application/vnd.openxmlformats-officedocument.themeOverride+xml"/>
  <Override PartName="/ppt/notesSlides/notesSlide15.xml" ContentType="application/vnd.openxmlformats-officedocument.presentationml.notesSlide+xml"/>
  <Override PartName="/ppt/theme/themeOverride16.xml" ContentType="application/vnd.openxmlformats-officedocument.themeOverride+xml"/>
  <Override PartName="/ppt/notesSlides/notesSlide16.xml" ContentType="application/vnd.openxmlformats-officedocument.presentationml.notesSlide+xml"/>
  <Override PartName="/ppt/theme/themeOverride17.xml" ContentType="application/vnd.openxmlformats-officedocument.themeOverride+xml"/>
  <Override PartName="/ppt/notesSlides/notesSlide17.xml" ContentType="application/vnd.openxmlformats-officedocument.presentationml.notesSlide+xml"/>
  <Override PartName="/ppt/theme/themeOverride18.xml" ContentType="application/vnd.openxmlformats-officedocument.themeOverride+xml"/>
  <Override PartName="/ppt/notesSlides/notesSlide18.xml" ContentType="application/vnd.openxmlformats-officedocument.presentationml.notesSlide+xml"/>
  <Override PartName="/ppt/theme/themeOverride19.xml" ContentType="application/vnd.openxmlformats-officedocument.themeOverride+xml"/>
  <Override PartName="/ppt/notesSlides/notesSlide19.xml" ContentType="application/vnd.openxmlformats-officedocument.presentationml.notesSlide+xml"/>
  <Override PartName="/ppt/theme/themeOverride20.xml" ContentType="application/vnd.openxmlformats-officedocument.themeOverride+xml"/>
  <Override PartName="/ppt/notesSlides/notesSlide20.xml" ContentType="application/vnd.openxmlformats-officedocument.presentationml.notesSlide+xml"/>
  <Override PartName="/ppt/theme/themeOverride21.xml" ContentType="application/vnd.openxmlformats-officedocument.themeOverride+xml"/>
  <Override PartName="/ppt/notesSlides/notesSlide21.xml" ContentType="application/vnd.openxmlformats-officedocument.presentationml.notesSlide+xml"/>
  <Override PartName="/ppt/theme/themeOverride22.xml" ContentType="application/vnd.openxmlformats-officedocument.themeOverride+xml"/>
  <Override PartName="/ppt/notesSlides/notesSlide22.xml" ContentType="application/vnd.openxmlformats-officedocument.presentationml.notesSlide+xml"/>
  <Override PartName="/ppt/theme/themeOverride23.xml" ContentType="application/vnd.openxmlformats-officedocument.themeOverr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7" r:id="rId2"/>
    <p:sldId id="359" r:id="rId3"/>
    <p:sldId id="354" r:id="rId4"/>
    <p:sldId id="300" r:id="rId5"/>
    <p:sldId id="307" r:id="rId6"/>
    <p:sldId id="308" r:id="rId7"/>
    <p:sldId id="309" r:id="rId8"/>
    <p:sldId id="310" r:id="rId9"/>
    <p:sldId id="311" r:id="rId10"/>
    <p:sldId id="312" r:id="rId11"/>
    <p:sldId id="314" r:id="rId12"/>
    <p:sldId id="356" r:id="rId13"/>
    <p:sldId id="316" r:id="rId14"/>
    <p:sldId id="317" r:id="rId15"/>
    <p:sldId id="357" r:id="rId16"/>
    <p:sldId id="358" r:id="rId17"/>
    <p:sldId id="361" r:id="rId18"/>
    <p:sldId id="350" r:id="rId19"/>
    <p:sldId id="301" r:id="rId20"/>
    <p:sldId id="329" r:id="rId21"/>
    <p:sldId id="330" r:id="rId22"/>
    <p:sldId id="331" r:id="rId23"/>
    <p:sldId id="332" r:id="rId24"/>
    <p:sldId id="333" r:id="rId25"/>
    <p:sldId id="334" r:id="rId26"/>
    <p:sldId id="335" r:id="rId27"/>
    <p:sldId id="336" r:id="rId28"/>
    <p:sldId id="360" r:id="rId29"/>
    <p:sldId id="352" r:id="rId3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6E66E86-2516-4F6B-B2F0-FFE858D5BCF9}">
          <p14:sldIdLst>
            <p14:sldId id="257"/>
            <p14:sldId id="359"/>
            <p14:sldId id="354"/>
            <p14:sldId id="300"/>
            <p14:sldId id="307"/>
            <p14:sldId id="308"/>
            <p14:sldId id="309"/>
            <p14:sldId id="310"/>
            <p14:sldId id="311"/>
            <p14:sldId id="312"/>
            <p14:sldId id="314"/>
            <p14:sldId id="356"/>
            <p14:sldId id="316"/>
            <p14:sldId id="317"/>
            <p14:sldId id="357"/>
            <p14:sldId id="358"/>
            <p14:sldId id="361"/>
            <p14:sldId id="350"/>
            <p14:sldId id="301"/>
            <p14:sldId id="329"/>
            <p14:sldId id="330"/>
            <p14:sldId id="331"/>
            <p14:sldId id="332"/>
            <p14:sldId id="333"/>
            <p14:sldId id="334"/>
            <p14:sldId id="335"/>
            <p14:sldId id="336"/>
            <p14:sldId id="360"/>
            <p14:sldId id="35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srv" initials="i" lastIdx="3" clrIdx="0">
    <p:extLst>
      <p:ext uri="{19B8F6BF-5375-455C-9EA6-DF929625EA0E}">
        <p15:presenceInfo xmlns:p15="http://schemas.microsoft.com/office/powerpoint/2012/main" userId="insrv"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0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47" autoAdjust="0"/>
    <p:restoredTop sz="82729" autoAdjust="0"/>
  </p:normalViewPr>
  <p:slideViewPr>
    <p:cSldViewPr snapToGrid="0">
      <p:cViewPr varScale="1">
        <p:scale>
          <a:sx n="57" d="100"/>
          <a:sy n="57" d="100"/>
        </p:scale>
        <p:origin x="78" y="726"/>
      </p:cViewPr>
      <p:guideLst/>
    </p:cSldViewPr>
  </p:slideViewPr>
  <p:notesTextViewPr>
    <p:cViewPr>
      <p:scale>
        <a:sx n="1" d="1"/>
        <a:sy n="1" d="1"/>
      </p:scale>
      <p:origin x="0" y="0"/>
    </p:cViewPr>
  </p:notesTextViewPr>
  <p:sorterViewPr>
    <p:cViewPr>
      <p:scale>
        <a:sx n="100" d="100"/>
        <a:sy n="100" d="100"/>
      </p:scale>
      <p:origin x="0" y="-70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72"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e Johnson" userId="22edfb93-e3db-4b44-bf7f-5a570d11b635" providerId="ADAL" clId="{0B868ADE-64B7-45CA-9870-FF713ADBAA48}"/>
    <pc:docChg chg="modSld">
      <pc:chgData name="Ellie Johnson" userId="22edfb93-e3db-4b44-bf7f-5a570d11b635" providerId="ADAL" clId="{0B868ADE-64B7-45CA-9870-FF713ADBAA48}" dt="2018-01-25T13:06:41.009" v="1" actId="20577"/>
      <pc:docMkLst>
        <pc:docMk/>
      </pc:docMkLst>
      <pc:sldChg chg="modSp">
        <pc:chgData name="Ellie Johnson" userId="22edfb93-e3db-4b44-bf7f-5a570d11b635" providerId="ADAL" clId="{0B868ADE-64B7-45CA-9870-FF713ADBAA48}" dt="2018-01-25T13:06:41.009" v="1" actId="20577"/>
        <pc:sldMkLst>
          <pc:docMk/>
          <pc:sldMk cId="268446838" sldId="316"/>
        </pc:sldMkLst>
        <pc:spChg chg="mod">
          <ac:chgData name="Ellie Johnson" userId="22edfb93-e3db-4b44-bf7f-5a570d11b635" providerId="ADAL" clId="{0B868ADE-64B7-45CA-9870-FF713ADBAA48}" dt="2018-01-25T13:06:41.009" v="1" actId="20577"/>
          <ac:spMkLst>
            <pc:docMk/>
            <pc:sldMk cId="268446838" sldId="316"/>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8055"/>
          </a:xfrm>
          <a:prstGeom prst="rect">
            <a:avLst/>
          </a:prstGeom>
        </p:spPr>
        <p:txBody>
          <a:bodyPr vert="horz" lIns="91420" tIns="45710" rIns="91420" bIns="45710" rtlCol="0"/>
          <a:lstStyle>
            <a:lvl1pPr algn="l">
              <a:defRPr sz="1200"/>
            </a:lvl1pPr>
          </a:lstStyle>
          <a:p>
            <a:endParaRPr lang="en-GB"/>
          </a:p>
        </p:txBody>
      </p:sp>
      <p:sp>
        <p:nvSpPr>
          <p:cNvPr id="3" name="Date Placeholder 2"/>
          <p:cNvSpPr>
            <a:spLocks noGrp="1"/>
          </p:cNvSpPr>
          <p:nvPr>
            <p:ph type="dt" sz="quarter" idx="1"/>
          </p:nvPr>
        </p:nvSpPr>
        <p:spPr>
          <a:xfrm>
            <a:off x="3850444" y="2"/>
            <a:ext cx="2945659" cy="498055"/>
          </a:xfrm>
          <a:prstGeom prst="rect">
            <a:avLst/>
          </a:prstGeom>
        </p:spPr>
        <p:txBody>
          <a:bodyPr vert="horz" lIns="91420" tIns="45710" rIns="91420" bIns="45710" rtlCol="0"/>
          <a:lstStyle>
            <a:lvl1pPr algn="r">
              <a:defRPr sz="1200"/>
            </a:lvl1pPr>
          </a:lstStyle>
          <a:p>
            <a:fld id="{7BA336DD-605B-4105-897A-34CA19CD34D9}" type="datetime1">
              <a:rPr lang="en-GB" smtClean="0"/>
              <a:t>16/03/2018</a:t>
            </a:fld>
            <a:endParaRPr lang="en-GB"/>
          </a:p>
        </p:txBody>
      </p:sp>
      <p:sp>
        <p:nvSpPr>
          <p:cNvPr id="4" name="Footer Placeholder 3"/>
          <p:cNvSpPr>
            <a:spLocks noGrp="1"/>
          </p:cNvSpPr>
          <p:nvPr>
            <p:ph type="ftr" sz="quarter" idx="2"/>
          </p:nvPr>
        </p:nvSpPr>
        <p:spPr>
          <a:xfrm>
            <a:off x="1" y="9428585"/>
            <a:ext cx="2945659" cy="498054"/>
          </a:xfrm>
          <a:prstGeom prst="rect">
            <a:avLst/>
          </a:prstGeom>
        </p:spPr>
        <p:txBody>
          <a:bodyPr vert="horz" lIns="91420" tIns="45710" rIns="91420" bIns="45710" rtlCol="0" anchor="b"/>
          <a:lstStyle>
            <a:lvl1pPr algn="l">
              <a:defRPr sz="1200"/>
            </a:lvl1pPr>
          </a:lstStyle>
          <a:p>
            <a:r>
              <a:rPr lang="en-GB" smtClean="0"/>
              <a:t>Housing LIN AC 2018_RD&amp;SE</a:t>
            </a:r>
            <a:endParaRPr lang="en-GB"/>
          </a:p>
        </p:txBody>
      </p:sp>
      <p:sp>
        <p:nvSpPr>
          <p:cNvPr id="5" name="Slide Number Placeholder 4"/>
          <p:cNvSpPr>
            <a:spLocks noGrp="1"/>
          </p:cNvSpPr>
          <p:nvPr>
            <p:ph type="sldNum" sz="quarter" idx="3"/>
          </p:nvPr>
        </p:nvSpPr>
        <p:spPr>
          <a:xfrm>
            <a:off x="3850444" y="9428585"/>
            <a:ext cx="2945659" cy="498054"/>
          </a:xfrm>
          <a:prstGeom prst="rect">
            <a:avLst/>
          </a:prstGeom>
        </p:spPr>
        <p:txBody>
          <a:bodyPr vert="horz" lIns="91420" tIns="45710" rIns="91420" bIns="45710" rtlCol="0" anchor="b"/>
          <a:lstStyle>
            <a:lvl1pPr algn="r">
              <a:defRPr sz="1200"/>
            </a:lvl1pPr>
          </a:lstStyle>
          <a:p>
            <a:fld id="{14D3BF62-5AEB-4618-9C95-7A9B9B8DFE4B}" type="slidenum">
              <a:rPr lang="en-GB" smtClean="0"/>
              <a:t>‹#›</a:t>
            </a:fld>
            <a:endParaRPr lang="en-GB"/>
          </a:p>
        </p:txBody>
      </p:sp>
    </p:spTree>
    <p:extLst>
      <p:ext uri="{BB962C8B-B14F-4D97-AF65-F5344CB8AC3E}">
        <p14:creationId xmlns:p14="http://schemas.microsoft.com/office/powerpoint/2010/main" val="66129751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8055"/>
          </a:xfrm>
          <a:prstGeom prst="rect">
            <a:avLst/>
          </a:prstGeom>
        </p:spPr>
        <p:txBody>
          <a:bodyPr vert="horz" lIns="91420" tIns="45710" rIns="91420" bIns="45710" rtlCol="0"/>
          <a:lstStyle>
            <a:lvl1pPr algn="l">
              <a:defRPr sz="1200"/>
            </a:lvl1pPr>
          </a:lstStyle>
          <a:p>
            <a:endParaRPr lang="en-GB"/>
          </a:p>
        </p:txBody>
      </p:sp>
      <p:sp>
        <p:nvSpPr>
          <p:cNvPr id="3" name="Date Placeholder 2"/>
          <p:cNvSpPr>
            <a:spLocks noGrp="1"/>
          </p:cNvSpPr>
          <p:nvPr>
            <p:ph type="dt" idx="1"/>
          </p:nvPr>
        </p:nvSpPr>
        <p:spPr>
          <a:xfrm>
            <a:off x="3850444" y="2"/>
            <a:ext cx="2945659" cy="498055"/>
          </a:xfrm>
          <a:prstGeom prst="rect">
            <a:avLst/>
          </a:prstGeom>
        </p:spPr>
        <p:txBody>
          <a:bodyPr vert="horz" lIns="91420" tIns="45710" rIns="91420" bIns="45710" rtlCol="0"/>
          <a:lstStyle>
            <a:lvl1pPr algn="r">
              <a:defRPr sz="1200"/>
            </a:lvl1pPr>
          </a:lstStyle>
          <a:p>
            <a:fld id="{818CA093-5669-4F91-B7DE-F83377937CC1}" type="datetime1">
              <a:rPr lang="en-GB" smtClean="0"/>
              <a:t>16/03/2018</a:t>
            </a:fld>
            <a:endParaRPr lang="en-GB"/>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20" tIns="45710" rIns="91420" bIns="45710" rtlCol="0" anchor="ctr"/>
          <a:lstStyle/>
          <a:p>
            <a:endParaRPr lang="en-GB"/>
          </a:p>
        </p:txBody>
      </p:sp>
      <p:sp>
        <p:nvSpPr>
          <p:cNvPr id="5" name="Notes Placeholder 4"/>
          <p:cNvSpPr>
            <a:spLocks noGrp="1"/>
          </p:cNvSpPr>
          <p:nvPr>
            <p:ph type="body" sz="quarter" idx="3"/>
          </p:nvPr>
        </p:nvSpPr>
        <p:spPr>
          <a:xfrm>
            <a:off x="679768" y="4777196"/>
            <a:ext cx="5438140" cy="3908614"/>
          </a:xfrm>
          <a:prstGeom prst="rect">
            <a:avLst/>
          </a:prstGeom>
        </p:spPr>
        <p:txBody>
          <a:bodyPr vert="horz" lIns="91420" tIns="45710" rIns="91420" bIns="4571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5"/>
            <a:ext cx="2945659" cy="498054"/>
          </a:xfrm>
          <a:prstGeom prst="rect">
            <a:avLst/>
          </a:prstGeom>
        </p:spPr>
        <p:txBody>
          <a:bodyPr vert="horz" lIns="91420" tIns="45710" rIns="91420" bIns="45710" rtlCol="0" anchor="b"/>
          <a:lstStyle>
            <a:lvl1pPr algn="l">
              <a:defRPr sz="1200"/>
            </a:lvl1pPr>
          </a:lstStyle>
          <a:p>
            <a:r>
              <a:rPr lang="en-GB" smtClean="0"/>
              <a:t>Housing LIN AC 2018_RD&amp;SE</a:t>
            </a:r>
            <a:endParaRPr lang="en-GB"/>
          </a:p>
        </p:txBody>
      </p:sp>
      <p:sp>
        <p:nvSpPr>
          <p:cNvPr id="7" name="Slide Number Placeholder 6"/>
          <p:cNvSpPr>
            <a:spLocks noGrp="1"/>
          </p:cNvSpPr>
          <p:nvPr>
            <p:ph type="sldNum" sz="quarter" idx="5"/>
          </p:nvPr>
        </p:nvSpPr>
        <p:spPr>
          <a:xfrm>
            <a:off x="3850444" y="9428585"/>
            <a:ext cx="2945659" cy="498054"/>
          </a:xfrm>
          <a:prstGeom prst="rect">
            <a:avLst/>
          </a:prstGeom>
        </p:spPr>
        <p:txBody>
          <a:bodyPr vert="horz" lIns="91420" tIns="45710" rIns="91420" bIns="45710" rtlCol="0" anchor="b"/>
          <a:lstStyle>
            <a:lvl1pPr algn="r">
              <a:defRPr sz="1200"/>
            </a:lvl1pPr>
          </a:lstStyle>
          <a:p>
            <a:fld id="{28E66C7F-F926-4643-A106-C022CE3021C7}" type="slidenum">
              <a:rPr lang="en-GB" smtClean="0"/>
              <a:t>‹#›</a:t>
            </a:fld>
            <a:endParaRPr lang="en-GB"/>
          </a:p>
        </p:txBody>
      </p:sp>
    </p:spTree>
    <p:extLst>
      <p:ext uri="{BB962C8B-B14F-4D97-AF65-F5344CB8AC3E}">
        <p14:creationId xmlns:p14="http://schemas.microsoft.com/office/powerpoint/2010/main" val="207000987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BF8F10E6-BBEF-40D7-BF39-CD21359E83F9}"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1</a:t>
            </a:fld>
            <a:endParaRPr lang="en-GB"/>
          </a:p>
        </p:txBody>
      </p:sp>
    </p:spTree>
    <p:extLst>
      <p:ext uri="{BB962C8B-B14F-4D97-AF65-F5344CB8AC3E}">
        <p14:creationId xmlns:p14="http://schemas.microsoft.com/office/powerpoint/2010/main" val="2183696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Design of the built environment appeared to be a significant factor in the day to day experiences of residents</a:t>
            </a:r>
            <a:endParaRPr lang="en-GB" dirty="0"/>
          </a:p>
        </p:txBody>
      </p:sp>
      <p:sp>
        <p:nvSpPr>
          <p:cNvPr id="4" name="Date Placeholder 3"/>
          <p:cNvSpPr>
            <a:spLocks noGrp="1"/>
          </p:cNvSpPr>
          <p:nvPr>
            <p:ph type="dt" idx="10"/>
          </p:nvPr>
        </p:nvSpPr>
        <p:spPr/>
        <p:txBody>
          <a:bodyPr/>
          <a:lstStyle/>
          <a:p>
            <a:fld id="{1488ED5B-5E59-46A2-A8F3-D841E5075622}"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12</a:t>
            </a:fld>
            <a:endParaRPr lang="en-GB"/>
          </a:p>
        </p:txBody>
      </p:sp>
    </p:spTree>
    <p:extLst>
      <p:ext uri="{BB962C8B-B14F-4D97-AF65-F5344CB8AC3E}">
        <p14:creationId xmlns:p14="http://schemas.microsoft.com/office/powerpoint/2010/main" val="2440781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Can / should ECH provide a ‘home for life’ for people living with dementia?</a:t>
            </a:r>
          </a:p>
          <a:p>
            <a:endParaRPr lang="en-GB" dirty="0"/>
          </a:p>
          <a:p>
            <a:r>
              <a:rPr lang="en-GB" dirty="0"/>
              <a:t>Can ECH provide a good </a:t>
            </a:r>
            <a:r>
              <a:rPr lang="en-GB" dirty="0" err="1"/>
              <a:t>QoL</a:t>
            </a:r>
            <a:r>
              <a:rPr lang="en-GB" dirty="0"/>
              <a:t> for people living with dementia?</a:t>
            </a:r>
          </a:p>
          <a:p>
            <a:endParaRPr lang="en-GB" dirty="0"/>
          </a:p>
          <a:p>
            <a:r>
              <a:rPr lang="en-GB" dirty="0"/>
              <a:t>What are the advantages of specialist and integrated models?</a:t>
            </a:r>
          </a:p>
          <a:p>
            <a:endParaRPr lang="en-GB" dirty="0"/>
          </a:p>
        </p:txBody>
      </p:sp>
      <p:sp>
        <p:nvSpPr>
          <p:cNvPr id="4" name="Date Placeholder 3"/>
          <p:cNvSpPr>
            <a:spLocks noGrp="1"/>
          </p:cNvSpPr>
          <p:nvPr>
            <p:ph type="dt" idx="10"/>
          </p:nvPr>
        </p:nvSpPr>
        <p:spPr/>
        <p:txBody>
          <a:bodyPr/>
          <a:lstStyle/>
          <a:p>
            <a:fld id="{D76A3376-DD39-4C81-BD60-CB78ADD783E6}"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16</a:t>
            </a:fld>
            <a:endParaRPr lang="en-GB"/>
          </a:p>
        </p:txBody>
      </p:sp>
    </p:spTree>
    <p:extLst>
      <p:ext uri="{BB962C8B-B14F-4D97-AF65-F5344CB8AC3E}">
        <p14:creationId xmlns:p14="http://schemas.microsoft.com/office/powerpoint/2010/main" val="2685510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Footer Placeholder 4"/>
          <p:cNvSpPr>
            <a:spLocks noGrp="1"/>
          </p:cNvSpPr>
          <p:nvPr>
            <p:ph type="ftr" sz="quarter" idx="11"/>
          </p:nvPr>
        </p:nvSpPr>
        <p:spPr/>
        <p:txBody>
          <a:bodyPr/>
          <a:lstStyle/>
          <a:p>
            <a:r>
              <a:rPr lang="en-GB" smtClean="0"/>
              <a:t>Housing LIN AC 2018_RD&amp;SE</a:t>
            </a:r>
            <a:endParaRPr lang="en-US" dirty="0"/>
          </a:p>
        </p:txBody>
      </p:sp>
      <p:sp>
        <p:nvSpPr>
          <p:cNvPr id="4" name="Date Placeholder 3"/>
          <p:cNvSpPr>
            <a:spLocks noGrp="1"/>
          </p:cNvSpPr>
          <p:nvPr>
            <p:ph type="dt" idx="13"/>
          </p:nvPr>
        </p:nvSpPr>
        <p:spPr/>
        <p:txBody>
          <a:bodyPr/>
          <a:lstStyle/>
          <a:p>
            <a:fld id="{209F866C-7644-45AC-A851-B58CBFC53583}" type="datetime1">
              <a:rPr lang="en-GB" smtClean="0"/>
              <a:t>16/03/2018</a:t>
            </a:fld>
            <a:endParaRPr lang="en-US" dirty="0"/>
          </a:p>
        </p:txBody>
      </p:sp>
      <p:sp>
        <p:nvSpPr>
          <p:cNvPr id="6" name="Slide Number Placeholder 5"/>
          <p:cNvSpPr>
            <a:spLocks noGrp="1"/>
          </p:cNvSpPr>
          <p:nvPr>
            <p:ph type="sldNum" sz="quarter" idx="14"/>
          </p:nvPr>
        </p:nvSpPr>
        <p:spPr/>
        <p:txBody>
          <a:bodyPr/>
          <a:lstStyle/>
          <a:p>
            <a:fld id="{28E66C7F-F926-4643-A106-C022CE3021C7}" type="slidenum">
              <a:rPr lang="en-GB" smtClean="0"/>
              <a:t>17</a:t>
            </a:fld>
            <a:endParaRPr lang="en-GB"/>
          </a:p>
        </p:txBody>
      </p:sp>
    </p:spTree>
    <p:extLst>
      <p:ext uri="{BB962C8B-B14F-4D97-AF65-F5344CB8AC3E}">
        <p14:creationId xmlns:p14="http://schemas.microsoft.com/office/powerpoint/2010/main" val="1835073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55C2D556-FA5E-429E-AD7C-8E88CB854992}"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18</a:t>
            </a:fld>
            <a:endParaRPr lang="en-GB"/>
          </a:p>
        </p:txBody>
      </p:sp>
    </p:spTree>
    <p:extLst>
      <p:ext uri="{BB962C8B-B14F-4D97-AF65-F5344CB8AC3E}">
        <p14:creationId xmlns:p14="http://schemas.microsoft.com/office/powerpoint/2010/main" val="221013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359A8DBF-90BC-412A-8D28-AF4EC8FC1B63}"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19</a:t>
            </a:fld>
            <a:endParaRPr lang="en-GB"/>
          </a:p>
        </p:txBody>
      </p:sp>
    </p:spTree>
    <p:extLst>
      <p:ext uri="{BB962C8B-B14F-4D97-AF65-F5344CB8AC3E}">
        <p14:creationId xmlns:p14="http://schemas.microsoft.com/office/powerpoint/2010/main" val="2199378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r>
              <a:rPr lang="en-GB" smtClean="0"/>
              <a:t>Housing LIN AC 2018_RD&amp;SE</a:t>
            </a:r>
            <a:endParaRPr lang="en-US" dirty="0"/>
          </a:p>
        </p:txBody>
      </p:sp>
      <p:sp>
        <p:nvSpPr>
          <p:cNvPr id="6" name="Date Placeholder 5"/>
          <p:cNvSpPr>
            <a:spLocks noGrp="1"/>
          </p:cNvSpPr>
          <p:nvPr>
            <p:ph type="dt" idx="12"/>
          </p:nvPr>
        </p:nvSpPr>
        <p:spPr/>
        <p:txBody>
          <a:bodyPr/>
          <a:lstStyle/>
          <a:p>
            <a:fld id="{119D127A-8142-4F69-B349-2BB41A611D74}" type="datetime1">
              <a:rPr lang="en-GB" smtClean="0"/>
              <a:t>16/03/2018</a:t>
            </a:fld>
            <a:endParaRPr lang="en-US" dirty="0"/>
          </a:p>
        </p:txBody>
      </p:sp>
      <p:sp>
        <p:nvSpPr>
          <p:cNvPr id="5" name="Slide Number Placeholder 4"/>
          <p:cNvSpPr>
            <a:spLocks noGrp="1"/>
          </p:cNvSpPr>
          <p:nvPr>
            <p:ph type="sldNum" sz="quarter" idx="13"/>
          </p:nvPr>
        </p:nvSpPr>
        <p:spPr/>
        <p:txBody>
          <a:bodyPr/>
          <a:lstStyle/>
          <a:p>
            <a:fld id="{28E66C7F-F926-4643-A106-C022CE3021C7}" type="slidenum">
              <a:rPr lang="en-GB" smtClean="0"/>
              <a:t>20</a:t>
            </a:fld>
            <a:endParaRPr lang="en-GB"/>
          </a:p>
        </p:txBody>
      </p:sp>
    </p:spTree>
    <p:extLst>
      <p:ext uri="{BB962C8B-B14F-4D97-AF65-F5344CB8AC3E}">
        <p14:creationId xmlns:p14="http://schemas.microsoft.com/office/powerpoint/2010/main" val="856108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r>
              <a:rPr lang="en-GB" smtClean="0"/>
              <a:t>Housing LIN AC 2018_RD&amp;SE</a:t>
            </a:r>
            <a:endParaRPr lang="en-US" dirty="0"/>
          </a:p>
        </p:txBody>
      </p:sp>
      <p:sp>
        <p:nvSpPr>
          <p:cNvPr id="6" name="Date Placeholder 5"/>
          <p:cNvSpPr>
            <a:spLocks noGrp="1"/>
          </p:cNvSpPr>
          <p:nvPr>
            <p:ph type="dt" idx="12"/>
          </p:nvPr>
        </p:nvSpPr>
        <p:spPr/>
        <p:txBody>
          <a:bodyPr/>
          <a:lstStyle/>
          <a:p>
            <a:fld id="{79408C7E-3769-4591-BE07-3E26C30893C9}" type="datetime1">
              <a:rPr lang="en-GB" smtClean="0"/>
              <a:t>16/03/2018</a:t>
            </a:fld>
            <a:endParaRPr lang="en-US" dirty="0"/>
          </a:p>
        </p:txBody>
      </p:sp>
      <p:sp>
        <p:nvSpPr>
          <p:cNvPr id="5" name="Slide Number Placeholder 4"/>
          <p:cNvSpPr>
            <a:spLocks noGrp="1"/>
          </p:cNvSpPr>
          <p:nvPr>
            <p:ph type="sldNum" sz="quarter" idx="13"/>
          </p:nvPr>
        </p:nvSpPr>
        <p:spPr/>
        <p:txBody>
          <a:bodyPr/>
          <a:lstStyle/>
          <a:p>
            <a:fld id="{28E66C7F-F926-4643-A106-C022CE3021C7}" type="slidenum">
              <a:rPr lang="en-GB" smtClean="0"/>
              <a:t>21</a:t>
            </a:fld>
            <a:endParaRPr lang="en-GB"/>
          </a:p>
        </p:txBody>
      </p:sp>
    </p:spTree>
    <p:extLst>
      <p:ext uri="{BB962C8B-B14F-4D97-AF65-F5344CB8AC3E}">
        <p14:creationId xmlns:p14="http://schemas.microsoft.com/office/powerpoint/2010/main" val="9950496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fld id="{BB05C4B3-4A87-4935-B6B9-EF741C81CD2D}" type="datetime1">
              <a:rPr lang="en-GB" smtClean="0"/>
              <a:t>16/03/2018</a:t>
            </a:fld>
            <a:endParaRPr lang="en-US" dirty="0"/>
          </a:p>
        </p:txBody>
      </p:sp>
      <p:sp>
        <p:nvSpPr>
          <p:cNvPr id="5" name="Footer Placeholder 4"/>
          <p:cNvSpPr>
            <a:spLocks noGrp="1"/>
          </p:cNvSpPr>
          <p:nvPr>
            <p:ph type="ftr" sz="quarter" idx="11"/>
          </p:nvPr>
        </p:nvSpPr>
        <p:spPr/>
        <p:txBody>
          <a:bodyPr/>
          <a:lstStyle/>
          <a:p>
            <a:r>
              <a:rPr lang="en-GB" smtClean="0"/>
              <a:t>Housing LIN AC 2018_RD&amp;SE</a:t>
            </a:r>
            <a:endParaRPr lang="en-US" dirty="0"/>
          </a:p>
        </p:txBody>
      </p:sp>
      <p:sp>
        <p:nvSpPr>
          <p:cNvPr id="6" name="Slide Number Placeholder 5"/>
          <p:cNvSpPr>
            <a:spLocks noGrp="1"/>
          </p:cNvSpPr>
          <p:nvPr>
            <p:ph type="sldNum" sz="quarter" idx="12"/>
          </p:nvPr>
        </p:nvSpPr>
        <p:spPr/>
        <p:txBody>
          <a:bodyPr/>
          <a:lstStyle/>
          <a:p>
            <a:fld id="{28E66C7F-F926-4643-A106-C022CE3021C7}" type="slidenum">
              <a:rPr lang="en-GB" smtClean="0"/>
              <a:t>22</a:t>
            </a:fld>
            <a:endParaRPr lang="en-GB"/>
          </a:p>
        </p:txBody>
      </p:sp>
    </p:spTree>
    <p:extLst>
      <p:ext uri="{BB962C8B-B14F-4D97-AF65-F5344CB8AC3E}">
        <p14:creationId xmlns:p14="http://schemas.microsoft.com/office/powerpoint/2010/main" val="17426920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r>
              <a:rPr lang="en-GB" smtClean="0"/>
              <a:t>Housing LIN AC 2018_RD&amp;SE</a:t>
            </a:r>
            <a:endParaRPr lang="en-US" dirty="0"/>
          </a:p>
        </p:txBody>
      </p:sp>
      <p:sp>
        <p:nvSpPr>
          <p:cNvPr id="6" name="Date Placeholder 5"/>
          <p:cNvSpPr>
            <a:spLocks noGrp="1"/>
          </p:cNvSpPr>
          <p:nvPr>
            <p:ph type="dt" idx="12"/>
          </p:nvPr>
        </p:nvSpPr>
        <p:spPr/>
        <p:txBody>
          <a:bodyPr/>
          <a:lstStyle/>
          <a:p>
            <a:fld id="{C9E01E41-1D05-4BF0-8954-DEF6C36A99F4}" type="datetime1">
              <a:rPr lang="en-GB" smtClean="0"/>
              <a:t>16/03/2018</a:t>
            </a:fld>
            <a:endParaRPr lang="en-US" dirty="0"/>
          </a:p>
        </p:txBody>
      </p:sp>
      <p:sp>
        <p:nvSpPr>
          <p:cNvPr id="5" name="Slide Number Placeholder 4"/>
          <p:cNvSpPr>
            <a:spLocks noGrp="1"/>
          </p:cNvSpPr>
          <p:nvPr>
            <p:ph type="sldNum" sz="quarter" idx="13"/>
          </p:nvPr>
        </p:nvSpPr>
        <p:spPr/>
        <p:txBody>
          <a:bodyPr/>
          <a:lstStyle/>
          <a:p>
            <a:fld id="{28E66C7F-F926-4643-A106-C022CE3021C7}" type="slidenum">
              <a:rPr lang="en-GB" smtClean="0"/>
              <a:t>23</a:t>
            </a:fld>
            <a:endParaRPr lang="en-GB"/>
          </a:p>
        </p:txBody>
      </p:sp>
    </p:spTree>
    <p:extLst>
      <p:ext uri="{BB962C8B-B14F-4D97-AF65-F5344CB8AC3E}">
        <p14:creationId xmlns:p14="http://schemas.microsoft.com/office/powerpoint/2010/main" val="2777272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r>
              <a:rPr lang="en-GB" smtClean="0"/>
              <a:t>Housing LIN AC 2018_RD&amp;SE</a:t>
            </a:r>
            <a:endParaRPr lang="en-US" dirty="0"/>
          </a:p>
        </p:txBody>
      </p:sp>
      <p:sp>
        <p:nvSpPr>
          <p:cNvPr id="6" name="Date Placeholder 5"/>
          <p:cNvSpPr>
            <a:spLocks noGrp="1"/>
          </p:cNvSpPr>
          <p:nvPr>
            <p:ph type="dt" idx="12"/>
          </p:nvPr>
        </p:nvSpPr>
        <p:spPr/>
        <p:txBody>
          <a:bodyPr/>
          <a:lstStyle/>
          <a:p>
            <a:fld id="{CDCAE3D5-9192-406C-A735-CDAC775339B1}" type="datetime1">
              <a:rPr lang="en-GB" smtClean="0"/>
              <a:t>16/03/2018</a:t>
            </a:fld>
            <a:endParaRPr lang="en-US" dirty="0"/>
          </a:p>
        </p:txBody>
      </p:sp>
      <p:sp>
        <p:nvSpPr>
          <p:cNvPr id="5" name="Slide Number Placeholder 4"/>
          <p:cNvSpPr>
            <a:spLocks noGrp="1"/>
          </p:cNvSpPr>
          <p:nvPr>
            <p:ph type="sldNum" sz="quarter" idx="13"/>
          </p:nvPr>
        </p:nvSpPr>
        <p:spPr/>
        <p:txBody>
          <a:bodyPr/>
          <a:lstStyle/>
          <a:p>
            <a:fld id="{28E66C7F-F926-4643-A106-C022CE3021C7}" type="slidenum">
              <a:rPr lang="en-GB" smtClean="0"/>
              <a:t>24</a:t>
            </a:fld>
            <a:endParaRPr lang="en-GB"/>
          </a:p>
        </p:txBody>
      </p:sp>
    </p:spTree>
    <p:extLst>
      <p:ext uri="{BB962C8B-B14F-4D97-AF65-F5344CB8AC3E}">
        <p14:creationId xmlns:p14="http://schemas.microsoft.com/office/powerpoint/2010/main" val="511489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0FD13B18-809B-4977-8CBE-7FDD4E057B19}"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2</a:t>
            </a:fld>
            <a:endParaRPr lang="en-GB"/>
          </a:p>
        </p:txBody>
      </p:sp>
    </p:spTree>
    <p:extLst>
      <p:ext uri="{BB962C8B-B14F-4D97-AF65-F5344CB8AC3E}">
        <p14:creationId xmlns:p14="http://schemas.microsoft.com/office/powerpoint/2010/main" val="22998716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r>
              <a:rPr lang="en-GB" smtClean="0"/>
              <a:t>Housing LIN AC 2018_RD&amp;SE</a:t>
            </a:r>
            <a:endParaRPr lang="en-US" dirty="0"/>
          </a:p>
        </p:txBody>
      </p:sp>
      <p:sp>
        <p:nvSpPr>
          <p:cNvPr id="6" name="Date Placeholder 5"/>
          <p:cNvSpPr>
            <a:spLocks noGrp="1"/>
          </p:cNvSpPr>
          <p:nvPr>
            <p:ph type="dt" idx="12"/>
          </p:nvPr>
        </p:nvSpPr>
        <p:spPr/>
        <p:txBody>
          <a:bodyPr/>
          <a:lstStyle/>
          <a:p>
            <a:fld id="{F9720BE8-E290-44F4-8B7F-486C4298FAE2}" type="datetime1">
              <a:rPr lang="en-GB" smtClean="0"/>
              <a:t>16/03/2018</a:t>
            </a:fld>
            <a:endParaRPr lang="en-US" dirty="0"/>
          </a:p>
        </p:txBody>
      </p:sp>
      <p:sp>
        <p:nvSpPr>
          <p:cNvPr id="5" name="Slide Number Placeholder 4"/>
          <p:cNvSpPr>
            <a:spLocks noGrp="1"/>
          </p:cNvSpPr>
          <p:nvPr>
            <p:ph type="sldNum" sz="quarter" idx="13"/>
          </p:nvPr>
        </p:nvSpPr>
        <p:spPr/>
        <p:txBody>
          <a:bodyPr/>
          <a:lstStyle/>
          <a:p>
            <a:fld id="{28E66C7F-F926-4643-A106-C022CE3021C7}" type="slidenum">
              <a:rPr lang="en-GB" smtClean="0"/>
              <a:t>25</a:t>
            </a:fld>
            <a:endParaRPr lang="en-GB"/>
          </a:p>
        </p:txBody>
      </p:sp>
    </p:spTree>
    <p:extLst>
      <p:ext uri="{BB962C8B-B14F-4D97-AF65-F5344CB8AC3E}">
        <p14:creationId xmlns:p14="http://schemas.microsoft.com/office/powerpoint/2010/main" val="22344483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r>
              <a:rPr lang="en-GB" smtClean="0"/>
              <a:t>Housing LIN AC 2018_RD&amp;SE</a:t>
            </a:r>
            <a:endParaRPr lang="en-US" dirty="0"/>
          </a:p>
        </p:txBody>
      </p:sp>
      <p:sp>
        <p:nvSpPr>
          <p:cNvPr id="6" name="Date Placeholder 5"/>
          <p:cNvSpPr>
            <a:spLocks noGrp="1"/>
          </p:cNvSpPr>
          <p:nvPr>
            <p:ph type="dt" idx="12"/>
          </p:nvPr>
        </p:nvSpPr>
        <p:spPr/>
        <p:txBody>
          <a:bodyPr/>
          <a:lstStyle/>
          <a:p>
            <a:fld id="{F4E01CDA-95D6-4DAE-A56D-9006BD544679}" type="datetime1">
              <a:rPr lang="en-GB" smtClean="0"/>
              <a:t>16/03/2018</a:t>
            </a:fld>
            <a:endParaRPr lang="en-US" dirty="0"/>
          </a:p>
        </p:txBody>
      </p:sp>
      <p:sp>
        <p:nvSpPr>
          <p:cNvPr id="5" name="Slide Number Placeholder 4"/>
          <p:cNvSpPr>
            <a:spLocks noGrp="1"/>
          </p:cNvSpPr>
          <p:nvPr>
            <p:ph type="sldNum" sz="quarter" idx="13"/>
          </p:nvPr>
        </p:nvSpPr>
        <p:spPr/>
        <p:txBody>
          <a:bodyPr/>
          <a:lstStyle/>
          <a:p>
            <a:fld id="{28E66C7F-F926-4643-A106-C022CE3021C7}" type="slidenum">
              <a:rPr lang="en-GB" smtClean="0"/>
              <a:t>26</a:t>
            </a:fld>
            <a:endParaRPr lang="en-GB"/>
          </a:p>
        </p:txBody>
      </p:sp>
    </p:spTree>
    <p:extLst>
      <p:ext uri="{BB962C8B-B14F-4D97-AF65-F5344CB8AC3E}">
        <p14:creationId xmlns:p14="http://schemas.microsoft.com/office/powerpoint/2010/main" val="5933028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Footer Placeholder 4"/>
          <p:cNvSpPr>
            <a:spLocks noGrp="1"/>
          </p:cNvSpPr>
          <p:nvPr>
            <p:ph type="ftr" sz="quarter" idx="11"/>
          </p:nvPr>
        </p:nvSpPr>
        <p:spPr/>
        <p:txBody>
          <a:bodyPr/>
          <a:lstStyle/>
          <a:p>
            <a:r>
              <a:rPr lang="en-GB" smtClean="0"/>
              <a:t>Housing LIN AC 2018_RD&amp;SE</a:t>
            </a:r>
            <a:endParaRPr lang="en-US" dirty="0"/>
          </a:p>
        </p:txBody>
      </p:sp>
      <p:sp>
        <p:nvSpPr>
          <p:cNvPr id="4" name="Date Placeholder 3"/>
          <p:cNvSpPr>
            <a:spLocks noGrp="1"/>
          </p:cNvSpPr>
          <p:nvPr>
            <p:ph type="dt" idx="13"/>
          </p:nvPr>
        </p:nvSpPr>
        <p:spPr/>
        <p:txBody>
          <a:bodyPr/>
          <a:lstStyle/>
          <a:p>
            <a:fld id="{3D8D2CFC-D17F-42B3-A013-D4D4E9ED0A60}" type="datetime1">
              <a:rPr lang="en-GB" smtClean="0"/>
              <a:t>16/03/2018</a:t>
            </a:fld>
            <a:endParaRPr lang="en-US" dirty="0"/>
          </a:p>
        </p:txBody>
      </p:sp>
      <p:sp>
        <p:nvSpPr>
          <p:cNvPr id="6" name="Slide Number Placeholder 5"/>
          <p:cNvSpPr>
            <a:spLocks noGrp="1"/>
          </p:cNvSpPr>
          <p:nvPr>
            <p:ph type="sldNum" sz="quarter" idx="14"/>
          </p:nvPr>
        </p:nvSpPr>
        <p:spPr/>
        <p:txBody>
          <a:bodyPr/>
          <a:lstStyle/>
          <a:p>
            <a:fld id="{28E66C7F-F926-4643-A106-C022CE3021C7}" type="slidenum">
              <a:rPr lang="en-GB" smtClean="0"/>
              <a:t>27</a:t>
            </a:fld>
            <a:endParaRPr lang="en-GB"/>
          </a:p>
        </p:txBody>
      </p:sp>
    </p:spTree>
    <p:extLst>
      <p:ext uri="{BB962C8B-B14F-4D97-AF65-F5344CB8AC3E}">
        <p14:creationId xmlns:p14="http://schemas.microsoft.com/office/powerpoint/2010/main" val="1750513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Footer Placeholder 4"/>
          <p:cNvSpPr>
            <a:spLocks noGrp="1"/>
          </p:cNvSpPr>
          <p:nvPr>
            <p:ph type="ftr" sz="quarter" idx="11"/>
          </p:nvPr>
        </p:nvSpPr>
        <p:spPr/>
        <p:txBody>
          <a:bodyPr/>
          <a:lstStyle/>
          <a:p>
            <a:r>
              <a:rPr lang="en-GB" smtClean="0"/>
              <a:t>Housing LIN AC 2018_RD&amp;SE</a:t>
            </a:r>
            <a:endParaRPr lang="en-US" dirty="0"/>
          </a:p>
        </p:txBody>
      </p:sp>
      <p:sp>
        <p:nvSpPr>
          <p:cNvPr id="4" name="Date Placeholder 3"/>
          <p:cNvSpPr>
            <a:spLocks noGrp="1"/>
          </p:cNvSpPr>
          <p:nvPr>
            <p:ph type="dt" idx="13"/>
          </p:nvPr>
        </p:nvSpPr>
        <p:spPr/>
        <p:txBody>
          <a:bodyPr/>
          <a:lstStyle/>
          <a:p>
            <a:fld id="{FE487809-DD54-48C1-9065-AC3E2B7511BA}" type="datetime1">
              <a:rPr lang="en-GB" smtClean="0"/>
              <a:t>16/03/2018</a:t>
            </a:fld>
            <a:endParaRPr lang="en-US" dirty="0"/>
          </a:p>
        </p:txBody>
      </p:sp>
      <p:sp>
        <p:nvSpPr>
          <p:cNvPr id="6" name="Slide Number Placeholder 5"/>
          <p:cNvSpPr>
            <a:spLocks noGrp="1"/>
          </p:cNvSpPr>
          <p:nvPr>
            <p:ph type="sldNum" sz="quarter" idx="14"/>
          </p:nvPr>
        </p:nvSpPr>
        <p:spPr/>
        <p:txBody>
          <a:bodyPr/>
          <a:lstStyle/>
          <a:p>
            <a:fld id="{28E66C7F-F926-4643-A106-C022CE3021C7}" type="slidenum">
              <a:rPr lang="en-GB" smtClean="0"/>
              <a:t>28</a:t>
            </a:fld>
            <a:endParaRPr lang="en-GB"/>
          </a:p>
        </p:txBody>
      </p:sp>
    </p:spTree>
    <p:extLst>
      <p:ext uri="{BB962C8B-B14F-4D97-AF65-F5344CB8AC3E}">
        <p14:creationId xmlns:p14="http://schemas.microsoft.com/office/powerpoint/2010/main" val="37924734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9F56E2A3-658A-4201-AAE5-392AD2A13018}"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29</a:t>
            </a:fld>
            <a:endParaRPr lang="en-GB"/>
          </a:p>
        </p:txBody>
      </p:sp>
    </p:spTree>
    <p:extLst>
      <p:ext uri="{BB962C8B-B14F-4D97-AF65-F5344CB8AC3E}">
        <p14:creationId xmlns:p14="http://schemas.microsoft.com/office/powerpoint/2010/main" val="3390533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8E9CF429-D76C-444C-AE07-F8BA2ED1A6F7}"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3</a:t>
            </a:fld>
            <a:endParaRPr lang="en-GB"/>
          </a:p>
        </p:txBody>
      </p:sp>
    </p:spTree>
    <p:extLst>
      <p:ext uri="{BB962C8B-B14F-4D97-AF65-F5344CB8AC3E}">
        <p14:creationId xmlns:p14="http://schemas.microsoft.com/office/powerpoint/2010/main" val="973547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B496F119-665A-427F-9E0D-F3DCC82A1E21}"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4</a:t>
            </a:fld>
            <a:endParaRPr lang="en-GB"/>
          </a:p>
        </p:txBody>
      </p:sp>
    </p:spTree>
    <p:extLst>
      <p:ext uri="{BB962C8B-B14F-4D97-AF65-F5344CB8AC3E}">
        <p14:creationId xmlns:p14="http://schemas.microsoft.com/office/powerpoint/2010/main" val="4089705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do we know about people living with dementia?</a:t>
            </a:r>
          </a:p>
        </p:txBody>
      </p:sp>
      <p:sp>
        <p:nvSpPr>
          <p:cNvPr id="4" name="Date Placeholder 3"/>
          <p:cNvSpPr>
            <a:spLocks noGrp="1"/>
          </p:cNvSpPr>
          <p:nvPr>
            <p:ph type="dt" idx="10"/>
          </p:nvPr>
        </p:nvSpPr>
        <p:spPr/>
        <p:txBody>
          <a:bodyPr/>
          <a:lstStyle/>
          <a:p>
            <a:fld id="{ABBD02D7-BC20-43AC-8893-B50D90DD8140}"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5</a:t>
            </a:fld>
            <a:endParaRPr lang="en-GB"/>
          </a:p>
        </p:txBody>
      </p:sp>
    </p:spTree>
    <p:extLst>
      <p:ext uri="{BB962C8B-B14F-4D97-AF65-F5344CB8AC3E}">
        <p14:creationId xmlns:p14="http://schemas.microsoft.com/office/powerpoint/2010/main" val="1299739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Co-morbidity adds</a:t>
            </a:r>
            <a:r>
              <a:rPr lang="en-GB" baseline="0" dirty="0"/>
              <a:t> an additional layer of complexity</a:t>
            </a:r>
            <a:endParaRPr lang="en-GB" dirty="0"/>
          </a:p>
        </p:txBody>
      </p:sp>
      <p:sp>
        <p:nvSpPr>
          <p:cNvPr id="4" name="Date Placeholder 3"/>
          <p:cNvSpPr>
            <a:spLocks noGrp="1"/>
          </p:cNvSpPr>
          <p:nvPr>
            <p:ph type="dt" idx="10"/>
          </p:nvPr>
        </p:nvSpPr>
        <p:spPr/>
        <p:txBody>
          <a:bodyPr/>
          <a:lstStyle/>
          <a:p>
            <a:fld id="{1D2DCC56-8723-45B6-9F3E-7079C79A7FFC}"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6</a:t>
            </a:fld>
            <a:endParaRPr lang="en-GB"/>
          </a:p>
        </p:txBody>
      </p:sp>
    </p:spTree>
    <p:extLst>
      <p:ext uri="{BB962C8B-B14F-4D97-AF65-F5344CB8AC3E}">
        <p14:creationId xmlns:p14="http://schemas.microsoft.com/office/powerpoint/2010/main" val="1718997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GB" dirty="0"/>
              <a:t>Promoting independence is often mentioned in policy documents as one of the key benefits of extra care, and is a feature that appears to be valued by many residents:</a:t>
            </a:r>
          </a:p>
          <a:p>
            <a:pPr defTabSz="924458">
              <a:defRPr/>
            </a:pPr>
            <a:endParaRPr lang="en-GB" dirty="0"/>
          </a:p>
          <a:p>
            <a:pPr defTabSz="924458">
              <a:defRPr/>
            </a:pPr>
            <a:r>
              <a:rPr lang="en-GB" dirty="0"/>
              <a:t>However, a truly person-centred approach is required in order to provide appropriate support while still maximising opportunities for independence and control:</a:t>
            </a:r>
          </a:p>
          <a:p>
            <a:endParaRPr lang="en-GB" dirty="0"/>
          </a:p>
        </p:txBody>
      </p:sp>
      <p:sp>
        <p:nvSpPr>
          <p:cNvPr id="4" name="Date Placeholder 3"/>
          <p:cNvSpPr>
            <a:spLocks noGrp="1"/>
          </p:cNvSpPr>
          <p:nvPr>
            <p:ph type="dt" idx="10"/>
          </p:nvPr>
        </p:nvSpPr>
        <p:spPr/>
        <p:txBody>
          <a:bodyPr/>
          <a:lstStyle/>
          <a:p>
            <a:fld id="{932FE4B8-4BF1-4173-AF22-9B98255E0B21}"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9</a:t>
            </a:fld>
            <a:endParaRPr lang="en-GB"/>
          </a:p>
        </p:txBody>
      </p:sp>
    </p:spTree>
    <p:extLst>
      <p:ext uri="{BB962C8B-B14F-4D97-AF65-F5344CB8AC3E}">
        <p14:creationId xmlns:p14="http://schemas.microsoft.com/office/powerpoint/2010/main" val="2263886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GB" dirty="0"/>
              <a:t>One resident felt that his current living arrangements in an ECH scheme were an insurmountable barrier to independent living</a:t>
            </a:r>
          </a:p>
          <a:p>
            <a:pPr defTabSz="924458">
              <a:defRPr/>
            </a:pPr>
            <a:r>
              <a:rPr lang="en-GB" dirty="0"/>
              <a:t>For another, the focus on ‘promoting independence’ was too much of a change compared to the residential care home in which he had previously lived:</a:t>
            </a:r>
          </a:p>
          <a:p>
            <a:pPr defTabSz="924458">
              <a:defRPr/>
            </a:pPr>
            <a:endParaRPr lang="en-GB" dirty="0"/>
          </a:p>
          <a:p>
            <a:endParaRPr lang="en-GB" dirty="0"/>
          </a:p>
        </p:txBody>
      </p:sp>
      <p:sp>
        <p:nvSpPr>
          <p:cNvPr id="4" name="Date Placeholder 3"/>
          <p:cNvSpPr>
            <a:spLocks noGrp="1"/>
          </p:cNvSpPr>
          <p:nvPr>
            <p:ph type="dt" idx="10"/>
          </p:nvPr>
        </p:nvSpPr>
        <p:spPr/>
        <p:txBody>
          <a:bodyPr/>
          <a:lstStyle/>
          <a:p>
            <a:fld id="{66AB35FF-9C82-46F2-BF29-CB541043A363}"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10</a:t>
            </a:fld>
            <a:endParaRPr lang="en-GB"/>
          </a:p>
        </p:txBody>
      </p:sp>
    </p:spTree>
    <p:extLst>
      <p:ext uri="{BB962C8B-B14F-4D97-AF65-F5344CB8AC3E}">
        <p14:creationId xmlns:p14="http://schemas.microsoft.com/office/powerpoint/2010/main" val="3476932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Design of the built environment appeared to be a significant factor in the day to day experiences of residents</a:t>
            </a:r>
            <a:endParaRPr lang="en-GB" dirty="0"/>
          </a:p>
        </p:txBody>
      </p:sp>
      <p:sp>
        <p:nvSpPr>
          <p:cNvPr id="4" name="Date Placeholder 3"/>
          <p:cNvSpPr>
            <a:spLocks noGrp="1"/>
          </p:cNvSpPr>
          <p:nvPr>
            <p:ph type="dt" idx="10"/>
          </p:nvPr>
        </p:nvSpPr>
        <p:spPr/>
        <p:txBody>
          <a:bodyPr/>
          <a:lstStyle/>
          <a:p>
            <a:fld id="{B8569485-08A0-4F96-A2D6-8B8074D9DA6D}" type="datetime1">
              <a:rPr lang="en-GB" smtClean="0"/>
              <a:t>16/03/2018</a:t>
            </a:fld>
            <a:endParaRPr lang="en-GB"/>
          </a:p>
        </p:txBody>
      </p:sp>
      <p:sp>
        <p:nvSpPr>
          <p:cNvPr id="5" name="Footer Placeholder 4"/>
          <p:cNvSpPr>
            <a:spLocks noGrp="1"/>
          </p:cNvSpPr>
          <p:nvPr>
            <p:ph type="ftr" sz="quarter" idx="11"/>
          </p:nvPr>
        </p:nvSpPr>
        <p:spPr/>
        <p:txBody>
          <a:bodyPr/>
          <a:lstStyle/>
          <a:p>
            <a:r>
              <a:rPr lang="en-GB" smtClean="0"/>
              <a:t>Housing LIN AC 2018_RD&amp;SE</a:t>
            </a:r>
            <a:endParaRPr lang="en-GB"/>
          </a:p>
        </p:txBody>
      </p:sp>
      <p:sp>
        <p:nvSpPr>
          <p:cNvPr id="6" name="Slide Number Placeholder 5"/>
          <p:cNvSpPr>
            <a:spLocks noGrp="1"/>
          </p:cNvSpPr>
          <p:nvPr>
            <p:ph type="sldNum" sz="quarter" idx="12"/>
          </p:nvPr>
        </p:nvSpPr>
        <p:spPr/>
        <p:txBody>
          <a:bodyPr/>
          <a:lstStyle/>
          <a:p>
            <a:fld id="{28E66C7F-F926-4643-A106-C022CE3021C7}" type="slidenum">
              <a:rPr lang="en-GB" smtClean="0"/>
              <a:t>11</a:t>
            </a:fld>
            <a:endParaRPr lang="en-GB"/>
          </a:p>
        </p:txBody>
      </p:sp>
    </p:spTree>
    <p:extLst>
      <p:ext uri="{BB962C8B-B14F-4D97-AF65-F5344CB8AC3E}">
        <p14:creationId xmlns:p14="http://schemas.microsoft.com/office/powerpoint/2010/main" val="829427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06/09/2017</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1906825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06/09/2017</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3964091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06/09/2017</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1437062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06/09/2017</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3340258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06/09/2017</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3874131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06/09/2017</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3163605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06/09/2017</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2162485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06/09/2017</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1249597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06/09/2017</a:t>
            </a:r>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1012071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06/09/2017</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164042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06/09/2017</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9396D6-73BC-4F8B-83E1-7940FA98C477}" type="slidenum">
              <a:rPr lang="en-GB" smtClean="0"/>
              <a:t>‹#›</a:t>
            </a:fld>
            <a:endParaRPr lang="en-GB"/>
          </a:p>
        </p:txBody>
      </p:sp>
    </p:spTree>
    <p:extLst>
      <p:ext uri="{BB962C8B-B14F-4D97-AF65-F5344CB8AC3E}">
        <p14:creationId xmlns:p14="http://schemas.microsoft.com/office/powerpoint/2010/main" val="3325190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06/09/2017</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396D6-73BC-4F8B-83E1-7940FA98C477}" type="slidenum">
              <a:rPr lang="en-GB" smtClean="0"/>
              <a:t>‹#›</a:t>
            </a:fld>
            <a:endParaRPr lang="en-GB"/>
          </a:p>
        </p:txBody>
      </p:sp>
    </p:spTree>
    <p:extLst>
      <p:ext uri="{BB962C8B-B14F-4D97-AF65-F5344CB8AC3E}">
        <p14:creationId xmlns:p14="http://schemas.microsoft.com/office/powerpoint/2010/main" val="3154611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hemeOverride" Target="../theme/themeOverride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hemeOverride" Target="../theme/themeOverride8.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hemeOverride" Target="../theme/themeOverride9.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hemeOverride" Target="../theme/themeOverride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hemeOverride" Target="../theme/themeOverride13.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4.xml"/><Relationship Id="rId5" Type="http://schemas.openxmlformats.org/officeDocument/2006/relationships/image" Target="../media/image6.png"/><Relationship Id="rId4" Type="http://schemas.openxmlformats.org/officeDocument/2006/relationships/hyperlink" Target="https://www.housinglin.org.uk/Topics/type/Listening-to-residents-in-extra-care-housing-findings-from-the-ECHO-research-project/"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www.worcester.ac.uk/dementia"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bristol.ac.uk/sps/research/projects/current/echo/" TargetMode="External"/><Relationship Id="rId5" Type="http://schemas.openxmlformats.org/officeDocument/2006/relationships/hyperlink" Target="mailto:Simon.evans@worc.ac.uk" TargetMode="External"/><Relationship Id="rId4" Type="http://schemas.openxmlformats.org/officeDocument/2006/relationships/hyperlink" Target="mailto:t.Atkinson@worc.ac.uk" TargetMode="External"/></Relationships>
</file>

<file path=ppt/slides/_rels/slide1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5.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16.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17.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18.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19.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hemeOverride" Target="../theme/themeOverride20.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21.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22.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23.xml"/><Relationship Id="rId5" Type="http://schemas.openxmlformats.org/officeDocument/2006/relationships/image" Target="../media/image6.png"/><Relationship Id="rId4" Type="http://schemas.openxmlformats.org/officeDocument/2006/relationships/hyperlink" Target="https://www.housinglin.org.uk/Topics/type/Influencing-policy-and-operations-outcomes-from-the-ECHO-research-project/"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www.bristol.ac.uk/sps/research/projects/current/echo/" TargetMode="External"/><Relationship Id="rId5" Type="http://schemas.openxmlformats.org/officeDocument/2006/relationships/hyperlink" Target="mailto:Randall.Smith@bristol.ac.uk" TargetMode="External"/><Relationship Id="rId4" Type="http://schemas.openxmlformats.org/officeDocument/2006/relationships/hyperlink" Target="mailto:R.A.Darton@kent.ac.uk"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hemeOverride" Target="../theme/themeOverride2.xml"/><Relationship Id="rId5" Type="http://schemas.openxmlformats.org/officeDocument/2006/relationships/image" Target="../media/image6.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hemeOverride" Target="../theme/themeOverride6.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1699932" y="5248670"/>
            <a:ext cx="8424936" cy="1015663"/>
          </a:xfrm>
          <a:prstGeom prst="rect">
            <a:avLst/>
          </a:prstGeom>
          <a:noFill/>
        </p:spPr>
        <p:txBody>
          <a:bodyPr wrap="square" rtlCol="0">
            <a:spAutoFit/>
          </a:bodyPr>
          <a:lstStyle/>
          <a:p>
            <a:pPr algn="ctr"/>
            <a:r>
              <a:rPr lang="en-GB" sz="1400" i="1" dirty="0"/>
              <a:t>These presentations report on independent research funded by the NIHR School for Social Care Research. The views expressed in these presentations are those of the research team and not necessarily those of the NIHR School for Social Care Research or the Department of Health/NIHR.</a:t>
            </a:r>
            <a:endParaRPr lang="en-US" sz="1400" i="1" dirty="0"/>
          </a:p>
          <a:p>
            <a:endParaRPr lang="en-GB" dirty="0"/>
          </a:p>
        </p:txBody>
      </p:sp>
      <p:pic>
        <p:nvPicPr>
          <p:cNvPr id="5" name="Picture 3" descr="logo_housingl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5188" y="496815"/>
            <a:ext cx="2061379" cy="644181"/>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6" name="Picture 4" descr="logo-worcest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71865" y="502782"/>
            <a:ext cx="2127414" cy="650914"/>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5" descr="kent"/>
          <p:cNvPicPr>
            <a:picLocks noChangeAspect="1" noChangeArrowheads="1"/>
          </p:cNvPicPr>
          <p:nvPr/>
        </p:nvPicPr>
        <p:blipFill>
          <a:blip r:embed="rId5" cstate="print">
            <a:extLst>
              <a:ext uri="{28A0092B-C50C-407E-A947-70E740481C1C}">
                <a14:useLocalDpi xmlns:a14="http://schemas.microsoft.com/office/drawing/2010/main" val="0"/>
              </a:ext>
            </a:extLst>
          </a:blip>
          <a:srcRect t="14821" b="14821"/>
          <a:stretch>
            <a:fillRect/>
          </a:stretch>
        </p:blipFill>
        <p:spPr bwMode="auto">
          <a:xfrm>
            <a:off x="5225141" y="508292"/>
            <a:ext cx="1968764" cy="627942"/>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6" descr="University of Bristol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4076" y="514357"/>
            <a:ext cx="2271713" cy="622300"/>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57150" algn="ctr">
                <a:solidFill>
                  <a:srgbClr val="60006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7" descr="NIHR Logo"/>
          <p:cNvPicPr>
            <a:picLocks noChangeAspect="1" noChangeArrowheads="1"/>
          </p:cNvPicPr>
          <p:nvPr/>
        </p:nvPicPr>
        <p:blipFill>
          <a:blip r:embed="rId7">
            <a:extLst>
              <a:ext uri="{28A0092B-C50C-407E-A947-70E740481C1C}">
                <a14:useLocalDpi xmlns:a14="http://schemas.microsoft.com/office/drawing/2010/main" val="0"/>
              </a:ext>
            </a:extLst>
          </a:blip>
          <a:srcRect t="17700" b="26808"/>
          <a:stretch>
            <a:fillRect/>
          </a:stretch>
        </p:blipFill>
        <p:spPr bwMode="auto">
          <a:xfrm>
            <a:off x="3000453" y="507777"/>
            <a:ext cx="1989137" cy="636588"/>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57150" algn="ctr">
                <a:solidFill>
                  <a:srgbClr val="60006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1" name="TextBox 10"/>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14" name="Subtitle 2"/>
          <p:cNvSpPr>
            <a:spLocks noGrp="1"/>
          </p:cNvSpPr>
          <p:nvPr>
            <p:ph type="subTitle" idx="1"/>
          </p:nvPr>
        </p:nvSpPr>
        <p:spPr>
          <a:xfrm>
            <a:off x="2953139" y="1295479"/>
            <a:ext cx="6400800" cy="766936"/>
          </a:xfrm>
        </p:spPr>
        <p:txBody>
          <a:bodyPr>
            <a:normAutofit fontScale="92500"/>
          </a:bodyPr>
          <a:lstStyle/>
          <a:p>
            <a:r>
              <a:rPr lang="en-GB" sz="1600" b="1" dirty="0"/>
              <a:t>ECHO is an independent research project commissioned and funded by </a:t>
            </a:r>
            <a:endParaRPr lang="en-US" sz="1600" dirty="0"/>
          </a:p>
          <a:p>
            <a:r>
              <a:rPr lang="en-GB" sz="1600" b="1" dirty="0"/>
              <a:t>the National Institute for Health Research’s School for Social Care Research</a:t>
            </a:r>
            <a:endParaRPr lang="en-US" sz="1600" dirty="0"/>
          </a:p>
          <a:p>
            <a:endParaRPr lang="en-US" dirty="0"/>
          </a:p>
        </p:txBody>
      </p:sp>
      <p:sp>
        <p:nvSpPr>
          <p:cNvPr id="18" name="Rectangle 17">
            <a:extLst/>
          </p:cNvPr>
          <p:cNvSpPr/>
          <p:nvPr/>
        </p:nvSpPr>
        <p:spPr>
          <a:xfrm>
            <a:off x="1699932" y="2147461"/>
            <a:ext cx="8981813" cy="2106218"/>
          </a:xfrm>
          <a:prstGeom prst="rect">
            <a:avLst/>
          </a:prstGeom>
        </p:spPr>
        <p:txBody>
          <a:bodyPr wrap="square">
            <a:spAutoFit/>
          </a:bodyPr>
          <a:lstStyle/>
          <a:p>
            <a:pPr algn="ctr">
              <a:lnSpc>
                <a:spcPct val="115000"/>
              </a:lnSpc>
              <a:spcAft>
                <a:spcPts val="800"/>
              </a:spcAft>
            </a:pPr>
            <a:r>
              <a:rPr lang="en-GB" sz="3600" b="1" dirty="0" smtClean="0">
                <a:solidFill>
                  <a:srgbClr val="660066"/>
                </a:solidFill>
                <a:ea typeface="+mj-ea"/>
                <a:cs typeface="+mj-cs"/>
              </a:rPr>
              <a:t>Developments in the Provision of Social Care in </a:t>
            </a:r>
            <a:r>
              <a:rPr lang="en-GB" sz="3600" b="1" dirty="0">
                <a:solidFill>
                  <a:srgbClr val="660066"/>
                </a:solidFill>
                <a:ea typeface="+mj-ea"/>
                <a:cs typeface="+mj-cs"/>
              </a:rPr>
              <a:t>Extra Care </a:t>
            </a:r>
            <a:r>
              <a:rPr lang="en-GB" sz="3600" b="1" dirty="0" smtClean="0">
                <a:solidFill>
                  <a:srgbClr val="660066"/>
                </a:solidFill>
                <a:ea typeface="+mj-ea"/>
                <a:cs typeface="+mj-cs"/>
              </a:rPr>
              <a:t>Housing:</a:t>
            </a:r>
          </a:p>
          <a:p>
            <a:pPr algn="ctr">
              <a:lnSpc>
                <a:spcPct val="115000"/>
              </a:lnSpc>
              <a:spcAft>
                <a:spcPts val="800"/>
              </a:spcAft>
            </a:pPr>
            <a:r>
              <a:rPr lang="en-GB" sz="3600" b="1" dirty="0" smtClean="0">
                <a:solidFill>
                  <a:srgbClr val="660066"/>
                </a:solidFill>
                <a:ea typeface="+mj-ea"/>
                <a:cs typeface="+mj-cs"/>
              </a:rPr>
              <a:t>Findings </a:t>
            </a:r>
            <a:r>
              <a:rPr lang="en-GB" sz="3600" b="1" dirty="0">
                <a:solidFill>
                  <a:srgbClr val="660066"/>
                </a:solidFill>
                <a:ea typeface="+mj-ea"/>
                <a:cs typeface="+mj-cs"/>
              </a:rPr>
              <a:t>from The ECHO Project</a:t>
            </a:r>
          </a:p>
        </p:txBody>
      </p:sp>
      <p:sp>
        <p:nvSpPr>
          <p:cNvPr id="3" name="TextBox 2"/>
          <p:cNvSpPr txBox="1"/>
          <p:nvPr/>
        </p:nvSpPr>
        <p:spPr>
          <a:xfrm>
            <a:off x="1457861" y="4471635"/>
            <a:ext cx="9276278" cy="523220"/>
          </a:xfrm>
          <a:prstGeom prst="rect">
            <a:avLst/>
          </a:prstGeom>
          <a:noFill/>
        </p:spPr>
        <p:txBody>
          <a:bodyPr wrap="square" rtlCol="0" anchor="ctr" anchorCtr="1">
            <a:spAutoFit/>
          </a:bodyPr>
          <a:lstStyle/>
          <a:p>
            <a:pPr algn="ctr"/>
            <a:r>
              <a:rPr lang="en-GB" sz="2800" dirty="0" smtClean="0"/>
              <a:t>Housing LIN Annual Conference 2018, London</a:t>
            </a:r>
            <a:endParaRPr lang="en-GB" sz="2800" dirty="0"/>
          </a:p>
        </p:txBody>
      </p:sp>
    </p:spTree>
    <p:extLst>
      <p:ext uri="{BB962C8B-B14F-4D97-AF65-F5344CB8AC3E}">
        <p14:creationId xmlns:p14="http://schemas.microsoft.com/office/powerpoint/2010/main" val="1164888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1579C9-39D9-4D7B-99D0-D3326BF20742}"/>
              </a:ext>
            </a:extLst>
          </p:cNvPr>
          <p:cNvSpPr>
            <a:spLocks noGrp="1"/>
          </p:cNvSpPr>
          <p:nvPr>
            <p:ph type="title"/>
          </p:nvPr>
        </p:nvSpPr>
        <p:spPr/>
        <p:txBody>
          <a:bodyPr/>
          <a:lstStyle/>
          <a:p>
            <a:r>
              <a:rPr lang="en-GB" b="1" dirty="0">
                <a:solidFill>
                  <a:srgbClr val="600060"/>
                </a:solidFill>
                <a:latin typeface="+mn-lt"/>
              </a:rPr>
              <a:t>Independence &amp; Control</a:t>
            </a:r>
          </a:p>
        </p:txBody>
      </p:sp>
      <p:sp>
        <p:nvSpPr>
          <p:cNvPr id="4" name="Slide Number Placeholder 3">
            <a:extLst>
              <a:ext uri="{FF2B5EF4-FFF2-40B4-BE49-F238E27FC236}">
                <a16:creationId xmlns:a16="http://schemas.microsoft.com/office/drawing/2014/main" xmlns="" id="{7A56E4F4-F514-4324-8629-AB942B5477AC}"/>
              </a:ext>
            </a:extLst>
          </p:cNvPr>
          <p:cNvSpPr>
            <a:spLocks noGrp="1"/>
          </p:cNvSpPr>
          <p:nvPr>
            <p:ph type="sldNum" sz="quarter" idx="12"/>
          </p:nvPr>
        </p:nvSpPr>
        <p:spPr/>
        <p:txBody>
          <a:bodyPr/>
          <a:lstStyle/>
          <a:p>
            <a:fld id="{282DF8A6-5C01-4584-9E1C-76697B2A68D4}" type="slidenum">
              <a:rPr lang="en-GB" smtClean="0">
                <a:solidFill>
                  <a:prstClr val="black">
                    <a:tint val="75000"/>
                  </a:prstClr>
                </a:solidFill>
              </a:rPr>
              <a:pPr/>
              <a:t>10</a:t>
            </a:fld>
            <a:endParaRPr lang="en-GB" dirty="0">
              <a:solidFill>
                <a:prstClr val="black">
                  <a:tint val="75000"/>
                </a:prstClr>
              </a:solidFill>
            </a:endParaRPr>
          </a:p>
        </p:txBody>
      </p:sp>
      <p:sp>
        <p:nvSpPr>
          <p:cNvPr id="7" name="TextBox 6"/>
          <p:cNvSpPr txBox="1"/>
          <p:nvPr/>
        </p:nvSpPr>
        <p:spPr>
          <a:xfrm>
            <a:off x="3659354" y="4254491"/>
            <a:ext cx="6912768" cy="1631216"/>
          </a:xfrm>
          <a:prstGeom prst="rect">
            <a:avLst/>
          </a:prstGeom>
          <a:noFill/>
        </p:spPr>
        <p:txBody>
          <a:bodyPr wrap="square" rtlCol="0">
            <a:spAutoFit/>
          </a:bodyPr>
          <a:lstStyle/>
          <a:p>
            <a:r>
              <a:rPr lang="en-GB" sz="2000" i="1" dirty="0"/>
              <a:t>‘You're tied and limited. If I wanted to have a reasonable life really I would need to leave here so that I could be independent. I could come and go and go to a pub and have a pint or two at night or whatever and just wander back home a short distance. I haven't got it. I haven't got that situation.’  </a:t>
            </a:r>
            <a:r>
              <a:rPr lang="en-GB" sz="2000" b="1" i="1" dirty="0"/>
              <a:t>(Resident site C)</a:t>
            </a:r>
            <a:endParaRPr lang="en-GB" sz="2000" b="1" dirty="0"/>
          </a:p>
        </p:txBody>
      </p:sp>
      <p:sp>
        <p:nvSpPr>
          <p:cNvPr id="8" name="TextBox 7"/>
          <p:cNvSpPr txBox="1"/>
          <p:nvPr/>
        </p:nvSpPr>
        <p:spPr>
          <a:xfrm>
            <a:off x="1701730" y="1569490"/>
            <a:ext cx="7129911" cy="2677656"/>
          </a:xfrm>
          <a:prstGeom prst="rect">
            <a:avLst/>
          </a:prstGeom>
          <a:noFill/>
        </p:spPr>
        <p:txBody>
          <a:bodyPr wrap="square" rtlCol="0">
            <a:spAutoFit/>
          </a:bodyPr>
          <a:lstStyle/>
          <a:p>
            <a:r>
              <a:rPr lang="en-GB" i="1" dirty="0"/>
              <a:t>‘When I was in the old house, it was residential and we were cared for.  Here it’s dementia, and it’s like living in your own flat, your independent in your own flat and they have quarter hour slots to look after you.  As I say I don’t see anybody all day until half past seven when they come and give me a quarter of an hour.  Now to me that’s no way of looking after people, BUT, that is the system now, it’s changed.  You see perhaps I ought to move and go somewhere where it’s residential I don’t know, but I’m a bit too old to be bothered.’</a:t>
            </a:r>
            <a:r>
              <a:rPr lang="en-GB" dirty="0"/>
              <a:t> </a:t>
            </a:r>
            <a:r>
              <a:rPr lang="en-GB" b="1" i="1" dirty="0"/>
              <a:t>(Resident Site C)</a:t>
            </a:r>
          </a:p>
          <a:p>
            <a:endParaRPr lang="en-GB" sz="2400"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9" name="TextBox 8"/>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73803803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E0F685-B099-49CC-960A-BD6A03BF5854}"/>
              </a:ext>
            </a:extLst>
          </p:cNvPr>
          <p:cNvSpPr>
            <a:spLocks noGrp="1"/>
          </p:cNvSpPr>
          <p:nvPr>
            <p:ph type="title"/>
          </p:nvPr>
        </p:nvSpPr>
        <p:spPr/>
        <p:txBody>
          <a:bodyPr>
            <a:normAutofit/>
          </a:bodyPr>
          <a:lstStyle/>
          <a:p>
            <a:r>
              <a:rPr lang="en-GB" b="1" dirty="0">
                <a:solidFill>
                  <a:srgbClr val="600060"/>
                </a:solidFill>
                <a:latin typeface="+mn-lt"/>
              </a:rPr>
              <a:t>Built Environment &amp; Location</a:t>
            </a:r>
          </a:p>
        </p:txBody>
      </p:sp>
      <p:sp>
        <p:nvSpPr>
          <p:cNvPr id="4" name="Slide Number Placeholder 3">
            <a:extLst>
              <a:ext uri="{FF2B5EF4-FFF2-40B4-BE49-F238E27FC236}">
                <a16:creationId xmlns:a16="http://schemas.microsoft.com/office/drawing/2014/main" xmlns="" id="{E5DC8A3A-FADF-44C0-A91D-C278933B9A76}"/>
              </a:ext>
            </a:extLst>
          </p:cNvPr>
          <p:cNvSpPr>
            <a:spLocks noGrp="1"/>
          </p:cNvSpPr>
          <p:nvPr>
            <p:ph type="sldNum" sz="quarter" idx="12"/>
          </p:nvPr>
        </p:nvSpPr>
        <p:spPr/>
        <p:txBody>
          <a:bodyPr/>
          <a:lstStyle/>
          <a:p>
            <a:fld id="{282DF8A6-5C01-4584-9E1C-76697B2A68D4}" type="slidenum">
              <a:rPr lang="en-GB" smtClean="0">
                <a:solidFill>
                  <a:prstClr val="black">
                    <a:tint val="75000"/>
                  </a:prstClr>
                </a:solidFill>
              </a:rPr>
              <a:pPr/>
              <a:t>11</a:t>
            </a:fld>
            <a:endParaRPr lang="en-GB" dirty="0">
              <a:solidFill>
                <a:prstClr val="black">
                  <a:tint val="75000"/>
                </a:prstClr>
              </a:solidFill>
            </a:endParaRPr>
          </a:p>
        </p:txBody>
      </p:sp>
      <p:sp>
        <p:nvSpPr>
          <p:cNvPr id="6" name="TextBox 5"/>
          <p:cNvSpPr txBox="1"/>
          <p:nvPr/>
        </p:nvSpPr>
        <p:spPr>
          <a:xfrm>
            <a:off x="1064980" y="1798728"/>
            <a:ext cx="6840760" cy="1631216"/>
          </a:xfrm>
          <a:prstGeom prst="rect">
            <a:avLst/>
          </a:prstGeom>
          <a:noFill/>
        </p:spPr>
        <p:txBody>
          <a:bodyPr wrap="square" rtlCol="0">
            <a:spAutoFit/>
          </a:bodyPr>
          <a:lstStyle/>
          <a:p>
            <a:r>
              <a:rPr lang="en-GB" sz="2000" dirty="0"/>
              <a:t>‘You've got to go out of the building and across up into there on the local roads and make your way here, there and anywhere you can get to buy. You can't go to the shops or nothing. They haven't got any!’ </a:t>
            </a:r>
            <a:r>
              <a:rPr lang="en-GB" sz="2000" b="1" dirty="0"/>
              <a:t>(Resident C)</a:t>
            </a:r>
          </a:p>
          <a:p>
            <a:endParaRPr lang="en-GB" sz="2000" dirty="0"/>
          </a:p>
        </p:txBody>
      </p:sp>
      <p:sp>
        <p:nvSpPr>
          <p:cNvPr id="7" name="TextBox 6"/>
          <p:cNvSpPr txBox="1"/>
          <p:nvPr/>
        </p:nvSpPr>
        <p:spPr>
          <a:xfrm>
            <a:off x="4485360" y="3685306"/>
            <a:ext cx="6432022" cy="1938992"/>
          </a:xfrm>
          <a:prstGeom prst="rect">
            <a:avLst/>
          </a:prstGeom>
          <a:noFill/>
        </p:spPr>
        <p:txBody>
          <a:bodyPr wrap="square" rtlCol="0">
            <a:spAutoFit/>
          </a:bodyPr>
          <a:lstStyle/>
          <a:p>
            <a:r>
              <a:rPr lang="en-GB" sz="2000" dirty="0"/>
              <a:t>‘Yes, and try to walk up to the local Co-Op or something like that, but I don’t know how far it is.  Well, it’s not far up the road.  I’ve been in the car and seen it but I don’t just know quite how long it would take me so I’m a bit nervous about risking going up there.’ </a:t>
            </a:r>
            <a:r>
              <a:rPr lang="en-GB" sz="2000" b="1" dirty="0"/>
              <a:t>(Resident C)</a:t>
            </a:r>
          </a:p>
          <a:p>
            <a:endParaRPr lang="en-GB" sz="2000" dirty="0"/>
          </a:p>
        </p:txBody>
      </p:sp>
      <p:sp>
        <p:nvSpPr>
          <p:cNvPr id="10"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1" name="TextBox 10"/>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33927965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E0F685-B099-49CC-960A-BD6A03BF5854}"/>
              </a:ext>
            </a:extLst>
          </p:cNvPr>
          <p:cNvSpPr>
            <a:spLocks noGrp="1"/>
          </p:cNvSpPr>
          <p:nvPr>
            <p:ph type="title"/>
          </p:nvPr>
        </p:nvSpPr>
        <p:spPr/>
        <p:txBody>
          <a:bodyPr>
            <a:normAutofit/>
          </a:bodyPr>
          <a:lstStyle/>
          <a:p>
            <a:r>
              <a:rPr lang="en-GB" b="1" dirty="0">
                <a:solidFill>
                  <a:srgbClr val="600060"/>
                </a:solidFill>
                <a:latin typeface="+mn-lt"/>
              </a:rPr>
              <a:t>Built Environment &amp; Location</a:t>
            </a:r>
          </a:p>
        </p:txBody>
      </p:sp>
      <p:sp>
        <p:nvSpPr>
          <p:cNvPr id="4" name="Slide Number Placeholder 3">
            <a:extLst>
              <a:ext uri="{FF2B5EF4-FFF2-40B4-BE49-F238E27FC236}">
                <a16:creationId xmlns:a16="http://schemas.microsoft.com/office/drawing/2014/main" xmlns="" id="{E5DC8A3A-FADF-44C0-A91D-C278933B9A76}"/>
              </a:ext>
            </a:extLst>
          </p:cNvPr>
          <p:cNvSpPr>
            <a:spLocks noGrp="1"/>
          </p:cNvSpPr>
          <p:nvPr>
            <p:ph type="sldNum" sz="quarter" idx="12"/>
          </p:nvPr>
        </p:nvSpPr>
        <p:spPr/>
        <p:txBody>
          <a:bodyPr/>
          <a:lstStyle/>
          <a:p>
            <a:fld id="{282DF8A6-5C01-4584-9E1C-76697B2A68D4}" type="slidenum">
              <a:rPr lang="en-GB" smtClean="0">
                <a:solidFill>
                  <a:prstClr val="black">
                    <a:tint val="75000"/>
                  </a:prstClr>
                </a:solidFill>
              </a:rPr>
              <a:pPr/>
              <a:t>12</a:t>
            </a:fld>
            <a:endParaRPr lang="en-GB" dirty="0">
              <a:solidFill>
                <a:prstClr val="black">
                  <a:tint val="75000"/>
                </a:prstClr>
              </a:solidFill>
            </a:endParaRPr>
          </a:p>
        </p:txBody>
      </p:sp>
      <p:sp>
        <p:nvSpPr>
          <p:cNvPr id="8" name="TextBox 7"/>
          <p:cNvSpPr txBox="1"/>
          <p:nvPr/>
        </p:nvSpPr>
        <p:spPr>
          <a:xfrm>
            <a:off x="977753" y="2070888"/>
            <a:ext cx="7632847" cy="1323439"/>
          </a:xfrm>
          <a:prstGeom prst="rect">
            <a:avLst/>
          </a:prstGeom>
          <a:noFill/>
        </p:spPr>
        <p:txBody>
          <a:bodyPr wrap="square" rtlCol="0">
            <a:spAutoFit/>
          </a:bodyPr>
          <a:lstStyle/>
          <a:p>
            <a:r>
              <a:rPr lang="en-GB" sz="1600" dirty="0"/>
              <a:t>‘</a:t>
            </a:r>
            <a:r>
              <a:rPr lang="en-GB" sz="2000" dirty="0"/>
              <a:t>Even the building makes it, you know lonely I think. Say this place now, I come through that door, that's the main entrance and all I have here to go is just this. That's supposed to be kitchen isn't it, kitchen, living room, one bedroom’. </a:t>
            </a:r>
            <a:r>
              <a:rPr lang="en-GB" sz="2000" b="1" dirty="0"/>
              <a:t>(Resident C)</a:t>
            </a:r>
          </a:p>
        </p:txBody>
      </p:sp>
      <p:sp>
        <p:nvSpPr>
          <p:cNvPr id="9" name="TextBox 8"/>
          <p:cNvSpPr txBox="1"/>
          <p:nvPr/>
        </p:nvSpPr>
        <p:spPr>
          <a:xfrm>
            <a:off x="5416329" y="4559742"/>
            <a:ext cx="5937471" cy="338554"/>
          </a:xfrm>
          <a:prstGeom prst="rect">
            <a:avLst/>
          </a:prstGeom>
          <a:noFill/>
        </p:spPr>
        <p:txBody>
          <a:bodyPr wrap="square" rtlCol="0">
            <a:spAutoFit/>
          </a:bodyPr>
          <a:lstStyle/>
          <a:p>
            <a:r>
              <a:rPr lang="en-GB" sz="1600" dirty="0" smtClean="0"/>
              <a:t>‘</a:t>
            </a:r>
            <a:endParaRPr lang="en-GB" sz="2000" dirty="0"/>
          </a:p>
        </p:txBody>
      </p:sp>
      <p:sp>
        <p:nvSpPr>
          <p:cNvPr id="10"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1" name="TextBox 10"/>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3" name="Rectangle 2"/>
          <p:cNvSpPr/>
          <p:nvPr/>
        </p:nvSpPr>
        <p:spPr>
          <a:xfrm>
            <a:off x="4460731" y="3649994"/>
            <a:ext cx="6096000" cy="1754326"/>
          </a:xfrm>
          <a:prstGeom prst="rect">
            <a:avLst/>
          </a:prstGeom>
        </p:spPr>
        <p:txBody>
          <a:bodyPr>
            <a:spAutoFit/>
          </a:bodyPr>
          <a:lstStyle/>
          <a:p>
            <a:r>
              <a:rPr lang="en-GB" dirty="0"/>
              <a:t>We wanted it to look more dementia friendly than perhaps was acceptable to private buyers coming in. So we have had to compromise on stuff like that to try and mitigate some of that risk, which is fine; we accept that that is a competitive dialogue process, we have to accept that they are the experts.’ </a:t>
            </a:r>
            <a:r>
              <a:rPr lang="en-GB" b="1" dirty="0"/>
              <a:t>(Commissioner)</a:t>
            </a:r>
          </a:p>
        </p:txBody>
      </p:sp>
    </p:spTree>
    <p:extLst>
      <p:ext uri="{BB962C8B-B14F-4D97-AF65-F5344CB8AC3E}">
        <p14:creationId xmlns:p14="http://schemas.microsoft.com/office/powerpoint/2010/main" val="10311877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600060"/>
                </a:solidFill>
                <a:latin typeface="+mn-lt"/>
              </a:rPr>
              <a:t>Awareness, Understanding &amp; Stigma</a:t>
            </a:r>
          </a:p>
        </p:txBody>
      </p:sp>
      <p:sp>
        <p:nvSpPr>
          <p:cNvPr id="4" name="Slide Number Placeholder 3"/>
          <p:cNvSpPr>
            <a:spLocks noGrp="1"/>
          </p:cNvSpPr>
          <p:nvPr>
            <p:ph type="sldNum" sz="quarter" idx="12"/>
          </p:nvPr>
        </p:nvSpPr>
        <p:spPr/>
        <p:txBody>
          <a:bodyPr/>
          <a:lstStyle/>
          <a:p>
            <a:fld id="{282DF8A6-5C01-4584-9E1C-76697B2A68D4}" type="slidenum">
              <a:rPr lang="en-GB" smtClean="0">
                <a:solidFill>
                  <a:prstClr val="black">
                    <a:tint val="75000"/>
                  </a:prstClr>
                </a:solidFill>
              </a:rPr>
              <a:pPr/>
              <a:t>13</a:t>
            </a:fld>
            <a:endParaRPr lang="en-GB" dirty="0">
              <a:solidFill>
                <a:prstClr val="black">
                  <a:tint val="75000"/>
                </a:prstClr>
              </a:solidFill>
            </a:endParaRPr>
          </a:p>
        </p:txBody>
      </p:sp>
      <p:sp>
        <p:nvSpPr>
          <p:cNvPr id="5" name="TextBox 4"/>
          <p:cNvSpPr txBox="1"/>
          <p:nvPr/>
        </p:nvSpPr>
        <p:spPr>
          <a:xfrm>
            <a:off x="2040911" y="2258715"/>
            <a:ext cx="7603832" cy="4462760"/>
          </a:xfrm>
          <a:prstGeom prst="rect">
            <a:avLst/>
          </a:prstGeom>
          <a:noFill/>
        </p:spPr>
        <p:txBody>
          <a:bodyPr wrap="square" rtlCol="0">
            <a:spAutoFit/>
          </a:bodyPr>
          <a:lstStyle/>
          <a:p>
            <a:r>
              <a:rPr lang="en-GB" dirty="0"/>
              <a:t>‘</a:t>
            </a:r>
            <a:r>
              <a:rPr lang="en-GB" sz="2000" dirty="0"/>
              <a:t>When I first moved in here three and a half years ago I didn’t even know what it was about.  I didn’t even know there were dementia people here.  I must have taken me a good year to understand why they were here.  And then ever since then I’ve been asking questions about them as well.  I still don’t understand.  So it’s very … it’s difficult living here, especially when you haven’t got dementia yourself because some of those dementia people tell you off and they’re very aggressive with it.  And because I don’t understand their condition it’s very hard to understand why they’re telling you off for no reason at all, sort of thing.’ </a:t>
            </a:r>
            <a:r>
              <a:rPr lang="en-GB" sz="2000" b="1" dirty="0"/>
              <a:t>(Resident Site A)</a:t>
            </a:r>
            <a:endParaRPr lang="en-GB" sz="2000" dirty="0"/>
          </a:p>
          <a:p>
            <a:r>
              <a:rPr lang="en-GB" dirty="0"/>
              <a:t> </a:t>
            </a:r>
          </a:p>
          <a:p>
            <a:r>
              <a:rPr lang="en-GB" dirty="0"/>
              <a:t>	</a:t>
            </a:r>
          </a:p>
          <a:p>
            <a:r>
              <a:rPr lang="en-GB" sz="2400" dirty="0"/>
              <a:t> </a:t>
            </a:r>
          </a:p>
          <a:p>
            <a:endParaRPr lang="en-GB" sz="2400"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2684468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61AB6A-F854-47F3-BBB4-08A4E62E80AD}"/>
              </a:ext>
            </a:extLst>
          </p:cNvPr>
          <p:cNvSpPr>
            <a:spLocks noGrp="1"/>
          </p:cNvSpPr>
          <p:nvPr>
            <p:ph type="title"/>
          </p:nvPr>
        </p:nvSpPr>
        <p:spPr/>
        <p:txBody>
          <a:bodyPr/>
          <a:lstStyle/>
          <a:p>
            <a:r>
              <a:rPr lang="en-GB" b="1" dirty="0">
                <a:solidFill>
                  <a:srgbClr val="600060"/>
                </a:solidFill>
                <a:latin typeface="+mn-lt"/>
              </a:rPr>
              <a:t>Opportunities for social interaction</a:t>
            </a:r>
          </a:p>
        </p:txBody>
      </p:sp>
      <p:sp>
        <p:nvSpPr>
          <p:cNvPr id="4" name="Slide Number Placeholder 3">
            <a:extLst>
              <a:ext uri="{FF2B5EF4-FFF2-40B4-BE49-F238E27FC236}">
                <a16:creationId xmlns:a16="http://schemas.microsoft.com/office/drawing/2014/main" xmlns="" id="{70B54001-84D5-456E-B065-0FD80AFEE925}"/>
              </a:ext>
            </a:extLst>
          </p:cNvPr>
          <p:cNvSpPr>
            <a:spLocks noGrp="1"/>
          </p:cNvSpPr>
          <p:nvPr>
            <p:ph type="sldNum" sz="quarter" idx="12"/>
          </p:nvPr>
        </p:nvSpPr>
        <p:spPr/>
        <p:txBody>
          <a:bodyPr/>
          <a:lstStyle/>
          <a:p>
            <a:fld id="{282DF8A6-5C01-4584-9E1C-76697B2A68D4}" type="slidenum">
              <a:rPr lang="en-GB" smtClean="0">
                <a:solidFill>
                  <a:prstClr val="black">
                    <a:tint val="75000"/>
                  </a:prstClr>
                </a:solidFill>
              </a:rPr>
              <a:pPr/>
              <a:t>14</a:t>
            </a:fld>
            <a:endParaRPr lang="en-GB" dirty="0">
              <a:solidFill>
                <a:prstClr val="black">
                  <a:tint val="75000"/>
                </a:prstClr>
              </a:solidFill>
            </a:endParaRPr>
          </a:p>
        </p:txBody>
      </p:sp>
      <p:sp>
        <p:nvSpPr>
          <p:cNvPr id="5" name="TextBox 4">
            <a:extLst>
              <a:ext uri="{FF2B5EF4-FFF2-40B4-BE49-F238E27FC236}">
                <a16:creationId xmlns:a16="http://schemas.microsoft.com/office/drawing/2014/main" xmlns="" id="{703E686F-143D-43CF-BFE8-157C192F9F05}"/>
              </a:ext>
            </a:extLst>
          </p:cNvPr>
          <p:cNvSpPr txBox="1"/>
          <p:nvPr/>
        </p:nvSpPr>
        <p:spPr>
          <a:xfrm>
            <a:off x="1272231" y="1868669"/>
            <a:ext cx="7338369" cy="1569660"/>
          </a:xfrm>
          <a:prstGeom prst="rect">
            <a:avLst/>
          </a:prstGeom>
          <a:noFill/>
        </p:spPr>
        <p:txBody>
          <a:bodyPr wrap="square" rtlCol="0">
            <a:spAutoFit/>
          </a:bodyPr>
          <a:lstStyle/>
          <a:p>
            <a:r>
              <a:rPr lang="en-GB" sz="2400" dirty="0"/>
              <a:t>‘I’ve got more social contact because I’ve got all these people around me now in the same boat as me so to speak.’ </a:t>
            </a:r>
            <a:r>
              <a:rPr lang="en-GB" sz="2400" b="1" dirty="0"/>
              <a:t>(Resident Site C)</a:t>
            </a:r>
          </a:p>
          <a:p>
            <a:endParaRPr lang="en-GB" sz="2400" dirty="0"/>
          </a:p>
        </p:txBody>
      </p:sp>
      <p:sp>
        <p:nvSpPr>
          <p:cNvPr id="6" name="TextBox 5">
            <a:extLst>
              <a:ext uri="{FF2B5EF4-FFF2-40B4-BE49-F238E27FC236}">
                <a16:creationId xmlns:a16="http://schemas.microsoft.com/office/drawing/2014/main" xmlns="" id="{7907BFD7-4A12-44F5-9837-577A80B4A99D}"/>
              </a:ext>
            </a:extLst>
          </p:cNvPr>
          <p:cNvSpPr txBox="1"/>
          <p:nvPr/>
        </p:nvSpPr>
        <p:spPr>
          <a:xfrm>
            <a:off x="3788210" y="3985576"/>
            <a:ext cx="6602699" cy="1877437"/>
          </a:xfrm>
          <a:prstGeom prst="rect">
            <a:avLst/>
          </a:prstGeom>
          <a:noFill/>
        </p:spPr>
        <p:txBody>
          <a:bodyPr wrap="square" rtlCol="0">
            <a:spAutoFit/>
          </a:bodyPr>
          <a:lstStyle/>
          <a:p>
            <a:r>
              <a:rPr lang="en-GB" sz="2400" dirty="0"/>
              <a:t> ‘Most days I go down (to the lounge) but I don’t spend a long time. Because I don’t think there’s much going on, they don’t have much activity.’  </a:t>
            </a:r>
            <a:r>
              <a:rPr lang="en-GB" sz="2400" b="1" dirty="0"/>
              <a:t>(Resident Site C)</a:t>
            </a:r>
          </a:p>
          <a:p>
            <a:endParaRPr lang="en-GB" sz="2000" dirty="0"/>
          </a:p>
        </p:txBody>
      </p:sp>
      <p:sp>
        <p:nvSpPr>
          <p:cNvPr id="8"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9" name="TextBox 8"/>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385221730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61AB6A-F854-47F3-BBB4-08A4E62E80AD}"/>
              </a:ext>
            </a:extLst>
          </p:cNvPr>
          <p:cNvSpPr>
            <a:spLocks noGrp="1"/>
          </p:cNvSpPr>
          <p:nvPr>
            <p:ph type="title"/>
          </p:nvPr>
        </p:nvSpPr>
        <p:spPr/>
        <p:txBody>
          <a:bodyPr/>
          <a:lstStyle/>
          <a:p>
            <a:r>
              <a:rPr lang="en-GB" b="1" dirty="0">
                <a:solidFill>
                  <a:srgbClr val="600060"/>
                </a:solidFill>
                <a:latin typeface="+mn-lt"/>
              </a:rPr>
              <a:t>Opportunities for social interaction</a:t>
            </a:r>
          </a:p>
        </p:txBody>
      </p:sp>
      <p:sp>
        <p:nvSpPr>
          <p:cNvPr id="4" name="Slide Number Placeholder 3">
            <a:extLst>
              <a:ext uri="{FF2B5EF4-FFF2-40B4-BE49-F238E27FC236}">
                <a16:creationId xmlns:a16="http://schemas.microsoft.com/office/drawing/2014/main" xmlns="" id="{70B54001-84D5-456E-B065-0FD80AFEE925}"/>
              </a:ext>
            </a:extLst>
          </p:cNvPr>
          <p:cNvSpPr>
            <a:spLocks noGrp="1"/>
          </p:cNvSpPr>
          <p:nvPr>
            <p:ph type="sldNum" sz="quarter" idx="12"/>
          </p:nvPr>
        </p:nvSpPr>
        <p:spPr/>
        <p:txBody>
          <a:bodyPr/>
          <a:lstStyle/>
          <a:p>
            <a:fld id="{282DF8A6-5C01-4584-9E1C-76697B2A68D4}" type="slidenum">
              <a:rPr lang="en-GB" smtClean="0">
                <a:solidFill>
                  <a:prstClr val="black">
                    <a:tint val="75000"/>
                  </a:prstClr>
                </a:solidFill>
              </a:rPr>
              <a:pPr/>
              <a:t>15</a:t>
            </a:fld>
            <a:endParaRPr lang="en-GB" dirty="0">
              <a:solidFill>
                <a:prstClr val="black">
                  <a:tint val="75000"/>
                </a:prstClr>
              </a:solidFill>
            </a:endParaRPr>
          </a:p>
        </p:txBody>
      </p:sp>
      <p:sp>
        <p:nvSpPr>
          <p:cNvPr id="8"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9" name="TextBox 8"/>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3" name="Rectangle 2"/>
          <p:cNvSpPr/>
          <p:nvPr/>
        </p:nvSpPr>
        <p:spPr>
          <a:xfrm>
            <a:off x="1595078" y="4410247"/>
            <a:ext cx="6096000" cy="1323439"/>
          </a:xfrm>
          <a:prstGeom prst="rect">
            <a:avLst/>
          </a:prstGeom>
        </p:spPr>
        <p:txBody>
          <a:bodyPr>
            <a:spAutoFit/>
          </a:bodyPr>
          <a:lstStyle/>
          <a:p>
            <a:r>
              <a:rPr lang="en-US" sz="2000" dirty="0"/>
              <a:t>‘I don't have any outings. I don't know if anybody's arranging it. I haven't heard about it. If I knew a trip was going that would be good. Just getting out and mixing …’ (Resident SCR4 Wave 2)</a:t>
            </a:r>
            <a:endParaRPr lang="en-GB" sz="2000" dirty="0"/>
          </a:p>
        </p:txBody>
      </p:sp>
      <p:sp>
        <p:nvSpPr>
          <p:cNvPr id="7" name="Rectangle 6"/>
          <p:cNvSpPr/>
          <p:nvPr/>
        </p:nvSpPr>
        <p:spPr>
          <a:xfrm>
            <a:off x="3048000" y="1717195"/>
            <a:ext cx="6096000" cy="2246769"/>
          </a:xfrm>
          <a:prstGeom prst="rect">
            <a:avLst/>
          </a:prstGeom>
        </p:spPr>
        <p:txBody>
          <a:bodyPr>
            <a:spAutoFit/>
          </a:bodyPr>
          <a:lstStyle/>
          <a:p>
            <a:r>
              <a:rPr lang="en-US" sz="2000" dirty="0"/>
              <a:t>‘I used to go and meet up with four friends of a Wednesday and have a coffee and hour in town when I was capable, and I used to have - that’s with four of my friends – and then another couple of my </a:t>
            </a:r>
            <a:r>
              <a:rPr lang="en-US" sz="2000" dirty="0" err="1"/>
              <a:t>neighbours</a:t>
            </a:r>
            <a:r>
              <a:rPr lang="en-US" sz="2000" dirty="0"/>
              <a:t> we used to have a taxi once or twice a week and go into town regularly and do our shopping.  And I miss that.’ (Resident SCR1 Wave 1)</a:t>
            </a:r>
            <a:endParaRPr lang="en-GB" sz="2000" dirty="0"/>
          </a:p>
        </p:txBody>
      </p:sp>
    </p:spTree>
    <p:extLst>
      <p:ext uri="{BB962C8B-B14F-4D97-AF65-F5344CB8AC3E}">
        <p14:creationId xmlns:p14="http://schemas.microsoft.com/office/powerpoint/2010/main" val="29733381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61AB6A-F854-47F3-BBB4-08A4E62E80AD}"/>
              </a:ext>
            </a:extLst>
          </p:cNvPr>
          <p:cNvSpPr>
            <a:spLocks noGrp="1"/>
          </p:cNvSpPr>
          <p:nvPr>
            <p:ph type="title"/>
          </p:nvPr>
        </p:nvSpPr>
        <p:spPr/>
        <p:txBody>
          <a:bodyPr/>
          <a:lstStyle/>
          <a:p>
            <a:r>
              <a:rPr lang="en-GB" b="1" dirty="0" smtClean="0">
                <a:solidFill>
                  <a:srgbClr val="600060"/>
                </a:solidFill>
                <a:latin typeface="+mn-lt"/>
              </a:rPr>
              <a:t>Conclusions</a:t>
            </a:r>
            <a:endParaRPr lang="en-GB" b="1" dirty="0">
              <a:solidFill>
                <a:srgbClr val="600060"/>
              </a:solidFill>
              <a:latin typeface="+mn-lt"/>
            </a:endParaRPr>
          </a:p>
        </p:txBody>
      </p:sp>
      <p:sp>
        <p:nvSpPr>
          <p:cNvPr id="4" name="Slide Number Placeholder 3">
            <a:extLst>
              <a:ext uri="{FF2B5EF4-FFF2-40B4-BE49-F238E27FC236}">
                <a16:creationId xmlns:a16="http://schemas.microsoft.com/office/drawing/2014/main" xmlns="" id="{70B54001-84D5-456E-B065-0FD80AFEE925}"/>
              </a:ext>
            </a:extLst>
          </p:cNvPr>
          <p:cNvSpPr>
            <a:spLocks noGrp="1"/>
          </p:cNvSpPr>
          <p:nvPr>
            <p:ph type="sldNum" sz="quarter" idx="12"/>
          </p:nvPr>
        </p:nvSpPr>
        <p:spPr/>
        <p:txBody>
          <a:bodyPr/>
          <a:lstStyle/>
          <a:p>
            <a:fld id="{282DF8A6-5C01-4584-9E1C-76697B2A68D4}" type="slidenum">
              <a:rPr lang="en-GB" smtClean="0">
                <a:solidFill>
                  <a:prstClr val="black">
                    <a:tint val="75000"/>
                  </a:prstClr>
                </a:solidFill>
              </a:rPr>
              <a:pPr/>
              <a:t>16</a:t>
            </a:fld>
            <a:endParaRPr lang="en-GB" dirty="0">
              <a:solidFill>
                <a:prstClr val="black">
                  <a:tint val="75000"/>
                </a:prstClr>
              </a:solidFill>
            </a:endParaRPr>
          </a:p>
        </p:txBody>
      </p:sp>
      <p:sp>
        <p:nvSpPr>
          <p:cNvPr id="8"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9" name="TextBox 8"/>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5" name="Rectangle 4"/>
          <p:cNvSpPr/>
          <p:nvPr/>
        </p:nvSpPr>
        <p:spPr>
          <a:xfrm>
            <a:off x="1205344" y="1717195"/>
            <a:ext cx="9102437" cy="4001095"/>
          </a:xfrm>
          <a:prstGeom prst="rect">
            <a:avLst/>
          </a:prstGeom>
        </p:spPr>
        <p:txBody>
          <a:bodyPr wrap="square">
            <a:spAutoFit/>
          </a:bodyPr>
          <a:lstStyle/>
          <a:p>
            <a:pPr marL="285750" indent="-285750">
              <a:spcAft>
                <a:spcPts val="1200"/>
              </a:spcAft>
              <a:buFont typeface="Arial" panose="020B0604020202020204" pitchFamily="34" charset="0"/>
              <a:buChar char="•"/>
            </a:pPr>
            <a:r>
              <a:rPr lang="en-GB" sz="2800" dirty="0" smtClean="0">
                <a:ea typeface="Calibri" panose="020F0502020204030204" pitchFamily="34" charset="0"/>
                <a:cs typeface="Times New Roman" panose="02020603050405020304" pitchFamily="18" charset="0"/>
              </a:rPr>
              <a:t>Supporting </a:t>
            </a:r>
            <a:r>
              <a:rPr lang="en-GB" sz="2800" dirty="0">
                <a:ea typeface="Calibri" panose="020F0502020204030204" pitchFamily="34" charset="0"/>
                <a:cs typeface="Times New Roman" panose="02020603050405020304" pitchFamily="18" charset="0"/>
              </a:rPr>
              <a:t>people with dementia in extra care housing can be complex and </a:t>
            </a:r>
            <a:r>
              <a:rPr lang="en-GB" sz="2800" dirty="0" smtClean="0">
                <a:ea typeface="Calibri" panose="020F0502020204030204" pitchFamily="34" charset="0"/>
                <a:cs typeface="Times New Roman" panose="02020603050405020304" pitchFamily="18" charset="0"/>
              </a:rPr>
              <a:t>requires </a:t>
            </a:r>
            <a:r>
              <a:rPr lang="en-GB" sz="2800" dirty="0">
                <a:ea typeface="Calibri" panose="020F0502020204030204" pitchFamily="34" charset="0"/>
                <a:cs typeface="Times New Roman" panose="02020603050405020304" pitchFamily="18" charset="0"/>
              </a:rPr>
              <a:t>a person centred </a:t>
            </a:r>
            <a:r>
              <a:rPr lang="en-GB" sz="2800" dirty="0" smtClean="0">
                <a:ea typeface="Calibri" panose="020F0502020204030204" pitchFamily="34" charset="0"/>
                <a:cs typeface="Times New Roman" panose="02020603050405020304" pitchFamily="18" charset="0"/>
              </a:rPr>
              <a:t>approach; </a:t>
            </a:r>
            <a:endParaRPr lang="en-GB" sz="2800" dirty="0">
              <a:ea typeface="Calibri" panose="020F0502020204030204" pitchFamily="34" charset="0"/>
              <a:cs typeface="Times New Roman" panose="02020603050405020304" pitchFamily="18" charset="0"/>
            </a:endParaRPr>
          </a:p>
          <a:p>
            <a:pPr marL="285750" indent="-285750">
              <a:spcAft>
                <a:spcPts val="1200"/>
              </a:spcAft>
              <a:buFont typeface="Arial" panose="020B0604020202020204" pitchFamily="34" charset="0"/>
              <a:buChar char="•"/>
            </a:pPr>
            <a:r>
              <a:rPr lang="en-GB" sz="2800" dirty="0" smtClean="0"/>
              <a:t>ECH can respond </a:t>
            </a:r>
            <a:r>
              <a:rPr lang="en-GB" sz="2800" dirty="0"/>
              <a:t>to changes in the care needs of residents living with </a:t>
            </a:r>
            <a:r>
              <a:rPr lang="en-GB" sz="2800" dirty="0" smtClean="0"/>
              <a:t>dementia;</a:t>
            </a:r>
          </a:p>
          <a:p>
            <a:pPr marL="285750" indent="-285750">
              <a:spcAft>
                <a:spcPts val="1200"/>
              </a:spcAft>
              <a:buFont typeface="Arial" panose="020B0604020202020204" pitchFamily="34" charset="0"/>
              <a:buChar char="•"/>
            </a:pPr>
            <a:r>
              <a:rPr lang="en-GB" sz="2800" dirty="0" smtClean="0"/>
              <a:t>Location and design are key to promoting social interaction, autonomy and wellbeing;</a:t>
            </a:r>
          </a:p>
          <a:p>
            <a:pPr marL="285750" indent="-285750">
              <a:spcAft>
                <a:spcPts val="1200"/>
              </a:spcAft>
              <a:buFont typeface="Arial" panose="020B0604020202020204" pitchFamily="34" charset="0"/>
              <a:buChar char="•"/>
            </a:pPr>
            <a:r>
              <a:rPr lang="en-GB" sz="2800" dirty="0" smtClean="0"/>
              <a:t>More can be done to promote understanding and reduce stigma.</a:t>
            </a:r>
            <a:endParaRPr lang="en-GB" sz="2800" dirty="0"/>
          </a:p>
        </p:txBody>
      </p:sp>
    </p:spTree>
    <p:extLst>
      <p:ext uri="{BB962C8B-B14F-4D97-AF65-F5344CB8AC3E}">
        <p14:creationId xmlns:p14="http://schemas.microsoft.com/office/powerpoint/2010/main" val="41770342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600060"/>
                </a:solidFill>
                <a:latin typeface="+mn-lt"/>
              </a:rPr>
              <a:t>YouTube Video</a:t>
            </a:r>
            <a:endParaRPr lang="en-US" b="1" dirty="0">
              <a:solidFill>
                <a:srgbClr val="600060"/>
              </a:solidFill>
              <a:latin typeface="+mn-lt"/>
            </a:endParaRPr>
          </a:p>
        </p:txBody>
      </p:sp>
      <p:sp>
        <p:nvSpPr>
          <p:cNvPr id="3" name="Content Placeholder 2"/>
          <p:cNvSpPr>
            <a:spLocks noGrp="1"/>
          </p:cNvSpPr>
          <p:nvPr>
            <p:ph idx="1"/>
          </p:nvPr>
        </p:nvSpPr>
        <p:spPr>
          <a:xfrm>
            <a:off x="1981200" y="1600201"/>
            <a:ext cx="8229600" cy="4421088"/>
          </a:xfrm>
        </p:spPr>
        <p:txBody>
          <a:bodyPr>
            <a:normAutofit/>
          </a:bodyPr>
          <a:lstStyle/>
          <a:p>
            <a:pPr marL="0" indent="0">
              <a:buNone/>
            </a:pPr>
            <a:r>
              <a:rPr lang="en-GB" u="sng" dirty="0" smtClean="0">
                <a:hlinkClick r:id="rId4"/>
              </a:rPr>
              <a:t>https</a:t>
            </a:r>
            <a:r>
              <a:rPr lang="en-GB" u="sng" dirty="0">
                <a:hlinkClick r:id="rId4"/>
              </a:rPr>
              <a:t>://www.housinglin.org.uk/Topics/type/Listening-to-residents-in-extra-care-housing-findings-from-the-ECHO-research-project/</a:t>
            </a:r>
            <a:endParaRPr lang="en-GB" dirty="0"/>
          </a:p>
          <a:p>
            <a:pPr marL="0" indent="0">
              <a:buNone/>
            </a:pPr>
            <a:endParaRPr lang="en-GB" dirty="0"/>
          </a:p>
          <a:p>
            <a:pPr marL="0" indent="0">
              <a:buNone/>
            </a:pPr>
            <a:endParaRPr lang="en-GB" dirty="0"/>
          </a:p>
          <a:p>
            <a:pPr marL="0" indent="0">
              <a:buNone/>
            </a:pPr>
            <a:endParaRPr lang="en-US" dirty="0"/>
          </a:p>
        </p:txBody>
      </p:sp>
      <p:sp>
        <p:nvSpPr>
          <p:cNvPr id="5" name="Slide Number Placeholder 4"/>
          <p:cNvSpPr>
            <a:spLocks noGrp="1"/>
          </p:cNvSpPr>
          <p:nvPr>
            <p:ph type="sldNum" sz="quarter" idx="12"/>
          </p:nvPr>
        </p:nvSpPr>
        <p:spPr/>
        <p:txBody>
          <a:bodyPr/>
          <a:lstStyle/>
          <a:p>
            <a:fld id="{D2A5F672-5AD8-489C-91FC-4E14DD4BFE5F}" type="slidenum">
              <a:rPr lang="en-US" smtClean="0"/>
              <a:pPr/>
              <a:t>17</a:t>
            </a:fld>
            <a:endParaRPr lang="en-US"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260049849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Rectangle 2"/>
          <p:cNvSpPr>
            <a:spLocks noChangeArrowheads="1"/>
          </p:cNvSpPr>
          <p:nvPr/>
        </p:nvSpPr>
        <p:spPr bwMode="auto">
          <a:xfrm>
            <a:off x="466531" y="410546"/>
            <a:ext cx="11374016" cy="6055567"/>
          </a:xfrm>
          <a:prstGeom prst="rect">
            <a:avLst/>
          </a:prstGeom>
          <a:noFill/>
          <a:ln w="571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4" name="Rectangle 3">
            <a:extLst>
              <a:ext uri="{FF2B5EF4-FFF2-40B4-BE49-F238E27FC236}">
                <a16:creationId xmlns:a16="http://schemas.microsoft.com/office/drawing/2014/main" xmlns="" id="{C8BE032B-D623-4066-B2F5-686FE497D91F}"/>
              </a:ext>
            </a:extLst>
          </p:cNvPr>
          <p:cNvSpPr/>
          <p:nvPr/>
        </p:nvSpPr>
        <p:spPr>
          <a:xfrm>
            <a:off x="4274839" y="1382412"/>
            <a:ext cx="3480953" cy="1091837"/>
          </a:xfrm>
          <a:prstGeom prst="rect">
            <a:avLst/>
          </a:prstGeom>
        </p:spPr>
        <p:txBody>
          <a:bodyPr wrap="none">
            <a:spAutoFit/>
          </a:bodyPr>
          <a:lstStyle/>
          <a:p>
            <a:pPr algn="ctr">
              <a:lnSpc>
                <a:spcPct val="115000"/>
              </a:lnSpc>
              <a:spcBef>
                <a:spcPts val="200"/>
              </a:spcBef>
              <a:spcAft>
                <a:spcPts val="0"/>
              </a:spcAft>
            </a:pPr>
            <a:r>
              <a:rPr lang="en-GB" sz="6000" b="1" dirty="0">
                <a:solidFill>
                  <a:srgbClr val="660066"/>
                </a:solidFill>
                <a:latin typeface="Calibri" panose="020F0502020204030204" pitchFamily="34" charset="0"/>
                <a:ea typeface="Times New Roman" panose="02020603050405020304" pitchFamily="18" charset="0"/>
                <a:cs typeface="Times New Roman" panose="02020603050405020304" pitchFamily="18" charset="0"/>
              </a:rPr>
              <a:t>Thank You</a:t>
            </a:r>
            <a:endParaRPr lang="en-GB" sz="6000" b="1" dirty="0">
              <a:solidFill>
                <a:srgbClr val="660066"/>
              </a:solidFill>
              <a:latin typeface="Calibri Light" panose="020F0302020204030204" pitchFamily="34" charset="0"/>
              <a:ea typeface="Times New Roman" panose="02020603050405020304" pitchFamily="18" charset="0"/>
              <a:cs typeface="Times New Roman" panose="02020603050405020304" pitchFamily="18" charset="0"/>
            </a:endParaRPr>
          </a:p>
        </p:txBody>
      </p:sp>
      <p:cxnSp>
        <p:nvCxnSpPr>
          <p:cNvPr id="8" name="Straight Connector 7"/>
          <p:cNvCxnSpPr/>
          <p:nvPr/>
        </p:nvCxnSpPr>
        <p:spPr>
          <a:xfrm flipV="1">
            <a:off x="1818167" y="3009014"/>
            <a:ext cx="8750596" cy="21265"/>
          </a:xfrm>
          <a:prstGeom prst="line">
            <a:avLst/>
          </a:prstGeom>
          <a:ln w="73025">
            <a:solidFill>
              <a:srgbClr val="60006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020186" y="3262469"/>
            <a:ext cx="8346557" cy="1477328"/>
          </a:xfrm>
          <a:prstGeom prst="rect">
            <a:avLst/>
          </a:prstGeom>
          <a:noFill/>
        </p:spPr>
        <p:txBody>
          <a:bodyPr wrap="square" rtlCol="0">
            <a:spAutoFit/>
          </a:bodyPr>
          <a:lstStyle/>
          <a:p>
            <a:pPr algn="ctr"/>
            <a:r>
              <a:rPr lang="en-GB" i="1" dirty="0"/>
              <a:t>For more information please </a:t>
            </a:r>
            <a:r>
              <a:rPr lang="en-GB" i="1" dirty="0" smtClean="0"/>
              <a:t>contact </a:t>
            </a:r>
            <a:r>
              <a:rPr lang="en-GB" i="1" dirty="0"/>
              <a:t>Teresa Atkinson (</a:t>
            </a:r>
            <a:r>
              <a:rPr lang="en-GB" altLang="en-US" dirty="0">
                <a:solidFill>
                  <a:prstClr val="black"/>
                </a:solidFill>
                <a:hlinkClick r:id="rId4"/>
              </a:rPr>
              <a:t>t.Atkinson@worc.ac.uk</a:t>
            </a:r>
            <a:r>
              <a:rPr lang="en-GB" altLang="en-US" dirty="0">
                <a:solidFill>
                  <a:prstClr val="black"/>
                </a:solidFill>
              </a:rPr>
              <a:t>) </a:t>
            </a:r>
            <a:endParaRPr lang="en-GB" altLang="en-US" dirty="0" smtClean="0">
              <a:solidFill>
                <a:prstClr val="black"/>
              </a:solidFill>
            </a:endParaRPr>
          </a:p>
          <a:p>
            <a:pPr algn="ctr"/>
            <a:r>
              <a:rPr lang="en-GB" altLang="en-US" dirty="0" smtClean="0">
                <a:solidFill>
                  <a:prstClr val="black"/>
                </a:solidFill>
              </a:rPr>
              <a:t>or </a:t>
            </a:r>
            <a:r>
              <a:rPr lang="en-GB" altLang="en-US" dirty="0">
                <a:solidFill>
                  <a:prstClr val="black"/>
                </a:solidFill>
              </a:rPr>
              <a:t>Simon Evans (</a:t>
            </a:r>
            <a:r>
              <a:rPr lang="en-GB" altLang="en-US" dirty="0">
                <a:solidFill>
                  <a:prstClr val="black"/>
                </a:solidFill>
                <a:hlinkClick r:id="rId5"/>
              </a:rPr>
              <a:t>Simon.evans@worc.ac.uk</a:t>
            </a:r>
            <a:r>
              <a:rPr lang="en-GB" altLang="en-US" dirty="0">
                <a:solidFill>
                  <a:prstClr val="black"/>
                </a:solidFill>
              </a:rPr>
              <a:t>)</a:t>
            </a:r>
          </a:p>
          <a:p>
            <a:pPr algn="ctr"/>
            <a:endParaRPr lang="en-GB" altLang="en-US" dirty="0">
              <a:solidFill>
                <a:prstClr val="black"/>
              </a:solidFill>
            </a:endParaRPr>
          </a:p>
          <a:p>
            <a:pPr algn="ctr"/>
            <a:r>
              <a:rPr lang="en-GB" i="1" dirty="0"/>
              <a:t>or visit the following websites: </a:t>
            </a:r>
            <a:r>
              <a:rPr lang="en-GB" i="1" dirty="0">
                <a:hlinkClick r:id="rId6"/>
              </a:rPr>
              <a:t>http://www.bristol.ac.uk/sps/research/projects/current/echo/</a:t>
            </a:r>
            <a:r>
              <a:rPr lang="en-GB" i="1" dirty="0"/>
              <a:t> </a:t>
            </a:r>
          </a:p>
        </p:txBody>
      </p:sp>
      <p:sp>
        <p:nvSpPr>
          <p:cNvPr id="13" name="Rectangle 1"/>
          <p:cNvSpPr>
            <a:spLocks noChangeArrowheads="1"/>
          </p:cNvSpPr>
          <p:nvPr/>
        </p:nvSpPr>
        <p:spPr bwMode="auto">
          <a:xfrm>
            <a:off x="4397883" y="4739797"/>
            <a:ext cx="4572000" cy="189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ts val="1800"/>
              </a:spcAft>
            </a:pPr>
            <a:r>
              <a:rPr lang="en-GB" altLang="en-US" i="1" dirty="0">
                <a:latin typeface="+mn-lt"/>
                <a:hlinkClick r:id="rId7"/>
              </a:rPr>
              <a:t>www.worcester.ac.uk/dementia</a:t>
            </a:r>
            <a:endParaRPr lang="en-GB" altLang="en-US" i="1" dirty="0">
              <a:latin typeface="+mn-lt"/>
            </a:endParaRPr>
          </a:p>
          <a:p>
            <a:pPr>
              <a:spcAft>
                <a:spcPts val="1800"/>
              </a:spcAft>
            </a:pPr>
            <a:endParaRPr lang="en-GB" altLang="en-US" dirty="0">
              <a:solidFill>
                <a:prstClr val="black"/>
              </a:solidFill>
            </a:endParaRPr>
          </a:p>
          <a:p>
            <a:pPr>
              <a:spcAft>
                <a:spcPts val="1800"/>
              </a:spcAft>
            </a:pPr>
            <a:endParaRPr lang="en-GB" altLang="en-US" dirty="0">
              <a:solidFill>
                <a:prstClr val="black"/>
              </a:solidFill>
            </a:endParaRPr>
          </a:p>
          <a:p>
            <a:pPr algn="r"/>
            <a:endParaRPr lang="en-GB" altLang="en-US" b="1" dirty="0">
              <a:solidFill>
                <a:prstClr val="black"/>
              </a:solidFill>
            </a:endParaRPr>
          </a:p>
        </p:txBody>
      </p:sp>
    </p:spTree>
    <p:extLst>
      <p:ext uri="{BB962C8B-B14F-4D97-AF65-F5344CB8AC3E}">
        <p14:creationId xmlns:p14="http://schemas.microsoft.com/office/powerpoint/2010/main" val="901602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5" name="Picture 3" descr="logo_housingl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5188" y="496815"/>
            <a:ext cx="2061379" cy="644181"/>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6" name="Picture 4" descr="logo-worcest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71865" y="502782"/>
            <a:ext cx="2127414" cy="650914"/>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5" descr="kent"/>
          <p:cNvPicPr>
            <a:picLocks noChangeAspect="1" noChangeArrowheads="1"/>
          </p:cNvPicPr>
          <p:nvPr/>
        </p:nvPicPr>
        <p:blipFill>
          <a:blip r:embed="rId5" cstate="print">
            <a:extLst>
              <a:ext uri="{28A0092B-C50C-407E-A947-70E740481C1C}">
                <a14:useLocalDpi xmlns:a14="http://schemas.microsoft.com/office/drawing/2010/main" val="0"/>
              </a:ext>
            </a:extLst>
          </a:blip>
          <a:srcRect t="14821" b="14821"/>
          <a:stretch>
            <a:fillRect/>
          </a:stretch>
        </p:blipFill>
        <p:spPr bwMode="auto">
          <a:xfrm>
            <a:off x="5225141" y="508292"/>
            <a:ext cx="1968764" cy="627942"/>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6" descr="University of Bristol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4076" y="514357"/>
            <a:ext cx="2271713" cy="622300"/>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57150" algn="ctr">
                <a:solidFill>
                  <a:srgbClr val="60006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7" descr="NIHR Logo"/>
          <p:cNvPicPr>
            <a:picLocks noChangeAspect="1" noChangeArrowheads="1"/>
          </p:cNvPicPr>
          <p:nvPr/>
        </p:nvPicPr>
        <p:blipFill>
          <a:blip r:embed="rId7">
            <a:extLst>
              <a:ext uri="{28A0092B-C50C-407E-A947-70E740481C1C}">
                <a14:useLocalDpi xmlns:a14="http://schemas.microsoft.com/office/drawing/2010/main" val="0"/>
              </a:ext>
            </a:extLst>
          </a:blip>
          <a:srcRect t="17700" b="26808"/>
          <a:stretch>
            <a:fillRect/>
          </a:stretch>
        </p:blipFill>
        <p:spPr bwMode="auto">
          <a:xfrm>
            <a:off x="3000453" y="507777"/>
            <a:ext cx="1989137" cy="636588"/>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57150" algn="ctr">
                <a:solidFill>
                  <a:srgbClr val="60006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1" name="TextBox 10"/>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17" name="TextBox 16"/>
          <p:cNvSpPr txBox="1"/>
          <p:nvPr/>
        </p:nvSpPr>
        <p:spPr>
          <a:xfrm>
            <a:off x="3406075" y="3759649"/>
            <a:ext cx="5606896" cy="584775"/>
          </a:xfrm>
          <a:prstGeom prst="rect">
            <a:avLst/>
          </a:prstGeom>
          <a:noFill/>
        </p:spPr>
        <p:txBody>
          <a:bodyPr wrap="square" rtlCol="0">
            <a:spAutoFit/>
          </a:bodyPr>
          <a:lstStyle/>
          <a:p>
            <a:pPr algn="ctr"/>
            <a:r>
              <a:rPr lang="en-GB" sz="3200" b="1" dirty="0"/>
              <a:t>Robin </a:t>
            </a:r>
            <a:r>
              <a:rPr lang="en-GB" sz="3200" b="1" dirty="0" err="1"/>
              <a:t>Darton</a:t>
            </a:r>
            <a:r>
              <a:rPr lang="en-GB" sz="3200" b="1" dirty="0"/>
              <a:t> and Randall Smith</a:t>
            </a:r>
          </a:p>
        </p:txBody>
      </p:sp>
      <p:sp>
        <p:nvSpPr>
          <p:cNvPr id="18" name="Rectangle 17">
            <a:extLst/>
          </p:cNvPr>
          <p:cNvSpPr/>
          <p:nvPr/>
        </p:nvSpPr>
        <p:spPr>
          <a:xfrm>
            <a:off x="1699932" y="2576202"/>
            <a:ext cx="8981813" cy="891911"/>
          </a:xfrm>
          <a:prstGeom prst="rect">
            <a:avLst/>
          </a:prstGeom>
        </p:spPr>
        <p:txBody>
          <a:bodyPr wrap="square">
            <a:spAutoFit/>
          </a:bodyPr>
          <a:lstStyle/>
          <a:p>
            <a:pPr algn="ctr">
              <a:lnSpc>
                <a:spcPct val="115000"/>
              </a:lnSpc>
              <a:spcAft>
                <a:spcPts val="800"/>
              </a:spcAft>
            </a:pPr>
            <a:r>
              <a:rPr lang="en-GB" sz="4800" b="1" dirty="0">
                <a:solidFill>
                  <a:srgbClr val="660066"/>
                </a:solidFill>
                <a:ea typeface="+mj-ea"/>
                <a:cs typeface="+mj-cs"/>
              </a:rPr>
              <a:t>Commissioning Extra Care Housing</a:t>
            </a:r>
          </a:p>
        </p:txBody>
      </p:sp>
    </p:spTree>
    <p:extLst>
      <p:ext uri="{BB962C8B-B14F-4D97-AF65-F5344CB8AC3E}">
        <p14:creationId xmlns:p14="http://schemas.microsoft.com/office/powerpoint/2010/main" val="1105154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Rectangle 2"/>
          <p:cNvSpPr>
            <a:spLocks noChangeArrowheads="1"/>
          </p:cNvSpPr>
          <p:nvPr/>
        </p:nvSpPr>
        <p:spPr bwMode="auto">
          <a:xfrm>
            <a:off x="466531" y="410546"/>
            <a:ext cx="11374016" cy="6055567"/>
          </a:xfrm>
          <a:prstGeom prst="rect">
            <a:avLst/>
          </a:prstGeom>
          <a:noFill/>
          <a:ln w="571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5" name="Rectangle 4">
            <a:extLst>
              <a:ext uri="{FF2B5EF4-FFF2-40B4-BE49-F238E27FC236}">
                <a16:creationId xmlns:a16="http://schemas.microsoft.com/office/drawing/2014/main" xmlns="" id="{FB91CC8E-0184-487C-829E-65637E704A82}"/>
              </a:ext>
            </a:extLst>
          </p:cNvPr>
          <p:cNvSpPr/>
          <p:nvPr/>
        </p:nvSpPr>
        <p:spPr>
          <a:xfrm>
            <a:off x="1003300" y="711397"/>
            <a:ext cx="7972582" cy="799513"/>
          </a:xfrm>
          <a:prstGeom prst="rect">
            <a:avLst/>
          </a:prstGeom>
        </p:spPr>
        <p:txBody>
          <a:bodyPr wrap="square" anchor="ctr">
            <a:noAutofit/>
          </a:bodyPr>
          <a:lstStyle/>
          <a:p>
            <a:pPr>
              <a:lnSpc>
                <a:spcPct val="115000"/>
              </a:lnSpc>
              <a:spcBef>
                <a:spcPts val="200"/>
              </a:spcBef>
            </a:pPr>
            <a:r>
              <a:rPr lang="en-GB" sz="4400" b="1" dirty="0">
                <a:solidFill>
                  <a:srgbClr val="660066"/>
                </a:solidFill>
                <a:latin typeface="Calibri" panose="020F0502020204030204" pitchFamily="34" charset="0"/>
                <a:cs typeface="Times New Roman" panose="02020603050405020304" pitchFamily="18" charset="0"/>
              </a:rPr>
              <a:t>The ECHO Project </a:t>
            </a:r>
            <a:r>
              <a:rPr lang="en-GB" sz="4400" b="1" dirty="0" smtClean="0">
                <a:solidFill>
                  <a:srgbClr val="660066"/>
                </a:solidFill>
                <a:latin typeface="Calibri" panose="020F0502020204030204" pitchFamily="34" charset="0"/>
                <a:cs typeface="Times New Roman" panose="02020603050405020304" pitchFamily="18" charset="0"/>
              </a:rPr>
              <a:t>Team</a:t>
            </a:r>
            <a:endParaRPr lang="en-GB" sz="4400" b="1" dirty="0">
              <a:solidFill>
                <a:srgbClr val="660066"/>
              </a:solidFill>
              <a:latin typeface="Calibri" panose="020F0502020204030204" pitchFamily="34" charset="0"/>
              <a:cs typeface="Times New Roman" panose="02020603050405020304" pitchFamily="18" charset="0"/>
            </a:endParaRPr>
          </a:p>
        </p:txBody>
      </p:sp>
      <p:sp>
        <p:nvSpPr>
          <p:cNvPr id="2" name="Rectangle 1"/>
          <p:cNvSpPr/>
          <p:nvPr/>
        </p:nvSpPr>
        <p:spPr>
          <a:xfrm>
            <a:off x="1003300" y="1582405"/>
            <a:ext cx="9385300" cy="4955203"/>
          </a:xfrm>
          <a:prstGeom prst="rect">
            <a:avLst/>
          </a:prstGeom>
        </p:spPr>
        <p:txBody>
          <a:bodyPr wrap="square">
            <a:spAutoFit/>
          </a:bodyPr>
          <a:lstStyle/>
          <a:p>
            <a:pPr marL="969750" indent="-285750">
              <a:spcBef>
                <a:spcPts val="600"/>
              </a:spcBef>
              <a:spcAft>
                <a:spcPts val="600"/>
              </a:spcAft>
              <a:buFont typeface="Arial" panose="020B0604020202020204" pitchFamily="34" charset="0"/>
              <a:buChar char="•"/>
            </a:pPr>
            <a:r>
              <a:rPr lang="en-GB" sz="2600" dirty="0" smtClean="0"/>
              <a:t>Ailsa Cameron, School for Policy Studies, University of Bristol</a:t>
            </a:r>
          </a:p>
          <a:p>
            <a:pPr marL="969750" indent="-285750">
              <a:spcBef>
                <a:spcPts val="600"/>
              </a:spcBef>
              <a:spcAft>
                <a:spcPts val="600"/>
              </a:spcAft>
              <a:buFont typeface="Arial" panose="020B0604020202020204" pitchFamily="34" charset="0"/>
              <a:buChar char="•"/>
            </a:pPr>
            <a:r>
              <a:rPr lang="en-GB" sz="2600" dirty="0" smtClean="0"/>
              <a:t>Ellie Johnson, </a:t>
            </a:r>
            <a:r>
              <a:rPr lang="en-GB" sz="2600" dirty="0"/>
              <a:t>School for Policy Studies, University of Bristol</a:t>
            </a:r>
          </a:p>
          <a:p>
            <a:pPr marL="969750" indent="-285750">
              <a:spcBef>
                <a:spcPts val="600"/>
              </a:spcBef>
              <a:spcAft>
                <a:spcPts val="600"/>
              </a:spcAft>
              <a:buFont typeface="Arial" panose="020B0604020202020204" pitchFamily="34" charset="0"/>
              <a:buChar char="•"/>
            </a:pPr>
            <a:r>
              <a:rPr lang="en-GB" sz="2600" dirty="0"/>
              <a:t>Randall Smith, School for Policy Studies, University of Bristol</a:t>
            </a:r>
          </a:p>
          <a:p>
            <a:pPr marL="969750" indent="-285750">
              <a:spcBef>
                <a:spcPts val="600"/>
              </a:spcBef>
              <a:spcAft>
                <a:spcPts val="600"/>
              </a:spcAft>
              <a:buFont typeface="Arial" panose="020B0604020202020204" pitchFamily="34" charset="0"/>
              <a:buChar char="•"/>
            </a:pPr>
            <a:r>
              <a:rPr lang="en-GB" sz="2600" dirty="0"/>
              <a:t>Liz Lloyd, School for Policy Studies, University of Bristol</a:t>
            </a:r>
          </a:p>
          <a:p>
            <a:pPr marL="969750" indent="-285750">
              <a:spcBef>
                <a:spcPts val="600"/>
              </a:spcBef>
              <a:spcAft>
                <a:spcPts val="600"/>
              </a:spcAft>
              <a:buFont typeface="Arial" panose="020B0604020202020204" pitchFamily="34" charset="0"/>
              <a:buChar char="•"/>
            </a:pPr>
            <a:r>
              <a:rPr lang="en-GB" sz="2600" dirty="0" smtClean="0"/>
              <a:t>Simon Evans, Association for Dementia Studies, Worcester</a:t>
            </a:r>
            <a:endParaRPr lang="en-GB" sz="2600" dirty="0"/>
          </a:p>
          <a:p>
            <a:pPr marL="969750" indent="-285750">
              <a:spcBef>
                <a:spcPts val="600"/>
              </a:spcBef>
              <a:spcAft>
                <a:spcPts val="600"/>
              </a:spcAft>
              <a:buFont typeface="Arial" panose="020B0604020202020204" pitchFamily="34" charset="0"/>
              <a:buChar char="•"/>
            </a:pPr>
            <a:r>
              <a:rPr lang="en-GB" sz="2600" dirty="0" smtClean="0"/>
              <a:t>Teresa Atkinson, Association for Dementia Studies, Worcester</a:t>
            </a:r>
            <a:endParaRPr lang="en-GB" sz="2600" dirty="0"/>
          </a:p>
          <a:p>
            <a:pPr marL="969750" indent="-285750">
              <a:spcBef>
                <a:spcPts val="600"/>
              </a:spcBef>
              <a:spcAft>
                <a:spcPts val="600"/>
              </a:spcAft>
              <a:buFont typeface="Arial" panose="020B0604020202020204" pitchFamily="34" charset="0"/>
              <a:buChar char="•"/>
            </a:pPr>
            <a:r>
              <a:rPr lang="en-GB" sz="2600" dirty="0" smtClean="0"/>
              <a:t>Robin </a:t>
            </a:r>
            <a:r>
              <a:rPr lang="en-GB" sz="2600" dirty="0" err="1" smtClean="0"/>
              <a:t>Darton</a:t>
            </a:r>
            <a:r>
              <a:rPr lang="en-GB" sz="2600" dirty="0" smtClean="0"/>
              <a:t>, PSSRU</a:t>
            </a:r>
            <a:r>
              <a:rPr lang="en-GB" sz="2600" smtClean="0"/>
              <a:t>, </a:t>
            </a:r>
            <a:r>
              <a:rPr lang="en-GB" sz="2600"/>
              <a:t>University of Kent</a:t>
            </a:r>
            <a:endParaRPr lang="en-GB" sz="2600" dirty="0" smtClean="0"/>
          </a:p>
          <a:p>
            <a:pPr marL="969750" indent="-285750">
              <a:spcBef>
                <a:spcPts val="600"/>
              </a:spcBef>
              <a:spcAft>
                <a:spcPts val="600"/>
              </a:spcAft>
              <a:buFont typeface="Arial" panose="020B0604020202020204" pitchFamily="34" charset="0"/>
              <a:buChar char="•"/>
            </a:pPr>
            <a:r>
              <a:rPr lang="en-GB" sz="2600" dirty="0" smtClean="0"/>
              <a:t>Jeremy </a:t>
            </a:r>
            <a:r>
              <a:rPr lang="en-GB" sz="2600" dirty="0" err="1" smtClean="0"/>
              <a:t>Porteus</a:t>
            </a:r>
            <a:r>
              <a:rPr lang="en-GB" sz="2600" dirty="0" smtClean="0"/>
              <a:t>, Housing LIN</a:t>
            </a:r>
            <a:endParaRPr lang="en-GB" sz="2600" dirty="0"/>
          </a:p>
          <a:p>
            <a:pPr marL="969750" indent="-285750">
              <a:spcBef>
                <a:spcPts val="600"/>
              </a:spcBef>
              <a:spcAft>
                <a:spcPts val="600"/>
              </a:spcAft>
              <a:buFont typeface="Arial" panose="020B0604020202020204" pitchFamily="34" charset="0"/>
              <a:buChar char="•"/>
            </a:pPr>
            <a:endParaRPr lang="en-GB" sz="2800" dirty="0"/>
          </a:p>
        </p:txBody>
      </p:sp>
    </p:spTree>
    <p:extLst>
      <p:ext uri="{BB962C8B-B14F-4D97-AF65-F5344CB8AC3E}">
        <p14:creationId xmlns:p14="http://schemas.microsoft.com/office/powerpoint/2010/main" val="408148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600060"/>
                </a:solidFill>
                <a:latin typeface="+mn-lt"/>
              </a:rPr>
              <a:t>The ECHO Project</a:t>
            </a:r>
          </a:p>
        </p:txBody>
      </p:sp>
      <p:sp>
        <p:nvSpPr>
          <p:cNvPr id="3" name="Content Placeholder 2"/>
          <p:cNvSpPr>
            <a:spLocks noGrp="1"/>
          </p:cNvSpPr>
          <p:nvPr>
            <p:ph idx="1"/>
          </p:nvPr>
        </p:nvSpPr>
        <p:spPr>
          <a:xfrm>
            <a:off x="1981200" y="1600201"/>
            <a:ext cx="8229600" cy="4421088"/>
          </a:xfrm>
        </p:spPr>
        <p:txBody>
          <a:bodyPr>
            <a:normAutofit/>
          </a:bodyPr>
          <a:lstStyle/>
          <a:p>
            <a:r>
              <a:rPr lang="en-GB" dirty="0"/>
              <a:t>2 year project, October 2015–September 2017</a:t>
            </a:r>
          </a:p>
          <a:p>
            <a:r>
              <a:rPr lang="en-GB" dirty="0"/>
              <a:t>2 local authorities:</a:t>
            </a:r>
          </a:p>
          <a:p>
            <a:pPr marL="684000"/>
            <a:r>
              <a:rPr lang="en-GB" sz="2400" dirty="0"/>
              <a:t>City, unitary authority (Area 1)</a:t>
            </a:r>
          </a:p>
          <a:p>
            <a:pPr marL="684000"/>
            <a:r>
              <a:rPr lang="en-GB" sz="2400" dirty="0"/>
              <a:t>County council, 2-tier authority (Area 2)</a:t>
            </a:r>
          </a:p>
          <a:p>
            <a:r>
              <a:rPr lang="en-GB" dirty="0"/>
              <a:t>Interviews with commissioners of adult social care in extra care housing:</a:t>
            </a:r>
          </a:p>
          <a:p>
            <a:pPr marL="684000"/>
            <a:r>
              <a:rPr lang="en-GB" sz="2400" dirty="0"/>
              <a:t>February 2016</a:t>
            </a:r>
          </a:p>
          <a:p>
            <a:pPr marL="684000"/>
            <a:r>
              <a:rPr lang="en-GB" sz="2400" dirty="0"/>
              <a:t>April 2017</a:t>
            </a:r>
          </a:p>
          <a:p>
            <a:endParaRPr lang="en-GB" dirty="0"/>
          </a:p>
          <a:p>
            <a:pPr marL="0" indent="0">
              <a:buNone/>
            </a:pPr>
            <a:endParaRPr lang="en-GB" dirty="0"/>
          </a:p>
          <a:p>
            <a:endParaRPr lang="en-US" dirty="0"/>
          </a:p>
        </p:txBody>
      </p:sp>
      <p:sp>
        <p:nvSpPr>
          <p:cNvPr id="5" name="Slide Number Placeholder 4"/>
          <p:cNvSpPr>
            <a:spLocks noGrp="1"/>
          </p:cNvSpPr>
          <p:nvPr>
            <p:ph type="sldNum" sz="quarter" idx="12"/>
          </p:nvPr>
        </p:nvSpPr>
        <p:spPr/>
        <p:txBody>
          <a:bodyPr/>
          <a:lstStyle/>
          <a:p>
            <a:fld id="{D2A5F672-5AD8-489C-91FC-4E14DD4BFE5F}" type="slidenum">
              <a:rPr lang="en-US" smtClean="0"/>
              <a:pPr/>
              <a:t>20</a:t>
            </a:fld>
            <a:endParaRPr lang="en-US"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2018898541"/>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600060"/>
                </a:solidFill>
                <a:latin typeface="+mn-lt"/>
              </a:rPr>
              <a:t>Financial Pressures</a:t>
            </a:r>
          </a:p>
        </p:txBody>
      </p:sp>
      <p:sp>
        <p:nvSpPr>
          <p:cNvPr id="3" name="Content Placeholder 2"/>
          <p:cNvSpPr>
            <a:spLocks noGrp="1"/>
          </p:cNvSpPr>
          <p:nvPr>
            <p:ph idx="1"/>
          </p:nvPr>
        </p:nvSpPr>
        <p:spPr>
          <a:xfrm>
            <a:off x="1981200" y="1600201"/>
            <a:ext cx="8229600" cy="4421088"/>
          </a:xfrm>
        </p:spPr>
        <p:txBody>
          <a:bodyPr>
            <a:normAutofit/>
          </a:bodyPr>
          <a:lstStyle/>
          <a:p>
            <a:r>
              <a:rPr lang="en-GB" sz="2400" dirty="0"/>
              <a:t>Changing capital funding regimes</a:t>
            </a:r>
          </a:p>
          <a:p>
            <a:r>
              <a:rPr lang="en-GB" sz="2400" dirty="0"/>
              <a:t>Changes to local authority funding arrangements</a:t>
            </a:r>
          </a:p>
          <a:p>
            <a:r>
              <a:rPr lang="en-GB" sz="2400" dirty="0"/>
              <a:t>Uncertainties arising from proposed rent/benefit changes for supported housing:</a:t>
            </a:r>
          </a:p>
          <a:p>
            <a:pPr marL="684000"/>
            <a:r>
              <a:rPr lang="en-GB" sz="2000" dirty="0"/>
              <a:t>1% reduction in social rents from April 2016, delayed to April 2017</a:t>
            </a:r>
          </a:p>
          <a:p>
            <a:pPr marL="684000"/>
            <a:r>
              <a:rPr lang="en-GB" sz="2000" dirty="0"/>
              <a:t>Local Housing Allowance cap on social rent; delayed for 1 year; then to 2019/20; then amended in October 2017 to flexible funding model (‘Sheltered Rent’) to be introduced in 2020</a:t>
            </a:r>
          </a:p>
          <a:p>
            <a:r>
              <a:rPr lang="en-GB" sz="2400" dirty="0"/>
              <a:t>Planned scheme put on hold (Area 2), but not yet seen impact in Area 1 (recognised future risk)</a:t>
            </a:r>
          </a:p>
          <a:p>
            <a:pPr marL="0" indent="0">
              <a:buNone/>
            </a:pPr>
            <a:endParaRPr lang="en-GB" dirty="0"/>
          </a:p>
          <a:p>
            <a:endParaRPr lang="en-US" dirty="0"/>
          </a:p>
        </p:txBody>
      </p:sp>
      <p:sp>
        <p:nvSpPr>
          <p:cNvPr id="5" name="Slide Number Placeholder 4"/>
          <p:cNvSpPr>
            <a:spLocks noGrp="1"/>
          </p:cNvSpPr>
          <p:nvPr>
            <p:ph type="sldNum" sz="quarter" idx="12"/>
          </p:nvPr>
        </p:nvSpPr>
        <p:spPr/>
        <p:txBody>
          <a:bodyPr/>
          <a:lstStyle/>
          <a:p>
            <a:fld id="{D2A5F672-5AD8-489C-91FC-4E14DD4BFE5F}" type="slidenum">
              <a:rPr lang="en-US" smtClean="0"/>
              <a:pPr/>
              <a:t>21</a:t>
            </a:fld>
            <a:endParaRPr lang="en-US"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8" name="TextBox 7"/>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1875744480"/>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solidFill>
                  <a:srgbClr val="600060"/>
                </a:solidFill>
                <a:latin typeface="+mn-lt"/>
              </a:rPr>
              <a:t>Key Drivers (Commissioners’ Reports)</a:t>
            </a:r>
          </a:p>
        </p:txBody>
      </p:sp>
      <p:sp>
        <p:nvSpPr>
          <p:cNvPr id="3" name="Content Placeholder 2"/>
          <p:cNvSpPr>
            <a:spLocks noGrp="1"/>
          </p:cNvSpPr>
          <p:nvPr>
            <p:ph idx="1"/>
          </p:nvPr>
        </p:nvSpPr>
        <p:spPr>
          <a:xfrm>
            <a:off x="1981200" y="1600201"/>
            <a:ext cx="8229600" cy="4421088"/>
          </a:xfrm>
        </p:spPr>
        <p:txBody>
          <a:bodyPr>
            <a:normAutofit/>
          </a:bodyPr>
          <a:lstStyle/>
          <a:p>
            <a:r>
              <a:rPr lang="en-GB" dirty="0"/>
              <a:t>For commissioners:</a:t>
            </a:r>
          </a:p>
          <a:p>
            <a:pPr marL="684000" lvl="1" indent="-342000"/>
            <a:r>
              <a:rPr lang="en-GB" dirty="0"/>
              <a:t>Cost</a:t>
            </a:r>
          </a:p>
          <a:p>
            <a:pPr marL="684000" lvl="1" indent="-342000"/>
            <a:r>
              <a:rPr lang="en-GB" dirty="0"/>
              <a:t>Capacity</a:t>
            </a:r>
          </a:p>
          <a:p>
            <a:pPr marL="684000" lvl="1" indent="-342000"/>
            <a:r>
              <a:rPr lang="en-GB" dirty="0"/>
              <a:t>(Quality)</a:t>
            </a:r>
          </a:p>
          <a:p>
            <a:r>
              <a:rPr lang="en-GB" dirty="0"/>
              <a:t>For providers:</a:t>
            </a:r>
          </a:p>
          <a:p>
            <a:pPr marL="684000" lvl="1" indent="-342000"/>
            <a:r>
              <a:rPr lang="en-GB" dirty="0"/>
              <a:t>Cost</a:t>
            </a:r>
          </a:p>
          <a:p>
            <a:pPr marL="684000" lvl="1" indent="-342000"/>
            <a:r>
              <a:rPr lang="en-GB" dirty="0"/>
              <a:t>Workforce/recruitment</a:t>
            </a:r>
          </a:p>
          <a:p>
            <a:pPr marL="684000" lvl="1" indent="-342000"/>
            <a:r>
              <a:rPr lang="en-GB" dirty="0"/>
              <a:t>National Living Wage/National Minimum Wage</a:t>
            </a:r>
          </a:p>
          <a:p>
            <a:pPr marL="684000" lvl="1" indent="-342000"/>
            <a:r>
              <a:rPr lang="en-GB" dirty="0"/>
              <a:t>Competition from other employers</a:t>
            </a:r>
          </a:p>
          <a:p>
            <a:endParaRPr lang="en-GB" dirty="0"/>
          </a:p>
          <a:p>
            <a:pPr marL="0" indent="0">
              <a:buNone/>
            </a:pPr>
            <a:endParaRPr lang="en-GB" dirty="0"/>
          </a:p>
          <a:p>
            <a:endParaRPr lang="en-US" dirty="0"/>
          </a:p>
        </p:txBody>
      </p:sp>
      <p:sp>
        <p:nvSpPr>
          <p:cNvPr id="5" name="Slide Number Placeholder 4"/>
          <p:cNvSpPr>
            <a:spLocks noGrp="1"/>
          </p:cNvSpPr>
          <p:nvPr>
            <p:ph type="sldNum" sz="quarter" idx="12"/>
          </p:nvPr>
        </p:nvSpPr>
        <p:spPr/>
        <p:txBody>
          <a:bodyPr/>
          <a:lstStyle/>
          <a:p>
            <a:fld id="{D2A5F672-5AD8-489C-91FC-4E14DD4BFE5F}" type="slidenum">
              <a:rPr lang="en-US" smtClean="0"/>
              <a:pPr/>
              <a:t>22</a:t>
            </a:fld>
            <a:endParaRPr lang="en-US"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2547681077"/>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600060"/>
                </a:solidFill>
                <a:latin typeface="+mn-lt"/>
              </a:rPr>
              <a:t>Contracting for Care &amp; Support</a:t>
            </a:r>
          </a:p>
        </p:txBody>
      </p:sp>
      <p:sp>
        <p:nvSpPr>
          <p:cNvPr id="3" name="Content Placeholder 2"/>
          <p:cNvSpPr>
            <a:spLocks noGrp="1"/>
          </p:cNvSpPr>
          <p:nvPr>
            <p:ph idx="1"/>
          </p:nvPr>
        </p:nvSpPr>
        <p:spPr>
          <a:xfrm>
            <a:off x="1981200" y="1600201"/>
            <a:ext cx="8229600" cy="4421088"/>
          </a:xfrm>
        </p:spPr>
        <p:txBody>
          <a:bodyPr>
            <a:normAutofit fontScale="62500" lnSpcReduction="20000"/>
          </a:bodyPr>
          <a:lstStyle/>
          <a:p>
            <a:r>
              <a:rPr lang="en-GB" sz="4400" dirty="0"/>
              <a:t>Area 1:</a:t>
            </a:r>
          </a:p>
          <a:p>
            <a:pPr marL="684000"/>
            <a:r>
              <a:rPr lang="en-GB" dirty="0"/>
              <a:t>Combined care and support contract from April 2016</a:t>
            </a:r>
          </a:p>
          <a:p>
            <a:pPr marL="684000"/>
            <a:r>
              <a:rPr lang="en-GB" dirty="0"/>
              <a:t>Variable hourly rates for social care, increased from previously negotiated rate, but removed uplift for weekends and bank holidays</a:t>
            </a:r>
          </a:p>
          <a:p>
            <a:pPr marL="684000"/>
            <a:r>
              <a:rPr lang="en-GB" dirty="0"/>
              <a:t>Balance: 5–15 hours (40%); 15+ (40%); variable for unpredictable needs (20%)</a:t>
            </a:r>
          </a:p>
          <a:p>
            <a:r>
              <a:rPr lang="en-GB" sz="4400" dirty="0"/>
              <a:t>Area 2:</a:t>
            </a:r>
          </a:p>
          <a:p>
            <a:pPr marL="684000"/>
            <a:r>
              <a:rPr lang="en-GB" dirty="0"/>
              <a:t>No change in arrangements between 2016 and 2017</a:t>
            </a:r>
          </a:p>
          <a:p>
            <a:pPr marL="684000"/>
            <a:r>
              <a:rPr lang="en-GB" dirty="0"/>
              <a:t>Local authority contract with housing provider</a:t>
            </a:r>
          </a:p>
          <a:p>
            <a:pPr marL="684000"/>
            <a:r>
              <a:rPr lang="en-GB" dirty="0"/>
              <a:t>Housing provider contract with onsite care provider (on approved list)</a:t>
            </a:r>
          </a:p>
          <a:p>
            <a:pPr marL="684000"/>
            <a:r>
              <a:rPr lang="en-GB" dirty="0"/>
              <a:t>Separate contracts for care and contribution to core</a:t>
            </a:r>
          </a:p>
          <a:p>
            <a:pPr marL="684000"/>
            <a:r>
              <a:rPr lang="en-GB" dirty="0"/>
              <a:t>Set hourly rate for care (increased for NMW), and higher for spot purchase (incentive to use onsite provider)</a:t>
            </a:r>
          </a:p>
          <a:p>
            <a:pPr marL="684000"/>
            <a:r>
              <a:rPr lang="en-GB" dirty="0"/>
              <a:t>Balance: up to 7 hours (low); 7¼–14 (medium); 14¼+ (high) (Weighted to high)</a:t>
            </a:r>
          </a:p>
          <a:p>
            <a:pPr marL="0" indent="0">
              <a:buNone/>
            </a:pPr>
            <a:endParaRPr lang="en-US" dirty="0"/>
          </a:p>
        </p:txBody>
      </p:sp>
      <p:sp>
        <p:nvSpPr>
          <p:cNvPr id="5" name="Slide Number Placeholder 4"/>
          <p:cNvSpPr>
            <a:spLocks noGrp="1"/>
          </p:cNvSpPr>
          <p:nvPr>
            <p:ph type="sldNum" sz="quarter" idx="12"/>
          </p:nvPr>
        </p:nvSpPr>
        <p:spPr/>
        <p:txBody>
          <a:bodyPr/>
          <a:lstStyle/>
          <a:p>
            <a:fld id="{D2A5F672-5AD8-489C-91FC-4E14DD4BFE5F}" type="slidenum">
              <a:rPr lang="en-US" smtClean="0"/>
              <a:pPr/>
              <a:t>23</a:t>
            </a:fld>
            <a:endParaRPr lang="en-US"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654958235"/>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600060"/>
                </a:solidFill>
                <a:latin typeface="+mn-lt"/>
              </a:rPr>
              <a:t>Contracting Issues</a:t>
            </a:r>
          </a:p>
        </p:txBody>
      </p:sp>
      <p:sp>
        <p:nvSpPr>
          <p:cNvPr id="3" name="Content Placeholder 2"/>
          <p:cNvSpPr>
            <a:spLocks noGrp="1"/>
          </p:cNvSpPr>
          <p:nvPr>
            <p:ph idx="1"/>
          </p:nvPr>
        </p:nvSpPr>
        <p:spPr>
          <a:xfrm>
            <a:off x="1981200" y="1600201"/>
            <a:ext cx="8229600" cy="4421088"/>
          </a:xfrm>
        </p:spPr>
        <p:txBody>
          <a:bodyPr>
            <a:normAutofit fontScale="92500" lnSpcReduction="10000"/>
          </a:bodyPr>
          <a:lstStyle/>
          <a:p>
            <a:r>
              <a:rPr lang="en-GB" sz="2600" dirty="0"/>
              <a:t>Area 1:</a:t>
            </a:r>
          </a:p>
          <a:p>
            <a:pPr marL="684000"/>
            <a:r>
              <a:rPr lang="en-GB" sz="2200" dirty="0"/>
              <a:t>No financial eligibility criteria enabled wealthy to take up social rented housing, so added </a:t>
            </a:r>
          </a:p>
          <a:p>
            <a:pPr marL="684000"/>
            <a:r>
              <a:rPr lang="en-GB" sz="2200" dirty="0"/>
              <a:t>Provision in contract for use of Direct Payment, but tends not to be used</a:t>
            </a:r>
          </a:p>
          <a:p>
            <a:r>
              <a:rPr lang="en-GB" sz="2600" dirty="0"/>
              <a:t>Area 2:</a:t>
            </a:r>
          </a:p>
          <a:p>
            <a:pPr marL="684000"/>
            <a:r>
              <a:rPr lang="en-GB" sz="2200" dirty="0"/>
              <a:t>Free to use Direct Payment for choice of provider, but guided to onsite provider</a:t>
            </a:r>
          </a:p>
          <a:p>
            <a:pPr marL="684000"/>
            <a:r>
              <a:rPr lang="en-GB" sz="2200" dirty="0"/>
              <a:t>Some concerns about several providers entering premises</a:t>
            </a:r>
          </a:p>
          <a:p>
            <a:pPr marL="684000"/>
            <a:r>
              <a:rPr lang="en-GB" sz="2200" dirty="0"/>
              <a:t>Insufficient staff onsite if provider does not want to expand (not usually an issue)</a:t>
            </a:r>
          </a:p>
          <a:p>
            <a:pPr marL="684000"/>
            <a:r>
              <a:rPr lang="en-GB" sz="2200" dirty="0"/>
              <a:t>Managing vacancies and balancing needs – changes in suitability while on waiting list</a:t>
            </a:r>
          </a:p>
          <a:p>
            <a:endParaRPr lang="en-GB" dirty="0"/>
          </a:p>
          <a:p>
            <a:endParaRPr lang="en-US" dirty="0"/>
          </a:p>
        </p:txBody>
      </p:sp>
      <p:sp>
        <p:nvSpPr>
          <p:cNvPr id="5" name="Slide Number Placeholder 4"/>
          <p:cNvSpPr>
            <a:spLocks noGrp="1"/>
          </p:cNvSpPr>
          <p:nvPr>
            <p:ph type="sldNum" sz="quarter" idx="12"/>
          </p:nvPr>
        </p:nvSpPr>
        <p:spPr/>
        <p:txBody>
          <a:bodyPr/>
          <a:lstStyle/>
          <a:p>
            <a:fld id="{D2A5F672-5AD8-489C-91FC-4E14DD4BFE5F}" type="slidenum">
              <a:rPr lang="en-US" smtClean="0"/>
              <a:pPr/>
              <a:t>24</a:t>
            </a:fld>
            <a:endParaRPr lang="en-US"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1842929970"/>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600060"/>
                </a:solidFill>
                <a:latin typeface="+mn-lt"/>
              </a:rPr>
              <a:t>Adjusting to Changes in Care Needs</a:t>
            </a:r>
          </a:p>
        </p:txBody>
      </p:sp>
      <p:sp>
        <p:nvSpPr>
          <p:cNvPr id="3" name="Content Placeholder 2"/>
          <p:cNvSpPr>
            <a:spLocks noGrp="1"/>
          </p:cNvSpPr>
          <p:nvPr>
            <p:ph idx="1"/>
          </p:nvPr>
        </p:nvSpPr>
        <p:spPr>
          <a:xfrm>
            <a:off x="1981200" y="1600201"/>
            <a:ext cx="8229600" cy="4421088"/>
          </a:xfrm>
        </p:spPr>
        <p:txBody>
          <a:bodyPr>
            <a:normAutofit/>
          </a:bodyPr>
          <a:lstStyle/>
          <a:p>
            <a:pPr marL="342000"/>
            <a:r>
              <a:rPr lang="en-GB" sz="2400" dirty="0"/>
              <a:t>Area 1:</a:t>
            </a:r>
          </a:p>
          <a:p>
            <a:pPr marL="684000"/>
            <a:r>
              <a:rPr lang="en-GB" sz="2000" dirty="0"/>
              <a:t>Temporary changes: ±10% adjustment to commissioned service allowed in contract</a:t>
            </a:r>
          </a:p>
          <a:p>
            <a:pPr marL="684000"/>
            <a:r>
              <a:rPr lang="en-GB" sz="2000" dirty="0"/>
              <a:t>Permanent: reassessment</a:t>
            </a:r>
          </a:p>
          <a:p>
            <a:pPr marL="684000"/>
            <a:r>
              <a:rPr lang="en-GB" sz="2000" dirty="0"/>
              <a:t>Providers able to refer reduced needs to adult social care system, and in discussion about extending to increases</a:t>
            </a:r>
          </a:p>
          <a:p>
            <a:pPr marL="342000"/>
            <a:r>
              <a:rPr lang="en-GB" sz="2400" dirty="0"/>
              <a:t>Area 2:</a:t>
            </a:r>
          </a:p>
          <a:p>
            <a:pPr marL="684000"/>
            <a:r>
              <a:rPr lang="en-GB" sz="2000" dirty="0"/>
              <a:t>Temporary changes: purchase weekly number of hours, so flexibility within week, more difficult from week-to-week</a:t>
            </a:r>
          </a:p>
          <a:p>
            <a:pPr marL="684000"/>
            <a:r>
              <a:rPr lang="en-GB" sz="2000" dirty="0"/>
              <a:t>Permanent: reassessment</a:t>
            </a:r>
          </a:p>
          <a:p>
            <a:endParaRPr lang="en-GB" dirty="0"/>
          </a:p>
          <a:p>
            <a:endParaRPr lang="en-US" dirty="0"/>
          </a:p>
        </p:txBody>
      </p:sp>
      <p:sp>
        <p:nvSpPr>
          <p:cNvPr id="5" name="Slide Number Placeholder 4"/>
          <p:cNvSpPr>
            <a:spLocks noGrp="1"/>
          </p:cNvSpPr>
          <p:nvPr>
            <p:ph type="sldNum" sz="quarter" idx="12"/>
          </p:nvPr>
        </p:nvSpPr>
        <p:spPr/>
        <p:txBody>
          <a:bodyPr/>
          <a:lstStyle/>
          <a:p>
            <a:fld id="{D2A5F672-5AD8-489C-91FC-4E14DD4BFE5F}" type="slidenum">
              <a:rPr lang="en-US" smtClean="0"/>
              <a:pPr/>
              <a:t>25</a:t>
            </a:fld>
            <a:endParaRPr lang="en-US"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2990489021"/>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600060"/>
                </a:solidFill>
                <a:latin typeface="+mn-lt"/>
              </a:rPr>
              <a:t>Commissioning &amp; Developing Provision</a:t>
            </a:r>
          </a:p>
        </p:txBody>
      </p:sp>
      <p:sp>
        <p:nvSpPr>
          <p:cNvPr id="3" name="Content Placeholder 2"/>
          <p:cNvSpPr>
            <a:spLocks noGrp="1"/>
          </p:cNvSpPr>
          <p:nvPr>
            <p:ph idx="1"/>
          </p:nvPr>
        </p:nvSpPr>
        <p:spPr>
          <a:xfrm>
            <a:off x="1981200" y="1600201"/>
            <a:ext cx="8229600" cy="4421088"/>
          </a:xfrm>
        </p:spPr>
        <p:txBody>
          <a:bodyPr>
            <a:normAutofit fontScale="77500" lnSpcReduction="20000"/>
          </a:bodyPr>
          <a:lstStyle/>
          <a:p>
            <a:r>
              <a:rPr lang="en-GB" sz="2600" dirty="0"/>
              <a:t>Area 1:</a:t>
            </a:r>
          </a:p>
          <a:p>
            <a:pPr marL="684000"/>
            <a:r>
              <a:rPr lang="en-GB" sz="2100" dirty="0"/>
              <a:t>Provision of affordable units on target, but shortfall of extra care for private sale, and members require check on estimates</a:t>
            </a:r>
          </a:p>
          <a:p>
            <a:pPr marL="684000"/>
            <a:r>
              <a:rPr lang="en-GB" sz="2100" dirty="0"/>
              <a:t>Assessment of demand complicated because choice to move</a:t>
            </a:r>
          </a:p>
          <a:p>
            <a:pPr marL="684000"/>
            <a:r>
              <a:rPr lang="en-GB" sz="2100" dirty="0"/>
              <a:t>Housing Department view of what is affordable housing</a:t>
            </a:r>
          </a:p>
          <a:p>
            <a:pPr marL="684000"/>
            <a:r>
              <a:rPr lang="en-GB" sz="2100" dirty="0"/>
              <a:t>Competition for land for general needs housing </a:t>
            </a:r>
            <a:r>
              <a:rPr lang="en-GB" sz="2100" dirty="0" smtClean="0"/>
              <a:t>etc.</a:t>
            </a:r>
            <a:endParaRPr lang="en-GB" sz="2100" dirty="0"/>
          </a:p>
          <a:p>
            <a:pPr marL="684000"/>
            <a:r>
              <a:rPr lang="en-GB" sz="2100" dirty="0"/>
              <a:t>Arrangement with neighbouring authority</a:t>
            </a:r>
          </a:p>
          <a:p>
            <a:r>
              <a:rPr lang="en-GB" sz="2600" dirty="0"/>
              <a:t>Area 2:</a:t>
            </a:r>
          </a:p>
          <a:p>
            <a:pPr marL="684000"/>
            <a:r>
              <a:rPr lang="en-GB" sz="2100" dirty="0"/>
              <a:t>Shortfall in private provision compared with strategy</a:t>
            </a:r>
          </a:p>
          <a:p>
            <a:pPr marL="684000"/>
            <a:r>
              <a:rPr lang="en-GB" sz="2100" dirty="0"/>
              <a:t>Investor preferences for private developments in some districts</a:t>
            </a:r>
          </a:p>
          <a:p>
            <a:pPr marL="684000"/>
            <a:r>
              <a:rPr lang="en-GB" sz="2100" dirty="0"/>
              <a:t>Need to review number expected to benefit</a:t>
            </a:r>
          </a:p>
          <a:p>
            <a:pPr marL="684000"/>
            <a:r>
              <a:rPr lang="en-GB" sz="2100" dirty="0"/>
              <a:t>Concern that low income residents priced out of extra care, and residential care will be only option</a:t>
            </a:r>
          </a:p>
          <a:p>
            <a:pPr marL="684000"/>
            <a:r>
              <a:rPr lang="en-GB" sz="2100" dirty="0"/>
              <a:t>Prevention emphasised by Care Act, but no funding available</a:t>
            </a:r>
          </a:p>
          <a:p>
            <a:pPr marL="0" indent="0">
              <a:buNone/>
            </a:pPr>
            <a:r>
              <a:rPr lang="en-GB" sz="1400" dirty="0"/>
              <a:t> </a:t>
            </a:r>
            <a:endParaRPr lang="en-US" sz="1400" dirty="0"/>
          </a:p>
        </p:txBody>
      </p:sp>
      <p:sp>
        <p:nvSpPr>
          <p:cNvPr id="5" name="Slide Number Placeholder 4"/>
          <p:cNvSpPr>
            <a:spLocks noGrp="1"/>
          </p:cNvSpPr>
          <p:nvPr>
            <p:ph type="sldNum" sz="quarter" idx="12"/>
          </p:nvPr>
        </p:nvSpPr>
        <p:spPr/>
        <p:txBody>
          <a:bodyPr/>
          <a:lstStyle/>
          <a:p>
            <a:fld id="{D2A5F672-5AD8-489C-91FC-4E14DD4BFE5F}" type="slidenum">
              <a:rPr lang="en-US" smtClean="0"/>
              <a:pPr/>
              <a:t>26</a:t>
            </a:fld>
            <a:endParaRPr lang="en-US"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1062028791"/>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600060"/>
                </a:solidFill>
                <a:latin typeface="+mn-lt"/>
              </a:rPr>
              <a:t>Discussion</a:t>
            </a:r>
          </a:p>
        </p:txBody>
      </p:sp>
      <p:sp>
        <p:nvSpPr>
          <p:cNvPr id="3" name="Content Placeholder 2"/>
          <p:cNvSpPr>
            <a:spLocks noGrp="1"/>
          </p:cNvSpPr>
          <p:nvPr>
            <p:ph idx="1"/>
          </p:nvPr>
        </p:nvSpPr>
        <p:spPr>
          <a:xfrm>
            <a:off x="1981200" y="1600201"/>
            <a:ext cx="8229600" cy="4421088"/>
          </a:xfrm>
        </p:spPr>
        <p:txBody>
          <a:bodyPr>
            <a:normAutofit/>
          </a:bodyPr>
          <a:lstStyle/>
          <a:p>
            <a:r>
              <a:rPr lang="en-GB" sz="2400" dirty="0"/>
              <a:t>Assessment of need – Housing White Paper requirement to plan to meet needs and stimulate market (Cm 9352)</a:t>
            </a:r>
          </a:p>
          <a:p>
            <a:r>
              <a:rPr lang="en-GB" sz="2400" dirty="0"/>
              <a:t>Shortfall in private extra care provision</a:t>
            </a:r>
          </a:p>
          <a:p>
            <a:r>
              <a:rPr lang="en-GB" sz="2400" dirty="0"/>
              <a:t>Costs (NLW/NMW) pressures and recruitment</a:t>
            </a:r>
          </a:p>
          <a:p>
            <a:r>
              <a:rPr lang="en-GB" sz="2400" dirty="0"/>
              <a:t>Direct Payments – dominance of onsite provider</a:t>
            </a:r>
          </a:p>
          <a:p>
            <a:r>
              <a:rPr lang="en-GB" sz="2400" dirty="0"/>
              <a:t>Forms of provision – communal space (HAPPI 2)</a:t>
            </a:r>
          </a:p>
          <a:p>
            <a:r>
              <a:rPr lang="en-GB" sz="2400" dirty="0"/>
              <a:t>Impact of government announcements and changes on provider confidence</a:t>
            </a:r>
          </a:p>
          <a:p>
            <a:endParaRPr lang="en-GB" dirty="0"/>
          </a:p>
          <a:p>
            <a:endParaRPr lang="en-US" dirty="0"/>
          </a:p>
        </p:txBody>
      </p:sp>
      <p:sp>
        <p:nvSpPr>
          <p:cNvPr id="5" name="Slide Number Placeholder 4"/>
          <p:cNvSpPr>
            <a:spLocks noGrp="1"/>
          </p:cNvSpPr>
          <p:nvPr>
            <p:ph type="sldNum" sz="quarter" idx="12"/>
          </p:nvPr>
        </p:nvSpPr>
        <p:spPr/>
        <p:txBody>
          <a:bodyPr/>
          <a:lstStyle/>
          <a:p>
            <a:fld id="{D2A5F672-5AD8-489C-91FC-4E14DD4BFE5F}" type="slidenum">
              <a:rPr lang="en-US" smtClean="0"/>
              <a:pPr/>
              <a:t>27</a:t>
            </a:fld>
            <a:endParaRPr lang="en-US"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4096770003"/>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600060"/>
                </a:solidFill>
                <a:latin typeface="+mn-lt"/>
              </a:rPr>
              <a:t>YouTube Video</a:t>
            </a:r>
            <a:endParaRPr lang="en-US" b="1" dirty="0">
              <a:solidFill>
                <a:srgbClr val="600060"/>
              </a:solidFill>
              <a:latin typeface="+mn-lt"/>
            </a:endParaRPr>
          </a:p>
        </p:txBody>
      </p:sp>
      <p:sp>
        <p:nvSpPr>
          <p:cNvPr id="3" name="Content Placeholder 2"/>
          <p:cNvSpPr>
            <a:spLocks noGrp="1"/>
          </p:cNvSpPr>
          <p:nvPr>
            <p:ph idx="1"/>
          </p:nvPr>
        </p:nvSpPr>
        <p:spPr>
          <a:xfrm>
            <a:off x="1981200" y="1600201"/>
            <a:ext cx="8229600" cy="4421088"/>
          </a:xfrm>
        </p:spPr>
        <p:txBody>
          <a:bodyPr>
            <a:normAutofit/>
          </a:bodyPr>
          <a:lstStyle/>
          <a:p>
            <a:pPr marL="0" indent="0">
              <a:buNone/>
            </a:pPr>
            <a:r>
              <a:rPr lang="en-GB" u="sng" dirty="0">
                <a:hlinkClick r:id="rId4"/>
              </a:rPr>
              <a:t>https://www.housinglin.org.uk/Topics/type/Influencing-policy-and-operations-outcomes-from-the-ECHO-research-project/</a:t>
            </a:r>
            <a:endParaRPr lang="en-GB" dirty="0"/>
          </a:p>
          <a:p>
            <a:pPr marL="0" indent="0">
              <a:buNone/>
            </a:pPr>
            <a:endParaRPr lang="en-GB" dirty="0"/>
          </a:p>
          <a:p>
            <a:pPr marL="0" indent="0">
              <a:buNone/>
            </a:pPr>
            <a:endParaRPr lang="en-US" dirty="0"/>
          </a:p>
        </p:txBody>
      </p:sp>
      <p:sp>
        <p:nvSpPr>
          <p:cNvPr id="5" name="Slide Number Placeholder 4"/>
          <p:cNvSpPr>
            <a:spLocks noGrp="1"/>
          </p:cNvSpPr>
          <p:nvPr>
            <p:ph type="sldNum" sz="quarter" idx="12"/>
          </p:nvPr>
        </p:nvSpPr>
        <p:spPr/>
        <p:txBody>
          <a:bodyPr/>
          <a:lstStyle/>
          <a:p>
            <a:fld id="{D2A5F672-5AD8-489C-91FC-4E14DD4BFE5F}" type="slidenum">
              <a:rPr lang="en-US" smtClean="0"/>
              <a:pPr/>
              <a:t>28</a:t>
            </a:fld>
            <a:endParaRPr lang="en-US" dirty="0"/>
          </a:p>
        </p:txBody>
      </p:sp>
      <p:sp>
        <p:nvSpPr>
          <p:cNvPr id="6"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4281818908"/>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Rectangle 2"/>
          <p:cNvSpPr>
            <a:spLocks noChangeArrowheads="1"/>
          </p:cNvSpPr>
          <p:nvPr/>
        </p:nvSpPr>
        <p:spPr bwMode="auto">
          <a:xfrm>
            <a:off x="466531" y="410546"/>
            <a:ext cx="11374016" cy="6055567"/>
          </a:xfrm>
          <a:prstGeom prst="rect">
            <a:avLst/>
          </a:prstGeom>
          <a:noFill/>
          <a:ln w="571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4" name="Rectangle 3">
            <a:extLst>
              <a:ext uri="{FF2B5EF4-FFF2-40B4-BE49-F238E27FC236}">
                <a16:creationId xmlns:a16="http://schemas.microsoft.com/office/drawing/2014/main" xmlns="" id="{C8BE032B-D623-4066-B2F5-686FE497D91F}"/>
              </a:ext>
            </a:extLst>
          </p:cNvPr>
          <p:cNvSpPr/>
          <p:nvPr/>
        </p:nvSpPr>
        <p:spPr>
          <a:xfrm>
            <a:off x="4274839" y="1382412"/>
            <a:ext cx="3480953" cy="1091837"/>
          </a:xfrm>
          <a:prstGeom prst="rect">
            <a:avLst/>
          </a:prstGeom>
        </p:spPr>
        <p:txBody>
          <a:bodyPr wrap="none">
            <a:spAutoFit/>
          </a:bodyPr>
          <a:lstStyle/>
          <a:p>
            <a:pPr algn="ctr">
              <a:lnSpc>
                <a:spcPct val="115000"/>
              </a:lnSpc>
              <a:spcBef>
                <a:spcPts val="200"/>
              </a:spcBef>
              <a:spcAft>
                <a:spcPts val="0"/>
              </a:spcAft>
            </a:pPr>
            <a:r>
              <a:rPr lang="en-GB" sz="6000" b="1" dirty="0">
                <a:solidFill>
                  <a:srgbClr val="660066"/>
                </a:solidFill>
                <a:latin typeface="Calibri" panose="020F0502020204030204" pitchFamily="34" charset="0"/>
                <a:ea typeface="Times New Roman" panose="02020603050405020304" pitchFamily="18" charset="0"/>
                <a:cs typeface="Times New Roman" panose="02020603050405020304" pitchFamily="18" charset="0"/>
              </a:rPr>
              <a:t>Thank You</a:t>
            </a:r>
            <a:endParaRPr lang="en-GB" sz="6000" b="1" dirty="0">
              <a:solidFill>
                <a:srgbClr val="660066"/>
              </a:solidFill>
              <a:latin typeface="Calibri Light" panose="020F0302020204030204" pitchFamily="34" charset="0"/>
              <a:ea typeface="Times New Roman" panose="02020603050405020304" pitchFamily="18" charset="0"/>
              <a:cs typeface="Times New Roman" panose="02020603050405020304" pitchFamily="18" charset="0"/>
            </a:endParaRPr>
          </a:p>
        </p:txBody>
      </p:sp>
      <p:cxnSp>
        <p:nvCxnSpPr>
          <p:cNvPr id="8" name="Straight Connector 7"/>
          <p:cNvCxnSpPr/>
          <p:nvPr/>
        </p:nvCxnSpPr>
        <p:spPr>
          <a:xfrm flipV="1">
            <a:off x="1818167" y="3009014"/>
            <a:ext cx="8750596" cy="21265"/>
          </a:xfrm>
          <a:prstGeom prst="line">
            <a:avLst/>
          </a:prstGeom>
          <a:ln w="73025">
            <a:solidFill>
              <a:srgbClr val="60006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020186" y="3262469"/>
            <a:ext cx="8346557" cy="923330"/>
          </a:xfrm>
          <a:prstGeom prst="rect">
            <a:avLst/>
          </a:prstGeom>
          <a:noFill/>
        </p:spPr>
        <p:txBody>
          <a:bodyPr wrap="square" rtlCol="0">
            <a:spAutoFit/>
          </a:bodyPr>
          <a:lstStyle/>
          <a:p>
            <a:pPr algn="ctr"/>
            <a:r>
              <a:rPr lang="en-GB" i="1" dirty="0"/>
              <a:t>For more information please email Robin </a:t>
            </a:r>
            <a:r>
              <a:rPr lang="en-GB" i="1" dirty="0" err="1"/>
              <a:t>Darton</a:t>
            </a:r>
            <a:r>
              <a:rPr lang="en-GB" i="1" dirty="0"/>
              <a:t> (</a:t>
            </a:r>
            <a:r>
              <a:rPr lang="en-GB" dirty="0">
                <a:hlinkClick r:id="rId4"/>
              </a:rPr>
              <a:t>R.A.Darton@kent.ac.uk</a:t>
            </a:r>
            <a:r>
              <a:rPr lang="en-GB" i="1" dirty="0"/>
              <a:t>) or Randall Smith (</a:t>
            </a:r>
            <a:r>
              <a:rPr lang="en-GB" dirty="0">
                <a:hlinkClick r:id="rId5"/>
              </a:rPr>
              <a:t>Randall.Smith@bristol.ac.uk</a:t>
            </a:r>
            <a:r>
              <a:rPr lang="en-GB" i="1" dirty="0"/>
              <a:t>) or visit the ECHO Project website: </a:t>
            </a:r>
            <a:r>
              <a:rPr lang="en-GB" i="1" dirty="0">
                <a:hlinkClick r:id="rId6"/>
              </a:rPr>
              <a:t>http://www.bristol.ac.uk/sps/research/projects/current/echo/</a:t>
            </a:r>
            <a:r>
              <a:rPr lang="en-GB" i="1" dirty="0"/>
              <a:t> </a:t>
            </a:r>
          </a:p>
        </p:txBody>
      </p:sp>
    </p:spTree>
    <p:extLst>
      <p:ext uri="{BB962C8B-B14F-4D97-AF65-F5344CB8AC3E}">
        <p14:creationId xmlns:p14="http://schemas.microsoft.com/office/powerpoint/2010/main" val="4214974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Rectangle 2"/>
          <p:cNvSpPr>
            <a:spLocks noChangeArrowheads="1"/>
          </p:cNvSpPr>
          <p:nvPr/>
        </p:nvSpPr>
        <p:spPr bwMode="auto">
          <a:xfrm>
            <a:off x="466531" y="410546"/>
            <a:ext cx="11374016" cy="6055567"/>
          </a:xfrm>
          <a:prstGeom prst="rect">
            <a:avLst/>
          </a:prstGeom>
          <a:noFill/>
          <a:ln w="571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7" name="TextBox 6"/>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5" name="Rectangle 4">
            <a:extLst>
              <a:ext uri="{FF2B5EF4-FFF2-40B4-BE49-F238E27FC236}">
                <a16:creationId xmlns:a16="http://schemas.microsoft.com/office/drawing/2014/main" xmlns="" id="{FB91CC8E-0184-487C-829E-65637E704A82}"/>
              </a:ext>
            </a:extLst>
          </p:cNvPr>
          <p:cNvSpPr/>
          <p:nvPr/>
        </p:nvSpPr>
        <p:spPr>
          <a:xfrm>
            <a:off x="1003300" y="757116"/>
            <a:ext cx="6121484" cy="682218"/>
          </a:xfrm>
          <a:prstGeom prst="rect">
            <a:avLst/>
          </a:prstGeom>
        </p:spPr>
        <p:txBody>
          <a:bodyPr wrap="none" anchor="ctr">
            <a:noAutofit/>
          </a:bodyPr>
          <a:lstStyle/>
          <a:p>
            <a:pPr>
              <a:lnSpc>
                <a:spcPct val="115000"/>
              </a:lnSpc>
              <a:spcBef>
                <a:spcPts val="200"/>
              </a:spcBef>
            </a:pPr>
            <a:r>
              <a:rPr lang="en-GB" sz="4400" b="1" dirty="0">
                <a:solidFill>
                  <a:srgbClr val="660066"/>
                </a:solidFill>
                <a:latin typeface="Calibri" panose="020F0502020204030204" pitchFamily="34" charset="0"/>
                <a:cs typeface="Times New Roman" panose="02020603050405020304" pitchFamily="18" charset="0"/>
              </a:rPr>
              <a:t>The ECHO Project Sample</a:t>
            </a:r>
          </a:p>
        </p:txBody>
      </p:sp>
      <p:sp>
        <p:nvSpPr>
          <p:cNvPr id="2" name="Rectangle 1"/>
          <p:cNvSpPr/>
          <p:nvPr/>
        </p:nvSpPr>
        <p:spPr>
          <a:xfrm>
            <a:off x="1003300" y="1582405"/>
            <a:ext cx="9385300" cy="4893647"/>
          </a:xfrm>
          <a:prstGeom prst="rect">
            <a:avLst/>
          </a:prstGeom>
        </p:spPr>
        <p:txBody>
          <a:bodyPr wrap="square">
            <a:spAutoFit/>
          </a:bodyPr>
          <a:lstStyle/>
          <a:p>
            <a:pPr marL="969750" indent="-285750">
              <a:spcBef>
                <a:spcPts val="600"/>
              </a:spcBef>
              <a:spcAft>
                <a:spcPts val="600"/>
              </a:spcAft>
              <a:buFont typeface="Arial" panose="020B0604020202020204" pitchFamily="34" charset="0"/>
              <a:buChar char="•"/>
            </a:pPr>
            <a:r>
              <a:rPr lang="en-GB" sz="2600" dirty="0"/>
              <a:t>4 ECH schemes located in 2 local authorities (a unitary authority and a </a:t>
            </a:r>
            <a:r>
              <a:rPr lang="en-GB" sz="2600" dirty="0" smtClean="0"/>
              <a:t>county </a:t>
            </a:r>
            <a:r>
              <a:rPr lang="en-GB" sz="2600" dirty="0"/>
              <a:t>council, 2-tier authority), 1 of which is a dementia specialist scheme. </a:t>
            </a:r>
          </a:p>
          <a:p>
            <a:pPr marL="969750" indent="-285750">
              <a:spcBef>
                <a:spcPts val="600"/>
              </a:spcBef>
              <a:spcAft>
                <a:spcPts val="600"/>
              </a:spcAft>
              <a:buFont typeface="Arial" panose="020B0604020202020204" pitchFamily="34" charset="0"/>
              <a:buChar char="•"/>
            </a:pPr>
            <a:r>
              <a:rPr lang="en-GB" sz="2600" dirty="0"/>
              <a:t>Each scheme visited on 4 occasions.</a:t>
            </a:r>
          </a:p>
          <a:p>
            <a:pPr marL="969750" indent="-285750">
              <a:spcBef>
                <a:spcPts val="600"/>
              </a:spcBef>
              <a:spcAft>
                <a:spcPts val="600"/>
              </a:spcAft>
              <a:buFont typeface="Arial" panose="020B0604020202020204" pitchFamily="34" charset="0"/>
              <a:buChar char="•"/>
            </a:pPr>
            <a:r>
              <a:rPr lang="en-GB" sz="2600" dirty="0"/>
              <a:t>Residents interviewed 4 times across 20 months (51 residents took part in 164 interviews).</a:t>
            </a:r>
          </a:p>
          <a:p>
            <a:pPr marL="969750" indent="-285750">
              <a:spcBef>
                <a:spcPts val="600"/>
              </a:spcBef>
              <a:spcAft>
                <a:spcPts val="600"/>
              </a:spcAft>
              <a:buFont typeface="Arial" panose="020B0604020202020204" pitchFamily="34" charset="0"/>
              <a:buChar char="•"/>
            </a:pPr>
            <a:r>
              <a:rPr lang="en-GB" sz="2600" dirty="0"/>
              <a:t>Managers of schemes (7) and local commissioners (2) interviewed at the beginning and end of the study.</a:t>
            </a:r>
          </a:p>
          <a:p>
            <a:pPr marL="969750" indent="-285750">
              <a:spcBef>
                <a:spcPts val="600"/>
              </a:spcBef>
              <a:spcAft>
                <a:spcPts val="600"/>
              </a:spcAft>
              <a:buFont typeface="Arial" panose="020B0604020202020204" pitchFamily="34" charset="0"/>
              <a:buChar char="•"/>
            </a:pPr>
            <a:r>
              <a:rPr lang="en-GB" sz="2600" dirty="0"/>
              <a:t>Care and support workers (20) interviewed once.</a:t>
            </a:r>
          </a:p>
          <a:p>
            <a:pPr marL="969750" indent="-285750">
              <a:spcBef>
                <a:spcPts val="600"/>
              </a:spcBef>
              <a:spcAft>
                <a:spcPts val="600"/>
              </a:spcAft>
              <a:buFont typeface="Arial" panose="020B0604020202020204" pitchFamily="34" charset="0"/>
              <a:buChar char="•"/>
            </a:pPr>
            <a:endParaRPr lang="en-GB" sz="2800" dirty="0"/>
          </a:p>
        </p:txBody>
      </p:sp>
    </p:spTree>
    <p:extLst>
      <p:ext uri="{BB962C8B-B14F-4D97-AF65-F5344CB8AC3E}">
        <p14:creationId xmlns:p14="http://schemas.microsoft.com/office/powerpoint/2010/main" val="307786759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5" name="Picture 3" descr="logo_housingl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5188" y="496815"/>
            <a:ext cx="2061379" cy="644181"/>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6" name="Picture 4" descr="logo-worcest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71865" y="502782"/>
            <a:ext cx="2127414" cy="650914"/>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5" descr="kent"/>
          <p:cNvPicPr>
            <a:picLocks noChangeAspect="1" noChangeArrowheads="1"/>
          </p:cNvPicPr>
          <p:nvPr/>
        </p:nvPicPr>
        <p:blipFill>
          <a:blip r:embed="rId5" cstate="print">
            <a:extLst>
              <a:ext uri="{28A0092B-C50C-407E-A947-70E740481C1C}">
                <a14:useLocalDpi xmlns:a14="http://schemas.microsoft.com/office/drawing/2010/main" val="0"/>
              </a:ext>
            </a:extLst>
          </a:blip>
          <a:srcRect t="14821" b="14821"/>
          <a:stretch>
            <a:fillRect/>
          </a:stretch>
        </p:blipFill>
        <p:spPr bwMode="auto">
          <a:xfrm>
            <a:off x="5225141" y="508292"/>
            <a:ext cx="1968764" cy="627942"/>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6" descr="University of Bristol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4076" y="514357"/>
            <a:ext cx="2271713" cy="622300"/>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57150" algn="ctr">
                <a:solidFill>
                  <a:srgbClr val="60006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7" descr="NIHR Logo"/>
          <p:cNvPicPr>
            <a:picLocks noChangeAspect="1" noChangeArrowheads="1"/>
          </p:cNvPicPr>
          <p:nvPr/>
        </p:nvPicPr>
        <p:blipFill>
          <a:blip r:embed="rId7">
            <a:extLst>
              <a:ext uri="{28A0092B-C50C-407E-A947-70E740481C1C}">
                <a14:useLocalDpi xmlns:a14="http://schemas.microsoft.com/office/drawing/2010/main" val="0"/>
              </a:ext>
            </a:extLst>
          </a:blip>
          <a:srcRect t="17700" b="26808"/>
          <a:stretch>
            <a:fillRect/>
          </a:stretch>
        </p:blipFill>
        <p:spPr bwMode="auto">
          <a:xfrm>
            <a:off x="3000453" y="507777"/>
            <a:ext cx="1989137" cy="636588"/>
          </a:xfrm>
          <a:prstGeom prst="rect">
            <a:avLst/>
          </a:prstGeom>
          <a:noFill/>
          <a:ln>
            <a:noFill/>
          </a:ln>
          <a:effectLst/>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57150" algn="ctr">
                <a:solidFill>
                  <a:srgbClr val="60006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1" name="TextBox 10"/>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17" name="TextBox 16"/>
          <p:cNvSpPr txBox="1"/>
          <p:nvPr/>
        </p:nvSpPr>
        <p:spPr>
          <a:xfrm>
            <a:off x="3000453" y="4729336"/>
            <a:ext cx="6223368" cy="584775"/>
          </a:xfrm>
          <a:prstGeom prst="rect">
            <a:avLst/>
          </a:prstGeom>
          <a:noFill/>
        </p:spPr>
        <p:txBody>
          <a:bodyPr wrap="square" rtlCol="0">
            <a:spAutoFit/>
          </a:bodyPr>
          <a:lstStyle/>
          <a:p>
            <a:pPr algn="ctr"/>
            <a:r>
              <a:rPr lang="en-GB" sz="3200" b="1" dirty="0" smtClean="0"/>
              <a:t>Simon Evans &amp; Teresa Atkinson</a:t>
            </a:r>
            <a:endParaRPr lang="en-GB" sz="3200" b="1" dirty="0"/>
          </a:p>
        </p:txBody>
      </p:sp>
      <p:sp>
        <p:nvSpPr>
          <p:cNvPr id="18" name="Rectangle 17">
            <a:extLst/>
          </p:cNvPr>
          <p:cNvSpPr/>
          <p:nvPr/>
        </p:nvSpPr>
        <p:spPr>
          <a:xfrm>
            <a:off x="1699932" y="2576202"/>
            <a:ext cx="8981813" cy="1843966"/>
          </a:xfrm>
          <a:prstGeom prst="rect">
            <a:avLst/>
          </a:prstGeom>
        </p:spPr>
        <p:txBody>
          <a:bodyPr wrap="square">
            <a:spAutoFit/>
          </a:bodyPr>
          <a:lstStyle/>
          <a:p>
            <a:pPr algn="ctr">
              <a:lnSpc>
                <a:spcPct val="115000"/>
              </a:lnSpc>
              <a:spcAft>
                <a:spcPts val="800"/>
              </a:spcAft>
            </a:pPr>
            <a:r>
              <a:rPr lang="en-GB" sz="4800" b="1" dirty="0" smtClean="0">
                <a:solidFill>
                  <a:srgbClr val="660066"/>
                </a:solidFill>
                <a:ea typeface="+mj-ea"/>
                <a:cs typeface="+mj-cs"/>
              </a:rPr>
              <a:t>Living with </a:t>
            </a:r>
            <a:r>
              <a:rPr lang="en-GB" sz="4800" b="1" dirty="0">
                <a:solidFill>
                  <a:srgbClr val="660066"/>
                </a:solidFill>
                <a:ea typeface="+mj-ea"/>
                <a:cs typeface="+mj-cs"/>
              </a:rPr>
              <a:t>Dementia in </a:t>
            </a:r>
            <a:endParaRPr lang="en-GB" sz="4800" b="1" dirty="0" smtClean="0">
              <a:solidFill>
                <a:srgbClr val="660066"/>
              </a:solidFill>
              <a:ea typeface="+mj-ea"/>
              <a:cs typeface="+mj-cs"/>
            </a:endParaRPr>
          </a:p>
          <a:p>
            <a:pPr algn="ctr">
              <a:lnSpc>
                <a:spcPct val="115000"/>
              </a:lnSpc>
              <a:spcAft>
                <a:spcPts val="800"/>
              </a:spcAft>
            </a:pPr>
            <a:r>
              <a:rPr lang="en-GB" sz="4800" b="1" dirty="0" smtClean="0">
                <a:solidFill>
                  <a:srgbClr val="660066"/>
                </a:solidFill>
                <a:ea typeface="+mj-ea"/>
                <a:cs typeface="+mj-cs"/>
              </a:rPr>
              <a:t>Extra </a:t>
            </a:r>
            <a:r>
              <a:rPr lang="en-GB" sz="4800" b="1" dirty="0">
                <a:solidFill>
                  <a:srgbClr val="660066"/>
                </a:solidFill>
                <a:ea typeface="+mj-ea"/>
                <a:cs typeface="+mj-cs"/>
              </a:rPr>
              <a:t>Care Housing</a:t>
            </a:r>
          </a:p>
        </p:txBody>
      </p:sp>
    </p:spTree>
    <p:extLst>
      <p:ext uri="{BB962C8B-B14F-4D97-AF65-F5344CB8AC3E}">
        <p14:creationId xmlns:p14="http://schemas.microsoft.com/office/powerpoint/2010/main" val="2983137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E90E2-2575-4B0F-A9D0-7486F141F994}"/>
              </a:ext>
            </a:extLst>
          </p:cNvPr>
          <p:cNvSpPr>
            <a:spLocks noGrp="1"/>
          </p:cNvSpPr>
          <p:nvPr>
            <p:ph type="title"/>
          </p:nvPr>
        </p:nvSpPr>
        <p:spPr/>
        <p:txBody>
          <a:bodyPr>
            <a:normAutofit/>
          </a:bodyPr>
          <a:lstStyle/>
          <a:p>
            <a:r>
              <a:rPr lang="en-GB" b="1" dirty="0">
                <a:solidFill>
                  <a:srgbClr val="600060"/>
                </a:solidFill>
                <a:latin typeface="+mn-lt"/>
              </a:rPr>
              <a:t>Where are people with dementia living?</a:t>
            </a:r>
          </a:p>
        </p:txBody>
      </p:sp>
      <p:sp>
        <p:nvSpPr>
          <p:cNvPr id="3" name="Slide Number Placeholder 2">
            <a:extLst>
              <a:ext uri="{FF2B5EF4-FFF2-40B4-BE49-F238E27FC236}">
                <a16:creationId xmlns:a16="http://schemas.microsoft.com/office/drawing/2014/main" xmlns="" id="{634A2233-BED1-4244-AD84-1A15B130C281}"/>
              </a:ext>
            </a:extLst>
          </p:cNvPr>
          <p:cNvSpPr>
            <a:spLocks noGrp="1"/>
          </p:cNvSpPr>
          <p:nvPr>
            <p:ph type="sldNum" sz="quarter" idx="12"/>
          </p:nvPr>
        </p:nvSpPr>
        <p:spPr/>
        <p:txBody>
          <a:bodyPr/>
          <a:lstStyle/>
          <a:p>
            <a:fld id="{282DF8A6-5C01-4584-9E1C-76697B2A68D4}" type="slidenum">
              <a:rPr lang="en-GB" smtClean="0">
                <a:solidFill>
                  <a:prstClr val="black">
                    <a:tint val="75000"/>
                  </a:prstClr>
                </a:solidFill>
              </a:rPr>
              <a:pPr/>
              <a:t>5</a:t>
            </a:fld>
            <a:endParaRPr lang="en-GB" dirty="0">
              <a:solidFill>
                <a:prstClr val="black">
                  <a:tint val="75000"/>
                </a:prstClr>
              </a:solidFill>
            </a:endParaRPr>
          </a:p>
        </p:txBody>
      </p:sp>
      <p:pic>
        <p:nvPicPr>
          <p:cNvPr id="5" name="Picture 4">
            <a:extLst>
              <a:ext uri="{FF2B5EF4-FFF2-40B4-BE49-F238E27FC236}">
                <a16:creationId xmlns:a16="http://schemas.microsoft.com/office/drawing/2014/main" xmlns="" id="{A807393F-4B95-4C6B-99AF-7ECE7C8EE8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514" y="1407294"/>
            <a:ext cx="3508993" cy="1317883"/>
          </a:xfrm>
          <a:prstGeom prst="rect">
            <a:avLst/>
          </a:prstGeom>
        </p:spPr>
      </p:pic>
      <p:sp>
        <p:nvSpPr>
          <p:cNvPr id="7" name="TextBox 6">
            <a:extLst>
              <a:ext uri="{FF2B5EF4-FFF2-40B4-BE49-F238E27FC236}">
                <a16:creationId xmlns:a16="http://schemas.microsoft.com/office/drawing/2014/main" xmlns="" id="{21350071-666A-4A31-B0A5-1AF31D3644B6}"/>
              </a:ext>
            </a:extLst>
          </p:cNvPr>
          <p:cNvSpPr txBox="1"/>
          <p:nvPr/>
        </p:nvSpPr>
        <p:spPr>
          <a:xfrm>
            <a:off x="230947" y="2763512"/>
            <a:ext cx="4492126" cy="276999"/>
          </a:xfrm>
          <a:prstGeom prst="rect">
            <a:avLst/>
          </a:prstGeom>
          <a:noFill/>
        </p:spPr>
        <p:txBody>
          <a:bodyPr wrap="square" rtlCol="0">
            <a:spAutoFit/>
          </a:bodyPr>
          <a:lstStyle/>
          <a:p>
            <a:pPr algn="ctr"/>
            <a:r>
              <a:rPr lang="en-GB" sz="1200" dirty="0"/>
              <a:t>Alzheimer’s Society (2013) The Hidden Voice of Loneliness</a:t>
            </a:r>
          </a:p>
        </p:txBody>
      </p:sp>
      <p:sp>
        <p:nvSpPr>
          <p:cNvPr id="8" name="Rectangle 7">
            <a:extLst>
              <a:ext uri="{FF2B5EF4-FFF2-40B4-BE49-F238E27FC236}">
                <a16:creationId xmlns:a16="http://schemas.microsoft.com/office/drawing/2014/main" xmlns="" id="{A68A94BF-7E67-4050-8B7F-E4CE6B17245D}"/>
              </a:ext>
            </a:extLst>
          </p:cNvPr>
          <p:cNvSpPr/>
          <p:nvPr/>
        </p:nvSpPr>
        <p:spPr bwMode="auto">
          <a:xfrm>
            <a:off x="3173490" y="3012116"/>
            <a:ext cx="3570333" cy="1153006"/>
          </a:xfrm>
          <a:prstGeom prst="rect">
            <a:avLst/>
          </a:prstGeom>
          <a:solidFill>
            <a:schemeClr val="bg1"/>
          </a:solidFill>
          <a:ln w="9525">
            <a:noFill/>
            <a:miter lim="800000"/>
            <a:headEnd/>
            <a:tailEnd/>
          </a:ln>
        </p:spPr>
        <p:txBody>
          <a:bodyPr rtlCol="0" anchor="ctr"/>
          <a:lstStyle/>
          <a:p>
            <a:pPr algn="ctr"/>
            <a:r>
              <a:rPr lang="en-GB" dirty="0"/>
              <a:t>70% per cent of care home residents are living with dementia.</a:t>
            </a:r>
          </a:p>
        </p:txBody>
      </p:sp>
      <p:sp>
        <p:nvSpPr>
          <p:cNvPr id="9" name="TextBox 8">
            <a:extLst>
              <a:ext uri="{FF2B5EF4-FFF2-40B4-BE49-F238E27FC236}">
                <a16:creationId xmlns:a16="http://schemas.microsoft.com/office/drawing/2014/main" xmlns="" id="{462DBF10-77D3-4837-915E-DEB37D182219}"/>
              </a:ext>
            </a:extLst>
          </p:cNvPr>
          <p:cNvSpPr txBox="1"/>
          <p:nvPr/>
        </p:nvSpPr>
        <p:spPr>
          <a:xfrm>
            <a:off x="3106726" y="4160140"/>
            <a:ext cx="3703860" cy="276999"/>
          </a:xfrm>
          <a:prstGeom prst="rect">
            <a:avLst/>
          </a:prstGeom>
          <a:noFill/>
        </p:spPr>
        <p:txBody>
          <a:bodyPr wrap="square" rtlCol="0">
            <a:spAutoFit/>
          </a:bodyPr>
          <a:lstStyle/>
          <a:p>
            <a:pPr algn="ctr"/>
            <a:r>
              <a:rPr lang="en-GB" sz="1200" dirty="0"/>
              <a:t>Fix Dementia Care: NHS and Care Homes 2016</a:t>
            </a:r>
          </a:p>
        </p:txBody>
      </p:sp>
      <p:sp>
        <p:nvSpPr>
          <p:cNvPr id="10" name="Rectangle 9">
            <a:extLst>
              <a:ext uri="{FF2B5EF4-FFF2-40B4-BE49-F238E27FC236}">
                <a16:creationId xmlns:a16="http://schemas.microsoft.com/office/drawing/2014/main" xmlns="" id="{6D896904-BE69-4931-8B19-7626D1BEDD9B}"/>
              </a:ext>
            </a:extLst>
          </p:cNvPr>
          <p:cNvSpPr/>
          <p:nvPr/>
        </p:nvSpPr>
        <p:spPr bwMode="auto">
          <a:xfrm>
            <a:off x="5857078" y="4463646"/>
            <a:ext cx="3336854" cy="1183990"/>
          </a:xfrm>
          <a:prstGeom prst="rect">
            <a:avLst/>
          </a:prstGeom>
          <a:solidFill>
            <a:schemeClr val="bg1"/>
          </a:solidFill>
          <a:ln w="9525">
            <a:noFill/>
            <a:miter lim="800000"/>
            <a:headEnd/>
            <a:tailEnd/>
          </a:ln>
        </p:spPr>
        <p:txBody>
          <a:bodyPr rtlCol="0" anchor="ctr"/>
          <a:lstStyle/>
          <a:p>
            <a:pPr algn="ctr"/>
            <a:r>
              <a:rPr lang="en-GB" dirty="0"/>
              <a:t>15-35% of people living in Extra Care Housing have dementia</a:t>
            </a:r>
          </a:p>
        </p:txBody>
      </p:sp>
      <p:sp>
        <p:nvSpPr>
          <p:cNvPr id="11" name="TextBox 10">
            <a:extLst>
              <a:ext uri="{FF2B5EF4-FFF2-40B4-BE49-F238E27FC236}">
                <a16:creationId xmlns:a16="http://schemas.microsoft.com/office/drawing/2014/main" xmlns="" id="{17788FBA-B1F4-48A4-8494-89B575A66ED9}"/>
              </a:ext>
            </a:extLst>
          </p:cNvPr>
          <p:cNvSpPr txBox="1"/>
          <p:nvPr/>
        </p:nvSpPr>
        <p:spPr>
          <a:xfrm>
            <a:off x="5305378" y="5655075"/>
            <a:ext cx="4339365" cy="276999"/>
          </a:xfrm>
          <a:prstGeom prst="rect">
            <a:avLst/>
          </a:prstGeom>
          <a:noFill/>
        </p:spPr>
        <p:txBody>
          <a:bodyPr wrap="square" rtlCol="0">
            <a:spAutoFit/>
          </a:bodyPr>
          <a:lstStyle/>
          <a:p>
            <a:pPr algn="ctr"/>
            <a:r>
              <a:rPr lang="en-GB" sz="1200" dirty="0"/>
              <a:t>The Housing and Dementia Research Consortium, 2012</a:t>
            </a:r>
          </a:p>
        </p:txBody>
      </p:sp>
      <p:sp>
        <p:nvSpPr>
          <p:cNvPr id="12"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3" name="TextBox 12"/>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39556340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777EC1-F395-442C-92D3-59D06F9B3A0B}"/>
              </a:ext>
            </a:extLst>
          </p:cNvPr>
          <p:cNvSpPr>
            <a:spLocks noGrp="1"/>
          </p:cNvSpPr>
          <p:nvPr>
            <p:ph type="title"/>
          </p:nvPr>
        </p:nvSpPr>
        <p:spPr>
          <a:xfrm>
            <a:off x="684381" y="410545"/>
            <a:ext cx="10887269" cy="1325563"/>
          </a:xfrm>
        </p:spPr>
        <p:txBody>
          <a:bodyPr>
            <a:normAutofit/>
          </a:bodyPr>
          <a:lstStyle/>
          <a:p>
            <a:pPr algn="ctr"/>
            <a:r>
              <a:rPr lang="en-GB" b="1" dirty="0" smtClean="0">
                <a:solidFill>
                  <a:srgbClr val="600060"/>
                </a:solidFill>
                <a:latin typeface="+mn-lt"/>
              </a:rPr>
              <a:t>Common issues for people with dementia</a:t>
            </a:r>
            <a:endParaRPr lang="en-GB" b="1" dirty="0">
              <a:solidFill>
                <a:srgbClr val="600060"/>
              </a:solidFill>
              <a:latin typeface="+mn-lt"/>
            </a:endParaRPr>
          </a:p>
        </p:txBody>
      </p:sp>
      <p:sp>
        <p:nvSpPr>
          <p:cNvPr id="4" name="Content Placeholder 3">
            <a:extLst>
              <a:ext uri="{FF2B5EF4-FFF2-40B4-BE49-F238E27FC236}">
                <a16:creationId xmlns:a16="http://schemas.microsoft.com/office/drawing/2014/main" xmlns="" id="{723ABA58-32E0-4A8C-B714-8E5090CA1AC8}"/>
              </a:ext>
            </a:extLst>
          </p:cNvPr>
          <p:cNvSpPr>
            <a:spLocks noGrp="1"/>
          </p:cNvSpPr>
          <p:nvPr>
            <p:ph idx="1"/>
          </p:nvPr>
        </p:nvSpPr>
        <p:spPr>
          <a:xfrm>
            <a:off x="2013215" y="1828125"/>
            <a:ext cx="8229600" cy="4089307"/>
          </a:xfrm>
        </p:spPr>
        <p:txBody>
          <a:bodyPr>
            <a:normAutofit fontScale="55000" lnSpcReduction="20000"/>
          </a:bodyPr>
          <a:lstStyle/>
          <a:p>
            <a:pPr>
              <a:spcBef>
                <a:spcPts val="0"/>
              </a:spcBef>
              <a:spcAft>
                <a:spcPts val="2400"/>
              </a:spcAft>
            </a:pPr>
            <a:r>
              <a:rPr lang="en-GB" sz="5900" dirty="0"/>
              <a:t>Sight problems/visual perception</a:t>
            </a:r>
          </a:p>
          <a:p>
            <a:pPr>
              <a:spcBef>
                <a:spcPts val="0"/>
              </a:spcBef>
              <a:spcAft>
                <a:spcPts val="2400"/>
              </a:spcAft>
            </a:pPr>
            <a:r>
              <a:rPr lang="en-GB" sz="5900" dirty="0" smtClean="0"/>
              <a:t>Orientation &amp; Wayfinding</a:t>
            </a:r>
            <a:endParaRPr lang="en-GB" sz="5900" dirty="0"/>
          </a:p>
          <a:p>
            <a:pPr>
              <a:spcBef>
                <a:spcPts val="0"/>
              </a:spcBef>
              <a:spcAft>
                <a:spcPts val="2400"/>
              </a:spcAft>
            </a:pPr>
            <a:r>
              <a:rPr lang="en-GB" sz="5900" dirty="0" smtClean="0"/>
              <a:t>Cognitive overload &amp; familiarity</a:t>
            </a:r>
            <a:endParaRPr lang="en-GB" sz="5900" dirty="0"/>
          </a:p>
          <a:p>
            <a:pPr>
              <a:spcBef>
                <a:spcPts val="0"/>
              </a:spcBef>
              <a:spcAft>
                <a:spcPts val="2400"/>
              </a:spcAft>
            </a:pPr>
            <a:r>
              <a:rPr lang="en-GB" sz="5900" dirty="0" smtClean="0"/>
              <a:t>Social interaction/isolation &amp; stigma</a:t>
            </a:r>
            <a:endParaRPr lang="en-GB" sz="5900" dirty="0"/>
          </a:p>
          <a:p>
            <a:pPr>
              <a:spcBef>
                <a:spcPts val="0"/>
              </a:spcBef>
              <a:spcAft>
                <a:spcPts val="2400"/>
              </a:spcAft>
            </a:pPr>
            <a:r>
              <a:rPr lang="en-GB" sz="5900" dirty="0"/>
              <a:t>Mobility/walking</a:t>
            </a:r>
          </a:p>
          <a:p>
            <a:pPr>
              <a:spcBef>
                <a:spcPts val="0"/>
              </a:spcBef>
              <a:spcAft>
                <a:spcPts val="2400"/>
              </a:spcAft>
            </a:pPr>
            <a:r>
              <a:rPr lang="en-GB" sz="5900" dirty="0" smtClean="0"/>
              <a:t>Co-morbidity</a:t>
            </a:r>
            <a:endParaRPr lang="en-GB" sz="5900" dirty="0"/>
          </a:p>
          <a:p>
            <a:endParaRPr lang="en-GB" sz="1200" dirty="0"/>
          </a:p>
          <a:p>
            <a:endParaRPr lang="en-GB" dirty="0"/>
          </a:p>
          <a:p>
            <a:endParaRPr lang="en-GB" dirty="0"/>
          </a:p>
        </p:txBody>
      </p:sp>
      <p:sp>
        <p:nvSpPr>
          <p:cNvPr id="7" name="Slide Number Placeholder 6">
            <a:extLst>
              <a:ext uri="{FF2B5EF4-FFF2-40B4-BE49-F238E27FC236}">
                <a16:creationId xmlns:a16="http://schemas.microsoft.com/office/drawing/2014/main" xmlns="" id="{7488B4A8-D28F-4F6A-B1D8-F792FE464D8D}"/>
              </a:ext>
            </a:extLst>
          </p:cNvPr>
          <p:cNvSpPr>
            <a:spLocks noGrp="1"/>
          </p:cNvSpPr>
          <p:nvPr>
            <p:ph type="sldNum" sz="quarter" idx="12"/>
          </p:nvPr>
        </p:nvSpPr>
        <p:spPr/>
        <p:txBody>
          <a:bodyPr/>
          <a:lstStyle/>
          <a:p>
            <a:fld id="{282DF8A6-5C01-4584-9E1C-76697B2A68D4}" type="slidenum">
              <a:rPr lang="en-GB" smtClean="0">
                <a:solidFill>
                  <a:prstClr val="black">
                    <a:tint val="75000"/>
                  </a:prstClr>
                </a:solidFill>
              </a:rPr>
              <a:pPr/>
              <a:t>6</a:t>
            </a:fld>
            <a:endParaRPr lang="en-GB" dirty="0">
              <a:solidFill>
                <a:prstClr val="black">
                  <a:tint val="75000"/>
                </a:prstClr>
              </a:solidFill>
            </a:endParaRPr>
          </a:p>
        </p:txBody>
      </p:sp>
      <p:sp>
        <p:nvSpPr>
          <p:cNvPr id="5"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6" name="TextBox 5"/>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7128034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a:bodyPr>
          <a:lstStyle/>
          <a:p>
            <a:r>
              <a:rPr lang="en-GB" b="1" dirty="0" smtClean="0">
                <a:solidFill>
                  <a:srgbClr val="600060"/>
                </a:solidFill>
                <a:latin typeface="+mn-lt"/>
              </a:rPr>
              <a:t>Research evidence for ECH and dementia</a:t>
            </a:r>
            <a:endParaRPr lang="en-GB" b="1" dirty="0">
              <a:solidFill>
                <a:srgbClr val="600060"/>
              </a:solidFill>
              <a:latin typeface="+mn-lt"/>
            </a:endParaRPr>
          </a:p>
        </p:txBody>
      </p:sp>
      <p:sp>
        <p:nvSpPr>
          <p:cNvPr id="3" name="Content Placeholder 2"/>
          <p:cNvSpPr>
            <a:spLocks noGrp="1"/>
          </p:cNvSpPr>
          <p:nvPr>
            <p:ph idx="1"/>
          </p:nvPr>
        </p:nvSpPr>
        <p:spPr>
          <a:xfrm>
            <a:off x="838200" y="2005012"/>
            <a:ext cx="10515600" cy="4351338"/>
          </a:xfrm>
        </p:spPr>
        <p:txBody>
          <a:bodyPr>
            <a:normAutofit/>
          </a:bodyPr>
          <a:lstStyle/>
          <a:p>
            <a:r>
              <a:rPr lang="en-GB" dirty="0" smtClean="0"/>
              <a:t>Benefits of good </a:t>
            </a:r>
            <a:r>
              <a:rPr lang="en-GB" dirty="0"/>
              <a:t>design </a:t>
            </a:r>
            <a:r>
              <a:rPr lang="en-GB" sz="1600" dirty="0"/>
              <a:t>(Torrington, 2006; </a:t>
            </a:r>
            <a:r>
              <a:rPr lang="en-GB" sz="1600" dirty="0" err="1"/>
              <a:t>Utton</a:t>
            </a:r>
            <a:r>
              <a:rPr lang="en-GB" sz="1600" dirty="0"/>
              <a:t>, 2009)</a:t>
            </a:r>
          </a:p>
          <a:p>
            <a:r>
              <a:rPr lang="en-GB" dirty="0"/>
              <a:t>Potential to promote a good quality of life for people living with dementia </a:t>
            </a:r>
            <a:r>
              <a:rPr lang="en-GB" sz="1600" dirty="0"/>
              <a:t>(Evans &amp; Means, 2006)</a:t>
            </a:r>
          </a:p>
          <a:p>
            <a:r>
              <a:rPr lang="en-GB" dirty="0" smtClean="0"/>
              <a:t>Maximising </a:t>
            </a:r>
            <a:r>
              <a:rPr lang="en-GB" dirty="0"/>
              <a:t>dignity &amp; </a:t>
            </a:r>
            <a:r>
              <a:rPr lang="en-GB" dirty="0" smtClean="0"/>
              <a:t>independence </a:t>
            </a:r>
            <a:r>
              <a:rPr lang="en-GB" sz="1600" dirty="0" smtClean="0"/>
              <a:t>(Brooker et al. 2011)</a:t>
            </a:r>
            <a:endParaRPr lang="en-GB" sz="1600" dirty="0"/>
          </a:p>
          <a:p>
            <a:pPr marL="0" indent="0">
              <a:buNone/>
            </a:pPr>
            <a:r>
              <a:rPr lang="en-GB" sz="2400" b="1" dirty="0"/>
              <a:t>But</a:t>
            </a:r>
          </a:p>
          <a:p>
            <a:r>
              <a:rPr lang="en-GB" dirty="0"/>
              <a:t>Limitations of ECH in supporting people with advanced dementia </a:t>
            </a:r>
            <a:r>
              <a:rPr lang="en-GB" sz="1600" dirty="0"/>
              <a:t>(Evans et al, 2007; King, 2003)</a:t>
            </a:r>
          </a:p>
          <a:p>
            <a:r>
              <a:rPr lang="en-GB" dirty="0"/>
              <a:t>Extent to which ECH provides an alternative to residential care </a:t>
            </a:r>
            <a:r>
              <a:rPr lang="en-GB" sz="1600" dirty="0"/>
              <a:t>(</a:t>
            </a:r>
            <a:r>
              <a:rPr lang="en-GB" sz="1600" dirty="0" err="1"/>
              <a:t>Darton</a:t>
            </a:r>
            <a:r>
              <a:rPr lang="en-GB" sz="1600" dirty="0"/>
              <a:t> et al, 2012)</a:t>
            </a:r>
          </a:p>
        </p:txBody>
      </p:sp>
      <p:sp>
        <p:nvSpPr>
          <p:cNvPr id="4" name="Slide Number Placeholder 3"/>
          <p:cNvSpPr>
            <a:spLocks noGrp="1"/>
          </p:cNvSpPr>
          <p:nvPr>
            <p:ph type="sldNum" sz="quarter" idx="12"/>
          </p:nvPr>
        </p:nvSpPr>
        <p:spPr/>
        <p:txBody>
          <a:bodyPr/>
          <a:lstStyle/>
          <a:p>
            <a:fld id="{282DF8A6-5C01-4584-9E1C-76697B2A68D4}" type="slidenum">
              <a:rPr lang="en-GB" smtClean="0">
                <a:solidFill>
                  <a:prstClr val="black">
                    <a:tint val="75000"/>
                  </a:prstClr>
                </a:solidFill>
              </a:rPr>
              <a:pPr/>
              <a:t>7</a:t>
            </a:fld>
            <a:endParaRPr lang="en-GB" dirty="0">
              <a:solidFill>
                <a:prstClr val="black">
                  <a:tint val="75000"/>
                </a:prstClr>
              </a:solidFill>
            </a:endParaRPr>
          </a:p>
        </p:txBody>
      </p:sp>
      <p:sp>
        <p:nvSpPr>
          <p:cNvPr id="5"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6" name="TextBox 5"/>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222269433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388F34-1101-466F-A476-021980D142B5}"/>
              </a:ext>
            </a:extLst>
          </p:cNvPr>
          <p:cNvSpPr>
            <a:spLocks noGrp="1"/>
          </p:cNvSpPr>
          <p:nvPr>
            <p:ph type="title"/>
          </p:nvPr>
        </p:nvSpPr>
        <p:spPr/>
        <p:txBody>
          <a:bodyPr/>
          <a:lstStyle/>
          <a:p>
            <a:r>
              <a:rPr lang="en-GB" b="1" dirty="0">
                <a:solidFill>
                  <a:srgbClr val="600060"/>
                </a:solidFill>
                <a:latin typeface="+mn-lt"/>
              </a:rPr>
              <a:t>Extra Care Case Study Sites</a:t>
            </a:r>
          </a:p>
        </p:txBody>
      </p:sp>
      <p:sp>
        <p:nvSpPr>
          <p:cNvPr id="3" name="Content Placeholder 2">
            <a:extLst>
              <a:ext uri="{FF2B5EF4-FFF2-40B4-BE49-F238E27FC236}">
                <a16:creationId xmlns:a16="http://schemas.microsoft.com/office/drawing/2014/main" xmlns="" id="{CB5B4E95-BAB8-4E6C-ABF1-6CFA92ED6101}"/>
              </a:ext>
            </a:extLst>
          </p:cNvPr>
          <p:cNvSpPr>
            <a:spLocks noGrp="1"/>
          </p:cNvSpPr>
          <p:nvPr>
            <p:ph idx="1"/>
          </p:nvPr>
        </p:nvSpPr>
        <p:spPr>
          <a:xfrm>
            <a:off x="1981200" y="1484785"/>
            <a:ext cx="8229600" cy="4525963"/>
          </a:xfrm>
        </p:spPr>
        <p:txBody>
          <a:bodyPr>
            <a:normAutofit/>
          </a:bodyPr>
          <a:lstStyle/>
          <a:p>
            <a:r>
              <a:rPr lang="en-GB" sz="2400" dirty="0"/>
              <a:t>A – Integrated.  Same housing &amp; care provider.  Over 55’s.  Registered specialism: dementia</a:t>
            </a:r>
          </a:p>
          <a:p>
            <a:endParaRPr lang="en-GB" sz="2400" dirty="0"/>
          </a:p>
          <a:p>
            <a:r>
              <a:rPr lang="en-GB" sz="2400" dirty="0"/>
              <a:t>B – Integrated. Same housing &amp; care provider.  Over 55’s.</a:t>
            </a:r>
          </a:p>
          <a:p>
            <a:endParaRPr lang="en-GB" sz="2400" dirty="0"/>
          </a:p>
          <a:p>
            <a:r>
              <a:rPr lang="en-GB" sz="2400" dirty="0"/>
              <a:t>C – ECH for people living with dementia.  Different housing &amp; care provider.  Over 55’s. Re-provision of former care home</a:t>
            </a:r>
          </a:p>
          <a:p>
            <a:endParaRPr lang="en-GB" sz="2400" dirty="0"/>
          </a:p>
          <a:p>
            <a:r>
              <a:rPr lang="en-GB" sz="2400" dirty="0"/>
              <a:t>D – Integrated.  Different housing &amp; care provider.  Over 60’s. Registered specialism: dementia.</a:t>
            </a:r>
          </a:p>
        </p:txBody>
      </p:sp>
      <p:sp>
        <p:nvSpPr>
          <p:cNvPr id="4"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5" name="TextBox 4"/>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
        <p:nvSpPr>
          <p:cNvPr id="7" name="Slide Number Placeholder 6"/>
          <p:cNvSpPr>
            <a:spLocks noGrp="1"/>
          </p:cNvSpPr>
          <p:nvPr>
            <p:ph type="sldNum" sz="quarter" idx="12"/>
          </p:nvPr>
        </p:nvSpPr>
        <p:spPr/>
        <p:txBody>
          <a:bodyPr/>
          <a:lstStyle/>
          <a:p>
            <a:fld id="{CD9396D6-73BC-4F8B-83E1-7940FA98C477}" type="slidenum">
              <a:rPr lang="en-GB" smtClean="0"/>
              <a:t>8</a:t>
            </a:fld>
            <a:endParaRPr lang="en-GB"/>
          </a:p>
        </p:txBody>
      </p:sp>
    </p:spTree>
    <p:extLst>
      <p:ext uri="{BB962C8B-B14F-4D97-AF65-F5344CB8AC3E}">
        <p14:creationId xmlns:p14="http://schemas.microsoft.com/office/powerpoint/2010/main" val="140132320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77259B9B-D7E1-4B10-979C-7A74C32B4D3E}"/>
              </a:ext>
            </a:extLst>
          </p:cNvPr>
          <p:cNvSpPr>
            <a:spLocks noGrp="1"/>
          </p:cNvSpPr>
          <p:nvPr>
            <p:ph type="title"/>
          </p:nvPr>
        </p:nvSpPr>
        <p:spPr/>
        <p:txBody>
          <a:bodyPr/>
          <a:lstStyle/>
          <a:p>
            <a:r>
              <a:rPr lang="en-GB" b="1" dirty="0">
                <a:solidFill>
                  <a:srgbClr val="600060"/>
                </a:solidFill>
                <a:latin typeface="+mn-lt"/>
              </a:rPr>
              <a:t>Independence &amp; Control</a:t>
            </a:r>
          </a:p>
        </p:txBody>
      </p:sp>
      <p:sp>
        <p:nvSpPr>
          <p:cNvPr id="3" name="Slide Number Placeholder 2">
            <a:extLst>
              <a:ext uri="{FF2B5EF4-FFF2-40B4-BE49-F238E27FC236}">
                <a16:creationId xmlns:a16="http://schemas.microsoft.com/office/drawing/2014/main" xmlns="" id="{6FF5FC1D-9F98-4110-A97B-8650D2679D37}"/>
              </a:ext>
            </a:extLst>
          </p:cNvPr>
          <p:cNvSpPr>
            <a:spLocks noGrp="1"/>
          </p:cNvSpPr>
          <p:nvPr>
            <p:ph type="sldNum" sz="quarter" idx="12"/>
          </p:nvPr>
        </p:nvSpPr>
        <p:spPr/>
        <p:txBody>
          <a:bodyPr/>
          <a:lstStyle/>
          <a:p>
            <a:fld id="{282DF8A6-5C01-4584-9E1C-76697B2A68D4}" type="slidenum">
              <a:rPr lang="en-GB" smtClean="0">
                <a:solidFill>
                  <a:prstClr val="black">
                    <a:tint val="75000"/>
                  </a:prstClr>
                </a:solidFill>
              </a:rPr>
              <a:pPr/>
              <a:t>9</a:t>
            </a:fld>
            <a:endParaRPr lang="en-GB" dirty="0">
              <a:solidFill>
                <a:prstClr val="black">
                  <a:tint val="75000"/>
                </a:prstClr>
              </a:solidFill>
            </a:endParaRPr>
          </a:p>
        </p:txBody>
      </p:sp>
      <p:sp>
        <p:nvSpPr>
          <p:cNvPr id="6" name="TextBox 5"/>
          <p:cNvSpPr txBox="1"/>
          <p:nvPr/>
        </p:nvSpPr>
        <p:spPr>
          <a:xfrm>
            <a:off x="2163270" y="4000450"/>
            <a:ext cx="8389767" cy="2523768"/>
          </a:xfrm>
          <a:prstGeom prst="rect">
            <a:avLst/>
          </a:prstGeom>
          <a:noFill/>
        </p:spPr>
        <p:txBody>
          <a:bodyPr wrap="square" rtlCol="0">
            <a:spAutoFit/>
          </a:bodyPr>
          <a:lstStyle/>
          <a:p>
            <a:r>
              <a:rPr lang="en-GB" sz="2400" i="1" dirty="0"/>
              <a:t>They make the bed for me and draw the curtains back and they get my breakfast for me here, not over at the café and they come in each meal time and then they come in at 8 o’clock and get me into my night clothes ready for bed. I don’t go to bed at that time but that’s my time and I’m sitting watching television by then. </a:t>
            </a:r>
          </a:p>
          <a:p>
            <a:r>
              <a:rPr lang="en-GB" sz="2400" b="1" i="1" dirty="0"/>
              <a:t>(Resident Site C)</a:t>
            </a:r>
          </a:p>
          <a:p>
            <a:r>
              <a:rPr lang="en-GB" sz="1400" dirty="0"/>
              <a:t> </a:t>
            </a:r>
          </a:p>
        </p:txBody>
      </p:sp>
      <p:sp>
        <p:nvSpPr>
          <p:cNvPr id="8" name="TextBox 7"/>
          <p:cNvSpPr txBox="1"/>
          <p:nvPr/>
        </p:nvSpPr>
        <p:spPr>
          <a:xfrm>
            <a:off x="1221161" y="1529665"/>
            <a:ext cx="6415703" cy="1938992"/>
          </a:xfrm>
          <a:prstGeom prst="rect">
            <a:avLst/>
          </a:prstGeom>
          <a:noFill/>
        </p:spPr>
        <p:txBody>
          <a:bodyPr wrap="square" rtlCol="0">
            <a:spAutoFit/>
          </a:bodyPr>
          <a:lstStyle/>
          <a:p>
            <a:r>
              <a:rPr lang="en-GB" i="1" dirty="0"/>
              <a:t>‘</a:t>
            </a:r>
            <a:r>
              <a:rPr lang="en-GB" sz="2400" i="1" dirty="0"/>
              <a:t>Well, for a start off, you’re still yourself and that’ what I like, you know, they’re not coming round and saying you’ve </a:t>
            </a:r>
            <a:r>
              <a:rPr lang="en-GB" sz="2400" i="1" dirty="0" err="1"/>
              <a:t>gotta</a:t>
            </a:r>
            <a:r>
              <a:rPr lang="en-GB" sz="2400" i="1" dirty="0"/>
              <a:t>…..they don’t but if you ask them anything you want them to do they’ll do it.’  </a:t>
            </a:r>
            <a:r>
              <a:rPr lang="en-GB" sz="2400" b="1" i="1" dirty="0"/>
              <a:t>(Resident Site C)</a:t>
            </a:r>
            <a:endParaRPr lang="en-GB" sz="2400" b="1" dirty="0"/>
          </a:p>
        </p:txBody>
      </p:sp>
      <p:sp>
        <p:nvSpPr>
          <p:cNvPr id="7" name="Rectangle 2"/>
          <p:cNvSpPr>
            <a:spLocks noChangeArrowheads="1"/>
          </p:cNvSpPr>
          <p:nvPr/>
        </p:nvSpPr>
        <p:spPr bwMode="auto">
          <a:xfrm>
            <a:off x="466531" y="410546"/>
            <a:ext cx="11374016" cy="6055567"/>
          </a:xfrm>
          <a:prstGeom prst="rect">
            <a:avLst/>
          </a:prstGeom>
          <a:noFill/>
          <a:ln w="82550" algn="ctr">
            <a:solidFill>
              <a:srgbClr val="600060"/>
            </a:solidFill>
            <a:miter lim="800000"/>
            <a:headEnd/>
            <a:tailEnd/>
          </a:ln>
          <a:effectLst/>
          <a:extLst>
            <a:ext uri="{909E8E84-426E-40DD-AFC4-6F175D3DCCD1}">
              <a14:hiddenFill xmlns:a14="http://schemas.microsoft.com/office/drawing/2010/main">
                <a:solidFill>
                  <a:srgbClr val="1F497D"/>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0" name="TextBox 9"/>
          <p:cNvSpPr txBox="1"/>
          <p:nvPr/>
        </p:nvSpPr>
        <p:spPr>
          <a:xfrm>
            <a:off x="9644743" y="5895001"/>
            <a:ext cx="2547257" cy="369332"/>
          </a:xfrm>
          <a:prstGeom prst="rect">
            <a:avLst/>
          </a:prstGeom>
          <a:noFill/>
        </p:spPr>
        <p:txBody>
          <a:bodyPr wrap="square" rtlCol="0">
            <a:spAutoFit/>
          </a:bodyPr>
          <a:lstStyle/>
          <a:p>
            <a:r>
              <a:rPr lang="en-GB" b="1" dirty="0">
                <a:solidFill>
                  <a:srgbClr val="660066"/>
                </a:solidFill>
              </a:rPr>
              <a:t>@ECHOProject123</a:t>
            </a: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94836" y="5829491"/>
            <a:ext cx="500352" cy="500352"/>
          </a:xfrm>
          <a:prstGeom prst="rect">
            <a:avLst/>
          </a:prstGeom>
        </p:spPr>
      </p:pic>
    </p:spTree>
    <p:extLst>
      <p:ext uri="{BB962C8B-B14F-4D97-AF65-F5344CB8AC3E}">
        <p14:creationId xmlns:p14="http://schemas.microsoft.com/office/powerpoint/2010/main" val="6472810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7054</TotalTime>
  <Words>2482</Words>
  <Application>Microsoft Office PowerPoint</Application>
  <PresentationFormat>Widescreen</PresentationFormat>
  <Paragraphs>314</Paragraphs>
  <Slides>29</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Where are people with dementia living?</vt:lpstr>
      <vt:lpstr>Common issues for people with dementia</vt:lpstr>
      <vt:lpstr>Research evidence for ECH and dementia</vt:lpstr>
      <vt:lpstr>Extra Care Case Study Sites</vt:lpstr>
      <vt:lpstr>Independence &amp; Control</vt:lpstr>
      <vt:lpstr>Independence &amp; Control</vt:lpstr>
      <vt:lpstr>Built Environment &amp; Location</vt:lpstr>
      <vt:lpstr>Built Environment &amp; Location</vt:lpstr>
      <vt:lpstr>Awareness, Understanding &amp; Stigma</vt:lpstr>
      <vt:lpstr>Opportunities for social interaction</vt:lpstr>
      <vt:lpstr>Opportunities for social interaction</vt:lpstr>
      <vt:lpstr>Conclusions</vt:lpstr>
      <vt:lpstr>YouTube Video</vt:lpstr>
      <vt:lpstr>PowerPoint Presentation</vt:lpstr>
      <vt:lpstr>PowerPoint Presentation</vt:lpstr>
      <vt:lpstr>The ECHO Project</vt:lpstr>
      <vt:lpstr>Financial Pressures</vt:lpstr>
      <vt:lpstr>Key Drivers (Commissioners’ Reports)</vt:lpstr>
      <vt:lpstr>Contracting for Care &amp; Support</vt:lpstr>
      <vt:lpstr>Contracting Issues</vt:lpstr>
      <vt:lpstr>Adjusting to Changes in Care Needs</vt:lpstr>
      <vt:lpstr>Commissioning &amp; Developing Provision</vt:lpstr>
      <vt:lpstr>Discussion</vt:lpstr>
      <vt:lpstr>YouTube Video</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Eleanor Johnson</dc:creator>
  <cp:lastModifiedBy>Robin Darton</cp:lastModifiedBy>
  <cp:revision>109</cp:revision>
  <cp:lastPrinted>2018-01-16T14:33:59Z</cp:lastPrinted>
  <dcterms:created xsi:type="dcterms:W3CDTF">2017-10-21T06:40:17Z</dcterms:created>
  <dcterms:modified xsi:type="dcterms:W3CDTF">2018-03-16T10:51:15Z</dcterms:modified>
</cp:coreProperties>
</file>