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07" r:id="rId2"/>
    <p:sldId id="261" r:id="rId3"/>
    <p:sldId id="298" r:id="rId4"/>
    <p:sldId id="294" r:id="rId5"/>
    <p:sldId id="308" r:id="rId6"/>
    <p:sldId id="309" r:id="rId7"/>
    <p:sldId id="263" r:id="rId8"/>
    <p:sldId id="304" r:id="rId9"/>
    <p:sldId id="299" r:id="rId10"/>
    <p:sldId id="300" r:id="rId11"/>
    <p:sldId id="288" r:id="rId12"/>
    <p:sldId id="280"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Coles" initials="RC" lastIdx="1" clrIdx="0">
    <p:extLst>
      <p:ext uri="{19B8F6BF-5375-455C-9EA6-DF929625EA0E}">
        <p15:presenceInfo xmlns:p15="http://schemas.microsoft.com/office/powerpoint/2012/main" userId="S-1-5-21-2755594251-4156320748-457863273-1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4613742-7C11-4190-94DC-DE9661F37523}" type="datetimeFigureOut">
              <a:rPr lang="en-GB" smtClean="0"/>
              <a:t>21/03/2018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9C6E504-FEC5-4D4E-89EC-6A04BD944B81}" type="slidenum">
              <a:rPr lang="en-GB" smtClean="0"/>
              <a:t>‹#›</a:t>
            </a:fld>
            <a:endParaRPr lang="en-GB"/>
          </a:p>
        </p:txBody>
      </p:sp>
    </p:spTree>
    <p:extLst>
      <p:ext uri="{BB962C8B-B14F-4D97-AF65-F5344CB8AC3E}">
        <p14:creationId xmlns:p14="http://schemas.microsoft.com/office/powerpoint/2010/main" val="239474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Chapter 3 – link between housing and health</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is useful for us as it carries many of the same messages that we have been saying for some time regarding the health benefits that extra care housing can provide. It will be interesting to see whether or not any recommendations regarding mentioning extra care housing in the social green paper will come through as this could certainly add weight in planning statements for such uses.</a:t>
            </a:r>
          </a:p>
          <a:p>
            <a:r>
              <a:rPr lang="en-GB" sz="1200" b="1" kern="1200" dirty="0">
                <a:solidFill>
                  <a:schemeClr val="tx1"/>
                </a:solidFill>
                <a:effectLst/>
                <a:latin typeface="+mn-lt"/>
                <a:ea typeface="+mn-ea"/>
                <a:cs typeface="+mn-cs"/>
              </a:rPr>
              <a:t>Chapter 4 – Staying put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This chapter sets out clearly the pressures that we will be under to deliver specialist housing in the future. 93% of older residents still live in mainstream housing; over 65s will account for 74% household growth up to 2037; and presently only delivering 2.8% of housing as retirement housing. It doesn’t take a mathematical genius to work out the extent of the problem based on these figures alone.</a:t>
            </a:r>
          </a:p>
          <a:p>
            <a:pPr lvl="0"/>
            <a:r>
              <a:rPr lang="en-GB" sz="1200" kern="1200" dirty="0">
                <a:solidFill>
                  <a:schemeClr val="tx1"/>
                </a:solidFill>
                <a:effectLst/>
                <a:latin typeface="+mn-lt"/>
                <a:ea typeface="+mn-ea"/>
                <a:cs typeface="+mn-cs"/>
              </a:rPr>
              <a:t>What is interesting is the mention here of the private rented sector and this was something that was a big focus of the ARCO conference in 2017 with some new providers breaking into this sector of the market as it is currently poorly provided for.</a:t>
            </a:r>
          </a:p>
          <a:p>
            <a:r>
              <a:rPr lang="en-GB" sz="1200" b="1" kern="1200" dirty="0">
                <a:solidFill>
                  <a:schemeClr val="tx1"/>
                </a:solidFill>
                <a:effectLst/>
                <a:latin typeface="+mn-lt"/>
                <a:ea typeface="+mn-ea"/>
                <a:cs typeface="+mn-cs"/>
              </a:rPr>
              <a:t>Chapter 5 – Moving home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evidence here demonstrates a desire for older people to be able to buy specialist housing with a big focus on two bed units. This is consistent with most developers and in some way endorses the approach of Woking Council who have a policy stating that for C2 developments at least 50% of a scheme should be 2 bed.</a:t>
            </a:r>
          </a:p>
          <a:p>
            <a:pPr lvl="0"/>
            <a:r>
              <a:rPr lang="en-GB" sz="1200" kern="1200" dirty="0">
                <a:solidFill>
                  <a:schemeClr val="tx1"/>
                </a:solidFill>
                <a:effectLst/>
                <a:latin typeface="+mn-lt"/>
                <a:ea typeface="+mn-ea"/>
                <a:cs typeface="+mn-cs"/>
              </a:rPr>
              <a:t>It highlights that one of the issues is getting older people to look at this alternative housing provision earlier given that the majority of people moving are between 75 and 80, which in many ways is too late.</a:t>
            </a:r>
          </a:p>
          <a:p>
            <a:pPr lvl="0"/>
            <a:r>
              <a:rPr lang="en-GB" sz="1200" kern="1200" dirty="0">
                <a:solidFill>
                  <a:schemeClr val="tx1"/>
                </a:solidFill>
                <a:effectLst/>
                <a:latin typeface="+mn-lt"/>
                <a:ea typeface="+mn-ea"/>
                <a:cs typeface="+mn-cs"/>
              </a:rPr>
              <a:t>It appears that the current shortfall nationally of specialist housing is between 15,000 to 20,000 units. This is hardly surprising when you consider the planning barriers we face in trying to deliver such schemes.</a:t>
            </a:r>
          </a:p>
          <a:p>
            <a:pPr lvl="0"/>
            <a:r>
              <a:rPr lang="en-GB" sz="1200" kern="1200" dirty="0">
                <a:solidFill>
                  <a:schemeClr val="tx1"/>
                </a:solidFill>
                <a:effectLst/>
                <a:latin typeface="+mn-lt"/>
                <a:ea typeface="+mn-ea"/>
                <a:cs typeface="+mn-cs"/>
              </a:rPr>
              <a:t>The previous DEMOS and Legal &amp; General evidence of between 2.6 to 3.29 million households that could become available through older people downsizing/rightsizing was discussed, albeit that the effects of this on the wider housing market were open to debate (paragraph 72). The benefits though are nevertheless agreed, which is always a good argument to have especially when trying to promote exceptional circumstances for schemes (based on a recent discussion I have had with Chris Young and strategic promotion of a green belt site through the local plan).</a:t>
            </a:r>
          </a:p>
          <a:p>
            <a:r>
              <a:rPr lang="en-GB" sz="1200" b="1" kern="1200" dirty="0">
                <a:solidFill>
                  <a:schemeClr val="tx1"/>
                </a:solidFill>
                <a:effectLst/>
                <a:latin typeface="+mn-lt"/>
                <a:ea typeface="+mn-ea"/>
                <a:cs typeface="+mn-cs"/>
              </a:rPr>
              <a:t>Chapter 6 – Housing options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There is a suggestion that a common language is needed to describe the particular product to ensure that the specialist housing is more widely understood. Extra care housing is already the more generic term encompassing assisted living/independent living/close care housing.</a:t>
            </a:r>
          </a:p>
          <a:p>
            <a:pPr lvl="0"/>
            <a:r>
              <a:rPr lang="en-GB" sz="1200" kern="1200" dirty="0">
                <a:solidFill>
                  <a:schemeClr val="tx1"/>
                </a:solidFill>
                <a:effectLst/>
                <a:latin typeface="+mn-lt"/>
                <a:ea typeface="+mn-ea"/>
                <a:cs typeface="+mn-cs"/>
              </a:rPr>
              <a:t>Housing LIN suggest the specialist housing shortfall could be up to 400,000 by 2037. At present it is recognised that there is a particular shortage of privately developed schemes with the concentration focussed more in housing association provision and charitable sector.</a:t>
            </a:r>
          </a:p>
          <a:p>
            <a:pPr lvl="0"/>
            <a:r>
              <a:rPr lang="en-GB" sz="1200" kern="1200" dirty="0">
                <a:solidFill>
                  <a:schemeClr val="tx1"/>
                </a:solidFill>
                <a:effectLst/>
                <a:latin typeface="+mn-lt"/>
                <a:ea typeface="+mn-ea"/>
                <a:cs typeface="+mn-cs"/>
              </a:rPr>
              <a:t>The health and wellbeing benefits have specifically been recognised, referring to work undertaken by the International Longevity Centre and Aston University/</a:t>
            </a:r>
            <a:r>
              <a:rPr lang="en-GB" sz="1200" kern="1200" dirty="0" err="1">
                <a:solidFill>
                  <a:schemeClr val="tx1"/>
                </a:solidFill>
                <a:effectLst/>
                <a:latin typeface="+mn-lt"/>
                <a:ea typeface="+mn-ea"/>
                <a:cs typeface="+mn-cs"/>
              </a:rPr>
              <a:t>ExtraCare</a:t>
            </a:r>
            <a:r>
              <a:rPr lang="en-GB" sz="1200" kern="1200" dirty="0">
                <a:solidFill>
                  <a:schemeClr val="tx1"/>
                </a:solidFill>
                <a:effectLst/>
                <a:latin typeface="+mn-lt"/>
                <a:ea typeface="+mn-ea"/>
                <a:cs typeface="+mn-cs"/>
              </a:rPr>
              <a:t> Charitable Trust.</a:t>
            </a:r>
          </a:p>
          <a:p>
            <a:pPr lvl="0"/>
            <a:r>
              <a:rPr lang="en-GB" sz="1200" kern="1200" dirty="0">
                <a:solidFill>
                  <a:schemeClr val="tx1"/>
                </a:solidFill>
                <a:effectLst/>
                <a:latin typeface="+mn-lt"/>
                <a:ea typeface="+mn-ea"/>
                <a:cs typeface="+mn-cs"/>
              </a:rPr>
              <a:t>The impacts of CIL are noted as well as discussion on event fees and service charges.</a:t>
            </a:r>
          </a:p>
          <a:p>
            <a:pPr lvl="0"/>
            <a:r>
              <a:rPr lang="en-GB" sz="1200" kern="1200" dirty="0">
                <a:solidFill>
                  <a:schemeClr val="tx1"/>
                </a:solidFill>
                <a:effectLst/>
                <a:latin typeface="+mn-lt"/>
                <a:ea typeface="+mn-ea"/>
                <a:cs typeface="+mn-cs"/>
              </a:rPr>
              <a:t>The importance of adopting HAPPI principles was discussed and it would be sensible practice to include within our future submissions a checklist of how schemes meet the guidance so that we can demonstrate this readily to Council’s who might not fully understand.</a:t>
            </a:r>
          </a:p>
          <a:p>
            <a:r>
              <a:rPr lang="en-GB" sz="1200" b="1" kern="1200" dirty="0">
                <a:solidFill>
                  <a:schemeClr val="tx1"/>
                </a:solidFill>
                <a:effectLst/>
                <a:latin typeface="+mn-lt"/>
                <a:ea typeface="+mn-ea"/>
                <a:cs typeface="+mn-cs"/>
              </a:rPr>
              <a:t>Chapter 7 – Planning and supply</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There is support for greater emphasis in the NPPF to make delivery of housing for older people important in both plan making and decision taking.</a:t>
            </a:r>
          </a:p>
          <a:p>
            <a:pPr lvl="0"/>
            <a:r>
              <a:rPr lang="en-GB" sz="1200" kern="1200" dirty="0">
                <a:solidFill>
                  <a:schemeClr val="tx1"/>
                </a:solidFill>
                <a:effectLst/>
                <a:latin typeface="+mn-lt"/>
                <a:ea typeface="+mn-ea"/>
                <a:cs typeface="+mn-cs"/>
              </a:rPr>
              <a:t>Central Bedfordshire have been highlighted as good practice setting out a challenging target of providing 3650 specialist dwellings alongside 5400 mainstream houses. The approach of some Councils requiring delivery of specialist housing on all schemes over 15 dwellings (the report does not say if this is in addition to Affordable Housing or as an option instead of).</a:t>
            </a:r>
          </a:p>
          <a:p>
            <a:pPr lvl="0"/>
            <a:r>
              <a:rPr lang="en-GB" sz="1200" kern="1200" dirty="0">
                <a:solidFill>
                  <a:schemeClr val="tx1"/>
                </a:solidFill>
                <a:effectLst/>
                <a:latin typeface="+mn-lt"/>
                <a:ea typeface="+mn-ea"/>
                <a:cs typeface="+mn-cs"/>
              </a:rPr>
              <a:t>There are links drawn with the need for more support and the additional guidance under the Neighbourhood Planning Act (paragraph 122). These are very powerful recommendations and would be a positive for ensuring increased deliverability in the sector.</a:t>
            </a:r>
          </a:p>
          <a:p>
            <a:pPr lvl="0"/>
            <a:r>
              <a:rPr lang="en-GB" sz="1200" kern="1200" dirty="0">
                <a:solidFill>
                  <a:schemeClr val="tx1"/>
                </a:solidFill>
                <a:effectLst/>
                <a:latin typeface="+mn-lt"/>
                <a:ea typeface="+mn-ea"/>
                <a:cs typeface="+mn-cs"/>
              </a:rPr>
              <a:t>Unsurprisingly there is an entire section on viability relating to CIL and also use class. There is the reference here to creating a new sub-class for specialist housing most likely in the form of extra care housing which I remain supportive of but uncertain it will be achieved as little progress has been made in the last 10 years or so where I have been involved at various stages trying to argue this.</a:t>
            </a:r>
          </a:p>
          <a:p>
            <a:endParaRPr lang="en-GB" dirty="0"/>
          </a:p>
        </p:txBody>
      </p:sp>
      <p:sp>
        <p:nvSpPr>
          <p:cNvPr id="4" name="Slide Number Placeholder 3"/>
          <p:cNvSpPr>
            <a:spLocks noGrp="1"/>
          </p:cNvSpPr>
          <p:nvPr>
            <p:ph type="sldNum" sz="quarter" idx="10"/>
          </p:nvPr>
        </p:nvSpPr>
        <p:spPr/>
        <p:txBody>
          <a:bodyPr/>
          <a:lstStyle/>
          <a:p>
            <a:fld id="{29C6E504-FEC5-4D4E-89EC-6A04BD944B81}" type="slidenum">
              <a:rPr lang="en-GB" smtClean="0"/>
              <a:t>7</a:t>
            </a:fld>
            <a:endParaRPr lang="en-GB"/>
          </a:p>
        </p:txBody>
      </p:sp>
    </p:spTree>
    <p:extLst>
      <p:ext uri="{BB962C8B-B14F-4D97-AF65-F5344CB8AC3E}">
        <p14:creationId xmlns:p14="http://schemas.microsoft.com/office/powerpoint/2010/main" val="148009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C6E504-FEC5-4D4E-89EC-6A04BD944B81}" type="slidenum">
              <a:rPr lang="en-GB" smtClean="0"/>
              <a:t>12</a:t>
            </a:fld>
            <a:endParaRPr lang="en-GB"/>
          </a:p>
        </p:txBody>
      </p:sp>
    </p:spTree>
    <p:extLst>
      <p:ext uri="{BB962C8B-B14F-4D97-AF65-F5344CB8AC3E}">
        <p14:creationId xmlns:p14="http://schemas.microsoft.com/office/powerpoint/2010/main" val="30940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B6C7C-F894-422A-8A10-C6294ECE98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39FD62-20F8-465C-AAB9-74138F303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49F79E-531D-4DCB-A4B0-7E2C326FA1DD}"/>
              </a:ext>
            </a:extLst>
          </p:cNvPr>
          <p:cNvSpPr>
            <a:spLocks noGrp="1"/>
          </p:cNvSpPr>
          <p:nvPr>
            <p:ph type="dt" sz="half" idx="10"/>
          </p:nvPr>
        </p:nvSpPr>
        <p:spPr/>
        <p:txBody>
          <a:bodyPr/>
          <a:lstStyle/>
          <a:p>
            <a:fld id="{B7A2FF71-7381-4180-B65F-F879C1184EE2}" type="datetimeFigureOut">
              <a:rPr lang="en-GB" smtClean="0"/>
              <a:pPr/>
              <a:t>21/03/2018</a:t>
            </a:fld>
            <a:endParaRPr lang="en-GB"/>
          </a:p>
        </p:txBody>
      </p:sp>
      <p:sp>
        <p:nvSpPr>
          <p:cNvPr id="5" name="Footer Placeholder 4">
            <a:extLst>
              <a:ext uri="{FF2B5EF4-FFF2-40B4-BE49-F238E27FC236}">
                <a16:creationId xmlns:a16="http://schemas.microsoft.com/office/drawing/2014/main" id="{D6D3A793-9C1B-4AFC-88FE-5472206299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3EF3D3-23C5-4973-A8D7-0B20C8BD9A9B}"/>
              </a:ext>
            </a:extLst>
          </p:cNvPr>
          <p:cNvSpPr>
            <a:spLocks noGrp="1"/>
          </p:cNvSpPr>
          <p:nvPr>
            <p:ph type="sldNum" sz="quarter" idx="12"/>
          </p:nvPr>
        </p:nvSpPr>
        <p:spPr/>
        <p:txBody>
          <a:bodyPr/>
          <a:lstStyle/>
          <a:p>
            <a:fld id="{5356A98F-714D-4FAA-91A1-3B73BCBC3A73}" type="slidenum">
              <a:rPr lang="en-GB" smtClean="0"/>
              <a:pPr/>
              <a:t>‹#›</a:t>
            </a:fld>
            <a:endParaRPr lang="en-GB"/>
          </a:p>
        </p:txBody>
      </p:sp>
    </p:spTree>
    <p:extLst>
      <p:ext uri="{BB962C8B-B14F-4D97-AF65-F5344CB8AC3E}">
        <p14:creationId xmlns:p14="http://schemas.microsoft.com/office/powerpoint/2010/main" val="118167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E302-D36C-422F-97C5-25A246F335E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F2346C-6C81-44DE-8D9E-D0719E448D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CCF7F-3D9A-4E42-802C-2651B3BA8F1A}"/>
              </a:ext>
            </a:extLst>
          </p:cNvPr>
          <p:cNvSpPr>
            <a:spLocks noGrp="1"/>
          </p:cNvSpPr>
          <p:nvPr>
            <p:ph type="dt" sz="half" idx="10"/>
          </p:nvPr>
        </p:nvSpPr>
        <p:spPr/>
        <p:txBody>
          <a:bodyPr/>
          <a:lstStyle/>
          <a:p>
            <a:fld id="{B7A2FF71-7381-4180-B65F-F879C1184EE2}" type="datetimeFigureOut">
              <a:rPr lang="en-GB" smtClean="0"/>
              <a:pPr/>
              <a:t>21/03/2018</a:t>
            </a:fld>
            <a:endParaRPr lang="en-GB"/>
          </a:p>
        </p:txBody>
      </p:sp>
      <p:sp>
        <p:nvSpPr>
          <p:cNvPr id="5" name="Footer Placeholder 4">
            <a:extLst>
              <a:ext uri="{FF2B5EF4-FFF2-40B4-BE49-F238E27FC236}">
                <a16:creationId xmlns:a16="http://schemas.microsoft.com/office/drawing/2014/main" id="{ABC3C168-80E3-46BA-B7D6-72F679B75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6201B0-12EC-48C7-83D3-EDC6337D6BA7}"/>
              </a:ext>
            </a:extLst>
          </p:cNvPr>
          <p:cNvSpPr>
            <a:spLocks noGrp="1"/>
          </p:cNvSpPr>
          <p:nvPr>
            <p:ph type="sldNum" sz="quarter" idx="12"/>
          </p:nvPr>
        </p:nvSpPr>
        <p:spPr/>
        <p:txBody>
          <a:bodyPr/>
          <a:lstStyle/>
          <a:p>
            <a:fld id="{5356A98F-714D-4FAA-91A1-3B73BCBC3A73}" type="slidenum">
              <a:rPr lang="en-GB" smtClean="0"/>
              <a:pPr/>
              <a:t>‹#›</a:t>
            </a:fld>
            <a:endParaRPr lang="en-GB"/>
          </a:p>
        </p:txBody>
      </p:sp>
    </p:spTree>
    <p:extLst>
      <p:ext uri="{BB962C8B-B14F-4D97-AF65-F5344CB8AC3E}">
        <p14:creationId xmlns:p14="http://schemas.microsoft.com/office/powerpoint/2010/main" val="411341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B54697-5D32-4A72-9F3E-4137AD68B8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8B924C-ECA3-4A72-9D58-592FE6812F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CA5659-2203-4FF0-B1D3-9C2A23032807}"/>
              </a:ext>
            </a:extLst>
          </p:cNvPr>
          <p:cNvSpPr>
            <a:spLocks noGrp="1"/>
          </p:cNvSpPr>
          <p:nvPr>
            <p:ph type="dt" sz="half" idx="10"/>
          </p:nvPr>
        </p:nvSpPr>
        <p:spPr/>
        <p:txBody>
          <a:bodyPr/>
          <a:lstStyle/>
          <a:p>
            <a:fld id="{B7A2FF71-7381-4180-B65F-F879C1184EE2}" type="datetimeFigureOut">
              <a:rPr lang="en-GB" smtClean="0"/>
              <a:pPr/>
              <a:t>21/03/2018</a:t>
            </a:fld>
            <a:endParaRPr lang="en-GB"/>
          </a:p>
        </p:txBody>
      </p:sp>
      <p:sp>
        <p:nvSpPr>
          <p:cNvPr id="5" name="Footer Placeholder 4">
            <a:extLst>
              <a:ext uri="{FF2B5EF4-FFF2-40B4-BE49-F238E27FC236}">
                <a16:creationId xmlns:a16="http://schemas.microsoft.com/office/drawing/2014/main" id="{005C7DF6-4F0C-49BB-A2A8-EEF43AF023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C270D4-E986-4B79-84AA-7E082D38F133}"/>
              </a:ext>
            </a:extLst>
          </p:cNvPr>
          <p:cNvSpPr>
            <a:spLocks noGrp="1"/>
          </p:cNvSpPr>
          <p:nvPr>
            <p:ph type="sldNum" sz="quarter" idx="12"/>
          </p:nvPr>
        </p:nvSpPr>
        <p:spPr/>
        <p:txBody>
          <a:bodyPr/>
          <a:lstStyle/>
          <a:p>
            <a:fld id="{5356A98F-714D-4FAA-91A1-3B73BCBC3A73}" type="slidenum">
              <a:rPr lang="en-GB" smtClean="0"/>
              <a:pPr/>
              <a:t>‹#›</a:t>
            </a:fld>
            <a:endParaRPr lang="en-GB"/>
          </a:p>
        </p:txBody>
      </p:sp>
    </p:spTree>
    <p:extLst>
      <p:ext uri="{BB962C8B-B14F-4D97-AF65-F5344CB8AC3E}">
        <p14:creationId xmlns:p14="http://schemas.microsoft.com/office/powerpoint/2010/main" val="32758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BB11-7B19-4D74-9F7E-26B7AEF6E4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0A7049-4B61-4D99-9602-8EF3572812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313E57-6934-46AE-8891-B5A90B7297AF}"/>
              </a:ext>
            </a:extLst>
          </p:cNvPr>
          <p:cNvSpPr>
            <a:spLocks noGrp="1"/>
          </p:cNvSpPr>
          <p:nvPr>
            <p:ph type="dt" sz="half" idx="10"/>
          </p:nvPr>
        </p:nvSpPr>
        <p:spPr/>
        <p:txBody>
          <a:bodyPr/>
          <a:lstStyle/>
          <a:p>
            <a:fld id="{B7A2FF71-7381-4180-B65F-F879C1184EE2}" type="datetimeFigureOut">
              <a:rPr lang="en-GB" smtClean="0"/>
              <a:pPr/>
              <a:t>21/03/2018</a:t>
            </a:fld>
            <a:endParaRPr lang="en-GB"/>
          </a:p>
        </p:txBody>
      </p:sp>
      <p:sp>
        <p:nvSpPr>
          <p:cNvPr id="5" name="Footer Placeholder 4">
            <a:extLst>
              <a:ext uri="{FF2B5EF4-FFF2-40B4-BE49-F238E27FC236}">
                <a16:creationId xmlns:a16="http://schemas.microsoft.com/office/drawing/2014/main" id="{1A4FFFC7-D888-4B10-90AE-369C4E93AB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007BC8-FB2C-4ABC-96B5-39524AC8E49D}"/>
              </a:ext>
            </a:extLst>
          </p:cNvPr>
          <p:cNvSpPr>
            <a:spLocks noGrp="1"/>
          </p:cNvSpPr>
          <p:nvPr>
            <p:ph type="sldNum" sz="quarter" idx="12"/>
          </p:nvPr>
        </p:nvSpPr>
        <p:spPr/>
        <p:txBody>
          <a:bodyPr/>
          <a:lstStyle/>
          <a:p>
            <a:fld id="{5356A98F-714D-4FAA-91A1-3B73BCBC3A73}" type="slidenum">
              <a:rPr lang="en-GB" smtClean="0"/>
              <a:pPr/>
              <a:t>‹#›</a:t>
            </a:fld>
            <a:endParaRPr lang="en-GB"/>
          </a:p>
        </p:txBody>
      </p:sp>
    </p:spTree>
    <p:extLst>
      <p:ext uri="{BB962C8B-B14F-4D97-AF65-F5344CB8AC3E}">
        <p14:creationId xmlns:p14="http://schemas.microsoft.com/office/powerpoint/2010/main" val="1077220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41AC-0B33-45DB-9D57-9B8BFD1673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656570-BB9B-46C0-B83D-CD0693E97F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79173C-ACEB-46E3-82AD-C730FBAEDD7C}"/>
              </a:ext>
            </a:extLst>
          </p:cNvPr>
          <p:cNvSpPr>
            <a:spLocks noGrp="1"/>
          </p:cNvSpPr>
          <p:nvPr>
            <p:ph type="dt" sz="half" idx="10"/>
          </p:nvPr>
        </p:nvSpPr>
        <p:spPr/>
        <p:txBody>
          <a:bodyPr/>
          <a:lstStyle/>
          <a:p>
            <a:fld id="{B7A2FF71-7381-4180-B65F-F879C1184EE2}" type="datetimeFigureOut">
              <a:rPr lang="en-GB" smtClean="0"/>
              <a:pPr/>
              <a:t>21/03/2018</a:t>
            </a:fld>
            <a:endParaRPr lang="en-GB"/>
          </a:p>
        </p:txBody>
      </p:sp>
      <p:sp>
        <p:nvSpPr>
          <p:cNvPr id="5" name="Footer Placeholder 4">
            <a:extLst>
              <a:ext uri="{FF2B5EF4-FFF2-40B4-BE49-F238E27FC236}">
                <a16:creationId xmlns:a16="http://schemas.microsoft.com/office/drawing/2014/main" id="{59C4CADD-B658-4AC1-85D3-54A4D2D399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4E4E75-532B-4647-8A52-A620CB9BE329}"/>
              </a:ext>
            </a:extLst>
          </p:cNvPr>
          <p:cNvSpPr>
            <a:spLocks noGrp="1"/>
          </p:cNvSpPr>
          <p:nvPr>
            <p:ph type="sldNum" sz="quarter" idx="12"/>
          </p:nvPr>
        </p:nvSpPr>
        <p:spPr/>
        <p:txBody>
          <a:bodyPr/>
          <a:lstStyle/>
          <a:p>
            <a:fld id="{5356A98F-714D-4FAA-91A1-3B73BCBC3A73}" type="slidenum">
              <a:rPr lang="en-GB" smtClean="0"/>
              <a:pPr/>
              <a:t>‹#›</a:t>
            </a:fld>
            <a:endParaRPr lang="en-GB"/>
          </a:p>
        </p:txBody>
      </p:sp>
    </p:spTree>
    <p:extLst>
      <p:ext uri="{BB962C8B-B14F-4D97-AF65-F5344CB8AC3E}">
        <p14:creationId xmlns:p14="http://schemas.microsoft.com/office/powerpoint/2010/main" val="229801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A9C9C-F446-481D-8A01-3668785BB9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55CC27-8BBD-4F69-B5BD-845513F4ED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31889D-6D22-465A-B7A3-32ECC0C6B5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F8810B-4EC2-425D-9D6D-3216DE0EDB1C}"/>
              </a:ext>
            </a:extLst>
          </p:cNvPr>
          <p:cNvSpPr>
            <a:spLocks noGrp="1"/>
          </p:cNvSpPr>
          <p:nvPr>
            <p:ph type="dt" sz="half" idx="10"/>
          </p:nvPr>
        </p:nvSpPr>
        <p:spPr/>
        <p:txBody>
          <a:bodyPr/>
          <a:lstStyle/>
          <a:p>
            <a:fld id="{B7A2FF71-7381-4180-B65F-F879C1184EE2}" type="datetimeFigureOut">
              <a:rPr lang="en-GB" smtClean="0"/>
              <a:pPr/>
              <a:t>21/03/2018</a:t>
            </a:fld>
            <a:endParaRPr lang="en-GB"/>
          </a:p>
        </p:txBody>
      </p:sp>
      <p:sp>
        <p:nvSpPr>
          <p:cNvPr id="6" name="Footer Placeholder 5">
            <a:extLst>
              <a:ext uri="{FF2B5EF4-FFF2-40B4-BE49-F238E27FC236}">
                <a16:creationId xmlns:a16="http://schemas.microsoft.com/office/drawing/2014/main" id="{01DC86CC-D1CC-4748-92E7-E8C06BC6C2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94BC73-3FD1-4F79-877E-DB8575B3D66E}"/>
              </a:ext>
            </a:extLst>
          </p:cNvPr>
          <p:cNvSpPr>
            <a:spLocks noGrp="1"/>
          </p:cNvSpPr>
          <p:nvPr>
            <p:ph type="sldNum" sz="quarter" idx="12"/>
          </p:nvPr>
        </p:nvSpPr>
        <p:spPr/>
        <p:txBody>
          <a:bodyPr/>
          <a:lstStyle/>
          <a:p>
            <a:fld id="{5356A98F-714D-4FAA-91A1-3B73BCBC3A73}" type="slidenum">
              <a:rPr lang="en-GB" smtClean="0"/>
              <a:pPr/>
              <a:t>‹#›</a:t>
            </a:fld>
            <a:endParaRPr lang="en-GB"/>
          </a:p>
        </p:txBody>
      </p:sp>
    </p:spTree>
    <p:extLst>
      <p:ext uri="{BB962C8B-B14F-4D97-AF65-F5344CB8AC3E}">
        <p14:creationId xmlns:p14="http://schemas.microsoft.com/office/powerpoint/2010/main" val="98333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F04C-A85F-4008-9520-A8EA0A8472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3CF88B-9C14-47B3-B937-2914835DB2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E081FB-1746-4CA7-88F7-4A00F46D86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BB3ACD-C4AF-4976-BE3C-735F54590B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4EF740-E9A8-4C93-B606-3F4BDEE890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556B7F-B97C-4321-8588-54597F20D1CC}"/>
              </a:ext>
            </a:extLst>
          </p:cNvPr>
          <p:cNvSpPr>
            <a:spLocks noGrp="1"/>
          </p:cNvSpPr>
          <p:nvPr>
            <p:ph type="dt" sz="half" idx="10"/>
          </p:nvPr>
        </p:nvSpPr>
        <p:spPr/>
        <p:txBody>
          <a:bodyPr/>
          <a:lstStyle/>
          <a:p>
            <a:fld id="{B7A2FF71-7381-4180-B65F-F879C1184EE2}" type="datetimeFigureOut">
              <a:rPr lang="en-GB" smtClean="0"/>
              <a:pPr/>
              <a:t>21/03/2018</a:t>
            </a:fld>
            <a:endParaRPr lang="en-GB"/>
          </a:p>
        </p:txBody>
      </p:sp>
      <p:sp>
        <p:nvSpPr>
          <p:cNvPr id="8" name="Footer Placeholder 7">
            <a:extLst>
              <a:ext uri="{FF2B5EF4-FFF2-40B4-BE49-F238E27FC236}">
                <a16:creationId xmlns:a16="http://schemas.microsoft.com/office/drawing/2014/main" id="{860938AB-A55B-4F52-97D7-25BD681F10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22B9F6-E82F-4733-AD27-F530C328E737}"/>
              </a:ext>
            </a:extLst>
          </p:cNvPr>
          <p:cNvSpPr>
            <a:spLocks noGrp="1"/>
          </p:cNvSpPr>
          <p:nvPr>
            <p:ph type="sldNum" sz="quarter" idx="12"/>
          </p:nvPr>
        </p:nvSpPr>
        <p:spPr/>
        <p:txBody>
          <a:bodyPr/>
          <a:lstStyle/>
          <a:p>
            <a:fld id="{5356A98F-714D-4FAA-91A1-3B73BCBC3A73}" type="slidenum">
              <a:rPr lang="en-GB" smtClean="0"/>
              <a:pPr/>
              <a:t>‹#›</a:t>
            </a:fld>
            <a:endParaRPr lang="en-GB"/>
          </a:p>
        </p:txBody>
      </p:sp>
    </p:spTree>
    <p:extLst>
      <p:ext uri="{BB962C8B-B14F-4D97-AF65-F5344CB8AC3E}">
        <p14:creationId xmlns:p14="http://schemas.microsoft.com/office/powerpoint/2010/main" val="121764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B1E2-7645-4956-BB37-1BFAFA1A2F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286B08-1A15-4A6B-B851-AC91F2B92231}"/>
              </a:ext>
            </a:extLst>
          </p:cNvPr>
          <p:cNvSpPr>
            <a:spLocks noGrp="1"/>
          </p:cNvSpPr>
          <p:nvPr>
            <p:ph type="dt" sz="half" idx="10"/>
          </p:nvPr>
        </p:nvSpPr>
        <p:spPr/>
        <p:txBody>
          <a:bodyPr/>
          <a:lstStyle/>
          <a:p>
            <a:fld id="{B7A2FF71-7381-4180-B65F-F879C1184EE2}" type="datetimeFigureOut">
              <a:rPr lang="en-GB" smtClean="0"/>
              <a:pPr/>
              <a:t>21/03/2018</a:t>
            </a:fld>
            <a:endParaRPr lang="en-GB"/>
          </a:p>
        </p:txBody>
      </p:sp>
      <p:sp>
        <p:nvSpPr>
          <p:cNvPr id="4" name="Footer Placeholder 3">
            <a:extLst>
              <a:ext uri="{FF2B5EF4-FFF2-40B4-BE49-F238E27FC236}">
                <a16:creationId xmlns:a16="http://schemas.microsoft.com/office/drawing/2014/main" id="{68EE3171-E747-4225-BDEE-AD2E3912E8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EE44353-CBDF-4AD8-BD24-48956D5F87A4}"/>
              </a:ext>
            </a:extLst>
          </p:cNvPr>
          <p:cNvSpPr>
            <a:spLocks noGrp="1"/>
          </p:cNvSpPr>
          <p:nvPr>
            <p:ph type="sldNum" sz="quarter" idx="12"/>
          </p:nvPr>
        </p:nvSpPr>
        <p:spPr/>
        <p:txBody>
          <a:bodyPr/>
          <a:lstStyle/>
          <a:p>
            <a:fld id="{5356A98F-714D-4FAA-91A1-3B73BCBC3A73}" type="slidenum">
              <a:rPr lang="en-GB" smtClean="0"/>
              <a:pPr/>
              <a:t>‹#›</a:t>
            </a:fld>
            <a:endParaRPr lang="en-GB"/>
          </a:p>
        </p:txBody>
      </p:sp>
    </p:spTree>
    <p:extLst>
      <p:ext uri="{BB962C8B-B14F-4D97-AF65-F5344CB8AC3E}">
        <p14:creationId xmlns:p14="http://schemas.microsoft.com/office/powerpoint/2010/main" val="219787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DDC57-0AE0-4821-B1C9-214606C977E9}"/>
              </a:ext>
            </a:extLst>
          </p:cNvPr>
          <p:cNvSpPr>
            <a:spLocks noGrp="1"/>
          </p:cNvSpPr>
          <p:nvPr>
            <p:ph type="dt" sz="half" idx="10"/>
          </p:nvPr>
        </p:nvSpPr>
        <p:spPr/>
        <p:txBody>
          <a:bodyPr/>
          <a:lstStyle/>
          <a:p>
            <a:fld id="{B7A2FF71-7381-4180-B65F-F879C1184EE2}" type="datetimeFigureOut">
              <a:rPr lang="en-GB" smtClean="0"/>
              <a:pPr/>
              <a:t>21/03/2018</a:t>
            </a:fld>
            <a:endParaRPr lang="en-GB"/>
          </a:p>
        </p:txBody>
      </p:sp>
      <p:sp>
        <p:nvSpPr>
          <p:cNvPr id="3" name="Footer Placeholder 2">
            <a:extLst>
              <a:ext uri="{FF2B5EF4-FFF2-40B4-BE49-F238E27FC236}">
                <a16:creationId xmlns:a16="http://schemas.microsoft.com/office/drawing/2014/main" id="{13779860-9B2A-4421-98D7-4A67C0EFE2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20699D-AD2B-4161-8D92-B4477C1326C8}"/>
              </a:ext>
            </a:extLst>
          </p:cNvPr>
          <p:cNvSpPr>
            <a:spLocks noGrp="1"/>
          </p:cNvSpPr>
          <p:nvPr>
            <p:ph type="sldNum" sz="quarter" idx="12"/>
          </p:nvPr>
        </p:nvSpPr>
        <p:spPr/>
        <p:txBody>
          <a:bodyPr/>
          <a:lstStyle/>
          <a:p>
            <a:fld id="{5356A98F-714D-4FAA-91A1-3B73BCBC3A73}" type="slidenum">
              <a:rPr lang="en-GB" smtClean="0"/>
              <a:pPr/>
              <a:t>‹#›</a:t>
            </a:fld>
            <a:endParaRPr lang="en-GB"/>
          </a:p>
        </p:txBody>
      </p:sp>
    </p:spTree>
    <p:extLst>
      <p:ext uri="{BB962C8B-B14F-4D97-AF65-F5344CB8AC3E}">
        <p14:creationId xmlns:p14="http://schemas.microsoft.com/office/powerpoint/2010/main" val="302619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2407-48DE-4330-ABB9-97C4F98A6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EB383D-9142-4DA9-812A-467B925DA5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8279CA-BC3E-4D53-8BA4-47B07510E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B9EF2C-F640-4086-9253-CEF7AA65B241}"/>
              </a:ext>
            </a:extLst>
          </p:cNvPr>
          <p:cNvSpPr>
            <a:spLocks noGrp="1"/>
          </p:cNvSpPr>
          <p:nvPr>
            <p:ph type="dt" sz="half" idx="10"/>
          </p:nvPr>
        </p:nvSpPr>
        <p:spPr/>
        <p:txBody>
          <a:bodyPr/>
          <a:lstStyle/>
          <a:p>
            <a:fld id="{B7A2FF71-7381-4180-B65F-F879C1184EE2}" type="datetimeFigureOut">
              <a:rPr lang="en-GB" smtClean="0"/>
              <a:pPr/>
              <a:t>21/03/2018</a:t>
            </a:fld>
            <a:endParaRPr lang="en-GB"/>
          </a:p>
        </p:txBody>
      </p:sp>
      <p:sp>
        <p:nvSpPr>
          <p:cNvPr id="6" name="Footer Placeholder 5">
            <a:extLst>
              <a:ext uri="{FF2B5EF4-FFF2-40B4-BE49-F238E27FC236}">
                <a16:creationId xmlns:a16="http://schemas.microsoft.com/office/drawing/2014/main" id="{2B612EB4-3593-4533-B7EC-87A95A7BA9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1A4B9D-40C0-4D87-A074-0D4A700E9300}"/>
              </a:ext>
            </a:extLst>
          </p:cNvPr>
          <p:cNvSpPr>
            <a:spLocks noGrp="1"/>
          </p:cNvSpPr>
          <p:nvPr>
            <p:ph type="sldNum" sz="quarter" idx="12"/>
          </p:nvPr>
        </p:nvSpPr>
        <p:spPr/>
        <p:txBody>
          <a:bodyPr/>
          <a:lstStyle/>
          <a:p>
            <a:fld id="{5356A98F-714D-4FAA-91A1-3B73BCBC3A73}" type="slidenum">
              <a:rPr lang="en-GB" smtClean="0"/>
              <a:pPr/>
              <a:t>‹#›</a:t>
            </a:fld>
            <a:endParaRPr lang="en-GB"/>
          </a:p>
        </p:txBody>
      </p:sp>
    </p:spTree>
    <p:extLst>
      <p:ext uri="{BB962C8B-B14F-4D97-AF65-F5344CB8AC3E}">
        <p14:creationId xmlns:p14="http://schemas.microsoft.com/office/powerpoint/2010/main" val="236074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3A8E-AD35-4FB6-8F64-51378B8BB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E6C375-7293-4501-9C4D-5038A9893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0AF42D-06FA-4213-A91F-7FBA07FD4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E9B2A9-EE9D-4319-BC7B-5295D32F14B3}"/>
              </a:ext>
            </a:extLst>
          </p:cNvPr>
          <p:cNvSpPr>
            <a:spLocks noGrp="1"/>
          </p:cNvSpPr>
          <p:nvPr>
            <p:ph type="dt" sz="half" idx="10"/>
          </p:nvPr>
        </p:nvSpPr>
        <p:spPr/>
        <p:txBody>
          <a:bodyPr/>
          <a:lstStyle/>
          <a:p>
            <a:fld id="{B7A2FF71-7381-4180-B65F-F879C1184EE2}" type="datetimeFigureOut">
              <a:rPr lang="en-GB" smtClean="0"/>
              <a:pPr/>
              <a:t>21/03/2018</a:t>
            </a:fld>
            <a:endParaRPr lang="en-GB"/>
          </a:p>
        </p:txBody>
      </p:sp>
      <p:sp>
        <p:nvSpPr>
          <p:cNvPr id="6" name="Footer Placeholder 5">
            <a:extLst>
              <a:ext uri="{FF2B5EF4-FFF2-40B4-BE49-F238E27FC236}">
                <a16:creationId xmlns:a16="http://schemas.microsoft.com/office/drawing/2014/main" id="{E6950919-DC79-4E22-8782-E719093C30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EF06A8-0045-4122-86B9-11B68A1E06A2}"/>
              </a:ext>
            </a:extLst>
          </p:cNvPr>
          <p:cNvSpPr>
            <a:spLocks noGrp="1"/>
          </p:cNvSpPr>
          <p:nvPr>
            <p:ph type="sldNum" sz="quarter" idx="12"/>
          </p:nvPr>
        </p:nvSpPr>
        <p:spPr/>
        <p:txBody>
          <a:bodyPr/>
          <a:lstStyle/>
          <a:p>
            <a:fld id="{5356A98F-714D-4FAA-91A1-3B73BCBC3A73}" type="slidenum">
              <a:rPr lang="en-GB" smtClean="0"/>
              <a:pPr/>
              <a:t>‹#›</a:t>
            </a:fld>
            <a:endParaRPr lang="en-GB"/>
          </a:p>
        </p:txBody>
      </p:sp>
    </p:spTree>
    <p:extLst>
      <p:ext uri="{BB962C8B-B14F-4D97-AF65-F5344CB8AC3E}">
        <p14:creationId xmlns:p14="http://schemas.microsoft.com/office/powerpoint/2010/main" val="8541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EAAA66-9CF1-4ADA-B266-5B2E178EE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81DCB-344C-45CB-AA9E-1BE06CAE2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43E4A2-0661-4A95-A2A7-BB189FB55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2FF71-7381-4180-B65F-F879C1184EE2}" type="datetimeFigureOut">
              <a:rPr lang="en-GB" smtClean="0"/>
              <a:pPr/>
              <a:t>21/03/2018</a:t>
            </a:fld>
            <a:endParaRPr lang="en-GB"/>
          </a:p>
        </p:txBody>
      </p:sp>
      <p:sp>
        <p:nvSpPr>
          <p:cNvPr id="5" name="Footer Placeholder 4">
            <a:extLst>
              <a:ext uri="{FF2B5EF4-FFF2-40B4-BE49-F238E27FC236}">
                <a16:creationId xmlns:a16="http://schemas.microsoft.com/office/drawing/2014/main" id="{A5471742-CEF6-4DBE-BE20-9FC4DE0C51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A4689B6-480C-45D2-A374-6E034EAD4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6A98F-714D-4FAA-91A1-3B73BCBC3A73}" type="slidenum">
              <a:rPr lang="en-GB" smtClean="0"/>
              <a:pPr/>
              <a:t>‹#›</a:t>
            </a:fld>
            <a:endParaRPr lang="en-GB"/>
          </a:p>
        </p:txBody>
      </p:sp>
    </p:spTree>
    <p:extLst>
      <p:ext uri="{BB962C8B-B14F-4D97-AF65-F5344CB8AC3E}">
        <p14:creationId xmlns:p14="http://schemas.microsoft.com/office/powerpoint/2010/main" val="2988734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p:nvSpPr>
        <p:spPr bwMode="auto">
          <a:xfrm>
            <a:off x="0" y="2963916"/>
            <a:ext cx="12192000" cy="3894083"/>
          </a:xfrm>
          <a:custGeom>
            <a:avLst/>
            <a:gdLst>
              <a:gd name="T0" fmla="*/ 0 w 11047"/>
              <a:gd name="T1" fmla="+- 0 12217 12217"/>
              <a:gd name="T2" fmla="*/ 12217 h 4621"/>
              <a:gd name="T3" fmla="*/ 0 w 11047"/>
              <a:gd name="T4" fmla="+- 0 12613 12217"/>
              <a:gd name="T5" fmla="*/ 12613 h 4621"/>
              <a:gd name="T6" fmla="*/ 120 w 11047"/>
              <a:gd name="T7" fmla="+- 0 12626 12217"/>
              <a:gd name="T8" fmla="*/ 12626 h 4621"/>
              <a:gd name="T9" fmla="*/ 1120 w 11047"/>
              <a:gd name="T10" fmla="+- 0 12757 12217"/>
              <a:gd name="T11" fmla="*/ 12757 h 4621"/>
              <a:gd name="T12" fmla="*/ 2081 w 11047"/>
              <a:gd name="T13" fmla="+- 0 12915 12217"/>
              <a:gd name="T14" fmla="*/ 12915 h 4621"/>
              <a:gd name="T15" fmla="*/ 3000 w 11047"/>
              <a:gd name="T16" fmla="+- 0 13098 12217"/>
              <a:gd name="T17" fmla="*/ 13098 h 4621"/>
              <a:gd name="T18" fmla="*/ 3872 w 11047"/>
              <a:gd name="T19" fmla="+- 0 13304 12217"/>
              <a:gd name="T20" fmla="*/ 13304 h 4621"/>
              <a:gd name="T21" fmla="*/ 4695 w 11047"/>
              <a:gd name="T22" fmla="+- 0 13532 12217"/>
              <a:gd name="T23" fmla="*/ 13532 h 4621"/>
              <a:gd name="T24" fmla="*/ 5465 w 11047"/>
              <a:gd name="T25" fmla="+- 0 13781 12217"/>
              <a:gd name="T26" fmla="*/ 13781 h 4621"/>
              <a:gd name="T27" fmla="*/ 6178 w 11047"/>
              <a:gd name="T28" fmla="+- 0 14050 12217"/>
              <a:gd name="T29" fmla="*/ 14050 h 4621"/>
              <a:gd name="T30" fmla="*/ 6831 w 11047"/>
              <a:gd name="T31" fmla="+- 0 14338 12217"/>
              <a:gd name="T32" fmla="*/ 14338 h 4621"/>
              <a:gd name="T33" fmla="*/ 7420 w 11047"/>
              <a:gd name="T34" fmla="+- 0 14643 12217"/>
              <a:gd name="T35" fmla="*/ 14643 h 4621"/>
              <a:gd name="T36" fmla="*/ 7942 w 11047"/>
              <a:gd name="T37" fmla="+- 0 14964 12217"/>
              <a:gd name="T38" fmla="*/ 14964 h 4621"/>
              <a:gd name="T39" fmla="*/ 8394 w 11047"/>
              <a:gd name="T40" fmla="+- 0 15300 12217"/>
              <a:gd name="T41" fmla="*/ 15300 h 4621"/>
              <a:gd name="T42" fmla="*/ 8771 w 11047"/>
              <a:gd name="T43" fmla="+- 0 15649 12217"/>
              <a:gd name="T44" fmla="*/ 15649 h 4621"/>
              <a:gd name="T45" fmla="*/ 9071 w 11047"/>
              <a:gd name="T46" fmla="+- 0 16011 12217"/>
              <a:gd name="T47" fmla="*/ 16011 h 4621"/>
              <a:gd name="T48" fmla="*/ 9289 w 11047"/>
              <a:gd name="T49" fmla="+- 0 16385 12217"/>
              <a:gd name="T50" fmla="*/ 16385 h 4621"/>
              <a:gd name="T51" fmla="*/ 9423 w 11047"/>
              <a:gd name="T52" fmla="+- 0 16768 12217"/>
              <a:gd name="T53" fmla="*/ 16768 h 4621"/>
              <a:gd name="T54" fmla="*/ 9431 w 11047"/>
              <a:gd name="T55" fmla="+- 0 16838 12217"/>
              <a:gd name="T56" fmla="*/ 16838 h 4621"/>
              <a:gd name="T57" fmla="*/ 11041 w 11047"/>
              <a:gd name="T58" fmla="+- 0 16838 12217"/>
              <a:gd name="T59" fmla="*/ 16838 h 4621"/>
              <a:gd name="T60" fmla="*/ 11047 w 11047"/>
              <a:gd name="T61" fmla="+- 0 16752 12217"/>
              <a:gd name="T62" fmla="*/ 16752 h 4621"/>
              <a:gd name="T63" fmla="*/ 11000 w 11047"/>
              <a:gd name="T64" fmla="+- 0 16371 12217"/>
              <a:gd name="T65" fmla="*/ 16371 h 4621"/>
              <a:gd name="T66" fmla="*/ 10863 w 11047"/>
              <a:gd name="T67" fmla="+- 0 15998 12217"/>
              <a:gd name="T68" fmla="*/ 15998 h 4621"/>
              <a:gd name="T69" fmla="*/ 10639 w 11047"/>
              <a:gd name="T70" fmla="+- 0 15636 12217"/>
              <a:gd name="T71" fmla="*/ 15636 h 4621"/>
              <a:gd name="T72" fmla="*/ 10331 w 11047"/>
              <a:gd name="T73" fmla="+- 0 15284 12217"/>
              <a:gd name="T74" fmla="*/ 15284 h 4621"/>
              <a:gd name="T75" fmla="*/ 9943 w 11047"/>
              <a:gd name="T76" fmla="+- 0 14944 12217"/>
              <a:gd name="T77" fmla="*/ 14944 h 4621"/>
              <a:gd name="T78" fmla="*/ 9479 w 11047"/>
              <a:gd name="T79" fmla="+- 0 14618 12217"/>
              <a:gd name="T80" fmla="*/ 14618 h 4621"/>
              <a:gd name="T81" fmla="*/ 8943 w 11047"/>
              <a:gd name="T82" fmla="+- 0 14305 12217"/>
              <a:gd name="T83" fmla="*/ 14305 h 4621"/>
              <a:gd name="T84" fmla="*/ 8338 w 11047"/>
              <a:gd name="T85" fmla="+- 0 14009 12217"/>
              <a:gd name="T86" fmla="*/ 14009 h 4621"/>
              <a:gd name="T87" fmla="*/ 7667 w 11047"/>
              <a:gd name="T88" fmla="+- 0 13730 12217"/>
              <a:gd name="T89" fmla="*/ 13730 h 4621"/>
              <a:gd name="T90" fmla="*/ 6934 w 11047"/>
              <a:gd name="T91" fmla="+- 0 13468 12217"/>
              <a:gd name="T92" fmla="*/ 13468 h 4621"/>
              <a:gd name="T93" fmla="*/ 6144 w 11047"/>
              <a:gd name="T94" fmla="+- 0 13226 12217"/>
              <a:gd name="T95" fmla="*/ 13226 h 4621"/>
              <a:gd name="T96" fmla="*/ 5299 w 11047"/>
              <a:gd name="T97" fmla="+- 0 13004 12217"/>
              <a:gd name="T98" fmla="*/ 13004 h 4621"/>
              <a:gd name="T99" fmla="*/ 4402 w 11047"/>
              <a:gd name="T100" fmla="+- 0 12804 12217"/>
              <a:gd name="T101" fmla="*/ 12804 h 4621"/>
              <a:gd name="T102" fmla="*/ 3459 w 11047"/>
              <a:gd name="T103" fmla="+- 0 12626 12217"/>
              <a:gd name="T104" fmla="*/ 12626 h 4621"/>
              <a:gd name="T105" fmla="*/ 2472 w 11047"/>
              <a:gd name="T106" fmla="+- 0 12473 12217"/>
              <a:gd name="T107" fmla="*/ 12473 h 4621"/>
              <a:gd name="T108" fmla="*/ 1445 w 11047"/>
              <a:gd name="T109" fmla="+- 0 12345 12217"/>
              <a:gd name="T110" fmla="*/ 12345 h 4621"/>
              <a:gd name="T111" fmla="*/ 381 w 11047"/>
              <a:gd name="T112" fmla="+- 0 12243 12217"/>
              <a:gd name="T113" fmla="*/ 12243 h 4621"/>
              <a:gd name="T114" fmla="*/ 0 w 11047"/>
              <a:gd name="T115" fmla="+- 0 12217 12217"/>
              <a:gd name="T116" fmla="*/ 12217 h 462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Lst>
            <a:rect l="0" t="0" r="r" b="b"/>
            <a:pathLst>
              <a:path w="11047" h="4621">
                <a:moveTo>
                  <a:pt x="0" y="0"/>
                </a:moveTo>
                <a:lnTo>
                  <a:pt x="0" y="396"/>
                </a:lnTo>
                <a:lnTo>
                  <a:pt x="120" y="409"/>
                </a:lnTo>
                <a:lnTo>
                  <a:pt x="1120" y="540"/>
                </a:lnTo>
                <a:lnTo>
                  <a:pt x="2081" y="698"/>
                </a:lnTo>
                <a:lnTo>
                  <a:pt x="3000" y="881"/>
                </a:lnTo>
                <a:lnTo>
                  <a:pt x="3872" y="1087"/>
                </a:lnTo>
                <a:lnTo>
                  <a:pt x="4695" y="1315"/>
                </a:lnTo>
                <a:lnTo>
                  <a:pt x="5465" y="1564"/>
                </a:lnTo>
                <a:lnTo>
                  <a:pt x="6178" y="1833"/>
                </a:lnTo>
                <a:lnTo>
                  <a:pt x="6831" y="2121"/>
                </a:lnTo>
                <a:lnTo>
                  <a:pt x="7420" y="2426"/>
                </a:lnTo>
                <a:lnTo>
                  <a:pt x="7942" y="2747"/>
                </a:lnTo>
                <a:lnTo>
                  <a:pt x="8394" y="3083"/>
                </a:lnTo>
                <a:lnTo>
                  <a:pt x="8771" y="3432"/>
                </a:lnTo>
                <a:lnTo>
                  <a:pt x="9071" y="3794"/>
                </a:lnTo>
                <a:lnTo>
                  <a:pt x="9289" y="4168"/>
                </a:lnTo>
                <a:lnTo>
                  <a:pt x="9423" y="4551"/>
                </a:lnTo>
                <a:lnTo>
                  <a:pt x="9431" y="4621"/>
                </a:lnTo>
                <a:lnTo>
                  <a:pt x="11041" y="4621"/>
                </a:lnTo>
                <a:lnTo>
                  <a:pt x="11047" y="4535"/>
                </a:lnTo>
                <a:lnTo>
                  <a:pt x="11000" y="4154"/>
                </a:lnTo>
                <a:lnTo>
                  <a:pt x="10863" y="3781"/>
                </a:lnTo>
                <a:lnTo>
                  <a:pt x="10639" y="3419"/>
                </a:lnTo>
                <a:lnTo>
                  <a:pt x="10331" y="3067"/>
                </a:lnTo>
                <a:lnTo>
                  <a:pt x="9943" y="2727"/>
                </a:lnTo>
                <a:lnTo>
                  <a:pt x="9479" y="2401"/>
                </a:lnTo>
                <a:lnTo>
                  <a:pt x="8943" y="2088"/>
                </a:lnTo>
                <a:lnTo>
                  <a:pt x="8338" y="1792"/>
                </a:lnTo>
                <a:lnTo>
                  <a:pt x="7667" y="1513"/>
                </a:lnTo>
                <a:lnTo>
                  <a:pt x="6934" y="1251"/>
                </a:lnTo>
                <a:lnTo>
                  <a:pt x="6144" y="1009"/>
                </a:lnTo>
                <a:lnTo>
                  <a:pt x="5299" y="787"/>
                </a:lnTo>
                <a:lnTo>
                  <a:pt x="4402" y="587"/>
                </a:lnTo>
                <a:lnTo>
                  <a:pt x="3459" y="409"/>
                </a:lnTo>
                <a:lnTo>
                  <a:pt x="2472" y="256"/>
                </a:lnTo>
                <a:lnTo>
                  <a:pt x="1445" y="128"/>
                </a:lnTo>
                <a:lnTo>
                  <a:pt x="381" y="26"/>
                </a:lnTo>
                <a:lnTo>
                  <a:pt x="0" y="0"/>
                </a:lnTo>
              </a:path>
            </a:pathLst>
          </a:custGeom>
          <a:solidFill>
            <a:srgbClr val="006CB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 name="Freeform 6"/>
          <p:cNvSpPr>
            <a:spLocks/>
          </p:cNvSpPr>
          <p:nvPr/>
        </p:nvSpPr>
        <p:spPr bwMode="auto">
          <a:xfrm>
            <a:off x="-1" y="3287663"/>
            <a:ext cx="11935389" cy="3570337"/>
          </a:xfrm>
          <a:custGeom>
            <a:avLst/>
            <a:gdLst>
              <a:gd name="T0" fmla="*/ 0 w 11047"/>
              <a:gd name="T1" fmla="+- 0 12217 12217"/>
              <a:gd name="T2" fmla="*/ 12217 h 4621"/>
              <a:gd name="T3" fmla="*/ 0 w 11047"/>
              <a:gd name="T4" fmla="+- 0 12613 12217"/>
              <a:gd name="T5" fmla="*/ 12613 h 4621"/>
              <a:gd name="T6" fmla="*/ 120 w 11047"/>
              <a:gd name="T7" fmla="+- 0 12626 12217"/>
              <a:gd name="T8" fmla="*/ 12626 h 4621"/>
              <a:gd name="T9" fmla="*/ 1120 w 11047"/>
              <a:gd name="T10" fmla="+- 0 12757 12217"/>
              <a:gd name="T11" fmla="*/ 12757 h 4621"/>
              <a:gd name="T12" fmla="*/ 2081 w 11047"/>
              <a:gd name="T13" fmla="+- 0 12915 12217"/>
              <a:gd name="T14" fmla="*/ 12915 h 4621"/>
              <a:gd name="T15" fmla="*/ 3000 w 11047"/>
              <a:gd name="T16" fmla="+- 0 13098 12217"/>
              <a:gd name="T17" fmla="*/ 13098 h 4621"/>
              <a:gd name="T18" fmla="*/ 3872 w 11047"/>
              <a:gd name="T19" fmla="+- 0 13304 12217"/>
              <a:gd name="T20" fmla="*/ 13304 h 4621"/>
              <a:gd name="T21" fmla="*/ 4695 w 11047"/>
              <a:gd name="T22" fmla="+- 0 13532 12217"/>
              <a:gd name="T23" fmla="*/ 13532 h 4621"/>
              <a:gd name="T24" fmla="*/ 5465 w 11047"/>
              <a:gd name="T25" fmla="+- 0 13781 12217"/>
              <a:gd name="T26" fmla="*/ 13781 h 4621"/>
              <a:gd name="T27" fmla="*/ 6178 w 11047"/>
              <a:gd name="T28" fmla="+- 0 14050 12217"/>
              <a:gd name="T29" fmla="*/ 14050 h 4621"/>
              <a:gd name="T30" fmla="*/ 6831 w 11047"/>
              <a:gd name="T31" fmla="+- 0 14338 12217"/>
              <a:gd name="T32" fmla="*/ 14338 h 4621"/>
              <a:gd name="T33" fmla="*/ 7420 w 11047"/>
              <a:gd name="T34" fmla="+- 0 14643 12217"/>
              <a:gd name="T35" fmla="*/ 14643 h 4621"/>
              <a:gd name="T36" fmla="*/ 7942 w 11047"/>
              <a:gd name="T37" fmla="+- 0 14964 12217"/>
              <a:gd name="T38" fmla="*/ 14964 h 4621"/>
              <a:gd name="T39" fmla="*/ 8394 w 11047"/>
              <a:gd name="T40" fmla="+- 0 15300 12217"/>
              <a:gd name="T41" fmla="*/ 15300 h 4621"/>
              <a:gd name="T42" fmla="*/ 8771 w 11047"/>
              <a:gd name="T43" fmla="+- 0 15649 12217"/>
              <a:gd name="T44" fmla="*/ 15649 h 4621"/>
              <a:gd name="T45" fmla="*/ 9071 w 11047"/>
              <a:gd name="T46" fmla="+- 0 16011 12217"/>
              <a:gd name="T47" fmla="*/ 16011 h 4621"/>
              <a:gd name="T48" fmla="*/ 9289 w 11047"/>
              <a:gd name="T49" fmla="+- 0 16385 12217"/>
              <a:gd name="T50" fmla="*/ 16385 h 4621"/>
              <a:gd name="T51" fmla="*/ 9423 w 11047"/>
              <a:gd name="T52" fmla="+- 0 16768 12217"/>
              <a:gd name="T53" fmla="*/ 16768 h 4621"/>
              <a:gd name="T54" fmla="*/ 9431 w 11047"/>
              <a:gd name="T55" fmla="+- 0 16838 12217"/>
              <a:gd name="T56" fmla="*/ 16838 h 4621"/>
              <a:gd name="T57" fmla="*/ 11041 w 11047"/>
              <a:gd name="T58" fmla="+- 0 16838 12217"/>
              <a:gd name="T59" fmla="*/ 16838 h 4621"/>
              <a:gd name="T60" fmla="*/ 11047 w 11047"/>
              <a:gd name="T61" fmla="+- 0 16752 12217"/>
              <a:gd name="T62" fmla="*/ 16752 h 4621"/>
              <a:gd name="T63" fmla="*/ 11000 w 11047"/>
              <a:gd name="T64" fmla="+- 0 16371 12217"/>
              <a:gd name="T65" fmla="*/ 16371 h 4621"/>
              <a:gd name="T66" fmla="*/ 10863 w 11047"/>
              <a:gd name="T67" fmla="+- 0 15998 12217"/>
              <a:gd name="T68" fmla="*/ 15998 h 4621"/>
              <a:gd name="T69" fmla="*/ 10639 w 11047"/>
              <a:gd name="T70" fmla="+- 0 15636 12217"/>
              <a:gd name="T71" fmla="*/ 15636 h 4621"/>
              <a:gd name="T72" fmla="*/ 10331 w 11047"/>
              <a:gd name="T73" fmla="+- 0 15284 12217"/>
              <a:gd name="T74" fmla="*/ 15284 h 4621"/>
              <a:gd name="T75" fmla="*/ 9943 w 11047"/>
              <a:gd name="T76" fmla="+- 0 14944 12217"/>
              <a:gd name="T77" fmla="*/ 14944 h 4621"/>
              <a:gd name="T78" fmla="*/ 9479 w 11047"/>
              <a:gd name="T79" fmla="+- 0 14618 12217"/>
              <a:gd name="T80" fmla="*/ 14618 h 4621"/>
              <a:gd name="T81" fmla="*/ 8943 w 11047"/>
              <a:gd name="T82" fmla="+- 0 14305 12217"/>
              <a:gd name="T83" fmla="*/ 14305 h 4621"/>
              <a:gd name="T84" fmla="*/ 8338 w 11047"/>
              <a:gd name="T85" fmla="+- 0 14009 12217"/>
              <a:gd name="T86" fmla="*/ 14009 h 4621"/>
              <a:gd name="T87" fmla="*/ 7667 w 11047"/>
              <a:gd name="T88" fmla="+- 0 13730 12217"/>
              <a:gd name="T89" fmla="*/ 13730 h 4621"/>
              <a:gd name="T90" fmla="*/ 6934 w 11047"/>
              <a:gd name="T91" fmla="+- 0 13468 12217"/>
              <a:gd name="T92" fmla="*/ 13468 h 4621"/>
              <a:gd name="T93" fmla="*/ 6144 w 11047"/>
              <a:gd name="T94" fmla="+- 0 13226 12217"/>
              <a:gd name="T95" fmla="*/ 13226 h 4621"/>
              <a:gd name="T96" fmla="*/ 5299 w 11047"/>
              <a:gd name="T97" fmla="+- 0 13004 12217"/>
              <a:gd name="T98" fmla="*/ 13004 h 4621"/>
              <a:gd name="T99" fmla="*/ 4402 w 11047"/>
              <a:gd name="T100" fmla="+- 0 12804 12217"/>
              <a:gd name="T101" fmla="*/ 12804 h 4621"/>
              <a:gd name="T102" fmla="*/ 3459 w 11047"/>
              <a:gd name="T103" fmla="+- 0 12626 12217"/>
              <a:gd name="T104" fmla="*/ 12626 h 4621"/>
              <a:gd name="T105" fmla="*/ 2472 w 11047"/>
              <a:gd name="T106" fmla="+- 0 12473 12217"/>
              <a:gd name="T107" fmla="*/ 12473 h 4621"/>
              <a:gd name="T108" fmla="*/ 1445 w 11047"/>
              <a:gd name="T109" fmla="+- 0 12345 12217"/>
              <a:gd name="T110" fmla="*/ 12345 h 4621"/>
              <a:gd name="T111" fmla="*/ 381 w 11047"/>
              <a:gd name="T112" fmla="+- 0 12243 12217"/>
              <a:gd name="T113" fmla="*/ 12243 h 4621"/>
              <a:gd name="T114" fmla="*/ 0 w 11047"/>
              <a:gd name="T115" fmla="+- 0 12217 12217"/>
              <a:gd name="T116" fmla="*/ 12217 h 4621"/>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Lst>
            <a:rect l="0" t="0" r="r" b="b"/>
            <a:pathLst>
              <a:path w="11047" h="4621">
                <a:moveTo>
                  <a:pt x="0" y="0"/>
                </a:moveTo>
                <a:lnTo>
                  <a:pt x="0" y="396"/>
                </a:lnTo>
                <a:lnTo>
                  <a:pt x="120" y="409"/>
                </a:lnTo>
                <a:lnTo>
                  <a:pt x="1120" y="540"/>
                </a:lnTo>
                <a:lnTo>
                  <a:pt x="2081" y="698"/>
                </a:lnTo>
                <a:lnTo>
                  <a:pt x="3000" y="881"/>
                </a:lnTo>
                <a:lnTo>
                  <a:pt x="3872" y="1087"/>
                </a:lnTo>
                <a:lnTo>
                  <a:pt x="4695" y="1315"/>
                </a:lnTo>
                <a:lnTo>
                  <a:pt x="5465" y="1564"/>
                </a:lnTo>
                <a:lnTo>
                  <a:pt x="6178" y="1833"/>
                </a:lnTo>
                <a:lnTo>
                  <a:pt x="6831" y="2121"/>
                </a:lnTo>
                <a:lnTo>
                  <a:pt x="7420" y="2426"/>
                </a:lnTo>
                <a:lnTo>
                  <a:pt x="7942" y="2747"/>
                </a:lnTo>
                <a:lnTo>
                  <a:pt x="8394" y="3083"/>
                </a:lnTo>
                <a:lnTo>
                  <a:pt x="8771" y="3432"/>
                </a:lnTo>
                <a:lnTo>
                  <a:pt x="9071" y="3794"/>
                </a:lnTo>
                <a:lnTo>
                  <a:pt x="9289" y="4168"/>
                </a:lnTo>
                <a:lnTo>
                  <a:pt x="9423" y="4551"/>
                </a:lnTo>
                <a:lnTo>
                  <a:pt x="9431" y="4621"/>
                </a:lnTo>
                <a:lnTo>
                  <a:pt x="11041" y="4621"/>
                </a:lnTo>
                <a:lnTo>
                  <a:pt x="11047" y="4535"/>
                </a:lnTo>
                <a:lnTo>
                  <a:pt x="11000" y="4154"/>
                </a:lnTo>
                <a:lnTo>
                  <a:pt x="10863" y="3781"/>
                </a:lnTo>
                <a:lnTo>
                  <a:pt x="10639" y="3419"/>
                </a:lnTo>
                <a:lnTo>
                  <a:pt x="10331" y="3067"/>
                </a:lnTo>
                <a:lnTo>
                  <a:pt x="9943" y="2727"/>
                </a:lnTo>
                <a:lnTo>
                  <a:pt x="9479" y="2401"/>
                </a:lnTo>
                <a:lnTo>
                  <a:pt x="8943" y="2088"/>
                </a:lnTo>
                <a:lnTo>
                  <a:pt x="8338" y="1792"/>
                </a:lnTo>
                <a:lnTo>
                  <a:pt x="7667" y="1513"/>
                </a:lnTo>
                <a:lnTo>
                  <a:pt x="6934" y="1251"/>
                </a:lnTo>
                <a:lnTo>
                  <a:pt x="6144" y="1009"/>
                </a:lnTo>
                <a:lnTo>
                  <a:pt x="5299" y="787"/>
                </a:lnTo>
                <a:lnTo>
                  <a:pt x="4402" y="587"/>
                </a:lnTo>
                <a:lnTo>
                  <a:pt x="3459" y="409"/>
                </a:lnTo>
                <a:lnTo>
                  <a:pt x="2472" y="256"/>
                </a:lnTo>
                <a:lnTo>
                  <a:pt x="1445" y="128"/>
                </a:lnTo>
                <a:lnTo>
                  <a:pt x="381" y="26"/>
                </a:lnTo>
                <a:lnTo>
                  <a:pt x="0" y="0"/>
                </a:lnTo>
              </a:path>
            </a:pathLst>
          </a:custGeom>
          <a:solidFill>
            <a:schemeClr val="accent1"/>
          </a:solidFill>
          <a:ln>
            <a:noFill/>
          </a:ln>
          <a:extLst/>
        </p:spPr>
        <p:txBody>
          <a:bodyPr rot="0" vert="horz" wrap="square" lIns="91440" tIns="45720" rIns="91440" bIns="45720" anchor="t" anchorCtr="0" upright="1">
            <a:noAutofit/>
          </a:bodyPr>
          <a:lstStyle/>
          <a:p>
            <a:endParaRPr lang="en-GB"/>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1093" t="30118" r="13589" b="32078"/>
          <a:stretch/>
        </p:blipFill>
        <p:spPr>
          <a:xfrm>
            <a:off x="8951127" y="112069"/>
            <a:ext cx="3049814" cy="1247887"/>
          </a:xfrm>
          <a:prstGeom prst="rect">
            <a:avLst/>
          </a:prstGeom>
        </p:spPr>
      </p:pic>
      <p:sp>
        <p:nvSpPr>
          <p:cNvPr id="10" name="TextBox 9"/>
          <p:cNvSpPr txBox="1"/>
          <p:nvPr/>
        </p:nvSpPr>
        <p:spPr>
          <a:xfrm>
            <a:off x="387749" y="3833739"/>
            <a:ext cx="7150502" cy="2154436"/>
          </a:xfrm>
          <a:prstGeom prst="rect">
            <a:avLst/>
          </a:prstGeom>
          <a:noFill/>
        </p:spPr>
        <p:txBody>
          <a:bodyPr wrap="square" rtlCol="0">
            <a:spAutoFit/>
          </a:bodyPr>
          <a:lstStyle/>
          <a:p>
            <a:endParaRPr lang="en-GB" sz="2000" b="1" dirty="0">
              <a:solidFill>
                <a:schemeClr val="accent1"/>
              </a:solidFill>
            </a:endParaRPr>
          </a:p>
          <a:p>
            <a:endParaRPr lang="en-GB" sz="3000" b="1" dirty="0">
              <a:solidFill>
                <a:schemeClr val="accent1"/>
              </a:solidFill>
            </a:endParaRPr>
          </a:p>
          <a:p>
            <a:endParaRPr lang="en-GB" sz="2000" b="1" dirty="0">
              <a:solidFill>
                <a:schemeClr val="accent1"/>
              </a:solidFill>
            </a:endParaRPr>
          </a:p>
          <a:p>
            <a:r>
              <a:rPr lang="en-GB" sz="3200" b="1" dirty="0">
                <a:solidFill>
                  <a:schemeClr val="accent1">
                    <a:lumMod val="75000"/>
                  </a:schemeClr>
                </a:solidFill>
              </a:rPr>
              <a:t>John Sneddon, Managing Director </a:t>
            </a:r>
          </a:p>
          <a:p>
            <a:r>
              <a:rPr lang="en-GB" sz="3200" b="1" dirty="0">
                <a:solidFill>
                  <a:schemeClr val="accent1">
                    <a:lumMod val="75000"/>
                  </a:schemeClr>
                </a:solidFill>
              </a:rPr>
              <a:t>Iain Warner, Director</a:t>
            </a:r>
          </a:p>
        </p:txBody>
      </p:sp>
      <p:sp>
        <p:nvSpPr>
          <p:cNvPr id="2" name="Rectangle 1">
            <a:extLst>
              <a:ext uri="{FF2B5EF4-FFF2-40B4-BE49-F238E27FC236}">
                <a16:creationId xmlns:a16="http://schemas.microsoft.com/office/drawing/2014/main" id="{292FAEAA-BD43-4CA0-9237-5071795EABF6}"/>
              </a:ext>
            </a:extLst>
          </p:cNvPr>
          <p:cNvSpPr/>
          <p:nvPr/>
        </p:nvSpPr>
        <p:spPr>
          <a:xfrm>
            <a:off x="387749" y="489352"/>
            <a:ext cx="7429034" cy="2246769"/>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 </a:t>
            </a:r>
            <a:r>
              <a:rPr lang="en-GB" sz="3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Town Planning and the Care Sector  </a:t>
            </a:r>
          </a:p>
          <a:p>
            <a:pPr>
              <a:spcAft>
                <a:spcPts val="0"/>
              </a:spcAft>
            </a:pPr>
            <a:endParaRPr lang="en-GB" sz="3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GB" sz="35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What are the problems and what is being done to address them?</a:t>
            </a:r>
            <a:endParaRPr lang="en-GB" sz="35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6324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3A969-0432-46A9-B56E-7AC2E9A90519}"/>
              </a:ext>
            </a:extLst>
          </p:cNvPr>
          <p:cNvSpPr>
            <a:spLocks noGrp="1"/>
          </p:cNvSpPr>
          <p:nvPr>
            <p:ph idx="1"/>
          </p:nvPr>
        </p:nvSpPr>
        <p:spPr>
          <a:xfrm>
            <a:off x="495300" y="1825624"/>
            <a:ext cx="8340725" cy="4286418"/>
          </a:xfrm>
        </p:spPr>
        <p:txBody>
          <a:bodyPr>
            <a:normAutofit/>
          </a:bodyPr>
          <a:lstStyle/>
          <a:p>
            <a:pPr marL="0" indent="0">
              <a:buNone/>
            </a:pPr>
            <a:r>
              <a:rPr lang="en-GB" dirty="0">
                <a:solidFill>
                  <a:schemeClr val="accent5">
                    <a:lumMod val="75000"/>
                  </a:schemeClr>
                </a:solidFill>
              </a:rPr>
              <a:t>What is it?</a:t>
            </a:r>
          </a:p>
          <a:p>
            <a:pPr marL="0" indent="0">
              <a:buNone/>
            </a:pPr>
            <a:endParaRPr lang="en-GB" dirty="0">
              <a:solidFill>
                <a:schemeClr val="accent5">
                  <a:lumMod val="75000"/>
                </a:schemeClr>
              </a:solidFill>
            </a:endParaRPr>
          </a:p>
          <a:p>
            <a:pPr marL="0" indent="0">
              <a:buNone/>
            </a:pPr>
            <a:r>
              <a:rPr lang="en-GB" dirty="0">
                <a:solidFill>
                  <a:schemeClr val="accent5">
                    <a:lumMod val="75000"/>
                  </a:schemeClr>
                </a:solidFill>
              </a:rPr>
              <a:t>Problems with definition and calculation</a:t>
            </a:r>
          </a:p>
          <a:p>
            <a:pPr marL="0" indent="0">
              <a:buNone/>
            </a:pPr>
            <a:endParaRPr lang="en-GB" dirty="0">
              <a:solidFill>
                <a:schemeClr val="accent5">
                  <a:lumMod val="75000"/>
                </a:schemeClr>
              </a:solidFill>
            </a:endParaRPr>
          </a:p>
          <a:p>
            <a:pPr marL="0" indent="0">
              <a:buNone/>
            </a:pPr>
            <a:r>
              <a:rPr lang="en-GB" dirty="0">
                <a:solidFill>
                  <a:schemeClr val="accent5">
                    <a:lumMod val="75000"/>
                  </a:schemeClr>
                </a:solidFill>
              </a:rPr>
              <a:t>Some best practice</a:t>
            </a:r>
          </a:p>
          <a:p>
            <a:pPr marL="0" indent="0">
              <a:buNone/>
            </a:pPr>
            <a:endParaRPr lang="en-GB" dirty="0">
              <a:solidFill>
                <a:schemeClr val="accent5">
                  <a:lumMod val="75000"/>
                </a:schemeClr>
              </a:solidFill>
            </a:endParaRPr>
          </a:p>
          <a:p>
            <a:pPr marL="0" indent="0">
              <a:buNone/>
            </a:pPr>
            <a:r>
              <a:rPr lang="en-GB" dirty="0">
                <a:solidFill>
                  <a:schemeClr val="accent5">
                    <a:lumMod val="75000"/>
                  </a:schemeClr>
                </a:solidFill>
              </a:rPr>
              <a:t>Inconsistency</a:t>
            </a:r>
          </a:p>
          <a:p>
            <a:endParaRPr lang="en-GB" sz="3000" dirty="0">
              <a:solidFill>
                <a:schemeClr val="accent5">
                  <a:lumMod val="75000"/>
                </a:schemeClr>
              </a:solidFill>
            </a:endParaRPr>
          </a:p>
        </p:txBody>
      </p:sp>
      <p:pic>
        <p:nvPicPr>
          <p:cNvPr id="12" name="Picture 11">
            <a:extLst>
              <a:ext uri="{FF2B5EF4-FFF2-40B4-BE49-F238E27FC236}">
                <a16:creationId xmlns:a16="http://schemas.microsoft.com/office/drawing/2014/main" id="{FE714F7F-252B-4E62-885D-B1D7A42806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93" t="30118" r="13589" b="32078"/>
          <a:stretch/>
        </p:blipFill>
        <p:spPr>
          <a:xfrm>
            <a:off x="8951127" y="112069"/>
            <a:ext cx="3049814" cy="1247887"/>
          </a:xfrm>
          <a:prstGeom prst="rect">
            <a:avLst/>
          </a:prstGeom>
        </p:spPr>
      </p:pic>
      <p:sp>
        <p:nvSpPr>
          <p:cNvPr id="14" name="Title 1">
            <a:extLst>
              <a:ext uri="{FF2B5EF4-FFF2-40B4-BE49-F238E27FC236}">
                <a16:creationId xmlns:a16="http://schemas.microsoft.com/office/drawing/2014/main" id="{E4DB4B4D-5110-40FC-9FF9-B10C751CC77D}"/>
              </a:ext>
            </a:extLst>
          </p:cNvPr>
          <p:cNvSpPr>
            <a:spLocks noGrp="1"/>
          </p:cNvSpPr>
          <p:nvPr>
            <p:ph type="title"/>
          </p:nvPr>
        </p:nvSpPr>
        <p:spPr>
          <a:xfrm>
            <a:off x="495300" y="365125"/>
            <a:ext cx="10858500" cy="994831"/>
          </a:xfrm>
        </p:spPr>
        <p:txBody>
          <a:bodyPr>
            <a:normAutofit/>
          </a:bodyPr>
          <a:lstStyle/>
          <a:p>
            <a:r>
              <a:rPr lang="en-GB" sz="3500" b="1" dirty="0">
                <a:solidFill>
                  <a:schemeClr val="accent1">
                    <a:lumMod val="50000"/>
                  </a:schemeClr>
                </a:solidFill>
              </a:rPr>
              <a:t>Community Infrastructure Levy (CIL)</a:t>
            </a:r>
          </a:p>
        </p:txBody>
      </p:sp>
      <p:pic>
        <p:nvPicPr>
          <p:cNvPr id="15" name="Picture 14">
            <a:extLst>
              <a:ext uri="{FF2B5EF4-FFF2-40B4-BE49-F238E27FC236}">
                <a16:creationId xmlns:a16="http://schemas.microsoft.com/office/drawing/2014/main" id="{2CD8B2E0-A93B-49A0-98A3-7888849060AE}"/>
              </a:ext>
            </a:extLst>
          </p:cNvPr>
          <p:cNvPicPr>
            <a:picLocks noChangeAspect="1"/>
          </p:cNvPicPr>
          <p:nvPr/>
        </p:nvPicPr>
        <p:blipFill>
          <a:blip r:embed="rId3"/>
          <a:stretch>
            <a:fillRect/>
          </a:stretch>
        </p:blipFill>
        <p:spPr>
          <a:xfrm>
            <a:off x="3872959" y="3951891"/>
            <a:ext cx="4112449" cy="2736648"/>
          </a:xfrm>
          <a:prstGeom prst="rect">
            <a:avLst/>
          </a:prstGeom>
        </p:spPr>
      </p:pic>
      <p:pic>
        <p:nvPicPr>
          <p:cNvPr id="16" name="Content Placeholder 3">
            <a:extLst>
              <a:ext uri="{FF2B5EF4-FFF2-40B4-BE49-F238E27FC236}">
                <a16:creationId xmlns:a16="http://schemas.microsoft.com/office/drawing/2014/main" id="{933C9A15-77F3-434F-B69E-A77CEDBF4107}"/>
              </a:ext>
            </a:extLst>
          </p:cNvPr>
          <p:cNvPicPr>
            <a:picLocks noChangeAspect="1"/>
          </p:cNvPicPr>
          <p:nvPr/>
        </p:nvPicPr>
        <p:blipFill rotWithShape="1">
          <a:blip r:embed="rId4"/>
          <a:srcRect t="8176"/>
          <a:stretch/>
        </p:blipFill>
        <p:spPr>
          <a:xfrm>
            <a:off x="8092913" y="1825624"/>
            <a:ext cx="3908028" cy="2388003"/>
          </a:xfrm>
          <a:prstGeom prst="rect">
            <a:avLst/>
          </a:prstGeom>
        </p:spPr>
      </p:pic>
      <p:pic>
        <p:nvPicPr>
          <p:cNvPr id="17" name="Picture 16">
            <a:extLst>
              <a:ext uri="{FF2B5EF4-FFF2-40B4-BE49-F238E27FC236}">
                <a16:creationId xmlns:a16="http://schemas.microsoft.com/office/drawing/2014/main" id="{7E99116D-D115-4ACD-A293-E10E5E913030}"/>
              </a:ext>
            </a:extLst>
          </p:cNvPr>
          <p:cNvPicPr>
            <a:picLocks noChangeAspect="1"/>
          </p:cNvPicPr>
          <p:nvPr/>
        </p:nvPicPr>
        <p:blipFill>
          <a:blip r:embed="rId5"/>
          <a:stretch>
            <a:fillRect/>
          </a:stretch>
        </p:blipFill>
        <p:spPr>
          <a:xfrm>
            <a:off x="8216115" y="4404675"/>
            <a:ext cx="3146952" cy="2283864"/>
          </a:xfrm>
          <a:prstGeom prst="rect">
            <a:avLst/>
          </a:prstGeom>
        </p:spPr>
      </p:pic>
    </p:spTree>
    <p:extLst>
      <p:ext uri="{BB962C8B-B14F-4D97-AF65-F5344CB8AC3E}">
        <p14:creationId xmlns:p14="http://schemas.microsoft.com/office/powerpoint/2010/main" val="259523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57FD80-2112-4D65-98FE-E2BEA7DF3231}"/>
              </a:ext>
            </a:extLst>
          </p:cNvPr>
          <p:cNvSpPr>
            <a:spLocks noGrp="1"/>
          </p:cNvSpPr>
          <p:nvPr>
            <p:ph idx="1"/>
          </p:nvPr>
        </p:nvSpPr>
        <p:spPr>
          <a:xfrm>
            <a:off x="495301" y="1825625"/>
            <a:ext cx="6007100" cy="3399518"/>
          </a:xfrm>
        </p:spPr>
        <p:txBody>
          <a:bodyPr>
            <a:noAutofit/>
          </a:bodyPr>
          <a:lstStyle/>
          <a:p>
            <a:pPr marL="0" indent="0">
              <a:buNone/>
            </a:pPr>
            <a:r>
              <a:rPr lang="en-GB" sz="3000" dirty="0">
                <a:solidFill>
                  <a:schemeClr val="accent1">
                    <a:lumMod val="75000"/>
                  </a:schemeClr>
                </a:solidFill>
              </a:rPr>
              <a:t>Methodology to calculate supply and demand for specialist housing</a:t>
            </a:r>
          </a:p>
          <a:p>
            <a:pPr marL="0" indent="0">
              <a:buNone/>
            </a:pPr>
            <a:endParaRPr lang="en-GB" sz="3000" dirty="0">
              <a:solidFill>
                <a:schemeClr val="accent1">
                  <a:lumMod val="75000"/>
                </a:schemeClr>
              </a:solidFill>
            </a:endParaRPr>
          </a:p>
          <a:p>
            <a:pPr marL="0" indent="0">
              <a:buNone/>
            </a:pPr>
            <a:r>
              <a:rPr lang="en-GB" sz="3000" dirty="0">
                <a:solidFill>
                  <a:schemeClr val="accent1">
                    <a:lumMod val="75000"/>
                  </a:schemeClr>
                </a:solidFill>
              </a:rPr>
              <a:t>Implications for affordable housing</a:t>
            </a:r>
          </a:p>
          <a:p>
            <a:pPr marL="0" indent="0">
              <a:buNone/>
            </a:pPr>
            <a:endParaRPr lang="en-GB" sz="3000" dirty="0">
              <a:solidFill>
                <a:schemeClr val="accent1">
                  <a:lumMod val="75000"/>
                </a:schemeClr>
              </a:solidFill>
            </a:endParaRPr>
          </a:p>
          <a:p>
            <a:pPr marL="0" indent="0">
              <a:buNone/>
            </a:pPr>
            <a:r>
              <a:rPr lang="en-GB" sz="3000" dirty="0">
                <a:solidFill>
                  <a:schemeClr val="accent1">
                    <a:lumMod val="75000"/>
                  </a:schemeClr>
                </a:solidFill>
              </a:rPr>
              <a:t>Key appeal decisions</a:t>
            </a:r>
          </a:p>
        </p:txBody>
      </p:sp>
      <p:pic>
        <p:nvPicPr>
          <p:cNvPr id="8" name="Picture 7">
            <a:extLst>
              <a:ext uri="{FF2B5EF4-FFF2-40B4-BE49-F238E27FC236}">
                <a16:creationId xmlns:a16="http://schemas.microsoft.com/office/drawing/2014/main" id="{AF8D8780-249D-484D-95A8-F88F231696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93" t="30118" r="13589" b="32078"/>
          <a:stretch/>
        </p:blipFill>
        <p:spPr>
          <a:xfrm>
            <a:off x="8951127" y="112069"/>
            <a:ext cx="3049814" cy="1247887"/>
          </a:xfrm>
          <a:prstGeom prst="rect">
            <a:avLst/>
          </a:prstGeom>
        </p:spPr>
      </p:pic>
      <p:sp>
        <p:nvSpPr>
          <p:cNvPr id="10" name="Title 1">
            <a:extLst>
              <a:ext uri="{FF2B5EF4-FFF2-40B4-BE49-F238E27FC236}">
                <a16:creationId xmlns:a16="http://schemas.microsoft.com/office/drawing/2014/main" id="{459E538A-69F2-4BB8-A653-C7134C9E7A65}"/>
              </a:ext>
            </a:extLst>
          </p:cNvPr>
          <p:cNvSpPr txBox="1">
            <a:spLocks/>
          </p:cNvSpPr>
          <p:nvPr/>
        </p:nvSpPr>
        <p:spPr>
          <a:xfrm>
            <a:off x="495300" y="365125"/>
            <a:ext cx="10858500" cy="99483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dirty="0">
                <a:solidFill>
                  <a:schemeClr val="accent1">
                    <a:lumMod val="50000"/>
                  </a:schemeClr>
                </a:solidFill>
              </a:rPr>
              <a:t>Future developments in planning for </a:t>
            </a:r>
          </a:p>
          <a:p>
            <a:r>
              <a:rPr lang="en-GB" sz="3500" b="1" dirty="0">
                <a:solidFill>
                  <a:schemeClr val="accent1">
                    <a:lumMod val="50000"/>
                  </a:schemeClr>
                </a:solidFill>
              </a:rPr>
              <a:t>older people</a:t>
            </a:r>
          </a:p>
        </p:txBody>
      </p:sp>
      <p:sp>
        <p:nvSpPr>
          <p:cNvPr id="12" name="TextBox 11">
            <a:extLst>
              <a:ext uri="{FF2B5EF4-FFF2-40B4-BE49-F238E27FC236}">
                <a16:creationId xmlns:a16="http://schemas.microsoft.com/office/drawing/2014/main" id="{3D7CB43E-9441-4A8B-B9AB-E848338BC783}"/>
              </a:ext>
            </a:extLst>
          </p:cNvPr>
          <p:cNvSpPr txBox="1"/>
          <p:nvPr/>
        </p:nvSpPr>
        <p:spPr>
          <a:xfrm>
            <a:off x="7828818" y="3603054"/>
            <a:ext cx="3949700" cy="646331"/>
          </a:xfrm>
          <a:prstGeom prst="rect">
            <a:avLst/>
          </a:prstGeom>
          <a:noFill/>
        </p:spPr>
        <p:txBody>
          <a:bodyPr wrap="square" rtlCol="0">
            <a:spAutoFit/>
          </a:bodyPr>
          <a:lstStyle/>
          <a:p>
            <a:pPr algn="r"/>
            <a:r>
              <a:rPr lang="en-GB" dirty="0"/>
              <a:t>Elmbridge Village, Surrey</a:t>
            </a:r>
          </a:p>
          <a:p>
            <a:pPr algn="r"/>
            <a:r>
              <a:rPr lang="en-GB" dirty="0"/>
              <a:t>Retirement Villages, 2017</a:t>
            </a:r>
          </a:p>
        </p:txBody>
      </p:sp>
      <p:sp>
        <p:nvSpPr>
          <p:cNvPr id="9" name="TextBox 8">
            <a:extLst>
              <a:ext uri="{FF2B5EF4-FFF2-40B4-BE49-F238E27FC236}">
                <a16:creationId xmlns:a16="http://schemas.microsoft.com/office/drawing/2014/main" id="{1ED4F63C-66DB-4826-A028-0067E401F3E9}"/>
              </a:ext>
            </a:extLst>
          </p:cNvPr>
          <p:cNvSpPr txBox="1"/>
          <p:nvPr/>
        </p:nvSpPr>
        <p:spPr>
          <a:xfrm>
            <a:off x="7921381" y="6180058"/>
            <a:ext cx="3949700" cy="646331"/>
          </a:xfrm>
          <a:prstGeom prst="rect">
            <a:avLst/>
          </a:prstGeom>
          <a:noFill/>
        </p:spPr>
        <p:txBody>
          <a:bodyPr wrap="square" rtlCol="0">
            <a:spAutoFit/>
          </a:bodyPr>
          <a:lstStyle/>
          <a:p>
            <a:pPr algn="r"/>
            <a:r>
              <a:rPr lang="en-GB" dirty="0"/>
              <a:t>Monica Wills House, Bristol</a:t>
            </a:r>
          </a:p>
          <a:p>
            <a:pPr algn="r"/>
            <a:r>
              <a:rPr lang="en-GB" dirty="0"/>
              <a:t>St Monica Trust, 2006</a:t>
            </a:r>
          </a:p>
        </p:txBody>
      </p:sp>
      <p:pic>
        <p:nvPicPr>
          <p:cNvPr id="2" name="Picture 1">
            <a:extLst>
              <a:ext uri="{FF2B5EF4-FFF2-40B4-BE49-F238E27FC236}">
                <a16:creationId xmlns:a16="http://schemas.microsoft.com/office/drawing/2014/main" id="{87D09B41-4C62-4DEA-9C75-035696A79EB4}"/>
              </a:ext>
            </a:extLst>
          </p:cNvPr>
          <p:cNvPicPr>
            <a:picLocks noChangeAspect="1"/>
          </p:cNvPicPr>
          <p:nvPr/>
        </p:nvPicPr>
        <p:blipFill>
          <a:blip r:embed="rId3"/>
          <a:stretch>
            <a:fillRect/>
          </a:stretch>
        </p:blipFill>
        <p:spPr>
          <a:xfrm>
            <a:off x="7437790" y="1995155"/>
            <a:ext cx="4340728" cy="1530229"/>
          </a:xfrm>
          <a:prstGeom prst="rect">
            <a:avLst/>
          </a:prstGeom>
        </p:spPr>
      </p:pic>
      <p:pic>
        <p:nvPicPr>
          <p:cNvPr id="5" name="Picture 4">
            <a:extLst>
              <a:ext uri="{FF2B5EF4-FFF2-40B4-BE49-F238E27FC236}">
                <a16:creationId xmlns:a16="http://schemas.microsoft.com/office/drawing/2014/main" id="{C46A5849-65B0-461D-92FD-116382F53123}"/>
              </a:ext>
            </a:extLst>
          </p:cNvPr>
          <p:cNvPicPr>
            <a:picLocks noChangeAspect="1"/>
          </p:cNvPicPr>
          <p:nvPr/>
        </p:nvPicPr>
        <p:blipFill>
          <a:blip r:embed="rId4"/>
          <a:stretch>
            <a:fillRect/>
          </a:stretch>
        </p:blipFill>
        <p:spPr>
          <a:xfrm>
            <a:off x="9236266" y="4406546"/>
            <a:ext cx="2542252" cy="1792379"/>
          </a:xfrm>
          <a:prstGeom prst="rect">
            <a:avLst/>
          </a:prstGeom>
        </p:spPr>
      </p:pic>
      <p:pic>
        <p:nvPicPr>
          <p:cNvPr id="4" name="Picture 3">
            <a:extLst>
              <a:ext uri="{FF2B5EF4-FFF2-40B4-BE49-F238E27FC236}">
                <a16:creationId xmlns:a16="http://schemas.microsoft.com/office/drawing/2014/main" id="{21C1B1B3-2E44-4881-BB5E-D3D435C5E8D8}"/>
              </a:ext>
            </a:extLst>
          </p:cNvPr>
          <p:cNvPicPr>
            <a:picLocks noChangeAspect="1"/>
          </p:cNvPicPr>
          <p:nvPr/>
        </p:nvPicPr>
        <p:blipFill>
          <a:blip r:embed="rId5"/>
          <a:stretch>
            <a:fillRect/>
          </a:stretch>
        </p:blipFill>
        <p:spPr>
          <a:xfrm>
            <a:off x="6189400" y="4192680"/>
            <a:ext cx="2761727" cy="1652159"/>
          </a:xfrm>
          <a:prstGeom prst="rect">
            <a:avLst/>
          </a:prstGeom>
        </p:spPr>
      </p:pic>
    </p:spTree>
    <p:extLst>
      <p:ext uri="{BB962C8B-B14F-4D97-AF65-F5344CB8AC3E}">
        <p14:creationId xmlns:p14="http://schemas.microsoft.com/office/powerpoint/2010/main" val="241094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B0A77C-27C0-461B-A6A1-CF1A2422AB8A}"/>
              </a:ext>
            </a:extLst>
          </p:cNvPr>
          <p:cNvPicPr>
            <a:picLocks noGrp="1" noChangeAspect="1"/>
          </p:cNvPicPr>
          <p:nvPr>
            <p:ph idx="1"/>
          </p:nvPr>
        </p:nvPicPr>
        <p:blipFill>
          <a:blip r:embed="rId3"/>
          <a:stretch>
            <a:fillRect/>
          </a:stretch>
        </p:blipFill>
        <p:spPr>
          <a:xfrm>
            <a:off x="5883606" y="2194087"/>
            <a:ext cx="5788568" cy="4351338"/>
          </a:xfrm>
          <a:prstGeom prst="rect">
            <a:avLst/>
          </a:prstGeom>
          <a:ln>
            <a:noFill/>
          </a:ln>
        </p:spPr>
      </p:pic>
      <p:pic>
        <p:nvPicPr>
          <p:cNvPr id="6" name="Picture 5">
            <a:extLst>
              <a:ext uri="{FF2B5EF4-FFF2-40B4-BE49-F238E27FC236}">
                <a16:creationId xmlns:a16="http://schemas.microsoft.com/office/drawing/2014/main" id="{C45CCA1C-9DF3-415C-8AD2-14AACF6CC0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93" t="30118" r="13589" b="32078"/>
          <a:stretch/>
        </p:blipFill>
        <p:spPr>
          <a:xfrm>
            <a:off x="8951127" y="112069"/>
            <a:ext cx="3049814" cy="1247887"/>
          </a:xfrm>
          <a:prstGeom prst="rect">
            <a:avLst/>
          </a:prstGeom>
        </p:spPr>
      </p:pic>
      <p:pic>
        <p:nvPicPr>
          <p:cNvPr id="7" name="Picture 6">
            <a:extLst>
              <a:ext uri="{FF2B5EF4-FFF2-40B4-BE49-F238E27FC236}">
                <a16:creationId xmlns:a16="http://schemas.microsoft.com/office/drawing/2014/main" id="{47538B63-E681-40C3-BD34-2F5DFB518531}"/>
              </a:ext>
            </a:extLst>
          </p:cNvPr>
          <p:cNvPicPr>
            <a:picLocks noChangeAspect="1"/>
          </p:cNvPicPr>
          <p:nvPr/>
        </p:nvPicPr>
        <p:blipFill>
          <a:blip r:embed="rId5"/>
          <a:stretch>
            <a:fillRect/>
          </a:stretch>
        </p:blipFill>
        <p:spPr>
          <a:xfrm>
            <a:off x="350837" y="1476050"/>
            <a:ext cx="5301923" cy="3956050"/>
          </a:xfrm>
          <a:prstGeom prst="rect">
            <a:avLst/>
          </a:prstGeom>
          <a:ln>
            <a:solidFill>
              <a:schemeClr val="tx1"/>
            </a:solidFill>
          </a:ln>
        </p:spPr>
      </p:pic>
      <p:sp>
        <p:nvSpPr>
          <p:cNvPr id="10" name="Title 1">
            <a:extLst>
              <a:ext uri="{FF2B5EF4-FFF2-40B4-BE49-F238E27FC236}">
                <a16:creationId xmlns:a16="http://schemas.microsoft.com/office/drawing/2014/main" id="{AAA992CB-F81E-44E3-A30A-936820AF5DFA}"/>
              </a:ext>
            </a:extLst>
          </p:cNvPr>
          <p:cNvSpPr>
            <a:spLocks noGrp="1"/>
          </p:cNvSpPr>
          <p:nvPr>
            <p:ph type="title"/>
          </p:nvPr>
        </p:nvSpPr>
        <p:spPr>
          <a:xfrm>
            <a:off x="495300" y="365125"/>
            <a:ext cx="10858500" cy="994831"/>
          </a:xfrm>
        </p:spPr>
        <p:txBody>
          <a:bodyPr>
            <a:normAutofit/>
          </a:bodyPr>
          <a:lstStyle/>
          <a:p>
            <a:r>
              <a:rPr lang="en-GB" sz="3500" b="1" dirty="0">
                <a:solidFill>
                  <a:schemeClr val="accent1">
                    <a:lumMod val="50000"/>
                  </a:schemeClr>
                </a:solidFill>
              </a:rPr>
              <a:t>Discussion</a:t>
            </a:r>
          </a:p>
        </p:txBody>
      </p:sp>
      <p:sp>
        <p:nvSpPr>
          <p:cNvPr id="8" name="TextBox 7">
            <a:extLst>
              <a:ext uri="{FF2B5EF4-FFF2-40B4-BE49-F238E27FC236}">
                <a16:creationId xmlns:a16="http://schemas.microsoft.com/office/drawing/2014/main" id="{3741C258-6CBE-4099-B141-BC67B7E12980}"/>
              </a:ext>
            </a:extLst>
          </p:cNvPr>
          <p:cNvSpPr txBox="1"/>
          <p:nvPr/>
        </p:nvSpPr>
        <p:spPr>
          <a:xfrm>
            <a:off x="350837" y="5505670"/>
            <a:ext cx="5380561" cy="646331"/>
          </a:xfrm>
          <a:prstGeom prst="rect">
            <a:avLst/>
          </a:prstGeom>
          <a:noFill/>
        </p:spPr>
        <p:txBody>
          <a:bodyPr wrap="square" rtlCol="0">
            <a:spAutoFit/>
          </a:bodyPr>
          <a:lstStyle/>
          <a:p>
            <a:pPr algn="r"/>
            <a:r>
              <a:rPr lang="en-GB" dirty="0"/>
              <a:t>The Chocolate Quarter, Former Cadbury Factory, Bristol</a:t>
            </a:r>
          </a:p>
          <a:p>
            <a:pPr algn="r"/>
            <a:r>
              <a:rPr lang="en-GB" dirty="0"/>
              <a:t>St Monica Trust, 2017</a:t>
            </a:r>
          </a:p>
        </p:txBody>
      </p:sp>
    </p:spTree>
    <p:extLst>
      <p:ext uri="{BB962C8B-B14F-4D97-AF65-F5344CB8AC3E}">
        <p14:creationId xmlns:p14="http://schemas.microsoft.com/office/powerpoint/2010/main" val="718145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5" descr="G:\M10\1006\Exhibition\Kellaway Avenue\IMG_2219.JPG"/>
          <p:cNvPicPr>
            <a:picLocks noChangeAspect="1" noChangeArrowheads="1"/>
          </p:cNvPicPr>
          <p:nvPr/>
        </p:nvPicPr>
        <p:blipFill rotWithShape="1">
          <a:blip r:embed="rId2"/>
          <a:srcRect b="15730"/>
          <a:stretch/>
        </p:blipFill>
        <p:spPr bwMode="auto">
          <a:xfrm>
            <a:off x="3282986" y="4186508"/>
            <a:ext cx="4260814" cy="2396716"/>
          </a:xfrm>
          <a:prstGeom prst="rect">
            <a:avLst/>
          </a:prstGeom>
          <a:noFill/>
        </p:spPr>
      </p:pic>
      <p:sp>
        <p:nvSpPr>
          <p:cNvPr id="6" name="Content Placeholder 5">
            <a:extLst>
              <a:ext uri="{FF2B5EF4-FFF2-40B4-BE49-F238E27FC236}">
                <a16:creationId xmlns:a16="http://schemas.microsoft.com/office/drawing/2014/main" id="{C5F35ABB-EC07-4553-9D9A-C0A4A19C80C6}"/>
              </a:ext>
            </a:extLst>
          </p:cNvPr>
          <p:cNvSpPr>
            <a:spLocks noGrp="1"/>
          </p:cNvSpPr>
          <p:nvPr>
            <p:ph idx="1"/>
          </p:nvPr>
        </p:nvSpPr>
        <p:spPr>
          <a:xfrm>
            <a:off x="482601" y="1359956"/>
            <a:ext cx="7594599" cy="3865187"/>
          </a:xfrm>
        </p:spPr>
        <p:txBody>
          <a:bodyPr>
            <a:normAutofit/>
          </a:bodyPr>
          <a:lstStyle/>
          <a:p>
            <a:pPr marL="0" indent="0">
              <a:buNone/>
            </a:pPr>
            <a:r>
              <a:rPr lang="en-GB" dirty="0">
                <a:solidFill>
                  <a:schemeClr val="accent1">
                    <a:lumMod val="75000"/>
                  </a:schemeClr>
                </a:solidFill>
              </a:rPr>
              <a:t>Town Planning consultants guiding our clients through the planning process to a successful outcome.</a:t>
            </a:r>
          </a:p>
          <a:p>
            <a:pPr marL="0" indent="0">
              <a:buNone/>
            </a:pPr>
            <a:endParaRPr lang="en-GB" sz="1050" dirty="0">
              <a:solidFill>
                <a:schemeClr val="accent1">
                  <a:lumMod val="75000"/>
                </a:schemeClr>
              </a:solidFill>
            </a:endParaRPr>
          </a:p>
          <a:p>
            <a:pPr marL="0" indent="0">
              <a:buNone/>
            </a:pPr>
            <a:r>
              <a:rPr lang="en-GB" dirty="0">
                <a:solidFill>
                  <a:schemeClr val="accent1">
                    <a:lumMod val="75000"/>
                  </a:schemeClr>
                </a:solidFill>
              </a:rPr>
              <a:t>Specialising in the intricacies of applications for care developments for public and private sector.</a:t>
            </a:r>
          </a:p>
          <a:p>
            <a:endParaRPr lang="en-GB" dirty="0">
              <a:solidFill>
                <a:schemeClr val="accent1">
                  <a:lumMod val="75000"/>
                </a:schemeClr>
              </a:solidFill>
            </a:endParaRPr>
          </a:p>
          <a:p>
            <a:endParaRPr lang="en-GB" dirty="0">
              <a:solidFill>
                <a:schemeClr val="accent1">
                  <a:lumMod val="75000"/>
                </a:schemeClr>
              </a:solidFill>
            </a:endParaRPr>
          </a:p>
        </p:txBody>
      </p:sp>
      <p:pic>
        <p:nvPicPr>
          <p:cNvPr id="8" name="Picture 7">
            <a:extLst>
              <a:ext uri="{FF2B5EF4-FFF2-40B4-BE49-F238E27FC236}">
                <a16:creationId xmlns:a16="http://schemas.microsoft.com/office/drawing/2014/main" id="{D57DE37F-ABC0-46A4-8A4E-74DC1F73E6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93" t="30118" r="13589" b="32078"/>
          <a:stretch/>
        </p:blipFill>
        <p:spPr>
          <a:xfrm>
            <a:off x="8951127" y="112069"/>
            <a:ext cx="3049814" cy="1247887"/>
          </a:xfrm>
          <a:prstGeom prst="rect">
            <a:avLst/>
          </a:prstGeom>
        </p:spPr>
      </p:pic>
      <p:pic>
        <p:nvPicPr>
          <p:cNvPr id="12" name="Picture 11">
            <a:extLst>
              <a:ext uri="{FF2B5EF4-FFF2-40B4-BE49-F238E27FC236}">
                <a16:creationId xmlns:a16="http://schemas.microsoft.com/office/drawing/2014/main" id="{94216BBD-29C2-4B13-9EF1-FF00143A812C}"/>
              </a:ext>
            </a:extLst>
          </p:cNvPr>
          <p:cNvPicPr>
            <a:picLocks noChangeAspect="1"/>
          </p:cNvPicPr>
          <p:nvPr/>
        </p:nvPicPr>
        <p:blipFill rotWithShape="1">
          <a:blip r:embed="rId4"/>
          <a:srcRect l="3395"/>
          <a:stretch/>
        </p:blipFill>
        <p:spPr>
          <a:xfrm>
            <a:off x="7802952" y="4206465"/>
            <a:ext cx="3906447" cy="2395776"/>
          </a:xfrm>
          <a:prstGeom prst="rect">
            <a:avLst/>
          </a:prstGeom>
        </p:spPr>
      </p:pic>
      <p:sp>
        <p:nvSpPr>
          <p:cNvPr id="14" name="TextBox 13">
            <a:extLst>
              <a:ext uri="{FF2B5EF4-FFF2-40B4-BE49-F238E27FC236}">
                <a16:creationId xmlns:a16="http://schemas.microsoft.com/office/drawing/2014/main" id="{022E8D69-F069-4DD1-A414-AD4EFAAC84EF}"/>
              </a:ext>
            </a:extLst>
          </p:cNvPr>
          <p:cNvSpPr txBox="1"/>
          <p:nvPr/>
        </p:nvSpPr>
        <p:spPr>
          <a:xfrm>
            <a:off x="924910" y="5955910"/>
            <a:ext cx="2358076" cy="646331"/>
          </a:xfrm>
          <a:prstGeom prst="rect">
            <a:avLst/>
          </a:prstGeom>
          <a:noFill/>
        </p:spPr>
        <p:txBody>
          <a:bodyPr wrap="square" rtlCol="0">
            <a:spAutoFit/>
          </a:bodyPr>
          <a:lstStyle/>
          <a:p>
            <a:pPr algn="r"/>
            <a:r>
              <a:rPr lang="en-GB" dirty="0"/>
              <a:t>Horfield Lodge, Bristol </a:t>
            </a:r>
          </a:p>
          <a:p>
            <a:pPr algn="r"/>
            <a:r>
              <a:rPr lang="en-GB" dirty="0"/>
              <a:t>MHA, 2014</a:t>
            </a:r>
          </a:p>
        </p:txBody>
      </p:sp>
      <p:sp>
        <p:nvSpPr>
          <p:cNvPr id="7" name="Title 1">
            <a:extLst>
              <a:ext uri="{FF2B5EF4-FFF2-40B4-BE49-F238E27FC236}">
                <a16:creationId xmlns:a16="http://schemas.microsoft.com/office/drawing/2014/main" id="{8CC4C287-C27E-4D70-8B82-869C2F09C5F2}"/>
              </a:ext>
            </a:extLst>
          </p:cNvPr>
          <p:cNvSpPr>
            <a:spLocks noGrp="1"/>
          </p:cNvSpPr>
          <p:nvPr>
            <p:ph type="title"/>
          </p:nvPr>
        </p:nvSpPr>
        <p:spPr>
          <a:xfrm>
            <a:off x="495300" y="365125"/>
            <a:ext cx="10858500" cy="994831"/>
          </a:xfrm>
        </p:spPr>
        <p:txBody>
          <a:bodyPr>
            <a:normAutofit/>
          </a:bodyPr>
          <a:lstStyle/>
          <a:p>
            <a:r>
              <a:rPr lang="en-GB" sz="3500" b="1" dirty="0">
                <a:solidFill>
                  <a:schemeClr val="accent1">
                    <a:lumMod val="50000"/>
                  </a:schemeClr>
                </a:solidFill>
              </a:rPr>
              <a:t>Who are we?</a:t>
            </a:r>
          </a:p>
        </p:txBody>
      </p:sp>
    </p:spTree>
    <p:extLst>
      <p:ext uri="{BB962C8B-B14F-4D97-AF65-F5344CB8AC3E}">
        <p14:creationId xmlns:p14="http://schemas.microsoft.com/office/powerpoint/2010/main" val="31544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027B4-9AAA-46CF-9EEA-21ECFF63ECB5}"/>
              </a:ext>
            </a:extLst>
          </p:cNvPr>
          <p:cNvSpPr>
            <a:spLocks noGrp="1"/>
          </p:cNvSpPr>
          <p:nvPr>
            <p:ph type="title"/>
          </p:nvPr>
        </p:nvSpPr>
        <p:spPr>
          <a:xfrm>
            <a:off x="417095" y="365125"/>
            <a:ext cx="5951047" cy="1325563"/>
          </a:xfrm>
        </p:spPr>
        <p:txBody>
          <a:bodyPr>
            <a:normAutofit/>
          </a:bodyPr>
          <a:lstStyle/>
          <a:p>
            <a:r>
              <a:rPr lang="en-GB" sz="3500" b="1" dirty="0">
                <a:solidFill>
                  <a:schemeClr val="accent1">
                    <a:lumMod val="50000"/>
                  </a:schemeClr>
                </a:solidFill>
              </a:rPr>
              <a:t>Planning: some context</a:t>
            </a:r>
          </a:p>
        </p:txBody>
      </p:sp>
      <p:pic>
        <p:nvPicPr>
          <p:cNvPr id="5" name="Picture 4">
            <a:extLst>
              <a:ext uri="{FF2B5EF4-FFF2-40B4-BE49-F238E27FC236}">
                <a16:creationId xmlns:a16="http://schemas.microsoft.com/office/drawing/2014/main" id="{77970E34-4C42-48B5-AA27-FD6B078085E2}"/>
              </a:ext>
            </a:extLst>
          </p:cNvPr>
          <p:cNvPicPr>
            <a:picLocks noChangeAspect="1"/>
          </p:cNvPicPr>
          <p:nvPr/>
        </p:nvPicPr>
        <p:blipFill>
          <a:blip r:embed="rId2"/>
          <a:stretch>
            <a:fillRect/>
          </a:stretch>
        </p:blipFill>
        <p:spPr>
          <a:xfrm>
            <a:off x="7299053" y="2298164"/>
            <a:ext cx="4475852" cy="2464552"/>
          </a:xfrm>
          <a:prstGeom prst="rect">
            <a:avLst/>
          </a:prstGeom>
        </p:spPr>
      </p:pic>
      <p:pic>
        <p:nvPicPr>
          <p:cNvPr id="10" name="Picture 9">
            <a:extLst>
              <a:ext uri="{FF2B5EF4-FFF2-40B4-BE49-F238E27FC236}">
                <a16:creationId xmlns:a16="http://schemas.microsoft.com/office/drawing/2014/main" id="{FEFF4BB6-41DF-4D65-B1D6-A01B64A00A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93" t="30118" r="13589" b="32078"/>
          <a:stretch/>
        </p:blipFill>
        <p:spPr>
          <a:xfrm>
            <a:off x="8951127" y="112069"/>
            <a:ext cx="3049814" cy="1247887"/>
          </a:xfrm>
          <a:prstGeom prst="rect">
            <a:avLst/>
          </a:prstGeom>
        </p:spPr>
      </p:pic>
      <p:sp>
        <p:nvSpPr>
          <p:cNvPr id="12" name="Content Placeholder 2">
            <a:extLst>
              <a:ext uri="{FF2B5EF4-FFF2-40B4-BE49-F238E27FC236}">
                <a16:creationId xmlns:a16="http://schemas.microsoft.com/office/drawing/2014/main" id="{E5DBD2CA-0445-4283-9D49-B07B7ACBBBC6}"/>
              </a:ext>
            </a:extLst>
          </p:cNvPr>
          <p:cNvSpPr txBox="1">
            <a:spLocks/>
          </p:cNvSpPr>
          <p:nvPr/>
        </p:nvSpPr>
        <p:spPr>
          <a:xfrm>
            <a:off x="417095" y="1690688"/>
            <a:ext cx="10377905" cy="43907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accent1">
                    <a:lumMod val="75000"/>
                  </a:schemeClr>
                </a:solidFill>
              </a:rPr>
              <a:t>Significant shortages of housing for the elderly</a:t>
            </a:r>
          </a:p>
          <a:p>
            <a:pPr marL="0" indent="0">
              <a:buFont typeface="Arial" panose="020B0604020202020204" pitchFamily="34" charset="0"/>
              <a:buNone/>
            </a:pPr>
            <a:endParaRPr lang="en-GB" dirty="0">
              <a:solidFill>
                <a:schemeClr val="accent1">
                  <a:lumMod val="75000"/>
                </a:schemeClr>
              </a:solidFill>
            </a:endParaRPr>
          </a:p>
          <a:p>
            <a:pPr marL="0" indent="0">
              <a:buFont typeface="Arial" panose="020B0604020202020204" pitchFamily="34" charset="0"/>
              <a:buNone/>
            </a:pPr>
            <a:r>
              <a:rPr lang="en-GB" dirty="0">
                <a:solidFill>
                  <a:schemeClr val="accent1">
                    <a:lumMod val="75000"/>
                  </a:schemeClr>
                </a:solidFill>
              </a:rPr>
              <a:t>Pressures on adult social care</a:t>
            </a:r>
          </a:p>
          <a:p>
            <a:pPr marL="0" indent="0">
              <a:buFont typeface="Arial" panose="020B0604020202020204" pitchFamily="34" charset="0"/>
              <a:buNone/>
            </a:pPr>
            <a:endParaRPr lang="en-GB" dirty="0">
              <a:solidFill>
                <a:schemeClr val="accent1">
                  <a:lumMod val="75000"/>
                </a:schemeClr>
              </a:solidFill>
            </a:endParaRPr>
          </a:p>
          <a:p>
            <a:pPr marL="0" indent="0">
              <a:buFont typeface="Arial" panose="020B0604020202020204" pitchFamily="34" charset="0"/>
              <a:buNone/>
            </a:pPr>
            <a:r>
              <a:rPr lang="en-GB" dirty="0">
                <a:solidFill>
                  <a:schemeClr val="accent1">
                    <a:lumMod val="75000"/>
                  </a:schemeClr>
                </a:solidFill>
              </a:rPr>
              <a:t>2% of total housing stock purpose-built </a:t>
            </a:r>
          </a:p>
          <a:p>
            <a:pPr marL="0" indent="0">
              <a:buFont typeface="Arial" panose="020B0604020202020204" pitchFamily="34" charset="0"/>
              <a:buNone/>
            </a:pPr>
            <a:r>
              <a:rPr lang="en-GB" dirty="0">
                <a:solidFill>
                  <a:schemeClr val="accent1">
                    <a:lumMod val="75000"/>
                  </a:schemeClr>
                </a:solidFill>
              </a:rPr>
              <a:t>for older people</a:t>
            </a:r>
          </a:p>
          <a:p>
            <a:pPr marL="0" indent="0">
              <a:buFont typeface="Arial" panose="020B0604020202020204" pitchFamily="34" charset="0"/>
              <a:buNone/>
            </a:pPr>
            <a:endParaRPr lang="en-GB" dirty="0">
              <a:solidFill>
                <a:schemeClr val="accent1">
                  <a:lumMod val="75000"/>
                </a:schemeClr>
              </a:solidFill>
            </a:endParaRPr>
          </a:p>
          <a:p>
            <a:pPr marL="0" indent="0">
              <a:buFont typeface="Arial" panose="020B0604020202020204" pitchFamily="34" charset="0"/>
              <a:buNone/>
            </a:pPr>
            <a:r>
              <a:rPr lang="en-GB" dirty="0">
                <a:solidFill>
                  <a:schemeClr val="accent1">
                    <a:lumMod val="75000"/>
                  </a:schemeClr>
                </a:solidFill>
              </a:rPr>
              <a:t>Planning response? No separate use class for specialist housing</a:t>
            </a:r>
          </a:p>
        </p:txBody>
      </p:sp>
      <p:sp>
        <p:nvSpPr>
          <p:cNvPr id="13" name="TextBox 12">
            <a:extLst>
              <a:ext uri="{FF2B5EF4-FFF2-40B4-BE49-F238E27FC236}">
                <a16:creationId xmlns:a16="http://schemas.microsoft.com/office/drawing/2014/main" id="{0F01B241-1519-4D4C-96A3-2E58EA0AFCC8}"/>
              </a:ext>
            </a:extLst>
          </p:cNvPr>
          <p:cNvSpPr txBox="1"/>
          <p:nvPr/>
        </p:nvSpPr>
        <p:spPr>
          <a:xfrm>
            <a:off x="7867356" y="4844146"/>
            <a:ext cx="3733800" cy="646331"/>
          </a:xfrm>
          <a:prstGeom prst="rect">
            <a:avLst/>
          </a:prstGeom>
          <a:noFill/>
        </p:spPr>
        <p:txBody>
          <a:bodyPr wrap="square" rtlCol="0">
            <a:spAutoFit/>
          </a:bodyPr>
          <a:lstStyle/>
          <a:p>
            <a:pPr algn="r"/>
            <a:r>
              <a:rPr lang="en-GB" dirty="0"/>
              <a:t>Lime Tree Village, Rugby </a:t>
            </a:r>
          </a:p>
          <a:p>
            <a:pPr algn="r"/>
            <a:r>
              <a:rPr lang="en-GB" dirty="0"/>
              <a:t>Retirement Villages, 2011</a:t>
            </a:r>
          </a:p>
        </p:txBody>
      </p:sp>
    </p:spTree>
    <p:extLst>
      <p:ext uri="{BB962C8B-B14F-4D97-AF65-F5344CB8AC3E}">
        <p14:creationId xmlns:p14="http://schemas.microsoft.com/office/powerpoint/2010/main" val="95557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D422CA-D324-46D9-966C-50069DED0F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93" t="30118" r="13589" b="32078"/>
          <a:stretch/>
        </p:blipFill>
        <p:spPr>
          <a:xfrm>
            <a:off x="8951127" y="112069"/>
            <a:ext cx="3049814" cy="1247887"/>
          </a:xfrm>
          <a:prstGeom prst="rect">
            <a:avLst/>
          </a:prstGeom>
        </p:spPr>
      </p:pic>
      <p:sp>
        <p:nvSpPr>
          <p:cNvPr id="10" name="Title 1">
            <a:extLst>
              <a:ext uri="{FF2B5EF4-FFF2-40B4-BE49-F238E27FC236}">
                <a16:creationId xmlns:a16="http://schemas.microsoft.com/office/drawing/2014/main" id="{BC46BBA5-A8F4-4C5D-BCED-DB69FB7D2821}"/>
              </a:ext>
            </a:extLst>
          </p:cNvPr>
          <p:cNvSpPr txBox="1">
            <a:spLocks/>
          </p:cNvSpPr>
          <p:nvPr/>
        </p:nvSpPr>
        <p:spPr>
          <a:xfrm>
            <a:off x="495300" y="365125"/>
            <a:ext cx="10858500" cy="99483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dirty="0">
                <a:solidFill>
                  <a:schemeClr val="accent1">
                    <a:lumMod val="50000"/>
                  </a:schemeClr>
                </a:solidFill>
              </a:rPr>
              <a:t>Use Class Order: </a:t>
            </a:r>
          </a:p>
          <a:p>
            <a:r>
              <a:rPr lang="en-GB" sz="3500" b="1" dirty="0">
                <a:solidFill>
                  <a:schemeClr val="accent1">
                    <a:lumMod val="50000"/>
                  </a:schemeClr>
                </a:solidFill>
              </a:rPr>
              <a:t>Definition, Importance and Issues</a:t>
            </a:r>
          </a:p>
        </p:txBody>
      </p:sp>
      <p:sp>
        <p:nvSpPr>
          <p:cNvPr id="12" name="Content Placeholder 2">
            <a:extLst>
              <a:ext uri="{FF2B5EF4-FFF2-40B4-BE49-F238E27FC236}">
                <a16:creationId xmlns:a16="http://schemas.microsoft.com/office/drawing/2014/main" id="{003CE43A-D4A2-4B46-AFE7-BF8CBEC489DB}"/>
              </a:ext>
            </a:extLst>
          </p:cNvPr>
          <p:cNvSpPr txBox="1">
            <a:spLocks/>
          </p:cNvSpPr>
          <p:nvPr/>
        </p:nvSpPr>
        <p:spPr>
          <a:xfrm>
            <a:off x="613611" y="1491915"/>
            <a:ext cx="6787816" cy="5000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accent1">
                    <a:lumMod val="75000"/>
                  </a:schemeClr>
                </a:solidFill>
              </a:rPr>
              <a:t>C2 / C3 definition</a:t>
            </a:r>
          </a:p>
          <a:p>
            <a:pPr marL="0" indent="0">
              <a:buNone/>
            </a:pPr>
            <a:endParaRPr lang="en-GB" sz="2400" dirty="0">
              <a:solidFill>
                <a:schemeClr val="accent1">
                  <a:lumMod val="75000"/>
                </a:schemeClr>
              </a:solidFill>
            </a:endParaRPr>
          </a:p>
          <a:p>
            <a:pPr marL="0" indent="0">
              <a:buNone/>
            </a:pPr>
            <a:r>
              <a:rPr lang="en-GB" sz="2400" dirty="0">
                <a:solidFill>
                  <a:schemeClr val="accent1">
                    <a:lumMod val="75000"/>
                  </a:schemeClr>
                </a:solidFill>
              </a:rPr>
              <a:t>Differences between LPAs</a:t>
            </a:r>
          </a:p>
          <a:p>
            <a:pPr marL="0" indent="0">
              <a:buNone/>
            </a:pPr>
            <a:endParaRPr lang="en-GB" sz="2400" dirty="0">
              <a:solidFill>
                <a:schemeClr val="accent1">
                  <a:lumMod val="75000"/>
                </a:schemeClr>
              </a:solidFill>
            </a:endParaRPr>
          </a:p>
          <a:p>
            <a:pPr marL="0" indent="0">
              <a:buNone/>
            </a:pPr>
            <a:r>
              <a:rPr lang="en-GB" sz="2400" dirty="0">
                <a:solidFill>
                  <a:schemeClr val="accent1">
                    <a:lumMod val="75000"/>
                  </a:schemeClr>
                </a:solidFill>
              </a:rPr>
              <a:t>Lack of clarity / certainty</a:t>
            </a:r>
          </a:p>
          <a:p>
            <a:pPr marL="0" indent="0">
              <a:buNone/>
            </a:pPr>
            <a:endParaRPr lang="en-GB" sz="2400" dirty="0">
              <a:solidFill>
                <a:schemeClr val="accent1">
                  <a:lumMod val="75000"/>
                </a:schemeClr>
              </a:solidFill>
            </a:endParaRPr>
          </a:p>
          <a:p>
            <a:pPr marL="0" indent="0">
              <a:buNone/>
            </a:pPr>
            <a:r>
              <a:rPr lang="en-GB" sz="2400" dirty="0">
                <a:solidFill>
                  <a:schemeClr val="accent1">
                    <a:lumMod val="75000"/>
                  </a:schemeClr>
                </a:solidFill>
              </a:rPr>
              <a:t>Issue being determined on a case by case basis </a:t>
            </a:r>
          </a:p>
          <a:p>
            <a:pPr marL="0" indent="0">
              <a:buNone/>
            </a:pPr>
            <a:endParaRPr lang="en-GB" sz="2400" dirty="0">
              <a:solidFill>
                <a:schemeClr val="accent1">
                  <a:lumMod val="75000"/>
                </a:schemeClr>
              </a:solidFill>
            </a:endParaRPr>
          </a:p>
          <a:p>
            <a:pPr marL="0" indent="0">
              <a:buNone/>
            </a:pPr>
            <a:r>
              <a:rPr lang="en-GB" sz="2400" dirty="0">
                <a:solidFill>
                  <a:schemeClr val="accent1">
                    <a:lumMod val="75000"/>
                  </a:schemeClr>
                </a:solidFill>
              </a:rPr>
              <a:t>Perceived manipulation </a:t>
            </a:r>
          </a:p>
          <a:p>
            <a:pPr marL="0" indent="0">
              <a:buNone/>
            </a:pPr>
            <a:endParaRPr lang="en-GB" dirty="0">
              <a:solidFill>
                <a:schemeClr val="accent1">
                  <a:lumMod val="75000"/>
                </a:schemeClr>
              </a:solidFill>
            </a:endParaRPr>
          </a:p>
          <a:p>
            <a:pPr marL="0" indent="0">
              <a:buNone/>
            </a:pPr>
            <a:r>
              <a:rPr lang="en-GB" sz="2400" dirty="0">
                <a:solidFill>
                  <a:schemeClr val="accent1">
                    <a:lumMod val="75000"/>
                  </a:schemeClr>
                </a:solidFill>
              </a:rPr>
              <a:t>Controls on individual sites </a:t>
            </a:r>
            <a:endParaRPr lang="en-GB" dirty="0">
              <a:solidFill>
                <a:schemeClr val="accent1">
                  <a:lumMod val="75000"/>
                </a:schemeClr>
              </a:solidFill>
            </a:endParaRPr>
          </a:p>
        </p:txBody>
      </p:sp>
      <p:pic>
        <p:nvPicPr>
          <p:cNvPr id="2" name="Picture 1">
            <a:extLst>
              <a:ext uri="{FF2B5EF4-FFF2-40B4-BE49-F238E27FC236}">
                <a16:creationId xmlns:a16="http://schemas.microsoft.com/office/drawing/2014/main" id="{E05F8593-68CB-4574-BFA6-5585D8C725CC}"/>
              </a:ext>
            </a:extLst>
          </p:cNvPr>
          <p:cNvPicPr>
            <a:picLocks noChangeAspect="1"/>
          </p:cNvPicPr>
          <p:nvPr/>
        </p:nvPicPr>
        <p:blipFill>
          <a:blip r:embed="rId3"/>
          <a:stretch>
            <a:fillRect/>
          </a:stretch>
        </p:blipFill>
        <p:spPr>
          <a:xfrm>
            <a:off x="8989841" y="2356234"/>
            <a:ext cx="2706859" cy="1682642"/>
          </a:xfrm>
          <a:prstGeom prst="rect">
            <a:avLst/>
          </a:prstGeom>
        </p:spPr>
      </p:pic>
      <p:pic>
        <p:nvPicPr>
          <p:cNvPr id="9" name="Picture 8">
            <a:extLst>
              <a:ext uri="{FF2B5EF4-FFF2-40B4-BE49-F238E27FC236}">
                <a16:creationId xmlns:a16="http://schemas.microsoft.com/office/drawing/2014/main" id="{295ABD91-1914-4D91-A891-BFB49713D20E}"/>
              </a:ext>
            </a:extLst>
          </p:cNvPr>
          <p:cNvPicPr>
            <a:picLocks noChangeAspect="1"/>
          </p:cNvPicPr>
          <p:nvPr/>
        </p:nvPicPr>
        <p:blipFill>
          <a:blip r:embed="rId4"/>
          <a:stretch>
            <a:fillRect/>
          </a:stretch>
        </p:blipFill>
        <p:spPr>
          <a:xfrm>
            <a:off x="7692339" y="4928800"/>
            <a:ext cx="4004361" cy="1743075"/>
          </a:xfrm>
          <a:prstGeom prst="rect">
            <a:avLst/>
          </a:prstGeom>
        </p:spPr>
      </p:pic>
    </p:spTree>
    <p:extLst>
      <p:ext uri="{BB962C8B-B14F-4D97-AF65-F5344CB8AC3E}">
        <p14:creationId xmlns:p14="http://schemas.microsoft.com/office/powerpoint/2010/main" val="325226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FD422CA-D324-46D9-966C-50069DED0F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93" t="30118" r="13589" b="32078"/>
          <a:stretch/>
        </p:blipFill>
        <p:spPr>
          <a:xfrm>
            <a:off x="8951127" y="112069"/>
            <a:ext cx="3049814" cy="1247887"/>
          </a:xfrm>
          <a:prstGeom prst="rect">
            <a:avLst/>
          </a:prstGeom>
        </p:spPr>
      </p:pic>
      <p:sp>
        <p:nvSpPr>
          <p:cNvPr id="10" name="Title 1">
            <a:extLst>
              <a:ext uri="{FF2B5EF4-FFF2-40B4-BE49-F238E27FC236}">
                <a16:creationId xmlns:a16="http://schemas.microsoft.com/office/drawing/2014/main" id="{BC46BBA5-A8F4-4C5D-BCED-DB69FB7D2821}"/>
              </a:ext>
            </a:extLst>
          </p:cNvPr>
          <p:cNvSpPr txBox="1">
            <a:spLocks/>
          </p:cNvSpPr>
          <p:nvPr/>
        </p:nvSpPr>
        <p:spPr>
          <a:xfrm>
            <a:off x="495300" y="365125"/>
            <a:ext cx="10858500" cy="9948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dirty="0">
                <a:solidFill>
                  <a:schemeClr val="accent1">
                    <a:lumMod val="50000"/>
                  </a:schemeClr>
                </a:solidFill>
              </a:rPr>
              <a:t>Common Response's from LPA’s on C3 v C3</a:t>
            </a:r>
          </a:p>
        </p:txBody>
      </p:sp>
      <p:sp>
        <p:nvSpPr>
          <p:cNvPr id="12" name="Content Placeholder 2">
            <a:extLst>
              <a:ext uri="{FF2B5EF4-FFF2-40B4-BE49-F238E27FC236}">
                <a16:creationId xmlns:a16="http://schemas.microsoft.com/office/drawing/2014/main" id="{003CE43A-D4A2-4B46-AFE7-BF8CBEC489DB}"/>
              </a:ext>
            </a:extLst>
          </p:cNvPr>
          <p:cNvSpPr txBox="1">
            <a:spLocks/>
          </p:cNvSpPr>
          <p:nvPr/>
        </p:nvSpPr>
        <p:spPr>
          <a:xfrm>
            <a:off x="613611" y="1491915"/>
            <a:ext cx="6787816" cy="5000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accent5">
                    <a:lumMod val="75000"/>
                  </a:schemeClr>
                </a:solidFill>
              </a:rPr>
              <a:t> </a:t>
            </a:r>
            <a:endParaRPr lang="en-GB" dirty="0">
              <a:solidFill>
                <a:srgbClr val="5B9BD5">
                  <a:lumMod val="75000"/>
                </a:srgbClr>
              </a:solidFill>
            </a:endParaRPr>
          </a:p>
        </p:txBody>
      </p:sp>
      <p:pic>
        <p:nvPicPr>
          <p:cNvPr id="2" name="Picture 1">
            <a:extLst>
              <a:ext uri="{FF2B5EF4-FFF2-40B4-BE49-F238E27FC236}">
                <a16:creationId xmlns:a16="http://schemas.microsoft.com/office/drawing/2014/main" id="{E05F8593-68CB-4574-BFA6-5585D8C725CC}"/>
              </a:ext>
            </a:extLst>
          </p:cNvPr>
          <p:cNvPicPr>
            <a:picLocks noChangeAspect="1"/>
          </p:cNvPicPr>
          <p:nvPr/>
        </p:nvPicPr>
        <p:blipFill>
          <a:blip r:embed="rId3"/>
          <a:stretch>
            <a:fillRect/>
          </a:stretch>
        </p:blipFill>
        <p:spPr>
          <a:xfrm>
            <a:off x="8989841" y="2356234"/>
            <a:ext cx="2706859" cy="1682642"/>
          </a:xfrm>
          <a:prstGeom prst="rect">
            <a:avLst/>
          </a:prstGeom>
        </p:spPr>
      </p:pic>
      <p:pic>
        <p:nvPicPr>
          <p:cNvPr id="9" name="Picture 8">
            <a:extLst>
              <a:ext uri="{FF2B5EF4-FFF2-40B4-BE49-F238E27FC236}">
                <a16:creationId xmlns:a16="http://schemas.microsoft.com/office/drawing/2014/main" id="{295ABD91-1914-4D91-A891-BFB49713D20E}"/>
              </a:ext>
            </a:extLst>
          </p:cNvPr>
          <p:cNvPicPr>
            <a:picLocks noChangeAspect="1"/>
          </p:cNvPicPr>
          <p:nvPr/>
        </p:nvPicPr>
        <p:blipFill>
          <a:blip r:embed="rId4"/>
          <a:stretch>
            <a:fillRect/>
          </a:stretch>
        </p:blipFill>
        <p:spPr>
          <a:xfrm>
            <a:off x="7692339" y="4928800"/>
            <a:ext cx="4004361" cy="1743075"/>
          </a:xfrm>
          <a:prstGeom prst="rect">
            <a:avLst/>
          </a:prstGeom>
        </p:spPr>
      </p:pic>
      <p:sp>
        <p:nvSpPr>
          <p:cNvPr id="4" name="Rectangle 3">
            <a:extLst>
              <a:ext uri="{FF2B5EF4-FFF2-40B4-BE49-F238E27FC236}">
                <a16:creationId xmlns:a16="http://schemas.microsoft.com/office/drawing/2014/main" id="{E1DCBF86-2CEA-40B6-945F-9401DDCDD331}"/>
              </a:ext>
            </a:extLst>
          </p:cNvPr>
          <p:cNvSpPr/>
          <p:nvPr/>
        </p:nvSpPr>
        <p:spPr>
          <a:xfrm>
            <a:off x="426128" y="2228672"/>
            <a:ext cx="8717872" cy="2308324"/>
          </a:xfrm>
          <a:prstGeom prst="rect">
            <a:avLst/>
          </a:prstGeom>
        </p:spPr>
        <p:txBody>
          <a:bodyPr wrap="square">
            <a:spAutoFit/>
          </a:bodyPr>
          <a:lstStyle/>
          <a:p>
            <a:pPr marL="285750" indent="-285750"/>
            <a:r>
              <a:rPr lang="en-GB" sz="2400" dirty="0">
                <a:solidFill>
                  <a:schemeClr val="accent1">
                    <a:lumMod val="75000"/>
                  </a:schemeClr>
                </a:solidFill>
                <a:latin typeface="Calibri" pitchFamily="34" charset="0"/>
              </a:rPr>
              <a:t>    These extra care units can be used independently </a:t>
            </a:r>
          </a:p>
          <a:p>
            <a:pPr marL="285750" indent="-285750"/>
            <a:r>
              <a:rPr lang="en-GB" sz="2400" dirty="0">
                <a:solidFill>
                  <a:schemeClr val="accent1">
                    <a:lumMod val="75000"/>
                  </a:schemeClr>
                </a:solidFill>
                <a:latin typeface="Calibri" pitchFamily="34" charset="0"/>
              </a:rPr>
              <a:t>    - they are just standard dwellings </a:t>
            </a:r>
          </a:p>
          <a:p>
            <a:pPr marL="285750" indent="-285750"/>
            <a:endParaRPr lang="en-GB" sz="2400" dirty="0">
              <a:solidFill>
                <a:schemeClr val="accent1">
                  <a:lumMod val="75000"/>
                </a:schemeClr>
              </a:solidFill>
              <a:latin typeface="Calibri" pitchFamily="34" charset="0"/>
            </a:endParaRPr>
          </a:p>
          <a:p>
            <a:pPr marL="285750" indent="-285750"/>
            <a:r>
              <a:rPr lang="en-GB" sz="2400" dirty="0">
                <a:solidFill>
                  <a:schemeClr val="accent1">
                    <a:lumMod val="75000"/>
                  </a:schemeClr>
                </a:solidFill>
                <a:latin typeface="Calibri" pitchFamily="34" charset="0"/>
              </a:rPr>
              <a:t>	You can get care in standard dwellings  </a:t>
            </a:r>
          </a:p>
          <a:p>
            <a:pPr marL="285750" indent="-285750"/>
            <a:r>
              <a:rPr lang="en-GB" sz="2400" dirty="0">
                <a:solidFill>
                  <a:schemeClr val="accent1">
                    <a:lumMod val="75000"/>
                  </a:schemeClr>
                </a:solidFill>
                <a:latin typeface="Calibri" pitchFamily="34" charset="0"/>
              </a:rPr>
              <a:t>	</a:t>
            </a:r>
          </a:p>
          <a:p>
            <a:pPr marL="285750" indent="-285750"/>
            <a:r>
              <a:rPr lang="en-GB" sz="2400" dirty="0">
                <a:solidFill>
                  <a:schemeClr val="accent1">
                    <a:lumMod val="75000"/>
                  </a:schemeClr>
                </a:solidFill>
                <a:latin typeface="Calibri" pitchFamily="34" charset="0"/>
              </a:rPr>
              <a:t>	Our policy says “</a:t>
            </a:r>
            <a:r>
              <a:rPr lang="en-GB" sz="2400" i="1" dirty="0">
                <a:solidFill>
                  <a:schemeClr val="accent1">
                    <a:lumMod val="75000"/>
                  </a:schemeClr>
                </a:solidFill>
                <a:latin typeface="Calibri" pitchFamily="34" charset="0"/>
              </a:rPr>
              <a:t>all residential developments</a:t>
            </a:r>
            <a:r>
              <a:rPr lang="en-GB" sz="2400" dirty="0">
                <a:solidFill>
                  <a:schemeClr val="accent1">
                    <a:lumMod val="75000"/>
                  </a:schemeClr>
                </a:solidFill>
                <a:latin typeface="Calibri" pitchFamily="34" charset="0"/>
              </a:rPr>
              <a:t>”</a:t>
            </a:r>
            <a:endParaRPr lang="en-GB" dirty="0">
              <a:solidFill>
                <a:schemeClr val="accent1">
                  <a:lumMod val="75000"/>
                </a:schemeClr>
              </a:solidFill>
            </a:endParaRPr>
          </a:p>
        </p:txBody>
      </p:sp>
    </p:spTree>
    <p:extLst>
      <p:ext uri="{BB962C8B-B14F-4D97-AF65-F5344CB8AC3E}">
        <p14:creationId xmlns:p14="http://schemas.microsoft.com/office/powerpoint/2010/main" val="126015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1EF6-1A68-4FA0-9CF5-0575BBB39F62}"/>
              </a:ext>
            </a:extLst>
          </p:cNvPr>
          <p:cNvSpPr>
            <a:spLocks noGrp="1"/>
          </p:cNvSpPr>
          <p:nvPr>
            <p:ph type="title"/>
          </p:nvPr>
        </p:nvSpPr>
        <p:spPr/>
        <p:txBody>
          <a:bodyPr>
            <a:normAutofit/>
          </a:bodyPr>
          <a:lstStyle/>
          <a:p>
            <a:r>
              <a:rPr lang="en-GB" sz="3500" b="1" dirty="0">
                <a:solidFill>
                  <a:schemeClr val="accent1">
                    <a:lumMod val="50000"/>
                  </a:schemeClr>
                </a:solidFill>
              </a:rPr>
              <a:t>Use Class Order</a:t>
            </a:r>
          </a:p>
        </p:txBody>
      </p:sp>
      <p:sp>
        <p:nvSpPr>
          <p:cNvPr id="3" name="Content Placeholder 2">
            <a:extLst>
              <a:ext uri="{FF2B5EF4-FFF2-40B4-BE49-F238E27FC236}">
                <a16:creationId xmlns:a16="http://schemas.microsoft.com/office/drawing/2014/main" id="{F0205933-9985-49DC-B3ED-96693402A6CC}"/>
              </a:ext>
            </a:extLst>
          </p:cNvPr>
          <p:cNvSpPr>
            <a:spLocks noGrp="1"/>
          </p:cNvSpPr>
          <p:nvPr>
            <p:ph idx="1"/>
          </p:nvPr>
        </p:nvSpPr>
        <p:spPr/>
        <p:txBody>
          <a:bodyPr>
            <a:normAutofit fontScale="92500" lnSpcReduction="10000"/>
          </a:bodyPr>
          <a:lstStyle/>
          <a:p>
            <a:r>
              <a:rPr lang="en-GB" dirty="0">
                <a:solidFill>
                  <a:schemeClr val="accent1">
                    <a:lumMod val="75000"/>
                  </a:schemeClr>
                </a:solidFill>
              </a:rPr>
              <a:t>Use for the provision of residential accommodation and care to people in need of care (other than a use within class C3 (dwelling houses)).</a:t>
            </a:r>
          </a:p>
          <a:p>
            <a:pPr marL="0" indent="0">
              <a:buNone/>
            </a:pPr>
            <a:r>
              <a:rPr lang="en-GB" dirty="0">
                <a:solidFill>
                  <a:schemeClr val="accent1">
                    <a:lumMod val="75000"/>
                  </a:schemeClr>
                </a:solidFill>
              </a:rPr>
              <a:t>   Use as a hospital or nursing home.</a:t>
            </a:r>
          </a:p>
          <a:p>
            <a:pPr marL="0" indent="0">
              <a:buNone/>
            </a:pPr>
            <a:r>
              <a:rPr lang="en-GB" dirty="0">
                <a:solidFill>
                  <a:schemeClr val="accent1">
                    <a:lumMod val="75000"/>
                  </a:schemeClr>
                </a:solidFill>
              </a:rPr>
              <a:t>   Use as a residential school, college or training centre.</a:t>
            </a:r>
          </a:p>
          <a:p>
            <a:endParaRPr lang="en-GB" dirty="0">
              <a:solidFill>
                <a:schemeClr val="accent1">
                  <a:lumMod val="75000"/>
                </a:schemeClr>
              </a:solidFill>
            </a:endParaRPr>
          </a:p>
          <a:p>
            <a:r>
              <a:rPr lang="en-GB" dirty="0">
                <a:solidFill>
                  <a:schemeClr val="accent1">
                    <a:lumMod val="75000"/>
                  </a:schemeClr>
                </a:solidFill>
              </a:rPr>
              <a:t>Definition of care </a:t>
            </a:r>
          </a:p>
          <a:p>
            <a:pPr marL="0" indent="0">
              <a:buNone/>
            </a:pPr>
            <a:endParaRPr lang="en-GB" dirty="0">
              <a:solidFill>
                <a:schemeClr val="accent1">
                  <a:lumMod val="75000"/>
                </a:schemeClr>
              </a:solidFill>
            </a:endParaRPr>
          </a:p>
          <a:p>
            <a:pPr marL="0" indent="0">
              <a:buNone/>
            </a:pPr>
            <a:r>
              <a:rPr lang="en-GB" dirty="0">
                <a:solidFill>
                  <a:schemeClr val="accent1">
                    <a:lumMod val="75000"/>
                  </a:schemeClr>
                </a:solidFill>
              </a:rPr>
              <a:t>   “personal care for people in need of such care by reason of old age,</a:t>
            </a:r>
          </a:p>
          <a:p>
            <a:pPr marL="0" indent="0">
              <a:buNone/>
            </a:pPr>
            <a:r>
              <a:rPr lang="en-GB" dirty="0">
                <a:solidFill>
                  <a:schemeClr val="accent1">
                    <a:lumMod val="75000"/>
                  </a:schemeClr>
                </a:solidFill>
              </a:rPr>
              <a:t>    disablement, past or present dependence on alcohol or drugs or past</a:t>
            </a:r>
          </a:p>
          <a:p>
            <a:pPr marL="0" indent="0">
              <a:buNone/>
            </a:pPr>
            <a:r>
              <a:rPr lang="en-GB" dirty="0">
                <a:solidFill>
                  <a:schemeClr val="accent1">
                    <a:lumMod val="75000"/>
                  </a:schemeClr>
                </a:solidFill>
              </a:rPr>
              <a:t>    or present mental disorder…” </a:t>
            </a:r>
          </a:p>
          <a:p>
            <a:endParaRPr lang="en-GB" dirty="0"/>
          </a:p>
        </p:txBody>
      </p:sp>
    </p:spTree>
    <p:extLst>
      <p:ext uri="{BB962C8B-B14F-4D97-AF65-F5344CB8AC3E}">
        <p14:creationId xmlns:p14="http://schemas.microsoft.com/office/powerpoint/2010/main" val="27939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A3E7A267-795F-4041-B276-9FD5FD2DC551}"/>
              </a:ext>
            </a:extLst>
          </p:cNvPr>
          <p:cNvPicPr>
            <a:picLocks noChangeAspect="1"/>
          </p:cNvPicPr>
          <p:nvPr/>
        </p:nvPicPr>
        <p:blipFill>
          <a:blip r:embed="rId3"/>
          <a:stretch>
            <a:fillRect/>
          </a:stretch>
        </p:blipFill>
        <p:spPr>
          <a:xfrm>
            <a:off x="8267700" y="1556910"/>
            <a:ext cx="3673907" cy="5058959"/>
          </a:xfrm>
          <a:prstGeom prst="rect">
            <a:avLst/>
          </a:prstGeom>
        </p:spPr>
      </p:pic>
      <p:sp>
        <p:nvSpPr>
          <p:cNvPr id="7" name="TextBox 6"/>
          <p:cNvSpPr txBox="1"/>
          <p:nvPr/>
        </p:nvSpPr>
        <p:spPr>
          <a:xfrm>
            <a:off x="495300" y="1359956"/>
            <a:ext cx="7125259" cy="5255913"/>
          </a:xfrm>
          <a:prstGeom prst="rect">
            <a:avLst/>
          </a:prstGeom>
        </p:spPr>
        <p:txBody>
          <a:bodyPr vert="horz" lIns="91440" tIns="45720" rIns="91440" bIns="45720" rtlCol="0">
            <a:normAutofit/>
          </a:bodyPr>
          <a:lstStyle/>
          <a:p>
            <a:pPr marL="57150">
              <a:lnSpc>
                <a:spcPct val="90000"/>
              </a:lnSpc>
              <a:spcAft>
                <a:spcPts val="600"/>
              </a:spcAft>
            </a:pPr>
            <a:r>
              <a:rPr lang="en-US" sz="2800" dirty="0">
                <a:solidFill>
                  <a:schemeClr val="accent1">
                    <a:lumMod val="75000"/>
                  </a:schemeClr>
                </a:solidFill>
              </a:rPr>
              <a:t>Very useful recommendations drawing from a range of experts:</a:t>
            </a:r>
          </a:p>
          <a:p>
            <a:pPr marL="57150">
              <a:lnSpc>
                <a:spcPct val="90000"/>
              </a:lnSpc>
              <a:spcAft>
                <a:spcPts val="600"/>
              </a:spcAft>
            </a:pPr>
            <a:endParaRPr lang="en-US" sz="2800" dirty="0">
              <a:solidFill>
                <a:schemeClr val="accent1">
                  <a:lumMod val="75000"/>
                </a:schemeClr>
              </a:solidFill>
            </a:endParaRPr>
          </a:p>
          <a:p>
            <a:pPr marL="57150">
              <a:lnSpc>
                <a:spcPct val="90000"/>
              </a:lnSpc>
              <a:spcAft>
                <a:spcPts val="600"/>
              </a:spcAft>
            </a:pPr>
            <a:r>
              <a:rPr lang="en-GB" sz="2800" dirty="0">
                <a:solidFill>
                  <a:schemeClr val="accent1">
                    <a:lumMod val="75000"/>
                  </a:schemeClr>
                </a:solidFill>
              </a:rPr>
              <a:t>Chapter 3: Housing and Health</a:t>
            </a:r>
          </a:p>
          <a:p>
            <a:pPr marL="57150">
              <a:lnSpc>
                <a:spcPct val="90000"/>
              </a:lnSpc>
              <a:spcAft>
                <a:spcPts val="600"/>
              </a:spcAft>
            </a:pPr>
            <a:r>
              <a:rPr lang="en-GB" sz="2800" dirty="0">
                <a:solidFill>
                  <a:schemeClr val="accent1">
                    <a:lumMod val="75000"/>
                  </a:schemeClr>
                </a:solidFill>
              </a:rPr>
              <a:t>Chapter 4: Staying Put</a:t>
            </a:r>
          </a:p>
          <a:p>
            <a:pPr marL="57150">
              <a:lnSpc>
                <a:spcPct val="90000"/>
              </a:lnSpc>
              <a:spcAft>
                <a:spcPts val="600"/>
              </a:spcAft>
            </a:pPr>
            <a:r>
              <a:rPr lang="en-GB" sz="2800" dirty="0">
                <a:solidFill>
                  <a:schemeClr val="accent1">
                    <a:lumMod val="75000"/>
                  </a:schemeClr>
                </a:solidFill>
              </a:rPr>
              <a:t>Chapter 5: Moving Home</a:t>
            </a:r>
            <a:endParaRPr lang="en-US" sz="2800" dirty="0">
              <a:solidFill>
                <a:schemeClr val="accent1">
                  <a:lumMod val="75000"/>
                </a:schemeClr>
              </a:solidFill>
            </a:endParaRPr>
          </a:p>
          <a:p>
            <a:pPr marL="57150">
              <a:lnSpc>
                <a:spcPct val="90000"/>
              </a:lnSpc>
              <a:spcAft>
                <a:spcPts val="600"/>
              </a:spcAft>
            </a:pPr>
            <a:r>
              <a:rPr lang="en-GB" sz="2800" dirty="0">
                <a:solidFill>
                  <a:schemeClr val="accent1">
                    <a:lumMod val="75000"/>
                  </a:schemeClr>
                </a:solidFill>
              </a:rPr>
              <a:t>Chapter 6: Housing Options</a:t>
            </a:r>
          </a:p>
          <a:p>
            <a:pPr marL="57150">
              <a:lnSpc>
                <a:spcPct val="90000"/>
              </a:lnSpc>
              <a:spcAft>
                <a:spcPts val="600"/>
              </a:spcAft>
            </a:pPr>
            <a:r>
              <a:rPr lang="en-GB" sz="2800" dirty="0">
                <a:solidFill>
                  <a:schemeClr val="accent1">
                    <a:lumMod val="75000"/>
                  </a:schemeClr>
                </a:solidFill>
              </a:rPr>
              <a:t>Chapter 7: Planning &amp; Supply</a:t>
            </a:r>
            <a:endParaRPr lang="en-US" sz="2800" dirty="0">
              <a:solidFill>
                <a:schemeClr val="accent1">
                  <a:lumMod val="75000"/>
                </a:schemeClr>
              </a:solidFill>
            </a:endParaRPr>
          </a:p>
        </p:txBody>
      </p:sp>
      <p:pic>
        <p:nvPicPr>
          <p:cNvPr id="8" name="Picture 7">
            <a:extLst>
              <a:ext uri="{FF2B5EF4-FFF2-40B4-BE49-F238E27FC236}">
                <a16:creationId xmlns:a16="http://schemas.microsoft.com/office/drawing/2014/main" id="{587122E5-C397-44B9-B45B-53776EB53E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93" t="30118" r="13589" b="32078"/>
          <a:stretch/>
        </p:blipFill>
        <p:spPr>
          <a:xfrm>
            <a:off x="8951127" y="112069"/>
            <a:ext cx="3049814" cy="1247887"/>
          </a:xfrm>
          <a:prstGeom prst="rect">
            <a:avLst/>
          </a:prstGeom>
        </p:spPr>
      </p:pic>
      <p:sp>
        <p:nvSpPr>
          <p:cNvPr id="9" name="Title 1">
            <a:extLst>
              <a:ext uri="{FF2B5EF4-FFF2-40B4-BE49-F238E27FC236}">
                <a16:creationId xmlns:a16="http://schemas.microsoft.com/office/drawing/2014/main" id="{0BA6DB80-FB73-44E8-A86D-A69E81EE6947}"/>
              </a:ext>
            </a:extLst>
          </p:cNvPr>
          <p:cNvSpPr>
            <a:spLocks noGrp="1"/>
          </p:cNvSpPr>
          <p:nvPr>
            <p:ph type="title"/>
          </p:nvPr>
        </p:nvSpPr>
        <p:spPr>
          <a:xfrm>
            <a:off x="495300" y="365125"/>
            <a:ext cx="10858500" cy="994831"/>
          </a:xfrm>
        </p:spPr>
        <p:txBody>
          <a:bodyPr>
            <a:normAutofit/>
          </a:bodyPr>
          <a:lstStyle/>
          <a:p>
            <a:r>
              <a:rPr lang="en-GB" sz="3500" b="1" dirty="0">
                <a:solidFill>
                  <a:schemeClr val="accent1">
                    <a:lumMod val="50000"/>
                  </a:schemeClr>
                </a:solidFill>
              </a:rPr>
              <a:t>CLG Select Committee</a:t>
            </a:r>
          </a:p>
        </p:txBody>
      </p:sp>
    </p:spTree>
    <p:extLst>
      <p:ext uri="{BB962C8B-B14F-4D97-AF65-F5344CB8AC3E}">
        <p14:creationId xmlns:p14="http://schemas.microsoft.com/office/powerpoint/2010/main" val="1541367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3A969-0432-46A9-B56E-7AC2E9A90519}"/>
              </a:ext>
            </a:extLst>
          </p:cNvPr>
          <p:cNvSpPr>
            <a:spLocks noGrp="1"/>
          </p:cNvSpPr>
          <p:nvPr>
            <p:ph idx="1"/>
          </p:nvPr>
        </p:nvSpPr>
        <p:spPr>
          <a:xfrm>
            <a:off x="495300" y="1613012"/>
            <a:ext cx="4750097" cy="4499030"/>
          </a:xfrm>
        </p:spPr>
        <p:txBody>
          <a:bodyPr>
            <a:noAutofit/>
          </a:bodyPr>
          <a:lstStyle/>
          <a:p>
            <a:pPr marL="0" indent="0">
              <a:buNone/>
            </a:pPr>
            <a:r>
              <a:rPr lang="en-GB" sz="2000" dirty="0">
                <a:solidFill>
                  <a:schemeClr val="accent1">
                    <a:lumMod val="75000"/>
                  </a:schemeClr>
                </a:solidFill>
              </a:rPr>
              <a:t>The Government recognises respondents’ concerns about the definition being linked to retirement age. </a:t>
            </a:r>
          </a:p>
          <a:p>
            <a:pPr marL="0" indent="0">
              <a:buNone/>
            </a:pPr>
            <a:r>
              <a:rPr lang="en-GB" sz="2000" dirty="0">
                <a:solidFill>
                  <a:schemeClr val="accent1">
                    <a:lumMod val="75000"/>
                  </a:schemeClr>
                </a:solidFill>
              </a:rPr>
              <a:t>Proposal to include: </a:t>
            </a:r>
          </a:p>
          <a:p>
            <a:r>
              <a:rPr lang="en-GB" sz="2000" dirty="0">
                <a:solidFill>
                  <a:schemeClr val="accent1">
                    <a:lumMod val="75000"/>
                  </a:schemeClr>
                </a:solidFill>
              </a:rPr>
              <a:t>Planning for the needs of people seeking to move to more suitable accommodation at an earlier age, enabling them to live independently for longer. </a:t>
            </a:r>
          </a:p>
          <a:p>
            <a:r>
              <a:rPr lang="en-GB" sz="2000" dirty="0">
                <a:solidFill>
                  <a:schemeClr val="accent1">
                    <a:lumMod val="75000"/>
                  </a:schemeClr>
                </a:solidFill>
              </a:rPr>
              <a:t>Preparing guidance for local authorities on how their local development documents should meet the housing needs of older and disabled people in accordance with the requirements of the Neighbourhood Planning Act.</a:t>
            </a:r>
          </a:p>
        </p:txBody>
      </p:sp>
      <p:pic>
        <p:nvPicPr>
          <p:cNvPr id="10" name="Picture 9">
            <a:extLst>
              <a:ext uri="{FF2B5EF4-FFF2-40B4-BE49-F238E27FC236}">
                <a16:creationId xmlns:a16="http://schemas.microsoft.com/office/drawing/2014/main" id="{254BFB8B-AB2A-45B6-B3BC-8552086642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93" t="30118" r="13589" b="32078"/>
          <a:stretch/>
        </p:blipFill>
        <p:spPr>
          <a:xfrm>
            <a:off x="8951127" y="112069"/>
            <a:ext cx="3049814" cy="1247887"/>
          </a:xfrm>
          <a:prstGeom prst="rect">
            <a:avLst/>
          </a:prstGeom>
        </p:spPr>
      </p:pic>
      <p:sp>
        <p:nvSpPr>
          <p:cNvPr id="14" name="Title 1">
            <a:extLst>
              <a:ext uri="{FF2B5EF4-FFF2-40B4-BE49-F238E27FC236}">
                <a16:creationId xmlns:a16="http://schemas.microsoft.com/office/drawing/2014/main" id="{13865D45-2311-43BC-BD2D-14275AE189BB}"/>
              </a:ext>
            </a:extLst>
          </p:cNvPr>
          <p:cNvSpPr>
            <a:spLocks noGrp="1"/>
          </p:cNvSpPr>
          <p:nvPr>
            <p:ph type="title"/>
          </p:nvPr>
        </p:nvSpPr>
        <p:spPr>
          <a:xfrm>
            <a:off x="495300" y="365125"/>
            <a:ext cx="10858500" cy="994831"/>
          </a:xfrm>
        </p:spPr>
        <p:txBody>
          <a:bodyPr>
            <a:normAutofit fontScale="90000"/>
          </a:bodyPr>
          <a:lstStyle/>
          <a:p>
            <a:r>
              <a:rPr lang="en-GB" sz="3500" b="1" dirty="0">
                <a:solidFill>
                  <a:schemeClr val="accent1">
                    <a:lumMod val="50000"/>
                  </a:schemeClr>
                </a:solidFill>
              </a:rPr>
              <a:t>Planning for the Right Homes in the Right Places:</a:t>
            </a:r>
            <a:br>
              <a:rPr lang="en-GB" sz="3500" b="1" dirty="0">
                <a:solidFill>
                  <a:schemeClr val="accent1">
                    <a:lumMod val="50000"/>
                  </a:schemeClr>
                </a:solidFill>
              </a:rPr>
            </a:br>
            <a:r>
              <a:rPr lang="en-GB" sz="3500" b="1" dirty="0">
                <a:solidFill>
                  <a:schemeClr val="accent1">
                    <a:lumMod val="50000"/>
                  </a:schemeClr>
                </a:solidFill>
              </a:rPr>
              <a:t>Government Response, 2018</a:t>
            </a:r>
          </a:p>
        </p:txBody>
      </p:sp>
      <p:sp>
        <p:nvSpPr>
          <p:cNvPr id="15" name="Content Placeholder 2">
            <a:extLst>
              <a:ext uri="{FF2B5EF4-FFF2-40B4-BE49-F238E27FC236}">
                <a16:creationId xmlns:a16="http://schemas.microsoft.com/office/drawing/2014/main" id="{012F4BB4-FF6E-425B-B85F-7FAA83295D50}"/>
              </a:ext>
            </a:extLst>
          </p:cNvPr>
          <p:cNvSpPr txBox="1">
            <a:spLocks/>
          </p:cNvSpPr>
          <p:nvPr/>
        </p:nvSpPr>
        <p:spPr>
          <a:xfrm>
            <a:off x="5765800" y="1825624"/>
            <a:ext cx="5772113" cy="4172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accent1">
                    <a:lumMod val="75000"/>
                  </a:schemeClr>
                </a:solidFill>
              </a:rPr>
              <a:t>Intention to build on existing guidance that sets out how the needs for different types of housing should be addressed and add further information where this would assist with the identification process.</a:t>
            </a:r>
          </a:p>
        </p:txBody>
      </p:sp>
      <p:sp>
        <p:nvSpPr>
          <p:cNvPr id="17" name="TextBox 16">
            <a:extLst>
              <a:ext uri="{FF2B5EF4-FFF2-40B4-BE49-F238E27FC236}">
                <a16:creationId xmlns:a16="http://schemas.microsoft.com/office/drawing/2014/main" id="{ECD4A8BE-7688-4182-A613-55E2F552CF1D}"/>
              </a:ext>
            </a:extLst>
          </p:cNvPr>
          <p:cNvSpPr txBox="1"/>
          <p:nvPr/>
        </p:nvSpPr>
        <p:spPr>
          <a:xfrm>
            <a:off x="7160271" y="6005519"/>
            <a:ext cx="3733800" cy="646331"/>
          </a:xfrm>
          <a:prstGeom prst="rect">
            <a:avLst/>
          </a:prstGeom>
          <a:noFill/>
        </p:spPr>
        <p:txBody>
          <a:bodyPr wrap="square" rtlCol="0">
            <a:spAutoFit/>
          </a:bodyPr>
          <a:lstStyle/>
          <a:p>
            <a:pPr algn="r"/>
            <a:r>
              <a:rPr lang="en-GB" dirty="0"/>
              <a:t>Westbury Fields, Bristol</a:t>
            </a:r>
          </a:p>
          <a:p>
            <a:pPr algn="r"/>
            <a:r>
              <a:rPr lang="en-GB" dirty="0"/>
              <a:t>St Monica Trust Ltd, 2003</a:t>
            </a:r>
          </a:p>
        </p:txBody>
      </p:sp>
      <p:pic>
        <p:nvPicPr>
          <p:cNvPr id="2" name="Picture 1">
            <a:extLst>
              <a:ext uri="{FF2B5EF4-FFF2-40B4-BE49-F238E27FC236}">
                <a16:creationId xmlns:a16="http://schemas.microsoft.com/office/drawing/2014/main" id="{466C8472-D251-4EEB-8831-E2B59C7E390E}"/>
              </a:ext>
            </a:extLst>
          </p:cNvPr>
          <p:cNvPicPr>
            <a:picLocks noChangeAspect="1"/>
          </p:cNvPicPr>
          <p:nvPr/>
        </p:nvPicPr>
        <p:blipFill>
          <a:blip r:embed="rId3"/>
          <a:stretch>
            <a:fillRect/>
          </a:stretch>
        </p:blipFill>
        <p:spPr>
          <a:xfrm>
            <a:off x="6348249" y="3429000"/>
            <a:ext cx="4545822" cy="2539456"/>
          </a:xfrm>
          <a:prstGeom prst="rect">
            <a:avLst/>
          </a:prstGeom>
        </p:spPr>
      </p:pic>
    </p:spTree>
    <p:extLst>
      <p:ext uri="{BB962C8B-B14F-4D97-AF65-F5344CB8AC3E}">
        <p14:creationId xmlns:p14="http://schemas.microsoft.com/office/powerpoint/2010/main" val="2760276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AA042C-4F6E-4418-BF61-23F04CBF3F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93" t="30118" r="13589" b="32078"/>
          <a:stretch/>
        </p:blipFill>
        <p:spPr>
          <a:xfrm>
            <a:off x="8951127" y="112069"/>
            <a:ext cx="3049814" cy="1247887"/>
          </a:xfrm>
          <a:prstGeom prst="rect">
            <a:avLst/>
          </a:prstGeom>
        </p:spPr>
      </p:pic>
      <p:sp>
        <p:nvSpPr>
          <p:cNvPr id="13" name="Title 1">
            <a:extLst>
              <a:ext uri="{FF2B5EF4-FFF2-40B4-BE49-F238E27FC236}">
                <a16:creationId xmlns:a16="http://schemas.microsoft.com/office/drawing/2014/main" id="{3F261924-CE65-43CA-B62F-2E846B20B0ED}"/>
              </a:ext>
            </a:extLst>
          </p:cNvPr>
          <p:cNvSpPr>
            <a:spLocks noGrp="1"/>
          </p:cNvSpPr>
          <p:nvPr>
            <p:ph type="title"/>
          </p:nvPr>
        </p:nvSpPr>
        <p:spPr>
          <a:xfrm>
            <a:off x="495300" y="365125"/>
            <a:ext cx="10858500" cy="994831"/>
          </a:xfrm>
        </p:spPr>
        <p:txBody>
          <a:bodyPr>
            <a:normAutofit/>
          </a:bodyPr>
          <a:lstStyle/>
          <a:p>
            <a:r>
              <a:rPr lang="en-GB" sz="3500" b="1" dirty="0">
                <a:solidFill>
                  <a:schemeClr val="accent1">
                    <a:lumMod val="50000"/>
                  </a:schemeClr>
                </a:solidFill>
              </a:rPr>
              <a:t>National Planning Policy Framework</a:t>
            </a:r>
          </a:p>
        </p:txBody>
      </p:sp>
      <p:pic>
        <p:nvPicPr>
          <p:cNvPr id="15" name="Picture 14">
            <a:extLst>
              <a:ext uri="{FF2B5EF4-FFF2-40B4-BE49-F238E27FC236}">
                <a16:creationId xmlns:a16="http://schemas.microsoft.com/office/drawing/2014/main" id="{0B616DB3-AAC6-40D0-A42C-0F935C646F4C}"/>
              </a:ext>
            </a:extLst>
          </p:cNvPr>
          <p:cNvPicPr>
            <a:picLocks noChangeAspect="1"/>
          </p:cNvPicPr>
          <p:nvPr/>
        </p:nvPicPr>
        <p:blipFill>
          <a:blip r:embed="rId3"/>
          <a:stretch>
            <a:fillRect/>
          </a:stretch>
        </p:blipFill>
        <p:spPr>
          <a:xfrm>
            <a:off x="7517714" y="3987912"/>
            <a:ext cx="3070895" cy="2497649"/>
          </a:xfrm>
          <a:prstGeom prst="rect">
            <a:avLst/>
          </a:prstGeom>
        </p:spPr>
      </p:pic>
      <p:pic>
        <p:nvPicPr>
          <p:cNvPr id="7" name="Picture 6">
            <a:extLst>
              <a:ext uri="{FF2B5EF4-FFF2-40B4-BE49-F238E27FC236}">
                <a16:creationId xmlns:a16="http://schemas.microsoft.com/office/drawing/2014/main" id="{6636B0BF-3B99-4C01-96B5-C58B5423A136}"/>
              </a:ext>
            </a:extLst>
          </p:cNvPr>
          <p:cNvPicPr>
            <a:picLocks noChangeAspect="1"/>
          </p:cNvPicPr>
          <p:nvPr/>
        </p:nvPicPr>
        <p:blipFill>
          <a:blip r:embed="rId4"/>
          <a:stretch>
            <a:fillRect/>
          </a:stretch>
        </p:blipFill>
        <p:spPr>
          <a:xfrm>
            <a:off x="9144000" y="1880334"/>
            <a:ext cx="2746634" cy="3836900"/>
          </a:xfrm>
          <a:prstGeom prst="rect">
            <a:avLst/>
          </a:prstGeom>
        </p:spPr>
      </p:pic>
      <p:sp>
        <p:nvSpPr>
          <p:cNvPr id="9" name="TextBox 8">
            <a:extLst>
              <a:ext uri="{FF2B5EF4-FFF2-40B4-BE49-F238E27FC236}">
                <a16:creationId xmlns:a16="http://schemas.microsoft.com/office/drawing/2014/main" id="{835800BA-8A77-4E1E-9938-F8E96DF9E319}"/>
              </a:ext>
            </a:extLst>
          </p:cNvPr>
          <p:cNvSpPr txBox="1"/>
          <p:nvPr/>
        </p:nvSpPr>
        <p:spPr>
          <a:xfrm>
            <a:off x="495300" y="1359956"/>
            <a:ext cx="7125259" cy="5255913"/>
          </a:xfrm>
          <a:prstGeom prst="rect">
            <a:avLst/>
          </a:prstGeom>
        </p:spPr>
        <p:txBody>
          <a:bodyPr vert="horz" lIns="91440" tIns="45720" rIns="91440" bIns="45720" rtlCol="0">
            <a:normAutofit/>
          </a:bodyPr>
          <a:lstStyle/>
          <a:p>
            <a:pPr marL="57150">
              <a:lnSpc>
                <a:spcPct val="90000"/>
              </a:lnSpc>
              <a:spcAft>
                <a:spcPts val="600"/>
              </a:spcAft>
            </a:pPr>
            <a:r>
              <a:rPr lang="en-GB" sz="2200" dirty="0">
                <a:solidFill>
                  <a:schemeClr val="accent1">
                    <a:lumMod val="75000"/>
                  </a:schemeClr>
                </a:solidFill>
              </a:rPr>
              <a:t>Para. 50: plan for the needs of different groups in the community such as older people</a:t>
            </a:r>
          </a:p>
          <a:p>
            <a:pPr marL="57150">
              <a:lnSpc>
                <a:spcPct val="90000"/>
              </a:lnSpc>
              <a:spcAft>
                <a:spcPts val="600"/>
              </a:spcAft>
            </a:pPr>
            <a:endParaRPr lang="en-GB" sz="2200" dirty="0">
              <a:solidFill>
                <a:schemeClr val="accent1">
                  <a:lumMod val="75000"/>
                </a:schemeClr>
              </a:solidFill>
            </a:endParaRPr>
          </a:p>
          <a:p>
            <a:pPr marL="57150">
              <a:lnSpc>
                <a:spcPct val="90000"/>
              </a:lnSpc>
              <a:spcAft>
                <a:spcPts val="600"/>
              </a:spcAft>
            </a:pPr>
            <a:endParaRPr lang="en-GB" sz="2200" dirty="0">
              <a:solidFill>
                <a:schemeClr val="accent1">
                  <a:lumMod val="75000"/>
                </a:schemeClr>
              </a:solidFill>
            </a:endParaRPr>
          </a:p>
          <a:p>
            <a:pPr marL="57150">
              <a:lnSpc>
                <a:spcPct val="90000"/>
              </a:lnSpc>
              <a:spcAft>
                <a:spcPts val="600"/>
              </a:spcAft>
            </a:pPr>
            <a:endParaRPr lang="en-GB" sz="2200" dirty="0">
              <a:solidFill>
                <a:schemeClr val="accent1">
                  <a:lumMod val="75000"/>
                </a:schemeClr>
              </a:solidFill>
            </a:endParaRPr>
          </a:p>
          <a:p>
            <a:pPr marL="57150">
              <a:lnSpc>
                <a:spcPct val="90000"/>
              </a:lnSpc>
            </a:pPr>
            <a:r>
              <a:rPr lang="en-GB" sz="2200" dirty="0">
                <a:solidFill>
                  <a:schemeClr val="accent1">
                    <a:lumMod val="75000"/>
                  </a:schemeClr>
                </a:solidFill>
              </a:rPr>
              <a:t>Para. 62:  identify the size, type and tenure of </a:t>
            </a:r>
          </a:p>
          <a:p>
            <a:pPr marL="57150">
              <a:lnSpc>
                <a:spcPct val="90000"/>
              </a:lnSpc>
              <a:spcAft>
                <a:spcPts val="600"/>
              </a:spcAft>
            </a:pPr>
            <a:r>
              <a:rPr lang="en-GB" sz="2200" dirty="0">
                <a:solidFill>
                  <a:schemeClr val="accent1">
                    <a:lumMod val="75000"/>
                  </a:schemeClr>
                </a:solidFill>
              </a:rPr>
              <a:t>homes required, including for older people</a:t>
            </a:r>
          </a:p>
          <a:p>
            <a:pPr marL="57150">
              <a:lnSpc>
                <a:spcPct val="90000"/>
              </a:lnSpc>
              <a:spcAft>
                <a:spcPts val="600"/>
              </a:spcAft>
            </a:pPr>
            <a:endParaRPr lang="en-GB" sz="2200" dirty="0">
              <a:solidFill>
                <a:schemeClr val="accent1">
                  <a:lumMod val="75000"/>
                </a:schemeClr>
              </a:solidFill>
            </a:endParaRPr>
          </a:p>
          <a:p>
            <a:pPr marL="57150">
              <a:lnSpc>
                <a:spcPct val="90000"/>
              </a:lnSpc>
              <a:spcAft>
                <a:spcPts val="600"/>
              </a:spcAft>
            </a:pPr>
            <a:r>
              <a:rPr lang="en-GB" sz="2200" dirty="0">
                <a:solidFill>
                  <a:schemeClr val="accent1">
                    <a:lumMod val="50000"/>
                  </a:schemeClr>
                </a:solidFill>
              </a:rPr>
              <a:t>Older people: </a:t>
            </a:r>
            <a:r>
              <a:rPr lang="en-GB" sz="2200" dirty="0">
                <a:solidFill>
                  <a:schemeClr val="accent1">
                    <a:lumMod val="75000"/>
                  </a:schemeClr>
                </a:solidFill>
              </a:rPr>
              <a:t>People over </a:t>
            </a:r>
            <a:r>
              <a:rPr lang="en-GB" sz="2200" u="sng" dirty="0">
                <a:solidFill>
                  <a:schemeClr val="accent1">
                    <a:lumMod val="75000"/>
                  </a:schemeClr>
                </a:solidFill>
              </a:rPr>
              <a:t>or approaching </a:t>
            </a:r>
            <a:r>
              <a:rPr lang="en-GB" sz="2200" dirty="0">
                <a:solidFill>
                  <a:schemeClr val="accent1">
                    <a:lumMod val="75000"/>
                  </a:schemeClr>
                </a:solidFill>
              </a:rPr>
              <a:t>retirement age, including the active, newly-retired through to the very frail elderly; and whose housing needs can encompass accessible, adaptable general needs housing (…) </a:t>
            </a:r>
            <a:r>
              <a:rPr lang="en-GB" sz="2200" u="sng" dirty="0">
                <a:solidFill>
                  <a:schemeClr val="accent1">
                    <a:lumMod val="75000"/>
                  </a:schemeClr>
                </a:solidFill>
              </a:rPr>
              <a:t>through to </a:t>
            </a:r>
            <a:r>
              <a:rPr lang="en-GB" sz="2200" dirty="0">
                <a:solidFill>
                  <a:schemeClr val="accent1">
                    <a:lumMod val="75000"/>
                  </a:schemeClr>
                </a:solidFill>
              </a:rPr>
              <a:t>the full range of retirement and specialised housing for those with support or care needs.</a:t>
            </a:r>
          </a:p>
          <a:p>
            <a:pPr marL="57150">
              <a:lnSpc>
                <a:spcPct val="90000"/>
              </a:lnSpc>
              <a:spcAft>
                <a:spcPts val="600"/>
              </a:spcAft>
            </a:pPr>
            <a:endParaRPr lang="en-US" sz="2400" dirty="0">
              <a:solidFill>
                <a:schemeClr val="accent1">
                  <a:lumMod val="75000"/>
                </a:schemeClr>
              </a:solidFill>
            </a:endParaRPr>
          </a:p>
        </p:txBody>
      </p:sp>
      <p:sp>
        <p:nvSpPr>
          <p:cNvPr id="11" name="Title 1">
            <a:extLst>
              <a:ext uri="{FF2B5EF4-FFF2-40B4-BE49-F238E27FC236}">
                <a16:creationId xmlns:a16="http://schemas.microsoft.com/office/drawing/2014/main" id="{105A3EF3-FDA8-4B1E-B64F-004C312D8124}"/>
              </a:ext>
            </a:extLst>
          </p:cNvPr>
          <p:cNvSpPr txBox="1">
            <a:spLocks/>
          </p:cNvSpPr>
          <p:nvPr/>
        </p:nvSpPr>
        <p:spPr>
          <a:xfrm>
            <a:off x="495300" y="2106781"/>
            <a:ext cx="5075183" cy="9948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dirty="0">
                <a:solidFill>
                  <a:schemeClr val="accent1">
                    <a:lumMod val="50000"/>
                  </a:schemeClr>
                </a:solidFill>
              </a:rPr>
              <a:t>Draft NPPF Changes</a:t>
            </a:r>
          </a:p>
        </p:txBody>
      </p:sp>
    </p:spTree>
    <p:extLst>
      <p:ext uri="{BB962C8B-B14F-4D97-AF65-F5344CB8AC3E}">
        <p14:creationId xmlns:p14="http://schemas.microsoft.com/office/powerpoint/2010/main" val="2655208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2610</TotalTime>
  <Words>1422</Words>
  <Application>Microsoft Office PowerPoint</Application>
  <PresentationFormat>Widescreen</PresentationFormat>
  <Paragraphs>127</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Who are we?</vt:lpstr>
      <vt:lpstr>Planning: some context</vt:lpstr>
      <vt:lpstr>PowerPoint Presentation</vt:lpstr>
      <vt:lpstr>PowerPoint Presentation</vt:lpstr>
      <vt:lpstr>Use Class Order</vt:lpstr>
      <vt:lpstr>CLG Select Committee</vt:lpstr>
      <vt:lpstr>Planning for the Right Homes in the Right Places: Government Response, 2018</vt:lpstr>
      <vt:lpstr>National Planning Policy Framework</vt:lpstr>
      <vt:lpstr>Community Infrastructure Levy (CIL)</vt:lpstr>
      <vt:lpstr>PowerPoint Presentation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Tregay</dc:creator>
  <cp:lastModifiedBy>John Sneddon</cp:lastModifiedBy>
  <cp:revision>209</cp:revision>
  <cp:lastPrinted>2018-03-05T12:58:08Z</cp:lastPrinted>
  <dcterms:created xsi:type="dcterms:W3CDTF">2014-02-12T14:49:09Z</dcterms:created>
  <dcterms:modified xsi:type="dcterms:W3CDTF">2018-03-21T17:03:39Z</dcterms:modified>
</cp:coreProperties>
</file>