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8"/>
  </p:notesMasterIdLst>
  <p:sldIdLst>
    <p:sldId id="257" r:id="rId3"/>
    <p:sldId id="259" r:id="rId4"/>
    <p:sldId id="262" r:id="rId5"/>
    <p:sldId id="260" r:id="rId6"/>
    <p:sldId id="266" r:id="rId7"/>
    <p:sldId id="268" r:id="rId8"/>
    <p:sldId id="267" r:id="rId9"/>
    <p:sldId id="269" r:id="rId10"/>
    <p:sldId id="261" r:id="rId11"/>
    <p:sldId id="270" r:id="rId12"/>
    <p:sldId id="271" r:id="rId13"/>
    <p:sldId id="272" r:id="rId14"/>
    <p:sldId id="27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8B0E-D076-4EE8-A1F4-706821B0C40F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5F081-7D58-4191-BEB2-9C91187C6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1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F748F-42EE-41DE-9D82-68799C4220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32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42367-6043-4ABC-84C1-23A0715661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4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F748F-42EE-41DE-9D82-68799C42205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34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B772-F495-4097-851B-EE3A5622E90A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EEEE-CEC3-4738-9209-9C70B8FF7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B345-CBE5-44E3-8537-6146DC00E71B}" type="datetime1">
              <a:rPr lang="en-GB" smtClean="0"/>
              <a:t>16/03/2018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BD4-D8E1-4BFF-83CB-44A5DD5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78DE-89F9-4EF8-8983-E7FD4986EC73}" type="datetime1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BD4-D8E1-4BFF-83CB-44A5DD5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1480-8EB0-4C7A-B430-EFEB4C5F84C0}" type="datetime1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BD4-D8E1-4BFF-83CB-44A5DD5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2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8D78C-1324-45E2-9EF8-66B5E1C706A3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BD4-D8E1-4BFF-83CB-44A5DD5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DADF-E8EC-4EEE-8658-11839422D7EC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BD4-D8E1-4BFF-83CB-44A5DD5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80F-29B9-4604-996D-F79D351BEC8C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EEEE-CEC3-4738-9209-9C70B8FF7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671-A42C-4BFA-880F-E2D1F058B65C}" type="datetime1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EEEE-CEC3-4738-9209-9C70B8FF7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1B1B-E0EB-4EF7-9F32-942F953C8D49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BD4-D8E1-4BFF-83CB-44A5DD5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F990-35FE-4984-B3D1-3BE8A9EB21F9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BD4-D8E1-4BFF-83CB-44A5DD5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8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65CA-D674-4101-BEFB-E0B3AAD8F049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BD4-D8E1-4BFF-83CB-44A5DD5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3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D1B3-CC43-419D-8EAA-AB226EDDAB42}" type="datetime1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BD4-D8E1-4BFF-83CB-44A5DD5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2669-3FBF-49F0-AACD-62D317367A0D}" type="datetime1">
              <a:rPr lang="en-GB" smtClean="0"/>
              <a:t>16/03/2018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BD4-D8E1-4BFF-83CB-44A5DD5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FA13-24B5-484C-9528-CEB7B57431DB}" type="datetime1">
              <a:rPr lang="en-GB" smtClean="0"/>
              <a:t>16/03/2018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BD4-D8E1-4BFF-83CB-44A5DD5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BC632-7AD8-440B-AA38-CF2F0D96C88A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EEEE-CEC3-4738-9209-9C70B8FF7999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0058"/>
            <a:ext cx="13026956" cy="690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28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930E7-42D0-4EBE-AD1A-9ABE14EB7FF2}" type="datetime1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0BD4-D8E1-4BFF-83CB-44A5DD563B56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2" descr="\\vf_file1.tgp.gp.local\userhome\raphael.o'selle\My Documents\PowerPoint designs RGB\TGP_RGB-122-150-60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9" y="122652"/>
            <a:ext cx="1974353" cy="38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ian.fussey\AppData\Local\Microsoft\Windows\Temporary Internet Files\Content.Outlook\0GGS7K7I\Great homes service long header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56724" y="3102678"/>
            <a:ext cx="6642305" cy="44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1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a.gruse@guinness.org.uk" TargetMode="External"/><Relationship Id="rId2" Type="http://schemas.openxmlformats.org/officeDocument/2006/relationships/hyperlink" Target="mailto:wendy.wells@guinness.org.uk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vf_file1.tgp.gp.local\userhome\raphael.o'selle\Desktop\PowerPo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" y="0"/>
            <a:ext cx="109466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439817" y="373605"/>
            <a:ext cx="5623865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6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  </a:t>
            </a:r>
            <a:endParaRPr lang="en-US" altLang="en-US" sz="2600" dirty="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0606" y="1265828"/>
            <a:ext cx="9183188" cy="39149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Help at the touch of a button – connected communities the Guinness </a:t>
            </a:r>
            <a:r>
              <a:rPr lang="en-GB" sz="4000" dirty="0" smtClean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way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altLang="en-US" sz="2600" dirty="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GB" altLang="en-US" sz="2600" dirty="0" smtClean="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600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600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600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600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600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Wendy Wells, </a:t>
            </a:r>
            <a:r>
              <a:rPr lang="en-US" altLang="en-US" sz="2600" dirty="0" smtClean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Head of Policy and Business Implementation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600" dirty="0" smtClean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Manuela </a:t>
            </a:r>
            <a:r>
              <a:rPr lang="en-US" altLang="en-US" sz="2600" dirty="0" err="1" smtClean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Gruse</a:t>
            </a:r>
            <a:r>
              <a:rPr lang="en-US" altLang="en-US" sz="2600" dirty="0" smtClean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Retirement Living Manager</a:t>
            </a:r>
            <a:endParaRPr lang="en-US" altLang="en-US" sz="2600" dirty="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856" y="90791"/>
            <a:ext cx="1794510" cy="9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mobile support service?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63618"/>
            <a:ext cx="4355869" cy="5588706"/>
          </a:xfrm>
        </p:spPr>
      </p:pic>
      <p:sp>
        <p:nvSpPr>
          <p:cNvPr id="3" name="TextBox 2"/>
          <p:cNvSpPr txBox="1"/>
          <p:nvPr/>
        </p:nvSpPr>
        <p:spPr>
          <a:xfrm>
            <a:off x="6096000" y="972425"/>
            <a:ext cx="4946073" cy="5615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Wellbeing calls and visits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personal alarm providing help at the push of a button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Fall sensors summoning help in a fall is detected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Trained responders in an emergency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for adaptions around the home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Help sourcing health care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Home safety checks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did we set it up?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Heightened awareness of the ever increasing age and frailty of our customers who were not living in sheltered housing or extra care schemes.</a:t>
            </a:r>
          </a:p>
          <a:p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wanted to ensure that those older, frailer customers in general needs properties would receive a similar support to those customers living in specialised housing </a:t>
            </a:r>
          </a:p>
          <a:p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wanted to offer a person centred service to customer which would enable them to stay as independent as possible, for as long as possible in their chosen home</a:t>
            </a:r>
          </a:p>
          <a:p>
            <a:pPr marL="0" indent="0">
              <a:buNone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een to expand our service and include private customers who were not living in Guinness owned homes.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9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did we go about it?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684" y="1172095"/>
            <a:ext cx="11083636" cy="53866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We consulted with existing customers who were served through our hard wired systems and local warden as this service was  becoming financially unsustainable</a:t>
            </a:r>
          </a:p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We designed the purpose of our service and our service offer around customer feedback</a:t>
            </a:r>
          </a:p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GB" sz="35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GB" sz="3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me to fulfil my chosen lifestyle, to be as independent as I can      with the reassurance that if I need your support you are there for me”</a:t>
            </a:r>
            <a:endParaRPr lang="en-GB" sz="35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We offered a more flexible and cost effective service with additional equipment</a:t>
            </a:r>
          </a:p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Initially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set up with the support of Supporting People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 </a:t>
            </a:r>
          </a:p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We partnered with Tunstall Response who offered a cost effective service and were able to serve a larger customer group </a:t>
            </a:r>
          </a:p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We completed a “system intervention” to ensure that the service is customer centred, personal and meets the need of every customer. </a:t>
            </a:r>
          </a:p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We “built” a mobile solution for staff to ensure that admin time in the office is kept to a minimum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3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56" y="698269"/>
            <a:ext cx="5486399" cy="5601578"/>
          </a:xfrm>
        </p:spPr>
      </p:pic>
      <p:sp>
        <p:nvSpPr>
          <p:cNvPr id="3" name="TextBox 2"/>
          <p:cNvSpPr txBox="1"/>
          <p:nvPr/>
        </p:nvSpPr>
        <p:spPr>
          <a:xfrm>
            <a:off x="665017" y="523702"/>
            <a:ext cx="5195455" cy="736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200" dirty="0" smtClean="0"/>
              <a:t>Level of service depends on cost to the individual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200" dirty="0" smtClean="0"/>
              <a:t>Can be as flexible as rental of equipment and 1 visit per year to purchasing equipment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200" dirty="0" smtClean="0"/>
              <a:t>Current breakdown %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200" dirty="0" smtClean="0"/>
              <a:t>Support with funding</a:t>
            </a: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172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764705"/>
            <a:ext cx="8229600" cy="5145435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726575" y="2737257"/>
            <a:ext cx="6186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BD4-D8E1-4BFF-83CB-44A5DD563B5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Our Contact Details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Wendy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Wells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wendy.wells@guinness.org.uk</a:t>
            </a:r>
            <a:endParaRPr lang="en-GB" sz="22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Manuela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Gruse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Manuela.gruse@guinness.org.uk</a:t>
            </a:r>
            <a:endParaRPr lang="en-GB" sz="2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Follow us on Twitter </a:t>
            </a:r>
            <a:r>
              <a:rPr lang="en-GB" sz="2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@GuinnessCare 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@YourGuinness</a:t>
            </a:r>
          </a:p>
          <a:p>
            <a:pPr marL="0" indent="0">
              <a:buNone/>
            </a:pPr>
            <a:endParaRPr lang="en-GB" sz="2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Follow us on Facebook </a:t>
            </a:r>
            <a:r>
              <a:rPr lang="en-GB" sz="2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Guinness Care                                               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Guinness Partnership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BD4-D8E1-4BFF-83CB-44A5DD563B5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X:\Common\CARE AND SUPPORT\GCS Staff Communications - Danielle Schofield\_WORKING FILES\6. Projects\6g. TGP Leadership Presentation (PW) 21 March\3445-snowsfields-exteri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4"/>
          <a:stretch/>
        </p:blipFill>
        <p:spPr bwMode="auto">
          <a:xfrm>
            <a:off x="1593405" y="529823"/>
            <a:ext cx="4291183" cy="302414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X:\Common\CARE AND SUPPORT\GCS Staff Communications - Danielle Schofield\_WORKING FILES\6. Projects\6g. TGP Leadership Presentation (PW) 21 March\edward-guinnes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4"/>
          <a:stretch/>
        </p:blipFill>
        <p:spPr bwMode="auto">
          <a:xfrm>
            <a:off x="5884588" y="518246"/>
            <a:ext cx="4709817" cy="303571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X:\Common\CARE AND SUPPORT\GCS Staff Communications - Danielle Schofield\_WORKING FILES\6d. Projects - Dementia Presentation WW\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"/>
          <a:stretch/>
        </p:blipFill>
        <p:spPr bwMode="auto">
          <a:xfrm>
            <a:off x="1593404" y="3565540"/>
            <a:ext cx="4291184" cy="306633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My Documents\Roadshows17\Stead St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588" y="3553967"/>
            <a:ext cx="4709816" cy="306633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833468" y="2823316"/>
            <a:ext cx="4264711" cy="1238650"/>
          </a:xfrm>
          <a:prstGeom prst="rect">
            <a:avLst/>
          </a:prstGeom>
          <a:solidFill>
            <a:srgbClr val="879637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140,000 Customers</a:t>
            </a:r>
          </a:p>
          <a:p>
            <a:pPr marL="0" indent="0" algn="ctr">
              <a:buNone/>
            </a:pPr>
            <a:r>
              <a:rPr lang="en-US" alt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66,000 Homes</a:t>
            </a:r>
          </a:p>
        </p:txBody>
      </p:sp>
    </p:spTree>
    <p:extLst>
      <p:ext uri="{BB962C8B-B14F-4D97-AF65-F5344CB8AC3E}">
        <p14:creationId xmlns:p14="http://schemas.microsoft.com/office/powerpoint/2010/main" val="25690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65017"/>
            <a:ext cx="8229600" cy="5701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pPr marL="0" indent="0">
              <a:buNone/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Guinness Partnership Vision: We are here to improve people's lives and create possibilities for them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Guinness Care is a charitable subsidiary of The Guinness Partnership Limited (TGPL) delivering a wide range of care and support services enabling people to live as independently as possible.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BD4-D8E1-4BFF-83CB-44A5DD563B56}" type="slidenum">
              <a:rPr lang="en-GB" smtClean="0"/>
              <a:t>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11" y="3933057"/>
            <a:ext cx="3646185" cy="2433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33057"/>
            <a:ext cx="3816424" cy="243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153" y="665019"/>
            <a:ext cx="10324407" cy="546114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Guinness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 Values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GB" sz="24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GB" sz="1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tx1"/>
              </a:buClr>
            </a:pPr>
            <a:r>
              <a:rPr lang="en-GB" sz="2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care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for our customers</a:t>
            </a:r>
          </a:p>
          <a:p>
            <a:pPr marL="0" indent="0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Our care services enable people to choose to </a:t>
            </a:r>
            <a:r>
              <a:rPr lang="en-GB" sz="2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as independently, happily and healthily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as possible</a:t>
            </a:r>
          </a:p>
          <a:p>
            <a:pPr marL="0" indent="0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We want our customers to be able to </a:t>
            </a:r>
            <a:r>
              <a:rPr lang="en-GB" sz="2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how to live their lives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in whichever way each individual chooses</a:t>
            </a:r>
          </a:p>
          <a:p>
            <a:pPr marL="0" indent="0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We believe that </a:t>
            </a:r>
            <a:r>
              <a:rPr lang="en-GB" sz="2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is a service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as well as a response to a need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481" y="463522"/>
            <a:ext cx="2952327" cy="20683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481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475" y="544541"/>
            <a:ext cx="6840760" cy="379783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WHO are we here for? Our current customers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273700" y="6492876"/>
            <a:ext cx="370384" cy="365125"/>
          </a:xfrm>
        </p:spPr>
        <p:txBody>
          <a:bodyPr/>
          <a:lstStyle/>
          <a:p>
            <a:pPr>
              <a:defRPr/>
            </a:pPr>
            <a:fld id="{62F60BD4-D8E1-4BFF-83CB-44A5DD563B56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4713" t="25612" r="5326" b="24426"/>
          <a:stretch/>
        </p:blipFill>
        <p:spPr bwMode="auto">
          <a:xfrm>
            <a:off x="1763627" y="1064717"/>
            <a:ext cx="7933828" cy="2381826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97283" y="3492247"/>
            <a:ext cx="7933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largest age group is 66+ (22% in 2016/17). Even though it’s our largest group, it is lower than the national average by six percentage points. 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8206" y="1064336"/>
            <a:ext cx="331236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 profile over recent years</a:t>
            </a:r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763627" y="4125491"/>
          <a:ext cx="5557564" cy="2734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031">
                  <a:extLst>
                    <a:ext uri="{9D8B030D-6E8A-4147-A177-3AD203B41FA5}">
                      <a16:colId xmlns:a16="http://schemas.microsoft.com/office/drawing/2014/main" val="324630902"/>
                    </a:ext>
                  </a:extLst>
                </a:gridCol>
                <a:gridCol w="1014011">
                  <a:extLst>
                    <a:ext uri="{9D8B030D-6E8A-4147-A177-3AD203B41FA5}">
                      <a16:colId xmlns:a16="http://schemas.microsoft.com/office/drawing/2014/main" val="3620402615"/>
                    </a:ext>
                  </a:extLst>
                </a:gridCol>
                <a:gridCol w="1094298">
                  <a:extLst>
                    <a:ext uri="{9D8B030D-6E8A-4147-A177-3AD203B41FA5}">
                      <a16:colId xmlns:a16="http://schemas.microsoft.com/office/drawing/2014/main" val="3503068387"/>
                    </a:ext>
                  </a:extLst>
                </a:gridCol>
                <a:gridCol w="1240206">
                  <a:extLst>
                    <a:ext uri="{9D8B030D-6E8A-4147-A177-3AD203B41FA5}">
                      <a16:colId xmlns:a16="http://schemas.microsoft.com/office/drawing/2014/main" val="4104897412"/>
                    </a:ext>
                  </a:extLst>
                </a:gridCol>
                <a:gridCol w="1532018">
                  <a:extLst>
                    <a:ext uri="{9D8B030D-6E8A-4147-A177-3AD203B41FA5}">
                      <a16:colId xmlns:a16="http://schemas.microsoft.com/office/drawing/2014/main" val="1315268339"/>
                    </a:ext>
                  </a:extLst>
                </a:gridCol>
              </a:tblGrid>
              <a:tr h="439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 to 15 years (%)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to 64 years (%)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Aged 65 and over (%)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 population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305400"/>
                  </a:ext>
                </a:extLst>
              </a:tr>
              <a:tr h="242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56.2m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extLst>
                  <a:ext uri="{0D108BD9-81ED-4DB2-BD59-A6C34878D82A}">
                    <a16:rowId xmlns:a16="http://schemas.microsoft.com/office/drawing/2014/main" val="2593057951"/>
                  </a:ext>
                </a:extLst>
              </a:tr>
              <a:tr h="242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56.7m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extLst>
                  <a:ext uri="{0D108BD9-81ED-4DB2-BD59-A6C34878D82A}">
                    <a16:rowId xmlns:a16="http://schemas.microsoft.com/office/drawing/2014/main" val="4119936641"/>
                  </a:ext>
                </a:extLst>
              </a:tr>
              <a:tr h="242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58.1m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extLst>
                  <a:ext uri="{0D108BD9-81ED-4DB2-BD59-A6C34878D82A}">
                    <a16:rowId xmlns:a16="http://schemas.microsoft.com/office/drawing/2014/main" val="3375602396"/>
                  </a:ext>
                </a:extLst>
              </a:tr>
              <a:tr h="242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60.9m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extLst>
                  <a:ext uri="{0D108BD9-81ED-4DB2-BD59-A6C34878D82A}">
                    <a16:rowId xmlns:a16="http://schemas.microsoft.com/office/drawing/2014/main" val="157919920"/>
                  </a:ext>
                </a:extLst>
              </a:tr>
              <a:tr h="242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65.6m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extLst>
                  <a:ext uri="{0D108BD9-81ED-4DB2-BD59-A6C34878D82A}">
                    <a16:rowId xmlns:a16="http://schemas.microsoft.com/office/drawing/2014/main" val="817284135"/>
                  </a:ext>
                </a:extLst>
              </a:tr>
              <a:tr h="242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en-GB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18.8</a:t>
                      </a:r>
                      <a:endParaRPr lang="en-GB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60.7</a:t>
                      </a:r>
                      <a:endParaRPr lang="en-GB" sz="1200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  <a:endParaRPr lang="en-GB" sz="1200" b="1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69.8m</a:t>
                      </a:r>
                      <a:endParaRPr lang="en-GB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extLst>
                  <a:ext uri="{0D108BD9-81ED-4DB2-BD59-A6C34878D82A}">
                    <a16:rowId xmlns:a16="http://schemas.microsoft.com/office/drawing/2014/main" val="14676664"/>
                  </a:ext>
                </a:extLst>
              </a:tr>
              <a:tr h="242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2036</a:t>
                      </a:r>
                      <a:endParaRPr lang="en-GB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</a:t>
                      </a:r>
                      <a:endParaRPr lang="en-GB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58.2</a:t>
                      </a:r>
                      <a:endParaRPr lang="en-GB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23.9</a:t>
                      </a:r>
                      <a:endParaRPr lang="en-GB" sz="12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73.4m</a:t>
                      </a:r>
                      <a:endParaRPr lang="en-GB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extLst>
                  <a:ext uri="{0D108BD9-81ED-4DB2-BD59-A6C34878D82A}">
                    <a16:rowId xmlns:a16="http://schemas.microsoft.com/office/drawing/2014/main" val="3183453860"/>
                  </a:ext>
                </a:extLst>
              </a:tr>
              <a:tr h="242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2046</a:t>
                      </a:r>
                      <a:endParaRPr lang="en-GB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</a:t>
                      </a:r>
                      <a:endParaRPr lang="en-GB" sz="1200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57.7</a:t>
                      </a:r>
                      <a:endParaRPr lang="en-GB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24.7</a:t>
                      </a:r>
                      <a:endParaRPr lang="en-GB" sz="1200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76.3m</a:t>
                      </a:r>
                      <a:endParaRPr lang="en-GB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/>
                </a:tc>
                <a:extLst>
                  <a:ext uri="{0D108BD9-81ED-4DB2-BD59-A6C34878D82A}">
                    <a16:rowId xmlns:a16="http://schemas.microsoft.com/office/drawing/2014/main" val="288568703"/>
                  </a:ext>
                </a:extLst>
              </a:tr>
              <a:tr h="19269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Source: Office for National Statistics </a:t>
                      </a:r>
                      <a:endParaRPr lang="en-GB" sz="9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5522" marB="1184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61873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588569" y="4153529"/>
            <a:ext cx="2607841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big leap in age is forecast to come between now and 2036.</a:t>
            </a:r>
          </a:p>
          <a:p>
            <a:pPr>
              <a:spcAft>
                <a:spcPts val="100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Crudely applying that to Guinness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customers means we will have about 10,000 more over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65’s</a:t>
            </a:r>
            <a:endParaRPr lang="en-GB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601111" y="1101155"/>
            <a:ext cx="1008112" cy="234577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764704"/>
            <a:ext cx="822960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Age Structure of UK Population </a:t>
            </a: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Mid-2014 and mid-2039</a:t>
            </a: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(Source – Office for National Statistics)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648" y="1556792"/>
            <a:ext cx="4738707" cy="44101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0BD4-D8E1-4BFF-83CB-44A5DD563B5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9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567159"/>
            <a:ext cx="9152313" cy="490066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Huge challenges in care – the broad market position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" y="1484313"/>
            <a:ext cx="8630844" cy="5090884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554480" y="987635"/>
            <a:ext cx="4560571" cy="4629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reminder of challenges and needs:</a:t>
            </a:r>
          </a:p>
          <a:p>
            <a:pPr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7C84C-D601-4284-A15A-552FA2AC62E1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15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6" y="457201"/>
            <a:ext cx="4785207" cy="114300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life expectancy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Vastly improved life expectancy, one of the great triumphs of the last century, looks set to be one of great challenges of this one.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2015 and 2020,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general population is expected to rise 3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0" indent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- aged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over 65 are expected to increase by 12% (1.1 million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- aged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over 85 by 18% (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300,000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- centenarians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by 40% (7,000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Cheshire West and Chester has a higher proportion of older residents than the England average with 19.9% of our population aged 65 or over compared to the England figure of 17.3%.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proportion is forecast to increase over the next ten years to 23.5%. In other words, around one in five people are currently aged 65 or over, by 2023 we forecast this will be closer to one in four.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 – </a:t>
            </a: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Parliament.uk)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8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23851" y="658905"/>
            <a:ext cx="8961121" cy="597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733</Words>
  <Application>Microsoft Office PowerPoint</Application>
  <PresentationFormat>Widescreen</PresentationFormat>
  <Paragraphs>168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Times New Roman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WHO are we here for? Our current customers</vt:lpstr>
      <vt:lpstr>PowerPoint Presentation</vt:lpstr>
      <vt:lpstr>Huge challenges in care – the broad market position</vt:lpstr>
      <vt:lpstr>Improved life expectancy</vt:lpstr>
      <vt:lpstr>PowerPoint Presentation</vt:lpstr>
      <vt:lpstr>What is the mobile support service?</vt:lpstr>
      <vt:lpstr>Why did we set it up?</vt:lpstr>
      <vt:lpstr>How did we go about it?</vt:lpstr>
      <vt:lpstr>PowerPoint Presentation</vt:lpstr>
      <vt:lpstr>PowerPoint Presentation</vt:lpstr>
      <vt:lpstr>Our Contact Details </vt:lpstr>
    </vt:vector>
  </TitlesOfParts>
  <Company>The Guinness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Nelson, Vicky</dc:creator>
  <cp:lastModifiedBy>Wells, Wendy</cp:lastModifiedBy>
  <cp:revision>23</cp:revision>
  <dcterms:created xsi:type="dcterms:W3CDTF">2018-03-02T11:10:41Z</dcterms:created>
  <dcterms:modified xsi:type="dcterms:W3CDTF">2018-03-16T11:34:03Z</dcterms:modified>
</cp:coreProperties>
</file>