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slideLayouts/slideLayout89.xml" ContentType="application/vnd.openxmlformats-officedocument.presentationml.slide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20" r:id="rId3"/>
    <p:sldMasterId id="2147483774" r:id="rId4"/>
    <p:sldMasterId id="2147483788" r:id="rId5"/>
  </p:sldMasterIdLst>
  <p:notesMasterIdLst>
    <p:notesMasterId r:id="rId24"/>
  </p:notesMasterIdLst>
  <p:sldIdLst>
    <p:sldId id="256" r:id="rId6"/>
    <p:sldId id="268" r:id="rId7"/>
    <p:sldId id="296" r:id="rId8"/>
    <p:sldId id="293" r:id="rId9"/>
    <p:sldId id="272" r:id="rId10"/>
    <p:sldId id="29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5" r:id="rId20"/>
    <p:sldId id="270" r:id="rId21"/>
    <p:sldId id="294" r:id="rId22"/>
    <p:sldId id="25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3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/>
      <dgm:spPr/>
      <dgm:t>
        <a:bodyPr/>
        <a:lstStyle/>
        <a:p>
          <a:pPr rtl="0"/>
          <a:r>
            <a:rPr lang="en-GB" dirty="0" smtClean="0"/>
            <a:t>Commitment to a devolved operating model that values the Court Manager service</a:t>
          </a:r>
          <a:endParaRPr lang="en-GB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DE146220-4A40-4411-ADFA-40631CCA764F}">
      <dgm:prSet/>
      <dgm:spPr/>
      <dgm:t>
        <a:bodyPr/>
        <a:lstStyle/>
        <a:p>
          <a:pPr algn="l" rtl="0"/>
          <a:r>
            <a:rPr lang="en-GB" dirty="0" smtClean="0"/>
            <a:t>Using technology to enable mobile working that is more responsive </a:t>
          </a:r>
          <a:endParaRPr lang="en-GB" dirty="0"/>
        </a:p>
      </dgm:t>
    </dgm:pt>
    <dgm:pt modelId="{6BB5BB5A-D652-4B04-9760-EB54DD9B1380}" type="parTrans" cxnId="{E8E6DC7D-16EC-438F-A755-41470AD7E44D}">
      <dgm:prSet/>
      <dgm:spPr/>
      <dgm:t>
        <a:bodyPr/>
        <a:lstStyle/>
        <a:p>
          <a:endParaRPr lang="en-GB"/>
        </a:p>
      </dgm:t>
    </dgm:pt>
    <dgm:pt modelId="{12F90C75-315D-4EC4-AEA3-067B70A9992B}" type="sibTrans" cxnId="{E8E6DC7D-16EC-438F-A755-41470AD7E44D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2" custScaleX="73564" custScaleY="53464" custLinFactNeighborX="2571" custLinFactNeighborY="101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2" custScaleX="83568" custScaleY="59167" custLinFactNeighborX="30187" custLinFactNeighborY="173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A62B11F-0D61-4EFA-AA39-E3A9D5AF6CE0}" type="pres">
      <dgm:prSet presAssocID="{1AEDF014-DD85-4A13-80BC-E3655D6E017C}" presName="sibTrans" presStyleCnt="0"/>
      <dgm:spPr/>
    </dgm:pt>
    <dgm:pt modelId="{CFAD82FA-F900-43DC-8A7E-B79F27CE29C0}" type="pres">
      <dgm:prSet presAssocID="{DE146220-4A40-4411-ADFA-40631CCA764F}" presName="comp" presStyleCnt="0"/>
      <dgm:spPr/>
    </dgm:pt>
    <dgm:pt modelId="{BC0AEFEA-BD51-441A-8CBE-E7597B23B7CE}" type="pres">
      <dgm:prSet presAssocID="{DE146220-4A40-4411-ADFA-40631CCA764F}" presName="rect2" presStyleLbl="node1" presStyleIdx="1" presStyleCnt="2" custScaleX="74227" custScaleY="80508" custLinFactNeighborX="6049" custLinFactNeighborY="23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AF645-9DF3-4C37-9C51-04C2FE67B2CB}" type="pres">
      <dgm:prSet presAssocID="{DE146220-4A40-4411-ADFA-40631CCA764F}" presName="rect1" presStyleLbl="lnNode1" presStyleIdx="1" presStyleCnt="2"/>
      <dgm:spPr/>
      <dgm:t>
        <a:bodyPr/>
        <a:lstStyle/>
        <a:p>
          <a:endParaRPr lang="en-GB"/>
        </a:p>
      </dgm:t>
    </dgm:pt>
  </dgm:ptLst>
  <dgm:cxnLst>
    <dgm:cxn modelId="{5B6946D5-74C9-40DA-A190-7AF9F367F4FD}" type="presOf" srcId="{DE146220-4A40-4411-ADFA-40631CCA764F}" destId="{BC0AEFEA-BD51-441A-8CBE-E7597B23B7CE}" srcOrd="0" destOrd="0" presId="urn:microsoft.com/office/officeart/2008/layout/AlternatingPictureBlocks"/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E8E6DC7D-16EC-438F-A755-41470AD7E44D}" srcId="{33E534BE-6767-41A8-8177-F1D14AE8CE5D}" destId="{DE146220-4A40-4411-ADFA-40631CCA764F}" srcOrd="1" destOrd="0" parTransId="{6BB5BB5A-D652-4B04-9760-EB54DD9B1380}" sibTransId="{12F90C75-315D-4EC4-AEA3-067B70A9992B}"/>
    <dgm:cxn modelId="{7B7CFCDF-1D17-4A28-81F4-B160B04D6360}" type="presOf" srcId="{33E534BE-6767-41A8-8177-F1D14AE8CE5D}" destId="{920A8C08-0C7D-477A-B9CF-BBF9D80FFDE6}" srcOrd="0" destOrd="0" presId="urn:microsoft.com/office/officeart/2008/layout/AlternatingPictureBlocks"/>
    <dgm:cxn modelId="{C4AE4E34-7FE4-4ADF-A8AC-B23ADBEE355B}" type="presOf" srcId="{A798CA12-D095-412E-85CF-8B9BE15B314F}" destId="{13BC3BB8-C4D1-4AAA-AD6E-30C6AEB1F96D}" srcOrd="0" destOrd="0" presId="urn:microsoft.com/office/officeart/2008/layout/AlternatingPictureBlocks"/>
    <dgm:cxn modelId="{9283D3D9-7A3D-4822-8C6B-9B2C83750ABD}" type="presParOf" srcId="{920A8C08-0C7D-477A-B9CF-BBF9D80FFDE6}" destId="{2478264C-A7E1-41E2-97D7-DB5D101EE608}" srcOrd="0" destOrd="0" presId="urn:microsoft.com/office/officeart/2008/layout/AlternatingPictureBlocks"/>
    <dgm:cxn modelId="{C8B80FFF-8CEA-4D9F-9FEA-D90F2F7A6BC1}" type="presParOf" srcId="{2478264C-A7E1-41E2-97D7-DB5D101EE608}" destId="{13BC3BB8-C4D1-4AAA-AD6E-30C6AEB1F96D}" srcOrd="0" destOrd="0" presId="urn:microsoft.com/office/officeart/2008/layout/AlternatingPictureBlocks"/>
    <dgm:cxn modelId="{26A840F7-FC9C-4259-879A-CAC126EF85A1}" type="presParOf" srcId="{2478264C-A7E1-41E2-97D7-DB5D101EE608}" destId="{200B3169-C721-4983-A79B-47FFA59A5543}" srcOrd="1" destOrd="0" presId="urn:microsoft.com/office/officeart/2008/layout/AlternatingPictureBlocks"/>
    <dgm:cxn modelId="{9A78C9BC-7FC5-4624-92F3-932D4168F592}" type="presParOf" srcId="{920A8C08-0C7D-477A-B9CF-BBF9D80FFDE6}" destId="{8A62B11F-0D61-4EFA-AA39-E3A9D5AF6CE0}" srcOrd="1" destOrd="0" presId="urn:microsoft.com/office/officeart/2008/layout/AlternatingPictureBlocks"/>
    <dgm:cxn modelId="{8F0A1A6B-C0EC-4D79-A0FC-1E0F60B46151}" type="presParOf" srcId="{920A8C08-0C7D-477A-B9CF-BBF9D80FFDE6}" destId="{CFAD82FA-F900-43DC-8A7E-B79F27CE29C0}" srcOrd="2" destOrd="0" presId="urn:microsoft.com/office/officeart/2008/layout/AlternatingPictureBlocks"/>
    <dgm:cxn modelId="{E4FA6386-3A94-4E79-BD5C-D52F1ECDC9E4}" type="presParOf" srcId="{CFAD82FA-F900-43DC-8A7E-B79F27CE29C0}" destId="{BC0AEFEA-BD51-441A-8CBE-E7597B23B7CE}" srcOrd="0" destOrd="0" presId="urn:microsoft.com/office/officeart/2008/layout/AlternatingPictureBlocks"/>
    <dgm:cxn modelId="{A1E92CD4-D99F-4984-A123-671BC362E018}" type="presParOf" srcId="{CFAD82FA-F900-43DC-8A7E-B79F27CE29C0}" destId="{E49AF645-9DF3-4C37-9C51-04C2FE67B2C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/>
      <dgm:spPr/>
      <dgm:t>
        <a:bodyPr/>
        <a:lstStyle/>
        <a:p>
          <a:pPr rtl="0"/>
          <a:r>
            <a:rPr lang="en-GB" dirty="0" smtClean="0"/>
            <a:t>Refresh core housing, asset management and finance systems</a:t>
          </a:r>
          <a:endParaRPr lang="en-GB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DE146220-4A40-4411-ADFA-40631CCA764F}">
      <dgm:prSet/>
      <dgm:spPr/>
      <dgm:t>
        <a:bodyPr/>
        <a:lstStyle/>
        <a:p>
          <a:pPr algn="l" rtl="0"/>
          <a:r>
            <a:rPr lang="en-GB" dirty="0" smtClean="0"/>
            <a:t>PEBBLES</a:t>
          </a:r>
          <a:endParaRPr lang="en-GB" dirty="0"/>
        </a:p>
      </dgm:t>
    </dgm:pt>
    <dgm:pt modelId="{6BB5BB5A-D652-4B04-9760-EB54DD9B1380}" type="parTrans" cxnId="{E8E6DC7D-16EC-438F-A755-41470AD7E44D}">
      <dgm:prSet/>
      <dgm:spPr/>
      <dgm:t>
        <a:bodyPr/>
        <a:lstStyle/>
        <a:p>
          <a:endParaRPr lang="en-GB"/>
        </a:p>
      </dgm:t>
    </dgm:pt>
    <dgm:pt modelId="{12F90C75-315D-4EC4-AEA3-067B70A9992B}" type="sibTrans" cxnId="{E8E6DC7D-16EC-438F-A755-41470AD7E44D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rtl="0"/>
          <a:endParaRPr lang="en-GB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2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2" custScaleX="147497" custScaleY="143140" custLinFactNeighborX="15681" custLinFactNeighborY="-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A62B11F-0D61-4EFA-AA39-E3A9D5AF6CE0}" type="pres">
      <dgm:prSet presAssocID="{1AEDF014-DD85-4A13-80BC-E3655D6E017C}" presName="sibTrans" presStyleCnt="0"/>
      <dgm:spPr/>
    </dgm:pt>
    <dgm:pt modelId="{CFAD82FA-F900-43DC-8A7E-B79F27CE29C0}" type="pres">
      <dgm:prSet presAssocID="{DE146220-4A40-4411-ADFA-40631CCA764F}" presName="comp" presStyleCnt="0"/>
      <dgm:spPr/>
    </dgm:pt>
    <dgm:pt modelId="{BC0AEFEA-BD51-441A-8CBE-E7597B23B7CE}" type="pres">
      <dgm:prSet presAssocID="{DE146220-4A40-4411-ADFA-40631CCA764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AF645-9DF3-4C37-9C51-04C2FE67B2CB}" type="pres">
      <dgm:prSet presAssocID="{DE146220-4A40-4411-ADFA-40631CCA764F}" presName="rect1" presStyleLbl="lnNode1" presStyleIdx="1" presStyleCnt="2"/>
      <dgm:spPr/>
      <dgm:t>
        <a:bodyPr/>
        <a:lstStyle/>
        <a:p>
          <a:endParaRPr lang="en-GB"/>
        </a:p>
      </dgm:t>
    </dgm:pt>
  </dgm:ptLst>
  <dgm:cxnLst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3B7665C9-28C3-4244-AD5B-A756B5DABC39}" type="presOf" srcId="{A798CA12-D095-412E-85CF-8B9BE15B314F}" destId="{13BC3BB8-C4D1-4AAA-AD6E-30C6AEB1F96D}" srcOrd="0" destOrd="0" presId="urn:microsoft.com/office/officeart/2008/layout/AlternatingPictureBlocks"/>
    <dgm:cxn modelId="{E267EA90-0D28-42CE-A218-7C3756CD0B7D}" type="presOf" srcId="{33E534BE-6767-41A8-8177-F1D14AE8CE5D}" destId="{920A8C08-0C7D-477A-B9CF-BBF9D80FFDE6}" srcOrd="0" destOrd="0" presId="urn:microsoft.com/office/officeart/2008/layout/AlternatingPictureBlocks"/>
    <dgm:cxn modelId="{E8E6DC7D-16EC-438F-A755-41470AD7E44D}" srcId="{33E534BE-6767-41A8-8177-F1D14AE8CE5D}" destId="{DE146220-4A40-4411-ADFA-40631CCA764F}" srcOrd="1" destOrd="0" parTransId="{6BB5BB5A-D652-4B04-9760-EB54DD9B1380}" sibTransId="{12F90C75-315D-4EC4-AEA3-067B70A9992B}"/>
    <dgm:cxn modelId="{4EE98B56-EF44-4FF8-995C-81E40A6B2A53}" type="presOf" srcId="{DE146220-4A40-4411-ADFA-40631CCA764F}" destId="{BC0AEFEA-BD51-441A-8CBE-E7597B23B7CE}" srcOrd="0" destOrd="0" presId="urn:microsoft.com/office/officeart/2008/layout/AlternatingPictureBlocks"/>
    <dgm:cxn modelId="{DBD4E5DF-A768-4A5D-8D82-94D28F74D98B}" type="presOf" srcId="{FA9189F2-EADF-4B19-A78B-15D16C155995}" destId="{13BC3BB8-C4D1-4AAA-AD6E-30C6AEB1F96D}" srcOrd="0" destOrd="1" presId="urn:microsoft.com/office/officeart/2008/layout/AlternatingPictureBlocks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78B45597-47AB-4212-A496-A872A57D693C}" type="presParOf" srcId="{920A8C08-0C7D-477A-B9CF-BBF9D80FFDE6}" destId="{2478264C-A7E1-41E2-97D7-DB5D101EE608}" srcOrd="0" destOrd="0" presId="urn:microsoft.com/office/officeart/2008/layout/AlternatingPictureBlocks"/>
    <dgm:cxn modelId="{B7D8D264-B1EB-455B-9B2D-4DE16CA13E6A}" type="presParOf" srcId="{2478264C-A7E1-41E2-97D7-DB5D101EE608}" destId="{13BC3BB8-C4D1-4AAA-AD6E-30C6AEB1F96D}" srcOrd="0" destOrd="0" presId="urn:microsoft.com/office/officeart/2008/layout/AlternatingPictureBlocks"/>
    <dgm:cxn modelId="{57F91D5A-A6B9-431E-8331-91BF2362F5FD}" type="presParOf" srcId="{2478264C-A7E1-41E2-97D7-DB5D101EE608}" destId="{200B3169-C721-4983-A79B-47FFA59A5543}" srcOrd="1" destOrd="0" presId="urn:microsoft.com/office/officeart/2008/layout/AlternatingPictureBlocks"/>
    <dgm:cxn modelId="{525E29EB-C4A5-4250-B4B2-5CAD292FC651}" type="presParOf" srcId="{920A8C08-0C7D-477A-B9CF-BBF9D80FFDE6}" destId="{8A62B11F-0D61-4EFA-AA39-E3A9D5AF6CE0}" srcOrd="1" destOrd="0" presId="urn:microsoft.com/office/officeart/2008/layout/AlternatingPictureBlocks"/>
    <dgm:cxn modelId="{DB39942A-84B7-4174-8EA2-219541606182}" type="presParOf" srcId="{920A8C08-0C7D-477A-B9CF-BBF9D80FFDE6}" destId="{CFAD82FA-F900-43DC-8A7E-B79F27CE29C0}" srcOrd="2" destOrd="0" presId="urn:microsoft.com/office/officeart/2008/layout/AlternatingPictureBlocks"/>
    <dgm:cxn modelId="{C36988E1-95BB-44C7-8C34-56336A099C3F}" type="presParOf" srcId="{CFAD82FA-F900-43DC-8A7E-B79F27CE29C0}" destId="{BC0AEFEA-BD51-441A-8CBE-E7597B23B7CE}" srcOrd="0" destOrd="0" presId="urn:microsoft.com/office/officeart/2008/layout/AlternatingPictureBlocks"/>
    <dgm:cxn modelId="{43505010-1A91-46A5-8725-92ABB02D67CA}" type="presParOf" srcId="{CFAD82FA-F900-43DC-8A7E-B79F27CE29C0}" destId="{E49AF645-9DF3-4C37-9C51-04C2FE67B2C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/>
      <dgm:spPr/>
      <dgm:t>
        <a:bodyPr/>
        <a:lstStyle/>
        <a:p>
          <a:pPr rtl="0"/>
          <a:r>
            <a:rPr lang="en-GB" dirty="0" smtClean="0"/>
            <a:t>Digital inclusion for residents, helping them access services</a:t>
          </a:r>
          <a:endParaRPr lang="en-GB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DE146220-4A40-4411-ADFA-40631CCA764F}">
      <dgm:prSet/>
      <dgm:spPr/>
      <dgm:t>
        <a:bodyPr/>
        <a:lstStyle/>
        <a:p>
          <a:pPr algn="l" rtl="0"/>
          <a:r>
            <a:rPr lang="en-GB" dirty="0" smtClean="0"/>
            <a:t>Resident self serve option via website: in scope for PEBBLES</a:t>
          </a:r>
          <a:endParaRPr lang="en-GB" dirty="0"/>
        </a:p>
      </dgm:t>
    </dgm:pt>
    <dgm:pt modelId="{6BB5BB5A-D652-4B04-9760-EB54DD9B1380}" type="parTrans" cxnId="{E8E6DC7D-16EC-438F-A755-41470AD7E44D}">
      <dgm:prSet/>
      <dgm:spPr/>
      <dgm:t>
        <a:bodyPr/>
        <a:lstStyle/>
        <a:p>
          <a:endParaRPr lang="en-GB"/>
        </a:p>
      </dgm:t>
    </dgm:pt>
    <dgm:pt modelId="{12F90C75-315D-4EC4-AEA3-067B70A9992B}" type="sibTrans" cxnId="{E8E6DC7D-16EC-438F-A755-41470AD7E44D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rtl="0"/>
          <a:endParaRPr lang="en-GB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2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2" custScaleX="147497" custScaleY="143140" custLinFactNeighborX="15681" custLinFactNeighborY="-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A62B11F-0D61-4EFA-AA39-E3A9D5AF6CE0}" type="pres">
      <dgm:prSet presAssocID="{1AEDF014-DD85-4A13-80BC-E3655D6E017C}" presName="sibTrans" presStyleCnt="0"/>
      <dgm:spPr/>
    </dgm:pt>
    <dgm:pt modelId="{CFAD82FA-F900-43DC-8A7E-B79F27CE29C0}" type="pres">
      <dgm:prSet presAssocID="{DE146220-4A40-4411-ADFA-40631CCA764F}" presName="comp" presStyleCnt="0"/>
      <dgm:spPr/>
    </dgm:pt>
    <dgm:pt modelId="{BC0AEFEA-BD51-441A-8CBE-E7597B23B7CE}" type="pres">
      <dgm:prSet presAssocID="{DE146220-4A40-4411-ADFA-40631CCA764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AF645-9DF3-4C37-9C51-04C2FE67B2CB}" type="pres">
      <dgm:prSet presAssocID="{DE146220-4A40-4411-ADFA-40631CCA764F}" presName="rect1" presStyleLbl="lnNode1" presStyleIdx="1" presStyleCnt="2"/>
      <dgm:spPr/>
      <dgm:t>
        <a:bodyPr/>
        <a:lstStyle/>
        <a:p>
          <a:endParaRPr lang="en-GB"/>
        </a:p>
      </dgm:t>
    </dgm:pt>
  </dgm:ptLst>
  <dgm:cxnLst>
    <dgm:cxn modelId="{23E21FDA-3B39-474A-BD35-2700BE785DB7}" type="presOf" srcId="{A798CA12-D095-412E-85CF-8B9BE15B314F}" destId="{13BC3BB8-C4D1-4AAA-AD6E-30C6AEB1F96D}" srcOrd="0" destOrd="0" presId="urn:microsoft.com/office/officeart/2008/layout/AlternatingPictureBlocks"/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52645AA8-F745-4889-ACCE-CBE82DDFF379}" type="presOf" srcId="{FA9189F2-EADF-4B19-A78B-15D16C155995}" destId="{13BC3BB8-C4D1-4AAA-AD6E-30C6AEB1F96D}" srcOrd="0" destOrd="1" presId="urn:microsoft.com/office/officeart/2008/layout/AlternatingPictureBlocks"/>
    <dgm:cxn modelId="{E8E6DC7D-16EC-438F-A755-41470AD7E44D}" srcId="{33E534BE-6767-41A8-8177-F1D14AE8CE5D}" destId="{DE146220-4A40-4411-ADFA-40631CCA764F}" srcOrd="1" destOrd="0" parTransId="{6BB5BB5A-D652-4B04-9760-EB54DD9B1380}" sibTransId="{12F90C75-315D-4EC4-AEA3-067B70A9992B}"/>
    <dgm:cxn modelId="{E2E68F25-6EC6-4C88-AF9E-0DDE2D6921CA}" type="presOf" srcId="{DE146220-4A40-4411-ADFA-40631CCA764F}" destId="{BC0AEFEA-BD51-441A-8CBE-E7597B23B7CE}" srcOrd="0" destOrd="0" presId="urn:microsoft.com/office/officeart/2008/layout/AlternatingPictureBlocks"/>
    <dgm:cxn modelId="{FCA43DC8-79A8-4AB0-A13E-FC75708166D5}" type="presOf" srcId="{33E534BE-6767-41A8-8177-F1D14AE8CE5D}" destId="{920A8C08-0C7D-477A-B9CF-BBF9D80FFDE6}" srcOrd="0" destOrd="0" presId="urn:microsoft.com/office/officeart/2008/layout/AlternatingPictureBlocks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003B14FD-EE94-45D8-A773-45F597C0D827}" type="presParOf" srcId="{920A8C08-0C7D-477A-B9CF-BBF9D80FFDE6}" destId="{2478264C-A7E1-41E2-97D7-DB5D101EE608}" srcOrd="0" destOrd="0" presId="urn:microsoft.com/office/officeart/2008/layout/AlternatingPictureBlocks"/>
    <dgm:cxn modelId="{F2CDA059-D21E-445B-90E8-C9984EBE2340}" type="presParOf" srcId="{2478264C-A7E1-41E2-97D7-DB5D101EE608}" destId="{13BC3BB8-C4D1-4AAA-AD6E-30C6AEB1F96D}" srcOrd="0" destOrd="0" presId="urn:microsoft.com/office/officeart/2008/layout/AlternatingPictureBlocks"/>
    <dgm:cxn modelId="{4DC3B53F-8489-4C0D-8AE9-2B5E1981B71C}" type="presParOf" srcId="{2478264C-A7E1-41E2-97D7-DB5D101EE608}" destId="{200B3169-C721-4983-A79B-47FFA59A5543}" srcOrd="1" destOrd="0" presId="urn:microsoft.com/office/officeart/2008/layout/AlternatingPictureBlocks"/>
    <dgm:cxn modelId="{8E1FFC6C-4272-47E6-9650-521355EE36A7}" type="presParOf" srcId="{920A8C08-0C7D-477A-B9CF-BBF9D80FFDE6}" destId="{8A62B11F-0D61-4EFA-AA39-E3A9D5AF6CE0}" srcOrd="1" destOrd="0" presId="urn:microsoft.com/office/officeart/2008/layout/AlternatingPictureBlocks"/>
    <dgm:cxn modelId="{127D3100-0990-4A66-9BD4-CE1C649A97F7}" type="presParOf" srcId="{920A8C08-0C7D-477A-B9CF-BBF9D80FFDE6}" destId="{CFAD82FA-F900-43DC-8A7E-B79F27CE29C0}" srcOrd="2" destOrd="0" presId="urn:microsoft.com/office/officeart/2008/layout/AlternatingPictureBlocks"/>
    <dgm:cxn modelId="{0F82DB02-7949-4993-8566-BA6EDACDCFBE}" type="presParOf" srcId="{CFAD82FA-F900-43DC-8A7E-B79F27CE29C0}" destId="{BC0AEFEA-BD51-441A-8CBE-E7597B23B7CE}" srcOrd="0" destOrd="0" presId="urn:microsoft.com/office/officeart/2008/layout/AlternatingPictureBlocks"/>
    <dgm:cxn modelId="{28A580C1-C80A-403D-84D4-8458014835FE}" type="presParOf" srcId="{CFAD82FA-F900-43DC-8A7E-B79F27CE29C0}" destId="{E49AF645-9DF3-4C37-9C51-04C2FE67B2C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 custT="1"/>
      <dgm:spPr/>
      <dgm:t>
        <a:bodyPr/>
        <a:lstStyle/>
        <a:p>
          <a:pPr rtl="0"/>
          <a:r>
            <a:rPr lang="en-GB" sz="1600" dirty="0" smtClean="0"/>
            <a:t>Digital end to end Emergency Call Systems:</a:t>
          </a:r>
        </a:p>
        <a:p>
          <a:pPr rtl="0"/>
          <a:r>
            <a:rPr lang="en-GB" sz="1600" dirty="0" smtClean="0"/>
            <a:t>- Fast connection time</a:t>
          </a:r>
        </a:p>
        <a:p>
          <a:pPr rtl="0"/>
          <a:r>
            <a:rPr lang="en-GB" sz="1600" dirty="0" smtClean="0"/>
            <a:t>- No call queuing </a:t>
          </a:r>
        </a:p>
        <a:p>
          <a:pPr rtl="0"/>
          <a:r>
            <a:rPr lang="en-GB" sz="1600" dirty="0" smtClean="0"/>
            <a:t>- Improved speech quality</a:t>
          </a:r>
        </a:p>
        <a:p>
          <a:pPr rtl="0"/>
          <a:r>
            <a:rPr lang="en-GB" sz="1600" dirty="0" smtClean="0"/>
            <a:t>- Full colour video calling</a:t>
          </a:r>
        </a:p>
        <a:p>
          <a:pPr rtl="0"/>
          <a:r>
            <a:rPr lang="en-GB" sz="1600" dirty="0" smtClean="0"/>
            <a:t>- Remote access / diagnostics</a:t>
          </a:r>
        </a:p>
        <a:p>
          <a:pPr rtl="0"/>
          <a:r>
            <a:rPr lang="en-GB" sz="1600" dirty="0" smtClean="0"/>
            <a:t>In development:</a:t>
          </a:r>
        </a:p>
        <a:p>
          <a:pPr rtl="0"/>
          <a:r>
            <a:rPr lang="en-GB" sz="1600" dirty="0" smtClean="0"/>
            <a:t>- Mirror application on mobile devices (tbc)</a:t>
          </a:r>
        </a:p>
        <a:p>
          <a:pPr rtl="0"/>
          <a:r>
            <a:rPr lang="en-GB" sz="1600" dirty="0" smtClean="0"/>
            <a:t>- Management panel on tablet (tbc)</a:t>
          </a:r>
        </a:p>
        <a:p>
          <a:pPr rtl="0"/>
          <a:r>
            <a:rPr lang="en-GB" sz="1600" dirty="0" smtClean="0"/>
            <a:t>- Central server and routers (tbc)</a:t>
          </a:r>
        </a:p>
        <a:p>
          <a:pPr rtl="0"/>
          <a:r>
            <a:rPr lang="en-GB" sz="1600" dirty="0" smtClean="0"/>
            <a:t>- Improved hardware </a:t>
          </a:r>
        </a:p>
        <a:p>
          <a:pPr rtl="0"/>
          <a:r>
            <a:rPr lang="en-GB" sz="1600" dirty="0" smtClean="0"/>
            <a:t>- Improved pendant and wrist band options</a:t>
          </a:r>
        </a:p>
        <a:p>
          <a:pPr rtl="0"/>
          <a:r>
            <a:rPr lang="en-GB" sz="1600" dirty="0" smtClean="0"/>
            <a:t>- Development of </a:t>
          </a:r>
          <a:r>
            <a:rPr lang="en-GB" sz="1600" dirty="0" err="1" smtClean="0"/>
            <a:t>Appello</a:t>
          </a:r>
          <a:r>
            <a:rPr lang="en-GB" sz="1600" dirty="0" smtClean="0"/>
            <a:t> supported software (tbc)</a:t>
          </a:r>
        </a:p>
        <a:p>
          <a:pPr rtl="0"/>
          <a:r>
            <a:rPr lang="en-GB" sz="1600" dirty="0" smtClean="0"/>
            <a:t>Installations:</a:t>
          </a:r>
        </a:p>
        <a:p>
          <a:pPr rtl="0"/>
          <a:r>
            <a:rPr lang="en-GB" sz="1600" dirty="0" smtClean="0"/>
            <a:t>- More than 80 completed</a:t>
          </a:r>
        </a:p>
        <a:p>
          <a:pPr rtl="0"/>
          <a:r>
            <a:rPr lang="en-GB" sz="1600" dirty="0" smtClean="0"/>
            <a:t>- 40 to be installed 2017/18</a:t>
          </a:r>
        </a:p>
        <a:p>
          <a:pPr rtl="0"/>
          <a:endParaRPr lang="en-GB" sz="1600" dirty="0" smtClean="0"/>
        </a:p>
        <a:p>
          <a:pPr rtl="0"/>
          <a:endParaRPr lang="en-GB" sz="1600" dirty="0" smtClean="0"/>
        </a:p>
        <a:p>
          <a:pPr rtl="0"/>
          <a:endParaRPr lang="en-GB" sz="1600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rtl="0"/>
          <a:endParaRPr lang="en-GB" sz="900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1" custScaleX="83808" custScaleY="179883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1" custScaleX="103333" custScaleY="107570" custLinFactNeighborX="15681" custLinFactNeighborY="-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BE413776-EF41-43B6-A60F-D753A2F0AF34}" type="presOf" srcId="{A798CA12-D095-412E-85CF-8B9BE15B314F}" destId="{13BC3BB8-C4D1-4AAA-AD6E-30C6AEB1F96D}" srcOrd="0" destOrd="0" presId="urn:microsoft.com/office/officeart/2008/layout/AlternatingPictureBlocks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B65EDB89-18AF-4FEC-99BB-6B1DC7D333F2}" type="presOf" srcId="{33E534BE-6767-41A8-8177-F1D14AE8CE5D}" destId="{920A8C08-0C7D-477A-B9CF-BBF9D80FFDE6}" srcOrd="0" destOrd="0" presId="urn:microsoft.com/office/officeart/2008/layout/AlternatingPictureBlocks"/>
    <dgm:cxn modelId="{F51F055C-17EC-411A-9D09-3AD5F3756928}" type="presOf" srcId="{FA9189F2-EADF-4B19-A78B-15D16C155995}" destId="{13BC3BB8-C4D1-4AAA-AD6E-30C6AEB1F96D}" srcOrd="0" destOrd="1" presId="urn:microsoft.com/office/officeart/2008/layout/AlternatingPictureBlocks"/>
    <dgm:cxn modelId="{FEBAA00D-B613-416A-A02A-5DE934A2B717}" type="presParOf" srcId="{920A8C08-0C7D-477A-B9CF-BBF9D80FFDE6}" destId="{2478264C-A7E1-41E2-97D7-DB5D101EE608}" srcOrd="0" destOrd="0" presId="urn:microsoft.com/office/officeart/2008/layout/AlternatingPictureBlocks"/>
    <dgm:cxn modelId="{1E4FBAB6-4B17-4156-A9B3-38EB92B6357C}" type="presParOf" srcId="{2478264C-A7E1-41E2-97D7-DB5D101EE608}" destId="{13BC3BB8-C4D1-4AAA-AD6E-30C6AEB1F96D}" srcOrd="0" destOrd="0" presId="urn:microsoft.com/office/officeart/2008/layout/AlternatingPictureBlocks"/>
    <dgm:cxn modelId="{A4515CFB-34EB-404C-836B-304799A91887}" type="presParOf" srcId="{2478264C-A7E1-41E2-97D7-DB5D101EE608}" destId="{200B3169-C721-4983-A79B-47FFA59A554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/>
      <dgm:spPr/>
      <dgm:t>
        <a:bodyPr/>
        <a:lstStyle/>
        <a:p>
          <a:pPr rtl="0"/>
          <a:r>
            <a:rPr lang="en-GB" dirty="0" smtClean="0"/>
            <a:t>Promoting social inclusion for residents</a:t>
          </a:r>
          <a:endParaRPr lang="en-GB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DE146220-4A40-4411-ADFA-40631CCA764F}">
      <dgm:prSet/>
      <dgm:spPr/>
      <dgm:t>
        <a:bodyPr/>
        <a:lstStyle/>
        <a:p>
          <a:pPr algn="l" rtl="0"/>
          <a:r>
            <a:rPr lang="en-GB" dirty="0" err="1" smtClean="0"/>
            <a:t>WiFi</a:t>
          </a:r>
          <a:r>
            <a:rPr lang="en-GB" dirty="0" smtClean="0"/>
            <a:t> on Courts:</a:t>
          </a:r>
        </a:p>
        <a:p>
          <a:pPr algn="l" rtl="0"/>
          <a:r>
            <a:rPr lang="en-GB" dirty="0" smtClean="0"/>
            <a:t>- To support PEBBLES</a:t>
          </a:r>
        </a:p>
        <a:p>
          <a:pPr algn="l" rtl="0"/>
          <a:r>
            <a:rPr lang="en-GB" dirty="0" smtClean="0"/>
            <a:t>- Open service in Extra Care</a:t>
          </a:r>
        </a:p>
      </dgm:t>
    </dgm:pt>
    <dgm:pt modelId="{6BB5BB5A-D652-4B04-9760-EB54DD9B1380}" type="parTrans" cxnId="{E8E6DC7D-16EC-438F-A755-41470AD7E44D}">
      <dgm:prSet/>
      <dgm:spPr/>
      <dgm:t>
        <a:bodyPr/>
        <a:lstStyle/>
        <a:p>
          <a:endParaRPr lang="en-GB"/>
        </a:p>
      </dgm:t>
    </dgm:pt>
    <dgm:pt modelId="{12F90C75-315D-4EC4-AEA3-067B70A9992B}" type="sibTrans" cxnId="{E8E6DC7D-16EC-438F-A755-41470AD7E44D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rtl="0"/>
          <a:endParaRPr lang="en-GB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2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2" custScaleX="147497" custScaleY="143140" custLinFactNeighborX="15681" custLinFactNeighborY="-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A62B11F-0D61-4EFA-AA39-E3A9D5AF6CE0}" type="pres">
      <dgm:prSet presAssocID="{1AEDF014-DD85-4A13-80BC-E3655D6E017C}" presName="sibTrans" presStyleCnt="0"/>
      <dgm:spPr/>
    </dgm:pt>
    <dgm:pt modelId="{CFAD82FA-F900-43DC-8A7E-B79F27CE29C0}" type="pres">
      <dgm:prSet presAssocID="{DE146220-4A40-4411-ADFA-40631CCA764F}" presName="comp" presStyleCnt="0"/>
      <dgm:spPr/>
    </dgm:pt>
    <dgm:pt modelId="{BC0AEFEA-BD51-441A-8CBE-E7597B23B7CE}" type="pres">
      <dgm:prSet presAssocID="{DE146220-4A40-4411-ADFA-40631CCA764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AF645-9DF3-4C37-9C51-04C2FE67B2CB}" type="pres">
      <dgm:prSet presAssocID="{DE146220-4A40-4411-ADFA-40631CCA764F}" presName="rect1" presStyleLbl="ln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E6A9A229-8521-474B-8201-823526165498}" type="presOf" srcId="{FA9189F2-EADF-4B19-A78B-15D16C155995}" destId="{13BC3BB8-C4D1-4AAA-AD6E-30C6AEB1F96D}" srcOrd="0" destOrd="1" presId="urn:microsoft.com/office/officeart/2008/layout/AlternatingPictureBlocks"/>
    <dgm:cxn modelId="{D053B03C-599E-4BB7-ADF1-7E2666248A29}" type="presOf" srcId="{33E534BE-6767-41A8-8177-F1D14AE8CE5D}" destId="{920A8C08-0C7D-477A-B9CF-BBF9D80FFDE6}" srcOrd="0" destOrd="0" presId="urn:microsoft.com/office/officeart/2008/layout/AlternatingPictureBlocks"/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E8E6DC7D-16EC-438F-A755-41470AD7E44D}" srcId="{33E534BE-6767-41A8-8177-F1D14AE8CE5D}" destId="{DE146220-4A40-4411-ADFA-40631CCA764F}" srcOrd="1" destOrd="0" parTransId="{6BB5BB5A-D652-4B04-9760-EB54DD9B1380}" sibTransId="{12F90C75-315D-4EC4-AEA3-067B70A9992B}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74E03C60-6D67-464B-A1F0-18B1FAA102AD}" type="presOf" srcId="{DE146220-4A40-4411-ADFA-40631CCA764F}" destId="{BC0AEFEA-BD51-441A-8CBE-E7597B23B7CE}" srcOrd="0" destOrd="0" presId="urn:microsoft.com/office/officeart/2008/layout/AlternatingPictureBlocks"/>
    <dgm:cxn modelId="{D245C07A-F8DE-40A9-A34D-E1B991E2709E}" type="presOf" srcId="{A798CA12-D095-412E-85CF-8B9BE15B314F}" destId="{13BC3BB8-C4D1-4AAA-AD6E-30C6AEB1F96D}" srcOrd="0" destOrd="0" presId="urn:microsoft.com/office/officeart/2008/layout/AlternatingPictureBlocks"/>
    <dgm:cxn modelId="{6C80842D-37D3-433E-8E9B-ADBD268FB021}" type="presParOf" srcId="{920A8C08-0C7D-477A-B9CF-BBF9D80FFDE6}" destId="{2478264C-A7E1-41E2-97D7-DB5D101EE608}" srcOrd="0" destOrd="0" presId="urn:microsoft.com/office/officeart/2008/layout/AlternatingPictureBlocks"/>
    <dgm:cxn modelId="{276DAF3A-0958-4FDB-BB33-AF82CF7EC6B3}" type="presParOf" srcId="{2478264C-A7E1-41E2-97D7-DB5D101EE608}" destId="{13BC3BB8-C4D1-4AAA-AD6E-30C6AEB1F96D}" srcOrd="0" destOrd="0" presId="urn:microsoft.com/office/officeart/2008/layout/AlternatingPictureBlocks"/>
    <dgm:cxn modelId="{91255C81-4586-4E43-B8F4-1CC8E728813E}" type="presParOf" srcId="{2478264C-A7E1-41E2-97D7-DB5D101EE608}" destId="{200B3169-C721-4983-A79B-47FFA59A5543}" srcOrd="1" destOrd="0" presId="urn:microsoft.com/office/officeart/2008/layout/AlternatingPictureBlocks"/>
    <dgm:cxn modelId="{D030ABB6-893D-436E-8DF7-54699AE0928D}" type="presParOf" srcId="{920A8C08-0C7D-477A-B9CF-BBF9D80FFDE6}" destId="{8A62B11F-0D61-4EFA-AA39-E3A9D5AF6CE0}" srcOrd="1" destOrd="0" presId="urn:microsoft.com/office/officeart/2008/layout/AlternatingPictureBlocks"/>
    <dgm:cxn modelId="{7E053434-1AC0-41F3-80F3-1BB3C65241D4}" type="presParOf" srcId="{920A8C08-0C7D-477A-B9CF-BBF9D80FFDE6}" destId="{CFAD82FA-F900-43DC-8A7E-B79F27CE29C0}" srcOrd="2" destOrd="0" presId="urn:microsoft.com/office/officeart/2008/layout/AlternatingPictureBlocks"/>
    <dgm:cxn modelId="{7A3705C1-48C1-40BF-B822-8293B8454BD8}" type="presParOf" srcId="{CFAD82FA-F900-43DC-8A7E-B79F27CE29C0}" destId="{BC0AEFEA-BD51-441A-8CBE-E7597B23B7CE}" srcOrd="0" destOrd="0" presId="urn:microsoft.com/office/officeart/2008/layout/AlternatingPictureBlocks"/>
    <dgm:cxn modelId="{8EE516A5-F306-4C13-A118-7FB4C218BAE5}" type="presParOf" srcId="{CFAD82FA-F900-43DC-8A7E-B79F27CE29C0}" destId="{E49AF645-9DF3-4C37-9C51-04C2FE67B2C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 custT="1"/>
      <dgm:spPr/>
      <dgm:t>
        <a:bodyPr/>
        <a:lstStyle/>
        <a:p>
          <a:pPr rtl="0"/>
          <a:r>
            <a:rPr lang="en-GB" sz="2000" dirty="0" smtClean="0"/>
            <a:t>Virgin Media Connections:</a:t>
          </a:r>
        </a:p>
        <a:p>
          <a:pPr rtl="0"/>
          <a:endParaRPr lang="en-GB" sz="2000" dirty="0" smtClean="0"/>
        </a:p>
        <a:p>
          <a:pPr rtl="0"/>
          <a:r>
            <a:rPr lang="en-GB" sz="2000" dirty="0" smtClean="0"/>
            <a:t>- Free connections  </a:t>
          </a:r>
        </a:p>
        <a:p>
          <a:pPr rtl="0"/>
          <a:r>
            <a:rPr lang="en-GB" sz="2000" dirty="0" smtClean="0"/>
            <a:t>- Wayleave signed for 8,500 properties </a:t>
          </a:r>
        </a:p>
        <a:p>
          <a:pPr rtl="0"/>
          <a:r>
            <a:rPr lang="en-GB" sz="2000" dirty="0" smtClean="0"/>
            <a:t>- Resident choice / consultation</a:t>
          </a:r>
        </a:p>
        <a:p>
          <a:pPr rtl="0"/>
          <a:r>
            <a:rPr lang="en-GB" sz="2000" dirty="0" smtClean="0"/>
            <a:t>- Works and making good by VM contractors</a:t>
          </a:r>
        </a:p>
        <a:p>
          <a:pPr rtl="0"/>
          <a:r>
            <a:rPr lang="en-GB" sz="2000" dirty="0" smtClean="0"/>
            <a:t>- Superfast broadband and media packages</a:t>
          </a:r>
        </a:p>
        <a:p>
          <a:pPr rtl="0"/>
          <a:r>
            <a:rPr lang="en-GB" sz="2000" dirty="0" smtClean="0"/>
            <a:t>- No commitment by residents to purchase</a:t>
          </a:r>
        </a:p>
        <a:p>
          <a:pPr rtl="0"/>
          <a:r>
            <a:rPr lang="en-GB" sz="2000" dirty="0" smtClean="0"/>
            <a:t>- VM paid £25k for resident engagement</a:t>
          </a:r>
        </a:p>
        <a:p>
          <a:pPr rtl="0"/>
          <a:endParaRPr lang="en-GB" sz="2000" dirty="0" smtClean="0"/>
        </a:p>
        <a:p>
          <a:pPr rtl="0"/>
          <a:endParaRPr lang="en-GB" sz="1600" dirty="0" smtClean="0"/>
        </a:p>
        <a:p>
          <a:pPr rtl="0"/>
          <a:endParaRPr lang="en-GB" sz="1600" dirty="0" smtClean="0"/>
        </a:p>
        <a:p>
          <a:pPr rtl="0"/>
          <a:endParaRPr lang="en-GB" sz="1600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rtl="0"/>
          <a:endParaRPr lang="en-GB" sz="900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1" custScaleX="83808" custScaleY="179883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1" custFlipVert="1" custScaleX="7393" custScaleY="1637" custLinFactNeighborX="15681" custLinFactNeighborY="-87"/>
      <dgm:spPr/>
      <dgm:t>
        <a:bodyPr/>
        <a:lstStyle/>
        <a:p>
          <a:endParaRPr lang="en-GB"/>
        </a:p>
      </dgm:t>
    </dgm:pt>
  </dgm:ptLst>
  <dgm:cxnLst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E2477B7C-C072-47D0-A609-D9B774D142DA}" type="presOf" srcId="{33E534BE-6767-41A8-8177-F1D14AE8CE5D}" destId="{920A8C08-0C7D-477A-B9CF-BBF9D80FFDE6}" srcOrd="0" destOrd="0" presId="urn:microsoft.com/office/officeart/2008/layout/AlternatingPictureBlocks"/>
    <dgm:cxn modelId="{B0248DDA-9F38-47FA-ADC3-CBED1AC2ACD8}" type="presOf" srcId="{A798CA12-D095-412E-85CF-8B9BE15B314F}" destId="{13BC3BB8-C4D1-4AAA-AD6E-30C6AEB1F96D}" srcOrd="0" destOrd="0" presId="urn:microsoft.com/office/officeart/2008/layout/AlternatingPictureBlocks"/>
    <dgm:cxn modelId="{65130518-0D2C-4D6B-B17E-A9841880934B}" type="presOf" srcId="{FA9189F2-EADF-4B19-A78B-15D16C155995}" destId="{13BC3BB8-C4D1-4AAA-AD6E-30C6AEB1F96D}" srcOrd="0" destOrd="1" presId="urn:microsoft.com/office/officeart/2008/layout/AlternatingPictureBlocks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3B8C96D9-91A9-45D6-B492-8E3811996AEB}" type="presParOf" srcId="{920A8C08-0C7D-477A-B9CF-BBF9D80FFDE6}" destId="{2478264C-A7E1-41E2-97D7-DB5D101EE608}" srcOrd="0" destOrd="0" presId="urn:microsoft.com/office/officeart/2008/layout/AlternatingPictureBlocks"/>
    <dgm:cxn modelId="{FC7A051F-EEC1-44B7-A885-69E7D5AA6986}" type="presParOf" srcId="{2478264C-A7E1-41E2-97D7-DB5D101EE608}" destId="{13BC3BB8-C4D1-4AAA-AD6E-30C6AEB1F96D}" srcOrd="0" destOrd="0" presId="urn:microsoft.com/office/officeart/2008/layout/AlternatingPictureBlocks"/>
    <dgm:cxn modelId="{977049D9-A0F1-4210-AF70-3E19BBF53EA7}" type="presParOf" srcId="{2478264C-A7E1-41E2-97D7-DB5D101EE608}" destId="{200B3169-C721-4983-A79B-47FFA59A554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 custT="1"/>
      <dgm:spPr/>
      <dgm:t>
        <a:bodyPr/>
        <a:lstStyle/>
        <a:p>
          <a:pPr algn="l" rtl="0"/>
          <a:r>
            <a:rPr lang="en-GB" sz="2000" dirty="0" smtClean="0"/>
            <a:t>Working in partnership with Sheffield University’s Centre for Assistive Technology and Connected Healthcare</a:t>
          </a:r>
        </a:p>
        <a:p>
          <a:pPr algn="l" rtl="0"/>
          <a:endParaRPr lang="en-GB" sz="2000" dirty="0" smtClean="0"/>
        </a:p>
        <a:p>
          <a:pPr algn="l" rtl="0"/>
          <a:r>
            <a:rPr lang="en-GB" sz="2000" dirty="0" smtClean="0"/>
            <a:t>Workshop to explore technology options  </a:t>
          </a:r>
        </a:p>
        <a:p>
          <a:pPr algn="l" rtl="0"/>
          <a:endParaRPr lang="en-GB" sz="2000" dirty="0" smtClean="0"/>
        </a:p>
        <a:p>
          <a:pPr algn="l" rtl="0"/>
          <a:r>
            <a:rPr lang="en-GB" sz="2000" dirty="0" smtClean="0"/>
            <a:t>Technology to enable new service models</a:t>
          </a:r>
        </a:p>
        <a:p>
          <a:pPr algn="l" rtl="0"/>
          <a:endParaRPr lang="en-GB" sz="2000" dirty="0" smtClean="0"/>
        </a:p>
        <a:p>
          <a:pPr algn="l" rtl="0"/>
          <a:r>
            <a:rPr lang="en-GB" sz="2000" dirty="0" smtClean="0"/>
            <a:t>Options to trial / pilot in HC21 services </a:t>
          </a:r>
        </a:p>
        <a:p>
          <a:pPr algn="l" rtl="0"/>
          <a:endParaRPr lang="en-GB" sz="2000" dirty="0" smtClean="0"/>
        </a:p>
        <a:p>
          <a:pPr algn="l" rtl="0"/>
          <a:endParaRPr lang="en-GB" sz="1600" dirty="0" smtClean="0"/>
        </a:p>
        <a:p>
          <a:pPr algn="l" rtl="0"/>
          <a:endParaRPr lang="en-GB" sz="1600" dirty="0" smtClean="0"/>
        </a:p>
        <a:p>
          <a:pPr algn="l" rtl="0"/>
          <a:endParaRPr lang="en-GB" sz="1600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algn="l" rtl="0"/>
          <a:endParaRPr lang="en-GB" sz="900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1" custScaleX="58166" custScaleY="179883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1" custFlipVert="1" custScaleX="7393" custScaleY="1637" custLinFactNeighborX="15681" custLinFactNeighborY="-87"/>
      <dgm:spPr/>
      <dgm:t>
        <a:bodyPr/>
        <a:lstStyle/>
        <a:p>
          <a:endParaRPr lang="en-GB"/>
        </a:p>
      </dgm:t>
    </dgm:pt>
  </dgm:ptLst>
  <dgm:cxnLst>
    <dgm:cxn modelId="{6BCBBCC9-1D39-47DD-A2B2-E27DBD05F35C}" type="presOf" srcId="{A798CA12-D095-412E-85CF-8B9BE15B314F}" destId="{13BC3BB8-C4D1-4AAA-AD6E-30C6AEB1F96D}" srcOrd="0" destOrd="0" presId="urn:microsoft.com/office/officeart/2008/layout/AlternatingPictureBlocks"/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426620B3-FFD4-4C27-8EB8-C43927AC2C09}" type="presOf" srcId="{33E534BE-6767-41A8-8177-F1D14AE8CE5D}" destId="{920A8C08-0C7D-477A-B9CF-BBF9D80FFDE6}" srcOrd="0" destOrd="0" presId="urn:microsoft.com/office/officeart/2008/layout/AlternatingPictureBlocks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EFBE28E0-91ED-4D88-8548-26764C085A53}" type="presOf" srcId="{FA9189F2-EADF-4B19-A78B-15D16C155995}" destId="{13BC3BB8-C4D1-4AAA-AD6E-30C6AEB1F96D}" srcOrd="0" destOrd="1" presId="urn:microsoft.com/office/officeart/2008/layout/AlternatingPictureBlocks"/>
    <dgm:cxn modelId="{587AB441-A291-4DF7-A53C-1C5AF108C054}" type="presParOf" srcId="{920A8C08-0C7D-477A-B9CF-BBF9D80FFDE6}" destId="{2478264C-A7E1-41E2-97D7-DB5D101EE608}" srcOrd="0" destOrd="0" presId="urn:microsoft.com/office/officeart/2008/layout/AlternatingPictureBlocks"/>
    <dgm:cxn modelId="{164B8186-8A0A-49EE-AFB2-8E6626EE7BAD}" type="presParOf" srcId="{2478264C-A7E1-41E2-97D7-DB5D101EE608}" destId="{13BC3BB8-C4D1-4AAA-AD6E-30C6AEB1F96D}" srcOrd="0" destOrd="0" presId="urn:microsoft.com/office/officeart/2008/layout/AlternatingPictureBlocks"/>
    <dgm:cxn modelId="{3733CF1C-7CA3-457F-BB0A-66D31A3B828B}" type="presParOf" srcId="{2478264C-A7E1-41E2-97D7-DB5D101EE608}" destId="{200B3169-C721-4983-A79B-47FFA59A554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n-GB"/>
        </a:p>
      </dgm:t>
    </dgm:pt>
    <dgm:pt modelId="{A798CA12-D095-412E-85CF-8B9BE15B314F}">
      <dgm:prSet/>
      <dgm:spPr/>
      <dgm:t>
        <a:bodyPr/>
        <a:lstStyle/>
        <a:p>
          <a:pPr rtl="0"/>
          <a:r>
            <a:rPr lang="en-GB" dirty="0" smtClean="0"/>
            <a:t>Lifestyle monitoring and alarm system that supports ‘absent until needed’ model of support service</a:t>
          </a:r>
          <a:endParaRPr lang="en-GB" dirty="0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DE146220-4A40-4411-ADFA-40631CCA764F}">
      <dgm:prSet/>
      <dgm:spPr/>
      <dgm:t>
        <a:bodyPr/>
        <a:lstStyle/>
        <a:p>
          <a:pPr algn="l" rtl="0"/>
          <a:r>
            <a:rPr lang="en-GB" dirty="0" smtClean="0"/>
            <a:t>Medication dispensing systems to prompt and record medication (removing risks of human mistakes?).</a:t>
          </a:r>
        </a:p>
      </dgm:t>
    </dgm:pt>
    <dgm:pt modelId="{6BB5BB5A-D652-4B04-9760-EB54DD9B1380}" type="parTrans" cxnId="{E8E6DC7D-16EC-438F-A755-41470AD7E44D}">
      <dgm:prSet/>
      <dgm:spPr/>
      <dgm:t>
        <a:bodyPr/>
        <a:lstStyle/>
        <a:p>
          <a:endParaRPr lang="en-GB"/>
        </a:p>
      </dgm:t>
    </dgm:pt>
    <dgm:pt modelId="{12F90C75-315D-4EC4-AEA3-067B70A9992B}" type="sibTrans" cxnId="{E8E6DC7D-16EC-438F-A755-41470AD7E44D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/>
      <dgm:t>
        <a:bodyPr/>
        <a:lstStyle/>
        <a:p>
          <a:pPr rtl="0"/>
          <a:endParaRPr lang="en-GB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920A8C08-0C7D-477A-B9CF-BBF9D80FFDE6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478264C-A7E1-41E2-97D7-DB5D101EE608}" type="pres">
      <dgm:prSet presAssocID="{A798CA12-D095-412E-85CF-8B9BE15B314F}" presName="comp" presStyleCnt="0"/>
      <dgm:spPr/>
    </dgm:pt>
    <dgm:pt modelId="{13BC3BB8-C4D1-4AAA-AD6E-30C6AEB1F96D}" type="pres">
      <dgm:prSet presAssocID="{A798CA12-D095-412E-85CF-8B9BE15B314F}" presName="rect2" presStyleLbl="node1" presStyleIdx="0" presStyleCnt="2" custScaleX="83341" custLinFactNeighborX="25923" custLinFactNeighborY="-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B3169-C721-4983-A79B-47FFA59A5543}" type="pres">
      <dgm:prSet presAssocID="{A798CA12-D095-412E-85CF-8B9BE15B314F}" presName="rect1" presStyleLbl="lnNode1" presStyleIdx="0" presStyleCnt="2" custScaleX="6504" custScaleY="6817" custLinFactNeighborX="20115" custLinFactNeighborY="-1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A62B11F-0D61-4EFA-AA39-E3A9D5AF6CE0}" type="pres">
      <dgm:prSet presAssocID="{1AEDF014-DD85-4A13-80BC-E3655D6E017C}" presName="sibTrans" presStyleCnt="0"/>
      <dgm:spPr/>
    </dgm:pt>
    <dgm:pt modelId="{CFAD82FA-F900-43DC-8A7E-B79F27CE29C0}" type="pres">
      <dgm:prSet presAssocID="{DE146220-4A40-4411-ADFA-40631CCA764F}" presName="comp" presStyleCnt="0"/>
      <dgm:spPr/>
    </dgm:pt>
    <dgm:pt modelId="{BC0AEFEA-BD51-441A-8CBE-E7597B23B7CE}" type="pres">
      <dgm:prSet presAssocID="{DE146220-4A40-4411-ADFA-40631CCA764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9AF645-9DF3-4C37-9C51-04C2FE67B2CB}" type="pres">
      <dgm:prSet presAssocID="{DE146220-4A40-4411-ADFA-40631CCA764F}" presName="rect1" presStyleLbl="lnNode1" presStyleIdx="1" presStyleCnt="2" custScaleX="57212" custScaleY="8360"/>
      <dgm:spPr/>
      <dgm:t>
        <a:bodyPr/>
        <a:lstStyle/>
        <a:p>
          <a:endParaRPr lang="en-GB"/>
        </a:p>
      </dgm:t>
    </dgm:pt>
  </dgm:ptLst>
  <dgm:cxnLst>
    <dgm:cxn modelId="{ABA2D16A-F384-4346-B487-413A1D4A0CCF}" type="presOf" srcId="{A798CA12-D095-412E-85CF-8B9BE15B314F}" destId="{13BC3BB8-C4D1-4AAA-AD6E-30C6AEB1F96D}" srcOrd="0" destOrd="0" presId="urn:microsoft.com/office/officeart/2008/layout/AlternatingPictureBlocks"/>
    <dgm:cxn modelId="{AD204C40-B8D8-4B57-8EDF-D00A9E66F5A1}" type="presOf" srcId="{FA9189F2-EADF-4B19-A78B-15D16C155995}" destId="{13BC3BB8-C4D1-4AAA-AD6E-30C6AEB1F96D}" srcOrd="0" destOrd="1" presId="urn:microsoft.com/office/officeart/2008/layout/AlternatingPictureBlocks"/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96A0FD6C-4769-4925-9515-C4CE3F5F6718}" type="presOf" srcId="{DE146220-4A40-4411-ADFA-40631CCA764F}" destId="{BC0AEFEA-BD51-441A-8CBE-E7597B23B7CE}" srcOrd="0" destOrd="0" presId="urn:microsoft.com/office/officeart/2008/layout/AlternatingPictureBlocks"/>
    <dgm:cxn modelId="{E8E6DC7D-16EC-438F-A755-41470AD7E44D}" srcId="{33E534BE-6767-41A8-8177-F1D14AE8CE5D}" destId="{DE146220-4A40-4411-ADFA-40631CCA764F}" srcOrd="1" destOrd="0" parTransId="{6BB5BB5A-D652-4B04-9760-EB54DD9B1380}" sibTransId="{12F90C75-315D-4EC4-AEA3-067B70A9992B}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921B116B-D4DA-4186-BC17-BFFA26799DAD}" type="presOf" srcId="{33E534BE-6767-41A8-8177-F1D14AE8CE5D}" destId="{920A8C08-0C7D-477A-B9CF-BBF9D80FFDE6}" srcOrd="0" destOrd="0" presId="urn:microsoft.com/office/officeart/2008/layout/AlternatingPictureBlocks"/>
    <dgm:cxn modelId="{943E2BEC-7CC1-48A6-BBE1-95273AF4F9F2}" type="presParOf" srcId="{920A8C08-0C7D-477A-B9CF-BBF9D80FFDE6}" destId="{2478264C-A7E1-41E2-97D7-DB5D101EE608}" srcOrd="0" destOrd="0" presId="urn:microsoft.com/office/officeart/2008/layout/AlternatingPictureBlocks"/>
    <dgm:cxn modelId="{7F397116-E263-400A-8D35-7A563966FFB4}" type="presParOf" srcId="{2478264C-A7E1-41E2-97D7-DB5D101EE608}" destId="{13BC3BB8-C4D1-4AAA-AD6E-30C6AEB1F96D}" srcOrd="0" destOrd="0" presId="urn:microsoft.com/office/officeart/2008/layout/AlternatingPictureBlocks"/>
    <dgm:cxn modelId="{C97DEB86-13B2-4565-906C-45497AAFD596}" type="presParOf" srcId="{2478264C-A7E1-41E2-97D7-DB5D101EE608}" destId="{200B3169-C721-4983-A79B-47FFA59A5543}" srcOrd="1" destOrd="0" presId="urn:microsoft.com/office/officeart/2008/layout/AlternatingPictureBlocks"/>
    <dgm:cxn modelId="{766F75EB-7ED3-4863-9A4F-7E9CF7385630}" type="presParOf" srcId="{920A8C08-0C7D-477A-B9CF-BBF9D80FFDE6}" destId="{8A62B11F-0D61-4EFA-AA39-E3A9D5AF6CE0}" srcOrd="1" destOrd="0" presId="urn:microsoft.com/office/officeart/2008/layout/AlternatingPictureBlocks"/>
    <dgm:cxn modelId="{1A981903-85BE-4F34-85DA-B4BF1DA26D0E}" type="presParOf" srcId="{920A8C08-0C7D-477A-B9CF-BBF9D80FFDE6}" destId="{CFAD82FA-F900-43DC-8A7E-B79F27CE29C0}" srcOrd="2" destOrd="0" presId="urn:microsoft.com/office/officeart/2008/layout/AlternatingPictureBlocks"/>
    <dgm:cxn modelId="{025971BB-79C9-44D0-9AC4-A76C746FFF98}" type="presParOf" srcId="{CFAD82FA-F900-43DC-8A7E-B79F27CE29C0}" destId="{BC0AEFEA-BD51-441A-8CBE-E7597B23B7CE}" srcOrd="0" destOrd="0" presId="urn:microsoft.com/office/officeart/2008/layout/AlternatingPictureBlocks"/>
    <dgm:cxn modelId="{CDCE6083-1047-4E44-B052-D67F95B79125}" type="presParOf" srcId="{CFAD82FA-F900-43DC-8A7E-B79F27CE29C0}" destId="{E49AF645-9DF3-4C37-9C51-04C2FE67B2C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E534BE-6767-41A8-8177-F1D14AE8CE5D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2#9" csCatId="accent1" phldr="1"/>
      <dgm:spPr/>
      <dgm:t>
        <a:bodyPr/>
        <a:lstStyle/>
        <a:p>
          <a:endParaRPr lang="en-GB"/>
        </a:p>
      </dgm:t>
    </dgm:pt>
    <dgm:pt modelId="{94BCFB56-8AE3-4EEA-AF64-B78E075C1CAC}">
      <dgm:prSet/>
      <dgm:spPr/>
      <dgm:t>
        <a:bodyPr/>
        <a:lstStyle/>
        <a:p>
          <a:pPr algn="l" rtl="0"/>
          <a:r>
            <a:rPr lang="en-GB" dirty="0" smtClean="0"/>
            <a:t>Exploring technology that can support new service models for the future</a:t>
          </a:r>
          <a:endParaRPr lang="en-GB" dirty="0"/>
        </a:p>
      </dgm:t>
    </dgm:pt>
    <dgm:pt modelId="{42A3E8AE-1C61-47F3-8FF4-CF717048A41D}" type="parTrans" cxnId="{DDD3E6F8-462B-4FE4-A6BF-7F567C63515E}">
      <dgm:prSet/>
      <dgm:spPr/>
      <dgm:t>
        <a:bodyPr/>
        <a:lstStyle/>
        <a:p>
          <a:endParaRPr lang="en-GB"/>
        </a:p>
      </dgm:t>
    </dgm:pt>
    <dgm:pt modelId="{6F410CC6-B94D-4026-B724-C94643A820E1}" type="sibTrans" cxnId="{DDD3E6F8-462B-4FE4-A6BF-7F567C63515E}">
      <dgm:prSet/>
      <dgm:spPr/>
      <dgm:t>
        <a:bodyPr/>
        <a:lstStyle/>
        <a:p>
          <a:endParaRPr lang="en-GB"/>
        </a:p>
      </dgm:t>
    </dgm:pt>
    <dgm:pt modelId="{39EC4882-795F-4698-941B-45374B6646B8}">
      <dgm:prSet/>
      <dgm:spPr/>
      <dgm:t>
        <a:bodyPr/>
        <a:lstStyle/>
        <a:p>
          <a:pPr algn="l" rtl="0"/>
          <a:r>
            <a:rPr lang="en-GB" dirty="0" smtClean="0"/>
            <a:t>Making our Courts digital – </a:t>
          </a:r>
          <a:r>
            <a:rPr lang="en-GB" dirty="0" err="1" smtClean="0"/>
            <a:t>WiFi</a:t>
          </a:r>
          <a:r>
            <a:rPr lang="en-GB" dirty="0" smtClean="0"/>
            <a:t> as part of PEBBLES; digital call systems (in SIP budget); Virgin Media (free)</a:t>
          </a:r>
          <a:endParaRPr lang="en-GB" dirty="0"/>
        </a:p>
      </dgm:t>
    </dgm:pt>
    <dgm:pt modelId="{988A0288-90AB-4B04-83FE-6DC5337944E2}" type="parTrans" cxnId="{1DF0DEC0-B78D-4381-BFA1-AB8335D80EBB}">
      <dgm:prSet/>
      <dgm:spPr/>
      <dgm:t>
        <a:bodyPr/>
        <a:lstStyle/>
        <a:p>
          <a:endParaRPr lang="en-GB"/>
        </a:p>
      </dgm:t>
    </dgm:pt>
    <dgm:pt modelId="{A9151127-C788-4514-AF99-6FCEBA868A01}" type="sibTrans" cxnId="{1DF0DEC0-B78D-4381-BFA1-AB8335D80EBB}">
      <dgm:prSet/>
      <dgm:spPr/>
      <dgm:t>
        <a:bodyPr/>
        <a:lstStyle/>
        <a:p>
          <a:endParaRPr lang="en-GB"/>
        </a:p>
      </dgm:t>
    </dgm:pt>
    <dgm:pt modelId="{FA9189F2-EADF-4B19-A78B-15D16C155995}">
      <dgm:prSet/>
      <dgm:spPr>
        <a:noFill/>
        <a:ln>
          <a:noFill/>
        </a:ln>
      </dgm:spPr>
      <dgm:t>
        <a:bodyPr/>
        <a:lstStyle/>
        <a:p>
          <a:pPr rtl="0"/>
          <a:endParaRPr lang="en-GB" dirty="0"/>
        </a:p>
      </dgm:t>
    </dgm:pt>
    <dgm:pt modelId="{86DCBB50-A4FB-4F0E-9FB9-FB36627A03B9}" type="sibTrans" cxnId="{A2A38AB5-EAF1-449C-9B5C-79E4D0D6B867}">
      <dgm:prSet/>
      <dgm:spPr/>
      <dgm:t>
        <a:bodyPr/>
        <a:lstStyle/>
        <a:p>
          <a:endParaRPr lang="en-GB"/>
        </a:p>
      </dgm:t>
    </dgm:pt>
    <dgm:pt modelId="{FE7B9149-38A1-48C6-A809-5F55E2AED258}" type="parTrans" cxnId="{A2A38AB5-EAF1-449C-9B5C-79E4D0D6B867}">
      <dgm:prSet/>
      <dgm:spPr/>
      <dgm:t>
        <a:bodyPr/>
        <a:lstStyle/>
        <a:p>
          <a:endParaRPr lang="en-GB"/>
        </a:p>
      </dgm:t>
    </dgm:pt>
    <dgm:pt modelId="{A798CA12-D095-412E-85CF-8B9BE15B314F}">
      <dgm:prSet/>
      <dgm:spPr/>
      <dgm:t>
        <a:bodyPr/>
        <a:lstStyle/>
        <a:p>
          <a:pPr rtl="0"/>
          <a:r>
            <a:rPr lang="en-GB" dirty="0" smtClean="0"/>
            <a:t>Improved ways of working = PEBBLES phase 1 and phase 2. Budget envelope of £5m </a:t>
          </a:r>
          <a:endParaRPr lang="en-GB" dirty="0"/>
        </a:p>
      </dgm:t>
    </dgm:pt>
    <dgm:pt modelId="{1AEDF014-DD85-4A13-80BC-E3655D6E017C}" type="sibTrans" cxnId="{965E33F9-0C4D-4769-8FDE-C5DB97DA18A3}">
      <dgm:prSet/>
      <dgm:spPr/>
      <dgm:t>
        <a:bodyPr/>
        <a:lstStyle/>
        <a:p>
          <a:endParaRPr lang="en-GB"/>
        </a:p>
      </dgm:t>
    </dgm:pt>
    <dgm:pt modelId="{6E9D2F71-F76A-4BB9-BA32-7713A26F934D}" type="parTrans" cxnId="{965E33F9-0C4D-4769-8FDE-C5DB97DA18A3}">
      <dgm:prSet/>
      <dgm:spPr/>
      <dgm:t>
        <a:bodyPr/>
        <a:lstStyle/>
        <a:p>
          <a:endParaRPr lang="en-GB"/>
        </a:p>
      </dgm:t>
    </dgm:pt>
    <dgm:pt modelId="{8ED26C9E-2C44-4902-AE6B-ECB9E115C378}" type="pres">
      <dgm:prSet presAssocID="{33E534BE-6767-41A8-8177-F1D14AE8C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4FD780-76B2-47C6-838E-60984F609E3E}" type="pres">
      <dgm:prSet presAssocID="{A798CA12-D095-412E-85CF-8B9BE15B314F}" presName="comp" presStyleCnt="0"/>
      <dgm:spPr/>
    </dgm:pt>
    <dgm:pt modelId="{C4863397-2B78-4B4C-AFB5-BAF420E9E613}" type="pres">
      <dgm:prSet presAssocID="{A798CA12-D095-412E-85CF-8B9BE15B314F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B4A24C-121A-4EEF-BE55-049FF031C528}" type="pres">
      <dgm:prSet presAssocID="{A798CA12-D095-412E-85CF-8B9BE15B314F}" presName="rect1" presStyleLbl="lnNode1" presStyleIdx="0" presStyleCnt="3"/>
      <dgm:spPr/>
      <dgm:t>
        <a:bodyPr/>
        <a:lstStyle/>
        <a:p>
          <a:endParaRPr lang="en-GB"/>
        </a:p>
      </dgm:t>
    </dgm:pt>
    <dgm:pt modelId="{08131701-7D21-44A8-A253-C3FE00211DFE}" type="pres">
      <dgm:prSet presAssocID="{1AEDF014-DD85-4A13-80BC-E3655D6E017C}" presName="sibTrans" presStyleCnt="0"/>
      <dgm:spPr/>
    </dgm:pt>
    <dgm:pt modelId="{AE50313F-DF9F-4B99-B340-CC4A623B065D}" type="pres">
      <dgm:prSet presAssocID="{39EC4882-795F-4698-941B-45374B6646B8}" presName="comp" presStyleCnt="0"/>
      <dgm:spPr/>
    </dgm:pt>
    <dgm:pt modelId="{2BFEFF53-CB65-4749-87F6-96B6786FB6BA}" type="pres">
      <dgm:prSet presAssocID="{39EC4882-795F-4698-941B-45374B6646B8}" presName="rect2" presStyleLbl="node1" presStyleIdx="1" presStyleCnt="3" custLinFactNeighborX="-759" custLinFactNeighborY="-23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F3EEF3-991E-4756-A55C-B7AF0B072C9D}" type="pres">
      <dgm:prSet presAssocID="{39EC4882-795F-4698-941B-45374B6646B8}" presName="rect1" presStyleLbl="ln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F0EDBEA9-5F10-4314-B7EA-6662DE725419}" type="pres">
      <dgm:prSet presAssocID="{A9151127-C788-4514-AF99-6FCEBA868A01}" presName="sibTrans" presStyleCnt="0"/>
      <dgm:spPr/>
    </dgm:pt>
    <dgm:pt modelId="{957B48A5-D5A8-4793-8F44-91BD6269C8FA}" type="pres">
      <dgm:prSet presAssocID="{94BCFB56-8AE3-4EEA-AF64-B78E075C1CAC}" presName="comp" presStyleCnt="0"/>
      <dgm:spPr/>
    </dgm:pt>
    <dgm:pt modelId="{7A72AECB-E5CB-4EFC-B5B5-428D4E8AD059}" type="pres">
      <dgm:prSet presAssocID="{94BCFB56-8AE3-4EEA-AF64-B78E075C1CA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C225C1-D401-46B9-A8A5-A953FD8CEB2D}" type="pres">
      <dgm:prSet presAssocID="{94BCFB56-8AE3-4EEA-AF64-B78E075C1CAC}" presName="rect1" presStyleLbl="lnNode1" presStyleIdx="2" presStyleCnt="3"/>
      <dgm:spPr/>
      <dgm:t>
        <a:bodyPr/>
        <a:lstStyle/>
        <a:p>
          <a:endParaRPr lang="en-GB"/>
        </a:p>
      </dgm:t>
    </dgm:pt>
  </dgm:ptLst>
  <dgm:cxnLst>
    <dgm:cxn modelId="{F2C51B7A-A05F-4617-B1C0-842927765EB0}" type="presOf" srcId="{33E534BE-6767-41A8-8177-F1D14AE8CE5D}" destId="{8ED26C9E-2C44-4902-AE6B-ECB9E115C378}" srcOrd="0" destOrd="0" presId="urn:microsoft.com/office/officeart/2008/layout/AlternatingPictureBlocks"/>
    <dgm:cxn modelId="{1DF0DEC0-B78D-4381-BFA1-AB8335D80EBB}" srcId="{33E534BE-6767-41A8-8177-F1D14AE8CE5D}" destId="{39EC4882-795F-4698-941B-45374B6646B8}" srcOrd="1" destOrd="0" parTransId="{988A0288-90AB-4B04-83FE-6DC5337944E2}" sibTransId="{A9151127-C788-4514-AF99-6FCEBA868A01}"/>
    <dgm:cxn modelId="{965E33F9-0C4D-4769-8FDE-C5DB97DA18A3}" srcId="{33E534BE-6767-41A8-8177-F1D14AE8CE5D}" destId="{A798CA12-D095-412E-85CF-8B9BE15B314F}" srcOrd="0" destOrd="0" parTransId="{6E9D2F71-F76A-4BB9-BA32-7713A26F934D}" sibTransId="{1AEDF014-DD85-4A13-80BC-E3655D6E017C}"/>
    <dgm:cxn modelId="{6FABD4DD-6247-4A24-B733-C3AEB9047582}" type="presOf" srcId="{39EC4882-795F-4698-941B-45374B6646B8}" destId="{2BFEFF53-CB65-4749-87F6-96B6786FB6BA}" srcOrd="0" destOrd="0" presId="urn:microsoft.com/office/officeart/2008/layout/AlternatingPictureBlocks"/>
    <dgm:cxn modelId="{561A3F76-1A46-42D0-94DC-631C10A808B9}" type="presOf" srcId="{A798CA12-D095-412E-85CF-8B9BE15B314F}" destId="{C4863397-2B78-4B4C-AFB5-BAF420E9E613}" srcOrd="0" destOrd="0" presId="urn:microsoft.com/office/officeart/2008/layout/AlternatingPictureBlocks"/>
    <dgm:cxn modelId="{AD48CD96-4E67-4F38-A986-B879490A7973}" type="presOf" srcId="{94BCFB56-8AE3-4EEA-AF64-B78E075C1CAC}" destId="{7A72AECB-E5CB-4EFC-B5B5-428D4E8AD059}" srcOrd="0" destOrd="0" presId="urn:microsoft.com/office/officeart/2008/layout/AlternatingPictureBlocks"/>
    <dgm:cxn modelId="{55777FC8-C402-4BB7-B10D-51F051984257}" type="presOf" srcId="{FA9189F2-EADF-4B19-A78B-15D16C155995}" destId="{C4863397-2B78-4B4C-AFB5-BAF420E9E613}" srcOrd="0" destOrd="1" presId="urn:microsoft.com/office/officeart/2008/layout/AlternatingPictureBlocks"/>
    <dgm:cxn modelId="{DDD3E6F8-462B-4FE4-A6BF-7F567C63515E}" srcId="{33E534BE-6767-41A8-8177-F1D14AE8CE5D}" destId="{94BCFB56-8AE3-4EEA-AF64-B78E075C1CAC}" srcOrd="2" destOrd="0" parTransId="{42A3E8AE-1C61-47F3-8FF4-CF717048A41D}" sibTransId="{6F410CC6-B94D-4026-B724-C94643A820E1}"/>
    <dgm:cxn modelId="{A2A38AB5-EAF1-449C-9B5C-79E4D0D6B867}" srcId="{A798CA12-D095-412E-85CF-8B9BE15B314F}" destId="{FA9189F2-EADF-4B19-A78B-15D16C155995}" srcOrd="0" destOrd="0" parTransId="{FE7B9149-38A1-48C6-A809-5F55E2AED258}" sibTransId="{86DCBB50-A4FB-4F0E-9FB9-FB36627A03B9}"/>
    <dgm:cxn modelId="{43954B2E-26F3-422C-BB9C-C7CD74185199}" type="presParOf" srcId="{8ED26C9E-2C44-4902-AE6B-ECB9E115C378}" destId="{4A4FD780-76B2-47C6-838E-60984F609E3E}" srcOrd="0" destOrd="0" presId="urn:microsoft.com/office/officeart/2008/layout/AlternatingPictureBlocks"/>
    <dgm:cxn modelId="{294041DB-C679-4D67-8B19-2E8427B044C1}" type="presParOf" srcId="{4A4FD780-76B2-47C6-838E-60984F609E3E}" destId="{C4863397-2B78-4B4C-AFB5-BAF420E9E613}" srcOrd="0" destOrd="0" presId="urn:microsoft.com/office/officeart/2008/layout/AlternatingPictureBlocks"/>
    <dgm:cxn modelId="{46935728-32B0-4429-A18A-1CA0F8DD2584}" type="presParOf" srcId="{4A4FD780-76B2-47C6-838E-60984F609E3E}" destId="{1CB4A24C-121A-4EEF-BE55-049FF031C528}" srcOrd="1" destOrd="0" presId="urn:microsoft.com/office/officeart/2008/layout/AlternatingPictureBlocks"/>
    <dgm:cxn modelId="{49C4ECFE-7EC9-4EB1-B0CC-3BC5FE97FB31}" type="presParOf" srcId="{8ED26C9E-2C44-4902-AE6B-ECB9E115C378}" destId="{08131701-7D21-44A8-A253-C3FE00211DFE}" srcOrd="1" destOrd="0" presId="urn:microsoft.com/office/officeart/2008/layout/AlternatingPictureBlocks"/>
    <dgm:cxn modelId="{1C93E588-B9FE-43C3-8227-677D61D22769}" type="presParOf" srcId="{8ED26C9E-2C44-4902-AE6B-ECB9E115C378}" destId="{AE50313F-DF9F-4B99-B340-CC4A623B065D}" srcOrd="2" destOrd="0" presId="urn:microsoft.com/office/officeart/2008/layout/AlternatingPictureBlocks"/>
    <dgm:cxn modelId="{4EB83EFA-2A5C-40A2-8125-3B2F16DB89B4}" type="presParOf" srcId="{AE50313F-DF9F-4B99-B340-CC4A623B065D}" destId="{2BFEFF53-CB65-4749-87F6-96B6786FB6BA}" srcOrd="0" destOrd="0" presId="urn:microsoft.com/office/officeart/2008/layout/AlternatingPictureBlocks"/>
    <dgm:cxn modelId="{8FCBCFDD-7314-4C43-81BC-5440FE8B3102}" type="presParOf" srcId="{AE50313F-DF9F-4B99-B340-CC4A623B065D}" destId="{79F3EEF3-991E-4756-A55C-B7AF0B072C9D}" srcOrd="1" destOrd="0" presId="urn:microsoft.com/office/officeart/2008/layout/AlternatingPictureBlocks"/>
    <dgm:cxn modelId="{26529F2E-C633-4481-B613-0D450A61D7AD}" type="presParOf" srcId="{8ED26C9E-2C44-4902-AE6B-ECB9E115C378}" destId="{F0EDBEA9-5F10-4314-B7EA-6662DE725419}" srcOrd="3" destOrd="0" presId="urn:microsoft.com/office/officeart/2008/layout/AlternatingPictureBlocks"/>
    <dgm:cxn modelId="{DEA29225-2C88-4B6F-A1F3-BF32485FDBA5}" type="presParOf" srcId="{8ED26C9E-2C44-4902-AE6B-ECB9E115C378}" destId="{957B48A5-D5A8-4793-8F44-91BD6269C8FA}" srcOrd="4" destOrd="0" presId="urn:microsoft.com/office/officeart/2008/layout/AlternatingPictureBlocks"/>
    <dgm:cxn modelId="{CF7A76B2-0BC9-4DBD-9323-843D8157928D}" type="presParOf" srcId="{957B48A5-D5A8-4793-8F44-91BD6269C8FA}" destId="{7A72AECB-E5CB-4EFC-B5B5-428D4E8AD059}" srcOrd="0" destOrd="0" presId="urn:microsoft.com/office/officeart/2008/layout/AlternatingPictureBlocks"/>
    <dgm:cxn modelId="{6CB8A3F8-3B4A-4B75-818B-954D213509E1}" type="presParOf" srcId="{957B48A5-D5A8-4793-8F44-91BD6269C8FA}" destId="{D8C225C1-D401-46B9-A8A5-A953FD8CEB2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0AAEF0-7292-4724-917B-764A42193C54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8B9E0E-BF90-4E59-B9AB-06DA9EE18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Richard Onslow Court in Nuneaton – infill </a:t>
            </a:r>
          </a:p>
          <a:p>
            <a:pPr>
              <a:spcBef>
                <a:spcPct val="0"/>
              </a:spcBef>
            </a:pPr>
            <a:r>
              <a:rPr lang="en-GB" smtClean="0"/>
              <a:t>Size – down to financial viability and demand analysis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Planning process can be very lengthy and the way some developers treat S106 i.e. as a separate developer rather than being policy compliant and fulfilling the S106 obligation for social housing.</a:t>
            </a:r>
          </a:p>
          <a:p>
            <a:pPr>
              <a:spcBef>
                <a:spcPct val="0"/>
              </a:spcBef>
            </a:pPr>
            <a:r>
              <a:rPr lang="en-GB" smtClean="0"/>
              <a:t>Only 22% of LA’s have an older people’s housing strategy (Age UK)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Gifted land a decade ago used to be about 95% of all land, now more like 50%.</a:t>
            </a:r>
          </a:p>
          <a:p>
            <a:pPr>
              <a:spcBef>
                <a:spcPct val="0"/>
              </a:spcBef>
            </a:pPr>
            <a:r>
              <a:rPr lang="en-GB" smtClean="0"/>
              <a:t>The approach now is for developers to bring a package to us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C202F7-2514-4F7B-A644-17CEC0589E58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C1899-F6C5-4E62-84AA-0749F7BD631E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6C702-74E1-45BE-B99D-F3B2FCA2115C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ABE9FF-C412-4296-92FC-AFD490218622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BC018D-C6C3-408A-A4CB-943A58B33D7C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D586FB-540F-4E40-AF79-8E48F3A40E1B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C2B83-38B5-482E-9765-D77DF82B52A1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19B327-C28A-4922-B7CB-680026C71215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22E3E6-AC8A-47D7-8848-D42A63AF1DF4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BC3C68-8FF2-4CA6-8EEF-9D2210DA38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C9D3E-FE93-4835-994A-E323699CF61B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2174875"/>
            <a:ext cx="37306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983163"/>
            <a:ext cx="11255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2840" y="2499296"/>
            <a:ext cx="3086240" cy="3669883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731226" y="0"/>
            <a:ext cx="5412777" cy="474332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224" y="3962481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5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60"/>
            <a:ext cx="274270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3949" y="864850"/>
            <a:ext cx="282841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1D49F8-C2F5-47C0-9127-DFD8BCBA1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010150"/>
            <a:ext cx="11731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5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60"/>
            <a:ext cx="274270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3949" y="864850"/>
            <a:ext cx="282841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4FBE7-8B94-4842-8BB3-2CE0DFD9B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32513" y="3175"/>
            <a:ext cx="301148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6" y="865160"/>
            <a:ext cx="2914125" cy="454520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22"/>
            <a:ext cx="2343500" cy="312446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A5B2E0-6E64-43F0-904F-6A51B45B2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32451" y="-1"/>
            <a:ext cx="301126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6" y="865160"/>
            <a:ext cx="2914125" cy="454520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2"/>
            <a:ext cx="2343500" cy="3124116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56733" y="6320619"/>
            <a:ext cx="1399923" cy="23240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A0B6E0-D98B-4A8F-8B89-6CB4B65B4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59849" y="2819799"/>
            <a:ext cx="6384153" cy="403849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3" y="865162"/>
            <a:ext cx="2665567" cy="180177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2"/>
            <a:ext cx="2343500" cy="3124116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56733" y="6320619"/>
            <a:ext cx="1399923" cy="23240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113951" y="864846"/>
            <a:ext cx="2665567" cy="180177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3B22F-C376-47C1-A251-81D4D8C4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5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42684" y="4572099"/>
            <a:ext cx="2742706" cy="15241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142684" y="837982"/>
            <a:ext cx="2742706" cy="6858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228228" y="838177"/>
            <a:ext cx="2742706" cy="69789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3142687" y="1559897"/>
            <a:ext cx="2743581" cy="262871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20"/>
          </p:nvPr>
        </p:nvSpPr>
        <p:spPr>
          <a:xfrm>
            <a:off x="6228228" y="1558247"/>
            <a:ext cx="2753528" cy="476308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01E1E1-717A-4EA2-ABFF-0DCC83247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0"/>
            <a:ext cx="63865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-1588" y="0"/>
            <a:ext cx="27590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2"/>
            <a:ext cx="2343341" cy="1524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22"/>
            <a:ext cx="2343500" cy="121930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42840" y="3885979"/>
            <a:ext cx="2343500" cy="213404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15109C-6DCB-42AD-AAEC-0AE384F4F1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0"/>
            <a:ext cx="63865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6"/>
            <a:ext cx="2343500" cy="121929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42840" y="3885979"/>
            <a:ext cx="2343500" cy="213404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C4F523-8CB7-428E-8E5C-DDA140AC23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2174875"/>
            <a:ext cx="37306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983163"/>
            <a:ext cx="11255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2840" y="2499295"/>
            <a:ext cx="3086240" cy="3669883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731225" y="0"/>
            <a:ext cx="5412777" cy="474332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224" y="3962480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37306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30625" y="0"/>
            <a:ext cx="54133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983163"/>
            <a:ext cx="11255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2840" y="392420"/>
            <a:ext cx="3086240" cy="5776756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224" y="3962480"/>
            <a:ext cx="2171309" cy="2896708"/>
          </a:xfrm>
          <a:solidFill>
            <a:schemeClr val="accent4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37306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30625" y="0"/>
            <a:ext cx="54133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983163"/>
            <a:ext cx="11255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2840" y="392420"/>
            <a:ext cx="3086240" cy="5776756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224" y="3962481"/>
            <a:ext cx="2171309" cy="2896708"/>
          </a:xfrm>
          <a:solidFill>
            <a:schemeClr val="accent4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3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0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7A0CC8-BFDC-4E18-9851-38D666C42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3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0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lt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3E0E84-33D9-4320-B582-D526A2052B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3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0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46662C-1751-4FA3-B576-66742917A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86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3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2531" y="0"/>
            <a:ext cx="3236964" cy="396247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0"/>
            <a:ext cx="3257641" cy="2896708"/>
          </a:xfrm>
          <a:solidFill>
            <a:schemeClr val="accent4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83D0FA-8D45-451C-9DB0-90F6C2909E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3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2531" y="0"/>
            <a:ext cx="3236964" cy="396247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0"/>
            <a:ext cx="3257641" cy="2896708"/>
          </a:xfrm>
          <a:solidFill>
            <a:schemeClr val="accent6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9CDF8-5B1A-4D06-8E06-106D642DC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38" y="837982"/>
            <a:ext cx="8229600" cy="9906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80" y="1944556"/>
            <a:ext cx="8229348" cy="7213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3616CA-2854-478A-9B39-9DE7E01F0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010150"/>
            <a:ext cx="11731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38" y="837982"/>
            <a:ext cx="8229600" cy="9906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80" y="1944556"/>
            <a:ext cx="8229348" cy="7213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5F2DB3-F40E-4D09-BCF4-E3B2A8256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4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60"/>
            <a:ext cx="274270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3949" y="864849"/>
            <a:ext cx="282841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C50AAC-EFD1-468E-B7F9-410C2379A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010150"/>
            <a:ext cx="11731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4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60"/>
            <a:ext cx="274270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3949" y="864849"/>
            <a:ext cx="282841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EDE5C1-CC13-4B1A-BC7E-E563D63E1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32513" y="3175"/>
            <a:ext cx="301148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6" y="865160"/>
            <a:ext cx="2914125" cy="454520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22"/>
            <a:ext cx="2343500" cy="312446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8AF9BC-F433-49E7-95E0-13883E1503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4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1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A6A837-D2EE-4161-B78C-DBB803474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32451" y="-1"/>
            <a:ext cx="301126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6" y="865160"/>
            <a:ext cx="2914125" cy="454520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2"/>
            <a:ext cx="2343500" cy="3124116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56733" y="6320619"/>
            <a:ext cx="1399923" cy="23240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9F3106-0BEE-4692-845F-9A54A5319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59849" y="2819799"/>
            <a:ext cx="6384153" cy="403849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3" y="865161"/>
            <a:ext cx="2665567" cy="180177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2"/>
            <a:ext cx="2343500" cy="3124116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56733" y="6320619"/>
            <a:ext cx="1399923" cy="23240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113951" y="864846"/>
            <a:ext cx="2665567" cy="180177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14D4B2-EE01-4316-B7EF-19904E46DD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4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42684" y="4572098"/>
            <a:ext cx="2742706" cy="15241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142684" y="837982"/>
            <a:ext cx="2742706" cy="6858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228228" y="838177"/>
            <a:ext cx="2742706" cy="69789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3142686" y="1559897"/>
            <a:ext cx="2743581" cy="262871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20"/>
          </p:nvPr>
        </p:nvSpPr>
        <p:spPr>
          <a:xfrm>
            <a:off x="6228228" y="1558247"/>
            <a:ext cx="2753528" cy="476308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39D91F-E063-4EE4-A463-D3A29BF31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0"/>
            <a:ext cx="63865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-1588" y="0"/>
            <a:ext cx="27590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2"/>
            <a:ext cx="2343341" cy="1524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22"/>
            <a:ext cx="2343500" cy="121930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42840" y="3885978"/>
            <a:ext cx="2343500" cy="213404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7CF95-1873-4F6C-B27F-EF7F5498E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0"/>
            <a:ext cx="63865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40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5"/>
            <a:ext cx="2343500" cy="121929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42840" y="3885978"/>
            <a:ext cx="2343500" cy="213404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189416-90E5-44A9-9713-A4FD3B588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2174875"/>
            <a:ext cx="37306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983163"/>
            <a:ext cx="11255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2839" y="2499293"/>
            <a:ext cx="3086240" cy="3669883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731223" y="0"/>
            <a:ext cx="5412777" cy="474332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223" y="3962478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37306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30625" y="0"/>
            <a:ext cx="54133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4983163"/>
            <a:ext cx="11255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2839" y="392420"/>
            <a:ext cx="3086240" cy="5776756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223" y="3962478"/>
            <a:ext cx="2171309" cy="2896708"/>
          </a:xfrm>
          <a:solidFill>
            <a:schemeClr val="accent4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1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02532" y="3962478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9E294E-CAB4-4848-8677-B1122ADC8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1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2532" y="3962478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lt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A592A9-B843-4465-B439-DD996FBB7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1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02532" y="3962478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1E4CD-15EF-470B-93CA-C1F4E26FC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4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1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lt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42A7F0-2D19-4505-8913-276112AB05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86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1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2531" y="0"/>
            <a:ext cx="3236964" cy="396247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902532" y="3962478"/>
            <a:ext cx="3257641" cy="2896708"/>
          </a:xfrm>
          <a:solidFill>
            <a:schemeClr val="accent4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4EB3DA-DBAC-4226-ADC5-5CE5045652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1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2531" y="0"/>
            <a:ext cx="3236964" cy="396247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902532" y="3962478"/>
            <a:ext cx="3257641" cy="2896708"/>
          </a:xfrm>
          <a:solidFill>
            <a:schemeClr val="accent6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6247A5-F40F-449B-81EB-D9D7BD45B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38" y="837982"/>
            <a:ext cx="8229600" cy="9906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80" y="1944556"/>
            <a:ext cx="8229348" cy="7213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4D84F3-5B3F-4591-BD30-23EE766E4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010150"/>
            <a:ext cx="11731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38" y="837982"/>
            <a:ext cx="8229600" cy="9906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80" y="1944556"/>
            <a:ext cx="8229348" cy="7213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0566EF-84A3-44DF-A7A6-E0D15F977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2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59"/>
            <a:ext cx="274270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3949" y="864847"/>
            <a:ext cx="282841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451154-D361-4AA7-81B2-36AF7923A6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010150"/>
            <a:ext cx="11731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2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59"/>
            <a:ext cx="274270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3949" y="864847"/>
            <a:ext cx="2828416" cy="4545207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0DB2EA-3A04-44CF-8D4F-24A73C8596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32513" y="3175"/>
            <a:ext cx="301148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59"/>
            <a:ext cx="2914125" cy="454520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22"/>
            <a:ext cx="2343500" cy="312446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29769B-8FE6-4741-8AFF-CF31F6F47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32451" y="-1"/>
            <a:ext cx="3011263" cy="685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4" y="865159"/>
            <a:ext cx="2914125" cy="454520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2"/>
            <a:ext cx="2343500" cy="3124116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56732" y="6320619"/>
            <a:ext cx="1399923" cy="23240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F9B2E9-2FF7-4DFF-B8DB-96FF223B1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59847" y="2819797"/>
            <a:ext cx="6384153" cy="4038491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83" y="865159"/>
            <a:ext cx="2665567" cy="180177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2"/>
            <a:ext cx="2343500" cy="3124116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56732" y="6320619"/>
            <a:ext cx="1399923" cy="23240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113949" y="864846"/>
            <a:ext cx="2665567" cy="1801777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82E6ED-5915-4BC9-B5C6-5DC75AC1A9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2"/>
            <a:ext cx="2343341" cy="1066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1944555"/>
            <a:ext cx="2343500" cy="369443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42684" y="4572096"/>
            <a:ext cx="2742706" cy="15241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142684" y="837982"/>
            <a:ext cx="2742706" cy="6858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228228" y="838177"/>
            <a:ext cx="2742706" cy="69789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3142684" y="1559897"/>
            <a:ext cx="2743581" cy="262871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20"/>
          </p:nvPr>
        </p:nvSpPr>
        <p:spPr>
          <a:xfrm>
            <a:off x="6228228" y="1558247"/>
            <a:ext cx="2753528" cy="4763084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474DA9-99A5-4F85-AFE7-B0ED00A5C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4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1"/>
            <a:ext cx="2171309" cy="2896708"/>
          </a:xfrm>
          <a:solidFill>
            <a:schemeClr val="tx2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46136E-8810-4D05-BDA1-592BFACC1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0"/>
            <a:ext cx="63865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-1588" y="0"/>
            <a:ext cx="27590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2"/>
            <a:ext cx="2343341" cy="1524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22"/>
            <a:ext cx="2343500" cy="121930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42839" y="3885976"/>
            <a:ext cx="2343500" cy="213404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DE50F3-E281-463A-A1F8-D9EC6F3CC3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0"/>
            <a:ext cx="638651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/>
          <p:nvPr userDrawn="1"/>
        </p:nvSpPr>
        <p:spPr bwMode="gray">
          <a:xfrm>
            <a:off x="0" y="0"/>
            <a:ext cx="27590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Alzheimer’s Society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42839" y="837980"/>
            <a:ext cx="2343341" cy="1523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342680" y="2514533"/>
            <a:ext cx="2343500" cy="1219293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42839" y="3885976"/>
            <a:ext cx="2343500" cy="213404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 bwMode="gray"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CECAC8-7AD4-4FB3-923B-C0A3C62C16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50825" y="1916113"/>
            <a:ext cx="5905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prstClr val="white"/>
                </a:solidFill>
                <a:latin typeface="+mn-lt"/>
                <a:cs typeface="+mn-cs"/>
              </a:rPr>
              <a:t>Title here</a:t>
            </a:r>
            <a:endParaRPr lang="en-GB" sz="600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8DE4-6CA9-48EA-9612-3B1364BE1526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867A-F117-4B9A-ADA2-9C0B778587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51020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74A4-A06F-44C9-84B0-E16F78BE30F7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AB79-A2A6-4741-8870-EAAF5439B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2333-F74F-4432-BA41-D89A8BD285A7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B840-14E6-48E0-8F2E-F60B2595D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29AA-B5B4-4B05-BC3E-75C8BE89F3D2}" type="datetimeFigureOut">
              <a:rPr lang="en-GB"/>
              <a:pPr>
                <a:defRPr/>
              </a:pPr>
              <a:t>21/03/2018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BF20-7D08-49B6-906D-79467C6DD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198"/>
            <a:ext cx="4040188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960"/>
            <a:ext cx="4040188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0198"/>
            <a:ext cx="4041775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960"/>
            <a:ext cx="4041775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D515-D4F4-4FB2-8FC3-56B41728D279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0144-6F5E-4163-A611-8B264BD80A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BB94-2117-4BD9-9F0E-FC972059A716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032B-BDFF-46B5-8F03-6F13EB15BB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5F10-228E-426E-97C8-FBEA20876F9A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251E-2F4E-47E3-9A4F-810FD4E3A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5330-F1CF-4F54-BFBB-4A958787E9AA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AD4B-0BE8-43E9-B4F8-6C22C095E4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86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4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2531" y="0"/>
            <a:ext cx="3236964" cy="396247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1"/>
            <a:ext cx="3257641" cy="2896708"/>
          </a:xfrm>
          <a:solidFill>
            <a:schemeClr val="accent4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3FA6D6-B63C-4D37-AFD4-7A0867F90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8"/>
            <a:ext cx="5486400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AB46-14A2-419E-849C-CC0670320C0D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4BF5-FC26-4590-B70C-AC2EC39AA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7763-54EF-4457-AE93-E68E518420CF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E390-EB03-4E6F-A48C-9ED34BFDD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37D0-6737-4C53-AB57-88A0E1C6DA41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C8CD-AE29-4BAF-8E90-9B79D535B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9B435-E029-45F3-B9C2-5B7B86A98D78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C2DB84-9CFF-4524-A44F-A4CC2C098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40D657-2737-44EC-B28D-2643131796C1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C8D45E-CD9E-4FB8-BBD2-0BA979844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50825" y="1916113"/>
            <a:ext cx="5905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prstClr val="white"/>
                </a:solidFill>
                <a:latin typeface="+mn-lt"/>
                <a:cs typeface="+mn-cs"/>
              </a:rPr>
              <a:t>Title here</a:t>
            </a:r>
            <a:endParaRPr lang="en-GB" sz="600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5E38-C1A8-4B58-B02A-92D96D403436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79BA-587F-4541-872E-E611A52494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51020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6AE0-5438-476A-A1BC-77C65D4FBBFE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091E-1155-4794-B338-C95AA4765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DDE6-1671-4515-9220-CE582166454D}" type="datetimeFigureOut">
              <a:rPr lang="en-GB"/>
              <a:pPr>
                <a:defRPr/>
              </a:pPr>
              <a:t>21/03/2018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7DDA-C71E-4E38-8CFE-CD2CB49817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198"/>
            <a:ext cx="4040188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960"/>
            <a:ext cx="4040188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0198"/>
            <a:ext cx="4041775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960"/>
            <a:ext cx="4041775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D656-6532-445B-B5D2-1F604FD32A6B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3752-38D2-4AB6-93C5-E0CB553819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0026-B78D-47D7-91C1-1CA2D1DB1504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D9BD-D2F6-4CD7-989C-586314BC9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094225" y="2467674"/>
            <a:ext cx="3885500" cy="2790283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02531" y="0"/>
            <a:ext cx="3236964" cy="396247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902533" y="3962481"/>
            <a:ext cx="3257641" cy="2896708"/>
          </a:xfrm>
          <a:solidFill>
            <a:schemeClr val="accent6"/>
          </a:solidFill>
        </p:spPr>
        <p:txBody>
          <a:bodyPr lIns="144000" rIns="14400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1C935-C7A9-4ADB-AF1A-D7F4A9C7D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40E8-FBC9-4FE4-8216-DC28DE940968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E09A-1C24-4CF1-B624-FC85F81F6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50825" y="1916113"/>
            <a:ext cx="5905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prstClr val="white"/>
                </a:solidFill>
                <a:latin typeface="+mn-lt"/>
                <a:cs typeface="+mn-cs"/>
              </a:rPr>
              <a:t>Title here</a:t>
            </a:r>
            <a:endParaRPr lang="en-GB" sz="600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3648-6537-4B7C-B5CF-74A077A8FE7D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A994-290F-4892-9CCF-CE9092AAE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51020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2AD4-BD94-46A7-A525-44B8B0C2D3FA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B6B6-483B-4C08-8373-17B422C9A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1373-D69A-4E19-9935-E2DE06BF79F1}" type="datetimeFigureOut">
              <a:rPr lang="en-GB"/>
              <a:pPr>
                <a:defRPr/>
              </a:pPr>
              <a:t>21/03/2018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2ADD6-F608-4615-82D2-4886D3A19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198"/>
            <a:ext cx="4040188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960"/>
            <a:ext cx="4040188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0198"/>
            <a:ext cx="4041775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960"/>
            <a:ext cx="4041775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F7BD-7FE4-4519-80C8-398D0FC6592F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59B9-749E-4887-9236-3654C6BCC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67F0-C70F-4C71-94A1-2BE8DB1F6B95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FBE7-BDD9-4535-8F19-84B9A7B5C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7019-6018-4867-9822-1DC89094DE39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EE67-4B17-4CDE-A396-AFE69B19CC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250825" y="1916113"/>
            <a:ext cx="5905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prstClr val="white"/>
                </a:solidFill>
                <a:latin typeface="+mn-lt"/>
                <a:cs typeface="+mn-cs"/>
              </a:rPr>
              <a:t>Title here</a:t>
            </a:r>
            <a:endParaRPr lang="en-GB" sz="600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0117-848F-4E9D-9E5F-55FCFE728204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7AC0-FE93-4849-A2F3-126AF7247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51020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AF89-8D51-46C6-B791-3FE0312FC401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FB63-E085-44FE-8E7E-6AB9A4D0A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FC7B-8738-451C-B8B8-D010DA037446}" type="datetimeFigureOut">
              <a:rPr lang="en-GB"/>
              <a:pPr>
                <a:defRPr/>
              </a:pPr>
              <a:t>21/03/2018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A173-2EDD-4B95-A377-550A921C7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7456488" y="6321425"/>
            <a:ext cx="1400175" cy="231775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lnSpc>
                <a:spcPts val="16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262626"/>
                </a:solidFill>
              </a:rPr>
              <a:t>Alzheimer’s Society</a:t>
            </a:r>
            <a:endParaRPr lang="en-GB" sz="1400" dirty="0">
              <a:solidFill>
                <a:srgbClr val="26262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38" y="837982"/>
            <a:ext cx="8229600" cy="9906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80" y="1944556"/>
            <a:ext cx="8229348" cy="7213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880FB3-AAB4-4EA2-974A-19CDFD1A2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198"/>
            <a:ext cx="4040188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960"/>
            <a:ext cx="4040188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0198"/>
            <a:ext cx="4041775" cy="70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960"/>
            <a:ext cx="4041775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C35D-0C12-4056-83CD-D4FD40007D37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01DB-E46C-4EAA-B654-225E88415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C258-834E-46DA-A971-A48F61943CA5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3A8B-7297-4621-BC87-42154F4A58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179512" y="97150"/>
            <a:ext cx="8229600" cy="681202"/>
          </a:xfrm>
        </p:spPr>
        <p:txBody>
          <a:bodyPr/>
          <a:lstStyle>
            <a:lvl1pPr algn="l">
              <a:defRPr>
                <a:solidFill>
                  <a:srgbClr val="0D93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D290-DC83-4C75-9FC3-9C67D16CB2BB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C2FC-6DBE-43FA-8752-C8E20AC83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3735-F3DF-4BD8-80A3-EB8024B55709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600E-4705-4512-AE7B-BEFB922C40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69F1-4696-487C-8584-EAB5C844E681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42D0-5112-4D28-AB08-7E6DAE41E8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4BF3-BE42-42DA-B6BB-7C5784BE7F25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0613-D3A2-43F9-96C7-A866AC8F0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D722-37E6-4081-8DC2-17E8A6C4832B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73F2-5EC4-4B91-91BC-9DA51AB4D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535A-92AC-4377-9E12-66D7C2226053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93C0-5B70-4656-817F-CB17883A8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6085-B03F-4D42-AF11-2C4F36847376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6298-FBF4-429B-B771-AB85AB81F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3E4C-9F94-4A2F-BE0E-62BAE96229D3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0382-89AC-44BD-80A9-6F71CF66FE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1763" y="5010150"/>
            <a:ext cx="11731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38" y="837982"/>
            <a:ext cx="8229600" cy="9906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680" y="1944556"/>
            <a:ext cx="8229348" cy="72138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2900" y="6172200"/>
            <a:ext cx="1114425" cy="5080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3C40D8-95AA-469E-AD6B-3287D07023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AE84-DAAB-4E9E-905B-B770FAA0A316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0A77-69D8-462C-B4AF-991C96C9D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18B4-7FB4-444E-BE0B-BB92285D9DC5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60F2-95DF-4962-BA34-8807AED38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8177-15A8-4D97-A951-BDA85D01DFA1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EDE1-B02B-4FFB-90FB-10180D743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F8B2-1C59-4A50-9088-02B136DE05CA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2E4E-E552-4CB0-9469-6E4326AE8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838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857500"/>
            <a:ext cx="8229600" cy="2325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244475"/>
            <a:ext cx="234315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6199188"/>
            <a:ext cx="1114425" cy="5064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600"/>
              </a:lnSpc>
              <a:defRPr sz="3600">
                <a:solidFill>
                  <a:srgbClr val="262626"/>
                </a:solidFill>
              </a:defRPr>
            </a:lvl1pPr>
          </a:lstStyle>
          <a:p>
            <a:fld id="{EB272B98-4657-4D64-B4F0-D1D9150732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hf hdr="0" dt="0"/>
  <p:txStyles>
    <p:titleStyle>
      <a:lvl1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2pPr>
      <a:lvl3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3pPr>
      <a:lvl4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4pPr>
      <a:lvl5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5pPr>
      <a:lvl6pPr marL="4572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6pPr>
      <a:lvl7pPr marL="9144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7pPr>
      <a:lvl8pPr marL="13716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8pPr>
      <a:lvl9pPr marL="18288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150938" rtl="0" fontAlgn="base">
        <a:lnSpc>
          <a:spcPts val="2500"/>
        </a:lnSpc>
        <a:spcBef>
          <a:spcPct val="0"/>
        </a:spcBef>
        <a:spcAft>
          <a:spcPts val="1200"/>
        </a:spcAft>
        <a:buFont typeface="Arial" charset="0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349250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SzPct val="90000"/>
        <a:buFont typeface="Wingdings" pitchFamily="2" charset="2"/>
        <a:buChar char="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347663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SzPct val="110000"/>
        <a:buFont typeface="Arial" charset="0"/>
        <a:buChar char="•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7438" indent="-349250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–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9388" indent="-347663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»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838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857500"/>
            <a:ext cx="8229600" cy="2325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244475"/>
            <a:ext cx="234315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6199188"/>
            <a:ext cx="1114425" cy="5064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600"/>
              </a:lnSpc>
              <a:defRPr sz="3600">
                <a:solidFill>
                  <a:srgbClr val="262626"/>
                </a:solidFill>
              </a:defRPr>
            </a:lvl1pPr>
          </a:lstStyle>
          <a:p>
            <a:fld id="{48135C97-77CA-4FE9-A12C-0D1D47D817D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hdr="0" dt="0"/>
  <p:txStyles>
    <p:titleStyle>
      <a:lvl1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2pPr>
      <a:lvl3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3pPr>
      <a:lvl4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4pPr>
      <a:lvl5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5pPr>
      <a:lvl6pPr marL="4572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6pPr>
      <a:lvl7pPr marL="9144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7pPr>
      <a:lvl8pPr marL="13716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8pPr>
      <a:lvl9pPr marL="18288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150938" rtl="0" fontAlgn="base">
        <a:lnSpc>
          <a:spcPts val="2500"/>
        </a:lnSpc>
        <a:spcBef>
          <a:spcPct val="0"/>
        </a:spcBef>
        <a:spcAft>
          <a:spcPts val="1200"/>
        </a:spcAft>
        <a:buFont typeface="Arial" charset="0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349250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SzPct val="90000"/>
        <a:buFont typeface="Wingdings" pitchFamily="2" charset="2"/>
        <a:buChar char="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347663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SzPct val="110000"/>
        <a:buFont typeface="Arial" charset="0"/>
        <a:buChar char="•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7438" indent="-349250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–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9388" indent="-347663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»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838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857500"/>
            <a:ext cx="8229600" cy="2325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244475"/>
            <a:ext cx="234315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6199188"/>
            <a:ext cx="1114425" cy="5064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600"/>
              </a:lnSpc>
              <a:defRPr sz="3600">
                <a:solidFill>
                  <a:srgbClr val="262626"/>
                </a:solidFill>
              </a:defRPr>
            </a:lvl1pPr>
          </a:lstStyle>
          <a:p>
            <a:fld id="{79A5B3D5-C59F-46AB-9820-4768FE54919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hf hdr="0" dt="0"/>
  <p:txStyles>
    <p:titleStyle>
      <a:lvl1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2pPr>
      <a:lvl3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3pPr>
      <a:lvl4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4pPr>
      <a:lvl5pPr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5pPr>
      <a:lvl6pPr marL="4572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6pPr>
      <a:lvl7pPr marL="9144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7pPr>
      <a:lvl8pPr marL="13716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8pPr>
      <a:lvl9pPr marL="1828800" algn="l" defTabSz="1150938" rtl="0" fontAlgn="base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defTabSz="1150938" rtl="0" fontAlgn="base">
        <a:lnSpc>
          <a:spcPts val="2500"/>
        </a:lnSpc>
        <a:spcBef>
          <a:spcPct val="0"/>
        </a:spcBef>
        <a:spcAft>
          <a:spcPts val="1200"/>
        </a:spcAft>
        <a:buFont typeface="Arial" charset="0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349250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SzPct val="90000"/>
        <a:buFont typeface="Wingdings" pitchFamily="2" charset="2"/>
        <a:buChar char="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347663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SzPct val="110000"/>
        <a:buFont typeface="Arial" charset="0"/>
        <a:buChar char="•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7438" indent="-349250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–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9388" indent="-347663" algn="l" defTabSz="1150938" rtl="0" fontAlgn="base">
        <a:lnSpc>
          <a:spcPts val="2500"/>
        </a:lnSpc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»"/>
        <a:defRPr sz="2200" kern="1200" spc="-3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241231-2A85-49B1-9687-0DB92D6D238A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70CA9E-A636-4A31-A6B8-6959A01C84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870" r:id="rId10"/>
    <p:sldLayoutId id="2147483869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89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F95571-C6B2-4D75-B50C-215033EB4FAD}" type="datetimeFigureOut">
              <a:rPr lang="en-GB"/>
              <a:pPr>
                <a:defRPr/>
              </a:pPr>
              <a:t>21/03/2018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E2CE9D-0D77-42D0-8A6B-1C621B52B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31.png"/><Relationship Id="rId5" Type="http://schemas.openxmlformats.org/officeDocument/2006/relationships/diagramData" Target="../diagrams/data5.xml"/><Relationship Id="rId10" Type="http://schemas.openxmlformats.org/officeDocument/2006/relationships/image" Target="../media/image30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9.png"/><Relationship Id="rId5" Type="http://schemas.openxmlformats.org/officeDocument/2006/relationships/diagramData" Target="../diagrams/data6.xml"/><Relationship Id="rId10" Type="http://schemas.openxmlformats.org/officeDocument/2006/relationships/image" Target="../media/image32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9.png"/><Relationship Id="rId5" Type="http://schemas.openxmlformats.org/officeDocument/2006/relationships/diagramData" Target="../diagrams/data7.xml"/><Relationship Id="rId10" Type="http://schemas.openxmlformats.org/officeDocument/2006/relationships/image" Target="../media/image33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36.png"/><Relationship Id="rId5" Type="http://schemas.openxmlformats.org/officeDocument/2006/relationships/diagramData" Target="../diagrams/data8.xml"/><Relationship Id="rId10" Type="http://schemas.openxmlformats.org/officeDocument/2006/relationships/image" Target="../media/image35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39.png"/><Relationship Id="rId5" Type="http://schemas.openxmlformats.org/officeDocument/2006/relationships/diagramData" Target="../diagrams/data9.xml"/><Relationship Id="rId10" Type="http://schemas.openxmlformats.org/officeDocument/2006/relationships/image" Target="../media/image38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0" Type="http://schemas.openxmlformats.org/officeDocument/2006/relationships/hyperlink" Target="https://www.google.co.uk/url?sa=i&amp;rct=j&amp;q=&amp;esrc=s&amp;source=images&amp;cd=&amp;cad=rja&amp;uact=8&amp;ved=0ahUKEwill5Lrs8rUAhVHuRQKHR2UA-YQjRwIBw&amp;url=https://www.nuvonium.com/blog/view/get-your-site-working-on-mobile-damn-it&amp;psig=AFQjCNHdlgIP4WqACP72DtX5j1Mq6sMnpg&amp;ust=1497978630422727" TargetMode="External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png"/><Relationship Id="rId5" Type="http://schemas.openxmlformats.org/officeDocument/2006/relationships/diagramData" Target="../diagrams/data2.xml"/><Relationship Id="rId10" Type="http://schemas.openxmlformats.org/officeDocument/2006/relationships/image" Target="../media/image24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6.png"/><Relationship Id="rId5" Type="http://schemas.openxmlformats.org/officeDocument/2006/relationships/diagramData" Target="../diagrams/data3.xml"/><Relationship Id="rId10" Type="http://schemas.openxmlformats.org/officeDocument/2006/relationships/hyperlink" Target="http://www.google.co.uk/url?sa=i&amp;rct=j&amp;q=&amp;esrc=s&amp;source=images&amp;cd=&amp;cad=rja&amp;uact=8&amp;ved=0ahUKEwj8lIvLt8rUAhVBuRQKHUpyBLgQjRwIBw&amp;url=http://mmramanagement.com/Rental_Forms&amp;psig=AFQjCNFxHk_v_iDQqcu0Nu6MshRiWsu6Uw&amp;ust=1497979716258067" TargetMode="External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9.png"/><Relationship Id="rId5" Type="http://schemas.openxmlformats.org/officeDocument/2006/relationships/diagramData" Target="../diagrams/data4.xml"/><Relationship Id="rId10" Type="http://schemas.openxmlformats.org/officeDocument/2006/relationships/image" Target="../media/image28.png"/><Relationship Id="rId4" Type="http://schemas.openxmlformats.org/officeDocument/2006/relationships/image" Target="file:///\\localhost\Users\davidmetrovich\Desktop\1068%20PowerPoint%20Presentation\Final%20Slides\Blank%20Slide.jpg" TargetMode="Externa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TextBox 4"/>
          <p:cNvSpPr txBox="1">
            <a:spLocks noChangeArrowheads="1"/>
          </p:cNvSpPr>
          <p:nvPr/>
        </p:nvSpPr>
        <p:spPr bwMode="auto">
          <a:xfrm>
            <a:off x="250825" y="1916113"/>
            <a:ext cx="640873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>
                <a:solidFill>
                  <a:schemeClr val="bg1"/>
                </a:solidFill>
                <a:latin typeface="Calibri" pitchFamily="34" charset="0"/>
              </a:rPr>
              <a:t>Our Priorities - Digital &amp; Dementia</a:t>
            </a:r>
          </a:p>
          <a:p>
            <a:r>
              <a:rPr lang="en-US" altLang="en-US" sz="3200">
                <a:solidFill>
                  <a:schemeClr val="bg1"/>
                </a:solidFill>
                <a:latin typeface="Meta-Bold"/>
                <a:ea typeface="Meta-Bold"/>
                <a:cs typeface="Meta-Bold"/>
              </a:rPr>
              <a:t>Improving our performance and services</a:t>
            </a:r>
          </a:p>
          <a:p>
            <a:endParaRPr lang="en-GB" sz="6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j-lt"/>
                <a:ea typeface="Meta-Light"/>
                <a:cs typeface="Meta-Light"/>
              </a:rPr>
              <a:t>Improving Resident experience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5"/>
          <a:ext cx="8902606" cy="484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6740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6741" name="AutoShape 2" descr="Image result for tenant port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6742" name="AutoShape 4" descr="Image result for tenant port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674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0113" y="1033463"/>
            <a:ext cx="29464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AutoShape 5" descr="Image result for wifi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6745" name="AutoShape 8" descr="Image result for wifi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6746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0013" y="3906838"/>
            <a:ext cx="34242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12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j-lt"/>
                <a:ea typeface="Meta-Light"/>
                <a:cs typeface="Meta-Light"/>
              </a:rPr>
              <a:t>Improving Resident experience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2"/>
          <a:ext cx="9223992" cy="521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8788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8789" name="AutoShape 2" descr="Image result for tenant port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8790" name="AutoShape 4" descr="Image result for tenant port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879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692275"/>
            <a:ext cx="3284538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11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j-lt"/>
                <a:ea typeface="Meta-Light"/>
                <a:cs typeface="Meta-Light"/>
              </a:rPr>
              <a:t>Exploring the future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2"/>
          <a:ext cx="9223992" cy="521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0836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20837" name="AutoShape 2" descr="Image result for tenant port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20838" name="AutoShape 4" descr="Image result for tenant port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2083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8950" y="1808163"/>
            <a:ext cx="4614863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11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j-lt"/>
                <a:ea typeface="Meta-Light"/>
                <a:cs typeface="Meta-Light"/>
              </a:rPr>
              <a:t>Exploring the future….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5"/>
          <a:ext cx="8902606" cy="484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2884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22885" name="AutoShape 2" descr="Image result for tenant port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22886" name="AutoShape 4" descr="Image result for tenant port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22887" name="AutoShape 5" descr="Image result for wifi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22888" name="AutoShape 8" descr="Image result for wifi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2288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071563"/>
            <a:ext cx="326707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AutoShape 5" descr="Image result for medication dispenser machine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22891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00725" y="3556000"/>
            <a:ext cx="2557463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4" name="Picture 14"/>
          <p:cNvPicPr>
            <a:picLocks noChangeAspect="1" noChangeArrowheads="1"/>
          </p:cNvPicPr>
          <p:nvPr/>
        </p:nvPicPr>
        <p:blipFill>
          <a:blip r:embed="rId12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Subtitle 4"/>
          <p:cNvSpPr txBox="1">
            <a:spLocks/>
          </p:cNvSpPr>
          <p:nvPr/>
        </p:nvSpPr>
        <p:spPr bwMode="auto">
          <a:xfrm>
            <a:off x="488950" y="69850"/>
            <a:ext cx="8115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>
                <a:solidFill>
                  <a:srgbClr val="0D93D2"/>
                </a:solidFill>
                <a:latin typeface="Calibri" pitchFamily="34" charset="0"/>
                <a:ea typeface="Meta-Light"/>
                <a:cs typeface="Meta-Light"/>
              </a:rPr>
              <a:t>Investing in innovation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006807"/>
          <a:ext cx="8717862" cy="512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97050" y="1006475"/>
            <a:ext cx="17383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7050" y="4518025"/>
            <a:ext cx="15509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8950" y="690563"/>
            <a:ext cx="8475663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8950" y="7461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936" name="Picture 11"/>
          <p:cNvPicPr>
            <a:picLocks noChangeAspect="1" noChangeArrowheads="1"/>
          </p:cNvPicPr>
          <p:nvPr/>
        </p:nvPicPr>
        <p:blipFill>
          <a:blip r:embed="rId12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668713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Sponsorship of DAA and Housing LIN conference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Sponsorship of APPG on older people’s housing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Walking with purpose research </a:t>
            </a: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96838"/>
            <a:ext cx="8229600" cy="681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Our work </a:t>
            </a:r>
            <a:r>
              <a:rPr lang="en-GB" smtClean="0"/>
              <a:t>around dementia </a:t>
            </a:r>
            <a:endParaRPr lang="en-GB"/>
          </a:p>
        </p:txBody>
      </p:sp>
      <p:pic>
        <p:nvPicPr>
          <p:cNvPr id="126979" name="Picture 2" descr="Y:\Strategic Engagement\Marketing PR Comms\Conferences and events\Futureproofing event\Logos\Housing_Event_Logo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75" y="1092200"/>
            <a:ext cx="560863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3" descr="Y:\Strategic Engagement\External Affairs\External Stakeholders\Alzheimers\Charter 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25538"/>
            <a:ext cx="1701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2" descr="C:\Users\Pritchard-Wilkesv\AppData\Local\Microsoft\Windows\Temporary Internet Files\Content.Outlook\RTXQQWZD\Age-friendly_Housing_and_Comminities_Conference_LOGO_2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508500"/>
            <a:ext cx="29527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TextBox 3"/>
          <p:cNvSpPr txBox="1">
            <a:spLocks noChangeArrowheads="1"/>
          </p:cNvSpPr>
          <p:nvPr/>
        </p:nvSpPr>
        <p:spPr bwMode="auto">
          <a:xfrm>
            <a:off x="827088" y="4941888"/>
            <a:ext cx="43211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alibri" pitchFamily="34" charset="0"/>
              </a:rPr>
              <a:t>Annual conference for academics and practitioners</a:t>
            </a:r>
          </a:p>
          <a:p>
            <a:r>
              <a:rPr lang="en-GB" sz="2000">
                <a:latin typeface="Calibri" pitchFamily="34" charset="0"/>
              </a:rPr>
              <a:t>18</a:t>
            </a:r>
            <a:r>
              <a:rPr lang="en-GB" sz="2000" baseline="30000">
                <a:latin typeface="Calibri" pitchFamily="34" charset="0"/>
              </a:rPr>
              <a:t>th</a:t>
            </a:r>
            <a:r>
              <a:rPr lang="en-GB" sz="2000">
                <a:latin typeface="Calibri" pitchFamily="34" charset="0"/>
              </a:rPr>
              <a:t> October 2018, Birmingham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0" y="96838"/>
            <a:ext cx="9144000" cy="68103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0D93D2"/>
                </a:solidFill>
              </a:rPr>
              <a:t>Becoming a dementia-friendly organisation </a:t>
            </a:r>
            <a:endParaRPr lang="en-GB" dirty="0">
              <a:solidFill>
                <a:srgbClr val="0D93D2"/>
              </a:solidFill>
            </a:endParaRPr>
          </a:p>
        </p:txBody>
      </p:sp>
      <p:pic>
        <p:nvPicPr>
          <p:cNvPr id="128002" name="Picture 4"/>
          <p:cNvPicPr>
            <a:picLocks noChangeAspect="1"/>
          </p:cNvPicPr>
          <p:nvPr/>
        </p:nvPicPr>
        <p:blipFill>
          <a:blip r:embed="rId2"/>
          <a:srcRect l="1617" t="54546" r="73131" b="25792"/>
          <a:stretch>
            <a:fillRect/>
          </a:stretch>
        </p:blipFill>
        <p:spPr bwMode="auto">
          <a:xfrm>
            <a:off x="147638" y="3357563"/>
            <a:ext cx="230981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5"/>
          <p:cNvPicPr>
            <a:picLocks noChangeAspect="1"/>
          </p:cNvPicPr>
          <p:nvPr/>
        </p:nvPicPr>
        <p:blipFill>
          <a:blip r:embed="rId2"/>
          <a:srcRect l="33031" t="54546" r="40404" b="28889"/>
          <a:stretch>
            <a:fillRect/>
          </a:stretch>
        </p:blipFill>
        <p:spPr bwMode="auto">
          <a:xfrm>
            <a:off x="2967038" y="3305175"/>
            <a:ext cx="24288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6"/>
          <p:cNvPicPr>
            <a:picLocks noChangeAspect="1"/>
          </p:cNvPicPr>
          <p:nvPr/>
        </p:nvPicPr>
        <p:blipFill>
          <a:blip r:embed="rId2"/>
          <a:srcRect l="61617" t="54546" r="11414" b="25792"/>
          <a:stretch>
            <a:fillRect/>
          </a:stretch>
        </p:blipFill>
        <p:spPr bwMode="auto">
          <a:xfrm>
            <a:off x="5724525" y="3141663"/>
            <a:ext cx="246538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7"/>
          <p:cNvPicPr>
            <a:picLocks noChangeAspect="1"/>
          </p:cNvPicPr>
          <p:nvPr/>
        </p:nvPicPr>
        <p:blipFill>
          <a:blip r:embed="rId2"/>
          <a:srcRect l="16364" t="73267" r="51616" b="3972"/>
          <a:stretch>
            <a:fillRect/>
          </a:stretch>
        </p:blipFill>
        <p:spPr bwMode="auto">
          <a:xfrm>
            <a:off x="1503363" y="4508500"/>
            <a:ext cx="292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8"/>
          <p:cNvPicPr>
            <a:picLocks noChangeAspect="1"/>
          </p:cNvPicPr>
          <p:nvPr/>
        </p:nvPicPr>
        <p:blipFill>
          <a:blip r:embed="rId2"/>
          <a:srcRect l="53131" t="74210" r="22324" b="3973"/>
          <a:stretch>
            <a:fillRect/>
          </a:stretch>
        </p:blipFill>
        <p:spPr bwMode="auto">
          <a:xfrm>
            <a:off x="4857750" y="4513263"/>
            <a:ext cx="2244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TextBox 9"/>
          <p:cNvSpPr txBox="1">
            <a:spLocks noChangeArrowheads="1"/>
          </p:cNvSpPr>
          <p:nvPr/>
        </p:nvSpPr>
        <p:spPr bwMode="auto">
          <a:xfrm>
            <a:off x="342900" y="1052513"/>
            <a:ext cx="83327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alibri" pitchFamily="34" charset="0"/>
              </a:rPr>
              <a:t>Plan developed across the organisation based on the pillars of people, places and processes</a:t>
            </a:r>
          </a:p>
          <a:p>
            <a:endParaRPr lang="en-GB" sz="2000">
              <a:latin typeface="Calibri" pitchFamily="34" charset="0"/>
            </a:endParaRPr>
          </a:p>
          <a:p>
            <a:r>
              <a:rPr lang="en-GB" sz="2000">
                <a:latin typeface="Calibri" pitchFamily="34" charset="0"/>
              </a:rPr>
              <a:t>Embed consideration of dementia throughout Housing &amp; Care 21</a:t>
            </a:r>
          </a:p>
          <a:p>
            <a:endParaRPr lang="en-GB" sz="2000">
              <a:latin typeface="Calibri" pitchFamily="34" charset="0"/>
            </a:endParaRPr>
          </a:p>
          <a:p>
            <a:r>
              <a:rPr lang="en-GB" sz="2000">
                <a:latin typeface="Calibri" pitchFamily="34" charset="0"/>
              </a:rPr>
              <a:t>Dementia-friendly design guide informs the design of new builds and refurbishment of Retirement Housing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96838"/>
            <a:ext cx="8229600" cy="681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Influencing the sector</a:t>
            </a:r>
            <a:endParaRPr lang="en-GB" dirty="0"/>
          </a:p>
        </p:txBody>
      </p:sp>
      <p:pic>
        <p:nvPicPr>
          <p:cNvPr id="1290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8863013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extBox 6"/>
          <p:cNvSpPr txBox="1">
            <a:spLocks noChangeArrowheads="1"/>
          </p:cNvSpPr>
          <p:nvPr/>
        </p:nvSpPr>
        <p:spPr bwMode="auto">
          <a:xfrm>
            <a:off x="250825" y="1916113"/>
            <a:ext cx="5905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>
                <a:solidFill>
                  <a:schemeClr val="bg1"/>
                </a:solidFill>
                <a:latin typeface="Calibri" pitchFamily="34" charset="0"/>
              </a:rPr>
              <a:t>Thank you</a:t>
            </a:r>
          </a:p>
          <a:p>
            <a:r>
              <a:rPr lang="en-GB" sz="6000">
                <a:solidFill>
                  <a:schemeClr val="bg1"/>
                </a:solidFill>
                <a:latin typeface="Calibri" pitchFamily="34" charset="0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2225"/>
          </a:xfrm>
        </p:spPr>
        <p:txBody>
          <a:bodyPr/>
          <a:lstStyle/>
          <a:p>
            <a:r>
              <a:rPr lang="en-GB" smtClean="0"/>
              <a:t>About Housing &amp; Care 21</a:t>
            </a:r>
          </a:p>
          <a:p>
            <a:r>
              <a:rPr lang="en-GB" smtClean="0"/>
              <a:t>A digital evolution</a:t>
            </a:r>
          </a:p>
          <a:p>
            <a:r>
              <a:rPr lang="en-GB" smtClean="0"/>
              <a:t>New ways of working</a:t>
            </a:r>
          </a:p>
          <a:p>
            <a:r>
              <a:rPr lang="en-GB" smtClean="0"/>
              <a:t>Improving the resident experience</a:t>
            </a:r>
          </a:p>
          <a:p>
            <a:r>
              <a:rPr lang="en-GB" smtClean="0"/>
              <a:t>Becoming a dementia-friendly organisation</a:t>
            </a:r>
          </a:p>
          <a:p>
            <a:r>
              <a:rPr lang="en-GB" smtClean="0"/>
              <a:t>Influencing the sector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96838"/>
            <a:ext cx="8229600" cy="681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Contents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2225"/>
          </a:xfrm>
        </p:spPr>
        <p:txBody>
          <a:bodyPr rtlCol="0">
            <a:normAutofit fontScale="3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7400" dirty="0" smtClean="0"/>
              <a:t>Our purpose is to: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7400" i="1" dirty="0"/>
              <a:t>Provide contemporary housing and care services to meet the </a:t>
            </a:r>
            <a:r>
              <a:rPr lang="en-GB" altLang="en-US" sz="7400" i="1" dirty="0" smtClean="0"/>
              <a:t>needs </a:t>
            </a:r>
            <a:r>
              <a:rPr lang="en-GB" altLang="en-US" sz="7400" i="1" dirty="0"/>
              <a:t>of older people of modest means </a:t>
            </a:r>
            <a:r>
              <a:rPr lang="en-GB" altLang="en-US" sz="7400" i="1" dirty="0" smtClean="0"/>
              <a:t/>
            </a:r>
            <a:br>
              <a:rPr lang="en-GB" altLang="en-US" sz="7400" i="1" dirty="0" smtClean="0"/>
            </a:br>
            <a:r>
              <a:rPr lang="en-GB" altLang="en-US" sz="5100" i="1" dirty="0" smtClean="0"/>
              <a:t/>
            </a:r>
            <a:br>
              <a:rPr lang="en-GB" altLang="en-US" sz="5100" i="1" dirty="0" smtClean="0"/>
            </a:br>
            <a:endParaRPr lang="en-GB" altLang="en-US" sz="5100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400" dirty="0" smtClean="0"/>
              <a:t>Older people’s specialist housing provider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400" dirty="0" smtClean="0"/>
              <a:t>Manages c. 20,000 properties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7400" dirty="0" smtClean="0"/>
              <a:t>135 Extra Care schemes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sz="7400" dirty="0" smtClean="0"/>
              <a:t>Over 350 Retirement Housing </a:t>
            </a:r>
            <a:br>
              <a:rPr lang="en-GB" sz="7400" dirty="0" smtClean="0"/>
            </a:br>
            <a:r>
              <a:rPr lang="en-GB" sz="7400" dirty="0" smtClean="0"/>
              <a:t>schemes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400" dirty="0" smtClean="0"/>
              <a:t>34,000 hours of care each week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400" dirty="0" smtClean="0"/>
              <a:t>70 registered services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400" dirty="0" smtClean="0"/>
              <a:t>Over 150 local authority areas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96838"/>
            <a:ext cx="8229600" cy="681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Housing &amp; Care 21</a:t>
            </a:r>
            <a:endParaRPr lang="en-GB" dirty="0"/>
          </a:p>
        </p:txBody>
      </p:sp>
      <p:pic>
        <p:nvPicPr>
          <p:cNvPr id="104451" name="Picture 2" descr="Y:\PR and External Communications\Marketing\Photography and Filming\Scheme Photos library\Dovecote Meadow\Main En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557588"/>
            <a:ext cx="359886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22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By 2021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/>
              <a:t>2,021 new Extra Care properties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/>
              <a:t>210 new Retirement Housing </a:t>
            </a:r>
            <a:br>
              <a:rPr lang="en-GB" dirty="0"/>
            </a:br>
            <a:r>
              <a:rPr lang="en-GB" dirty="0" smtClean="0"/>
              <a:t>properties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400 per annum thereafter</a:t>
            </a:r>
            <a:br>
              <a:rPr lang="en-GB" dirty="0"/>
            </a:br>
            <a:endParaRPr lang="en-GB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30 schemes in the pipeline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New and infill Extra Care &amp; Retirement Housing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Trialling offsite manufacturing in Nuneaton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Same design brief irrespective of  geography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96838"/>
            <a:ext cx="8229600" cy="681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 developing organisation 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475" y="1125538"/>
            <a:ext cx="3027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2088"/>
            <a:ext cx="9144000" cy="72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7950" y="5805488"/>
            <a:ext cx="903605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3"/>
          <a:srcRect l="19292" t="80249" r="4044" b="12891"/>
          <a:stretch>
            <a:fillRect/>
          </a:stretch>
        </p:blipFill>
        <p:spPr bwMode="auto">
          <a:xfrm>
            <a:off x="17463" y="6296025"/>
            <a:ext cx="91122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27025" y="98107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9263" y="3175"/>
            <a:ext cx="8353425" cy="765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526" name="Subtitle 4"/>
          <p:cNvSpPr txBox="1">
            <a:spLocks/>
          </p:cNvSpPr>
          <p:nvPr/>
        </p:nvSpPr>
        <p:spPr bwMode="auto">
          <a:xfrm>
            <a:off x="568325" y="207963"/>
            <a:ext cx="81153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>
                <a:solidFill>
                  <a:srgbClr val="0D93D2"/>
                </a:solidFill>
                <a:latin typeface="Calibri" pitchFamily="34" charset="0"/>
                <a:ea typeface="Meta-Light"/>
                <a:cs typeface="Meta-Light"/>
              </a:rPr>
              <a:t>Objectives for a digital evolution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8366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3000" b="1">
                <a:solidFill>
                  <a:srgbClr val="002060"/>
                </a:solidFill>
                <a:latin typeface="Meta-Light"/>
                <a:ea typeface="Meta-Light"/>
                <a:cs typeface="Meta-Light"/>
              </a:rPr>
              <a:t>Enabling new ways of working 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3000">
              <a:solidFill>
                <a:srgbClr val="000000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980729"/>
          <a:ext cx="9118828" cy="490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8548" name="Picture 2" descr="Related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35575" y="3741738"/>
            <a:ext cx="32178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j-lt"/>
                <a:ea typeface="Meta-Light"/>
                <a:cs typeface="Meta-Light"/>
              </a:rPr>
              <a:t>Enabling new ways of working 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5"/>
          <a:ext cx="8902606" cy="484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0596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059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1938" y="3429000"/>
            <a:ext cx="25193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11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j-lt"/>
                <a:ea typeface="Meta-Light"/>
                <a:cs typeface="Meta-Light"/>
              </a:rPr>
              <a:t>Improving Resident experience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5"/>
          <a:ext cx="8902606" cy="484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2644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2645" name="AutoShape 2" descr="Image result for tenant port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2646" name="AutoShape 4" descr="Image result for tenant port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2647" name="Picture 7" descr="Image result for tenant portal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1613" y="3638550"/>
            <a:ext cx="31067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9650" y="1033463"/>
            <a:ext cx="28940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13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Blank Slide.jpg" descr="/Users/davidmetrovich/Desktop/1068 PowerPoint Presentation/Final Slides/Blank Slide.jpg"/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-25400" y="4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ubtitle 4"/>
          <p:cNvSpPr txBox="1">
            <a:spLocks/>
          </p:cNvSpPr>
          <p:nvPr/>
        </p:nvSpPr>
        <p:spPr bwMode="auto">
          <a:xfrm>
            <a:off x="488950" y="131763"/>
            <a:ext cx="81153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4000" dirty="0" smtClean="0">
                <a:solidFill>
                  <a:srgbClr val="0D93D2"/>
                </a:solidFill>
                <a:latin typeface="+mn-lt"/>
                <a:ea typeface="Meta-Light"/>
                <a:cs typeface="Meta-Light"/>
              </a:rPr>
              <a:t>Improving Resident experience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en-US" sz="3000" dirty="0" smtClean="0">
              <a:solidFill>
                <a:prstClr val="black"/>
              </a:solidFill>
              <a:latin typeface="Meta-Light"/>
              <a:ea typeface="Meta-Light"/>
              <a:cs typeface="Meta-Light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298356" y="1034102"/>
          <a:ext cx="9223992" cy="521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4692" name="AutoShape 2" descr="Image result for pebbles flintston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4693" name="AutoShape 2" descr="Image result for tenant portal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sp>
        <p:nvSpPr>
          <p:cNvPr id="114694" name="AutoShape 4" descr="Image result for tenant portal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11469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169988"/>
            <a:ext cx="36004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11"/>
          <a:srcRect l="19292" t="80249" r="4044" b="12891"/>
          <a:stretch>
            <a:fillRect/>
          </a:stretch>
        </p:blipFill>
        <p:spPr bwMode="auto">
          <a:xfrm>
            <a:off x="-26988" y="6232525"/>
            <a:ext cx="9112251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8950" y="793750"/>
            <a:ext cx="8475663" cy="341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8950" y="860425"/>
            <a:ext cx="8475663" cy="0"/>
          </a:xfrm>
          <a:prstGeom prst="line">
            <a:avLst/>
          </a:prstGeom>
          <a:ln>
            <a:solidFill>
              <a:srgbClr val="0D93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_PowerPoint template_2.0">
  <a:themeElements>
    <a:clrScheme name="AS Theme Colours">
      <a:dk1>
        <a:srgbClr val="000000"/>
      </a:dk1>
      <a:lt1>
        <a:srgbClr val="FFFFFF"/>
      </a:lt1>
      <a:dk2>
        <a:srgbClr val="1B1464"/>
      </a:dk2>
      <a:lt2>
        <a:srgbClr val="262626"/>
      </a:lt2>
      <a:accent1>
        <a:srgbClr val="0199FF"/>
      </a:accent1>
      <a:accent2>
        <a:srgbClr val="FF1C26"/>
      </a:accent2>
      <a:accent3>
        <a:srgbClr val="6BCFE5"/>
      </a:accent3>
      <a:accent4>
        <a:srgbClr val="FF7A85"/>
      </a:accent4>
      <a:accent5>
        <a:srgbClr val="1B1464"/>
      </a:accent5>
      <a:accent6>
        <a:srgbClr val="FF00FF"/>
      </a:accent6>
      <a:hlink>
        <a:srgbClr val="595959"/>
      </a:hlink>
      <a:folHlink>
        <a:srgbClr val="7F7F7F"/>
      </a:folHlink>
    </a:clrScheme>
    <a:fontScheme name="AS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_PowerPoint template_2.0">
  <a:themeElements>
    <a:clrScheme name="AS Theme Colours">
      <a:dk1>
        <a:srgbClr val="000000"/>
      </a:dk1>
      <a:lt1>
        <a:srgbClr val="FFFFFF"/>
      </a:lt1>
      <a:dk2>
        <a:srgbClr val="1B1464"/>
      </a:dk2>
      <a:lt2>
        <a:srgbClr val="262626"/>
      </a:lt2>
      <a:accent1>
        <a:srgbClr val="0199FF"/>
      </a:accent1>
      <a:accent2>
        <a:srgbClr val="FF1C26"/>
      </a:accent2>
      <a:accent3>
        <a:srgbClr val="6BCFE5"/>
      </a:accent3>
      <a:accent4>
        <a:srgbClr val="FF7A85"/>
      </a:accent4>
      <a:accent5>
        <a:srgbClr val="1B1464"/>
      </a:accent5>
      <a:accent6>
        <a:srgbClr val="FF00FF"/>
      </a:accent6>
      <a:hlink>
        <a:srgbClr val="595959"/>
      </a:hlink>
      <a:folHlink>
        <a:srgbClr val="7F7F7F"/>
      </a:folHlink>
    </a:clrScheme>
    <a:fontScheme name="AS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_PowerPoint template_2.0">
  <a:themeElements>
    <a:clrScheme name="AS Theme Colours">
      <a:dk1>
        <a:srgbClr val="000000"/>
      </a:dk1>
      <a:lt1>
        <a:srgbClr val="FFFFFF"/>
      </a:lt1>
      <a:dk2>
        <a:srgbClr val="1B1464"/>
      </a:dk2>
      <a:lt2>
        <a:srgbClr val="262626"/>
      </a:lt2>
      <a:accent1>
        <a:srgbClr val="0199FF"/>
      </a:accent1>
      <a:accent2>
        <a:srgbClr val="FF1C26"/>
      </a:accent2>
      <a:accent3>
        <a:srgbClr val="6BCFE5"/>
      </a:accent3>
      <a:accent4>
        <a:srgbClr val="FF7A85"/>
      </a:accent4>
      <a:accent5>
        <a:srgbClr val="1B1464"/>
      </a:accent5>
      <a:accent6>
        <a:srgbClr val="FF00FF"/>
      </a:accent6>
      <a:hlink>
        <a:srgbClr val="595959"/>
      </a:hlink>
      <a:folHlink>
        <a:srgbClr val="7F7F7F"/>
      </a:folHlink>
    </a:clrScheme>
    <a:fontScheme name="AS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341</Words>
  <Application>Microsoft Office PowerPoint</Application>
  <PresentationFormat>On-screen Show (4:3)</PresentationFormat>
  <Paragraphs>95</Paragraphs>
  <Slides>18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85</vt:i4>
      </vt:variant>
      <vt:variant>
        <vt:lpstr>Slide Titles</vt:lpstr>
      </vt:variant>
      <vt:variant>
        <vt:i4>18</vt:i4>
      </vt:variant>
    </vt:vector>
  </HeadingPairs>
  <TitlesOfParts>
    <vt:vector size="108" baseType="lpstr">
      <vt:lpstr>Arial</vt:lpstr>
      <vt:lpstr>Wingdings</vt:lpstr>
      <vt:lpstr>Calibri</vt:lpstr>
      <vt:lpstr>Meta-Bold</vt:lpstr>
      <vt:lpstr>Meta-Light</vt:lpstr>
      <vt:lpstr>AS_PowerPoint template_2.0</vt:lpstr>
      <vt:lpstr>1_AS_PowerPoint template_2.0</vt:lpstr>
      <vt:lpstr>2_AS_PowerPoint template_2.0</vt:lpstr>
      <vt:lpstr>6_Office Theme</vt:lpstr>
      <vt:lpstr>2_Office Theme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1_AS_PowerPoint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2_AS_PowerPoint template_2.0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Slide 1</vt:lpstr>
      <vt:lpstr>Contents</vt:lpstr>
      <vt:lpstr>Housing &amp; Care 21</vt:lpstr>
      <vt:lpstr>A developing organisation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Our work around dementia </vt:lpstr>
      <vt:lpstr>Slide 16</vt:lpstr>
      <vt:lpstr>Influencing the sector</vt:lpstr>
      <vt:lpstr>Slide 18</vt:lpstr>
    </vt:vector>
  </TitlesOfParts>
  <Company>Housing &amp; Care 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Taddei</dc:creator>
  <cp:lastModifiedBy>jerome.billeter</cp:lastModifiedBy>
  <cp:revision>20</cp:revision>
  <dcterms:created xsi:type="dcterms:W3CDTF">2018-01-15T10:50:53Z</dcterms:created>
  <dcterms:modified xsi:type="dcterms:W3CDTF">2018-03-21T12:04:23Z</dcterms:modified>
</cp:coreProperties>
</file>