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7" r:id="rId5"/>
    <p:sldId id="283" r:id="rId6"/>
    <p:sldId id="279" r:id="rId7"/>
    <p:sldId id="285" r:id="rId8"/>
    <p:sldId id="262" r:id="rId9"/>
    <p:sldId id="263" r:id="rId10"/>
    <p:sldId id="265" r:id="rId11"/>
    <p:sldId id="267" r:id="rId12"/>
    <p:sldId id="269" r:id="rId13"/>
    <p:sldId id="277" r:id="rId14"/>
    <p:sldId id="275" r:id="rId15"/>
    <p:sldId id="280" r:id="rId16"/>
    <p:sldId id="287" r:id="rId17"/>
    <p:sldId id="289" r:id="rId18"/>
    <p:sldId id="290" r:id="rId19"/>
    <p:sldId id="291" r:id="rId20"/>
    <p:sldId id="281" r:id="rId21"/>
    <p:sldId id="284" r:id="rId22"/>
    <p:sldId id="292" r:id="rId23"/>
    <p:sldId id="293" r:id="rId24"/>
    <p:sldId id="27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77"/>
    <a:srgbClr val="EDEDED"/>
    <a:srgbClr val="006072"/>
    <a:srgbClr val="65656A"/>
    <a:srgbClr val="94C24A"/>
    <a:srgbClr val="949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93" d="100"/>
          <a:sy n="93" d="100"/>
        </p:scale>
        <p:origin x="52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F975E6-A7FC-4B4A-B9E1-111AC0DFDDB2}" type="datetimeFigureOut">
              <a:rPr lang="en-GB" smtClean="0"/>
              <a:t>21/03/2018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4D47ACC-83C9-4549-B681-4CCCFA3A7BE9}" type="slidenum">
              <a:rPr lang="en-GB" smtClean="0"/>
              <a:t>‹#›</a:t>
            </a:fld>
            <a:endParaRPr lang="en-GB"/>
          </a:p>
        </p:txBody>
      </p:sp>
    </p:spTree>
    <p:extLst>
      <p:ext uri="{BB962C8B-B14F-4D97-AF65-F5344CB8AC3E}">
        <p14:creationId xmlns:p14="http://schemas.microsoft.com/office/powerpoint/2010/main" val="213204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81B1C6-654D-4DD8-A817-0833E5DAE2E5}" type="datetimeFigureOut">
              <a:rPr lang="en-GB" smtClean="0"/>
              <a:t>21/03/2018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0653B7-BE60-440B-9C31-6174E18D5460}" type="slidenum">
              <a:rPr lang="en-GB" smtClean="0"/>
              <a:t>‹#›</a:t>
            </a:fld>
            <a:endParaRPr lang="en-GB"/>
          </a:p>
        </p:txBody>
      </p:sp>
    </p:spTree>
    <p:extLst>
      <p:ext uri="{BB962C8B-B14F-4D97-AF65-F5344CB8AC3E}">
        <p14:creationId xmlns:p14="http://schemas.microsoft.com/office/powerpoint/2010/main" val="44305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Purpose of the PP – benefits to older people in your</a:t>
            </a:r>
            <a:r>
              <a:rPr lang="en-GB" baseline="0" dirty="0" smtClean="0"/>
              <a:t> area</a:t>
            </a:r>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1</a:t>
            </a:fld>
            <a:endParaRPr lang="en-GB"/>
          </a:p>
        </p:txBody>
      </p:sp>
    </p:spTree>
    <p:extLst>
      <p:ext uri="{BB962C8B-B14F-4D97-AF65-F5344CB8AC3E}">
        <p14:creationId xmlns:p14="http://schemas.microsoft.com/office/powerpoint/2010/main" val="101967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At baseline new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residents had more difficulties with cognitive functions, independence, health perceptions, depression and anxiety than the control sample. After three months these differences have reduced and some have disappeared, with significant improvements in psychological well-being, memory and social interaction for the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residents. At 18 months there is a 10.1% improvement in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residents’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autobiographical memory.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Whilst age had an impact on  cognition (memory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for both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residents and the control group, age only had an impact on change in functional limitations for control participants. This is a function of the fact that decisions to move into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are needs related rather than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age related, but is also strong confirmation that age has less impact on self-perceived ability to cope when living in the integrated, supported environment provided by The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smtClean="0">
                <a:ln>
                  <a:noFill/>
                </a:ln>
                <a:solidFill>
                  <a:prstClr val="black"/>
                </a:solidFill>
                <a:effectLst/>
                <a:uLnTx/>
                <a:uFillTx/>
                <a:latin typeface="+mn-lt"/>
                <a:ea typeface="+mn-ea"/>
                <a:cs typeface="+mn-cs"/>
              </a:rPr>
              <a:t> Charitable Trust.</a:t>
            </a:r>
          </a:p>
          <a:p>
            <a:endParaRPr lang="en-GB"/>
          </a:p>
        </p:txBody>
      </p:sp>
      <p:sp>
        <p:nvSpPr>
          <p:cNvPr id="4" name="Slide Number Placeholder 3"/>
          <p:cNvSpPr>
            <a:spLocks noGrp="1"/>
          </p:cNvSpPr>
          <p:nvPr>
            <p:ph type="sldNum" sz="quarter" idx="10"/>
          </p:nvPr>
        </p:nvSpPr>
        <p:spPr/>
        <p:txBody>
          <a:bodyPr/>
          <a:lstStyle/>
          <a:p>
            <a:fld id="{2C0653B7-BE60-440B-9C31-6174E18D5460}" type="slidenum">
              <a:rPr lang="en-GB" smtClean="0"/>
              <a:t>10</a:t>
            </a:fld>
            <a:endParaRPr lang="en-GB"/>
          </a:p>
        </p:txBody>
      </p:sp>
    </p:spTree>
    <p:extLst>
      <p:ext uri="{BB962C8B-B14F-4D97-AF65-F5344CB8AC3E}">
        <p14:creationId xmlns:p14="http://schemas.microsoft.com/office/powerpoint/2010/main" val="290639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Frailty, and especially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‘pre-frail’ states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changeable - however,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 significant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(19%) of new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residents designated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‘pre-frail’ at baseline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had returned to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‘resilient’ state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months later.</a:t>
            </a:r>
          </a:p>
          <a:p>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11</a:t>
            </a:fld>
            <a:endParaRPr lang="en-GB"/>
          </a:p>
        </p:txBody>
      </p:sp>
    </p:spTree>
    <p:extLst>
      <p:ext uri="{BB962C8B-B14F-4D97-AF65-F5344CB8AC3E}">
        <p14:creationId xmlns:p14="http://schemas.microsoft.com/office/powerpoint/2010/main" val="170742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Wellbeing</a:t>
            </a:r>
            <a:r>
              <a:rPr lang="en-GB" baseline="0" dirty="0" smtClean="0"/>
              <a:t> ambassadors </a:t>
            </a:r>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12</a:t>
            </a:fld>
            <a:endParaRPr lang="en-GB"/>
          </a:p>
        </p:txBody>
      </p:sp>
    </p:spTree>
    <p:extLst>
      <p:ext uri="{BB962C8B-B14F-4D97-AF65-F5344CB8AC3E}">
        <p14:creationId xmlns:p14="http://schemas.microsoft.com/office/powerpoint/2010/main" val="321908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Joint</a:t>
            </a:r>
            <a:r>
              <a:rPr lang="en-GB" baseline="0" dirty="0" smtClean="0"/>
              <a:t> working re depression</a:t>
            </a:r>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13</a:t>
            </a:fld>
            <a:endParaRPr lang="en-GB"/>
          </a:p>
        </p:txBody>
      </p:sp>
    </p:spTree>
    <p:extLst>
      <p:ext uri="{BB962C8B-B14F-4D97-AF65-F5344CB8AC3E}">
        <p14:creationId xmlns:p14="http://schemas.microsoft.com/office/powerpoint/2010/main" val="164394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Frailty Calculator</a:t>
            </a:r>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14</a:t>
            </a:fld>
            <a:endParaRPr lang="en-GB"/>
          </a:p>
        </p:txBody>
      </p:sp>
    </p:spTree>
    <p:extLst>
      <p:ext uri="{BB962C8B-B14F-4D97-AF65-F5344CB8AC3E}">
        <p14:creationId xmlns:p14="http://schemas.microsoft.com/office/powerpoint/2010/main" val="31193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the VT from the resident here</a:t>
            </a:r>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21</a:t>
            </a:fld>
            <a:endParaRPr lang="en-GB"/>
          </a:p>
        </p:txBody>
      </p:sp>
    </p:spTree>
    <p:extLst>
      <p:ext uri="{BB962C8B-B14F-4D97-AF65-F5344CB8AC3E}">
        <p14:creationId xmlns:p14="http://schemas.microsoft.com/office/powerpoint/2010/main" val="259218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What’s in it for Wolverhampton?</a:t>
            </a:r>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2</a:t>
            </a:fld>
            <a:endParaRPr lang="en-GB"/>
          </a:p>
        </p:txBody>
      </p:sp>
    </p:spTree>
    <p:extLst>
      <p:ext uri="{BB962C8B-B14F-4D97-AF65-F5344CB8AC3E}">
        <p14:creationId xmlns:p14="http://schemas.microsoft.com/office/powerpoint/2010/main" val="192017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3</a:t>
            </a:fld>
            <a:endParaRPr lang="en-GB"/>
          </a:p>
        </p:txBody>
      </p:sp>
    </p:spTree>
    <p:extLst>
      <p:ext uri="{BB962C8B-B14F-4D97-AF65-F5344CB8AC3E}">
        <p14:creationId xmlns:p14="http://schemas.microsoft.com/office/powerpoint/2010/main" val="402879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Benefits to our residents</a:t>
            </a:r>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4</a:t>
            </a:fld>
            <a:endParaRPr lang="en-GB"/>
          </a:p>
        </p:txBody>
      </p:sp>
    </p:spTree>
    <p:extLst>
      <p:ext uri="{BB962C8B-B14F-4D97-AF65-F5344CB8AC3E}">
        <p14:creationId xmlns:p14="http://schemas.microsoft.com/office/powerpoint/2010/main" val="291895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Formed in 2009 the Aston Research Centre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Healthy Ageing seeks to advance successful ageing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by understanding, predicting and preventing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age-related degeneration.</a:t>
            </a:r>
          </a:p>
          <a:p>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5</a:t>
            </a:fld>
            <a:endParaRPr lang="en-GB"/>
          </a:p>
        </p:txBody>
      </p:sp>
    </p:spTree>
    <p:extLst>
      <p:ext uri="{BB962C8B-B14F-4D97-AF65-F5344CB8AC3E}">
        <p14:creationId xmlns:p14="http://schemas.microsoft.com/office/powerpoint/2010/main" val="379186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Retirement communities are an important arena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to promote healthy ageing. The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of these communities may help to promote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independence by sustaining both physical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mental well-being. Little is known about how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such innovative housing models, with integrated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health and social care, impact on outcomes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older people and the overall costs of care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support. This three-year longitudinal study sought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to compare changes over time in care needs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care costs for new residents of The </a:t>
            </a:r>
            <a:r>
              <a:rPr kumimoji="0" lang="en-GB" sz="1400" b="1" i="0" u="none" strike="noStrike" kern="1200" cap="none" spc="0" normalizeH="0" baseline="0" noProof="0" dirty="0" err="1" smtClean="0">
                <a:ln>
                  <a:noFill/>
                </a:ln>
                <a:solidFill>
                  <a:prstClr val="black"/>
                </a:solidFill>
                <a:effectLst/>
                <a:uLnTx/>
                <a:uFillTx/>
                <a:latin typeface="+mn-lt"/>
                <a:ea typeface="+mn-ea"/>
                <a:cs typeface="+mn-cs"/>
              </a:rPr>
              <a:t>ExtraCare</a:t>
            </a:r>
            <a:endParaRPr kumimoji="0" lang="en-GB"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Charitable Trust with a control sample living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the community. It also sought to examine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effects of the integrated approach deployed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The </a:t>
            </a:r>
            <a:r>
              <a:rPr kumimoji="0" lang="en-GB" sz="1400" b="1"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1" i="0" u="none" strike="noStrike" kern="1200" cap="none" spc="0" normalizeH="0" baseline="0" noProof="0" dirty="0" smtClean="0">
                <a:ln>
                  <a:noFill/>
                </a:ln>
                <a:solidFill>
                  <a:prstClr val="black"/>
                </a:solidFill>
                <a:effectLst/>
                <a:uLnTx/>
                <a:uFillTx/>
                <a:latin typeface="+mn-lt"/>
                <a:ea typeface="+mn-ea"/>
                <a:cs typeface="+mn-cs"/>
              </a:rPr>
              <a:t> Charitable Trust on health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well-being, cognition, social functioning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independence over time.</a:t>
            </a:r>
          </a:p>
          <a:p>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6</a:t>
            </a:fld>
            <a:endParaRPr lang="en-GB"/>
          </a:p>
        </p:txBody>
      </p:sp>
    </p:spTree>
    <p:extLst>
      <p:ext uri="{BB962C8B-B14F-4D97-AF65-F5344CB8AC3E}">
        <p14:creationId xmlns:p14="http://schemas.microsoft.com/office/powerpoint/2010/main" val="65150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The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Charitable Trust model can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in significant savings for NHS budgets – over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12 month period total NHS costs (including GP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visits, practice and district nurse visits and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appointments and admissions) reduce by 38%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residents in the sample across the period.</a:t>
            </a:r>
          </a:p>
          <a:p>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7</a:t>
            </a:fld>
            <a:endParaRPr lang="en-GB"/>
          </a:p>
        </p:txBody>
      </p:sp>
    </p:spTree>
    <p:extLst>
      <p:ext uri="{BB962C8B-B14F-4D97-AF65-F5344CB8AC3E}">
        <p14:creationId xmlns:p14="http://schemas.microsoft.com/office/powerpoint/2010/main" val="287560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The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Well-being Service provides accessible,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informal (drop-in) support, offering preventative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and ongoing day-to-day chronic illness care.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residents used their GP more than the control sample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3 and 12 months due to their relatively poorer health. During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the 12 month period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residents’ routine and planned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GP appointments reduced by 46% whilst drop-ins to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Well-being Service increased. Whilst this is not directly related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at an individual level it does strongly support the drop-in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Well-being model.</a:t>
            </a:r>
          </a:p>
          <a:p>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8</a:t>
            </a:fld>
            <a:endParaRPr lang="en-GB"/>
          </a:p>
        </p:txBody>
      </p:sp>
    </p:spTree>
    <p:extLst>
      <p:ext uri="{BB962C8B-B14F-4D97-AF65-F5344CB8AC3E}">
        <p14:creationId xmlns:p14="http://schemas.microsoft.com/office/powerpoint/2010/main" val="38092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The </a:t>
            </a:r>
            <a:r>
              <a:rPr kumimoji="0" lang="en-GB" sz="1400" b="0" i="0" u="none" strike="noStrike" kern="1200" cap="none" spc="0" normalizeH="0" baseline="0" noProof="0" dirty="0" err="1" smtClean="0">
                <a:ln>
                  <a:noFill/>
                </a:ln>
                <a:solidFill>
                  <a:prstClr val="black"/>
                </a:solidFill>
                <a:effectLst/>
                <a:uLnTx/>
                <a:uFillTx/>
                <a:latin typeface="+mn-lt"/>
                <a:ea typeface="+mn-ea"/>
                <a:cs typeface="+mn-cs"/>
              </a:rPr>
              <a:t>ExtraCare</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Charitable Trust model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associated with a significant reduction 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duration of unplanned hospital stays, from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average of between 8-14 days to 1-2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ea typeface="+mn-ea"/>
                <a:cs typeface="+mn-cs"/>
              </a:rPr>
              <a:t>promoting the efficient use of hospital beds.</a:t>
            </a:r>
          </a:p>
          <a:p>
            <a:endParaRPr lang="en-GB" dirty="0"/>
          </a:p>
        </p:txBody>
      </p:sp>
      <p:sp>
        <p:nvSpPr>
          <p:cNvPr id="4" name="Slide Number Placeholder 3"/>
          <p:cNvSpPr>
            <a:spLocks noGrp="1"/>
          </p:cNvSpPr>
          <p:nvPr>
            <p:ph type="sldNum" sz="quarter" idx="10"/>
          </p:nvPr>
        </p:nvSpPr>
        <p:spPr/>
        <p:txBody>
          <a:bodyPr/>
          <a:lstStyle/>
          <a:p>
            <a:fld id="{2C0653B7-BE60-440B-9C31-6174E18D5460}" type="slidenum">
              <a:rPr lang="en-GB" smtClean="0"/>
              <a:t>9</a:t>
            </a:fld>
            <a:endParaRPr lang="en-GB"/>
          </a:p>
        </p:txBody>
      </p:sp>
    </p:spTree>
    <p:extLst>
      <p:ext uri="{BB962C8B-B14F-4D97-AF65-F5344CB8AC3E}">
        <p14:creationId xmlns:p14="http://schemas.microsoft.com/office/powerpoint/2010/main" val="3391463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6785111" y="6496052"/>
            <a:ext cx="2142678" cy="276999"/>
          </a:xfrm>
          <a:prstGeom prst="rect">
            <a:avLst/>
          </a:prstGeom>
          <a:noFill/>
        </p:spPr>
        <p:txBody>
          <a:bodyPr wrap="square" rtlCol="0">
            <a:spAutoFit/>
          </a:bodyPr>
          <a:lstStyle/>
          <a:p>
            <a:pPr algn="r"/>
            <a:r>
              <a:rPr lang="en-GB" sz="1200" dirty="0" smtClean="0">
                <a:solidFill>
                  <a:srgbClr val="949A90"/>
                </a:solidFill>
                <a:latin typeface="+mj-lt"/>
              </a:rPr>
              <a:t>A registered charity since 1988</a:t>
            </a:r>
            <a:endParaRPr lang="en-GB" sz="1200" dirty="0">
              <a:solidFill>
                <a:srgbClr val="949A90"/>
              </a:solidFill>
              <a:latin typeface="+mj-lt"/>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37" t="36994" r="26989" b="35670"/>
          <a:stretch/>
        </p:blipFill>
        <p:spPr>
          <a:xfrm>
            <a:off x="7287025" y="238539"/>
            <a:ext cx="1548000" cy="476792"/>
          </a:xfrm>
          <a:prstGeom prst="rect">
            <a:avLst/>
          </a:prstGeom>
        </p:spPr>
      </p:pic>
      <p:sp>
        <p:nvSpPr>
          <p:cNvPr id="10" name="Text Placeholder 9"/>
          <p:cNvSpPr>
            <a:spLocks noGrp="1"/>
          </p:cNvSpPr>
          <p:nvPr>
            <p:ph type="body" sz="quarter" idx="10" hasCustomPrompt="1"/>
          </p:nvPr>
        </p:nvSpPr>
        <p:spPr>
          <a:xfrm>
            <a:off x="352425" y="1510678"/>
            <a:ext cx="6445939" cy="583164"/>
          </a:xfrm>
          <a:prstGeom prst="rect">
            <a:avLst/>
          </a:prstGeom>
        </p:spPr>
        <p:txBody>
          <a:bodyPr>
            <a:normAutofit/>
          </a:bodyPr>
          <a:lstStyle>
            <a:lvl1pPr marL="0" indent="0">
              <a:buNone/>
              <a:defRPr sz="3800" b="1" baseline="0">
                <a:solidFill>
                  <a:srgbClr val="006072"/>
                </a:solidFill>
                <a:latin typeface="Calibri" panose="020F0502020204030204" pitchFamily="34" charset="0"/>
              </a:defRPr>
            </a:lvl1pPr>
          </a:lstStyle>
          <a:p>
            <a:pPr lvl="0"/>
            <a:r>
              <a:rPr lang="en-GB" sz="3800" b="1" dirty="0" smtClean="0">
                <a:latin typeface="Calibri" panose="020F0502020204030204" pitchFamily="34" charset="0"/>
              </a:rPr>
              <a:t>Presentation heading</a:t>
            </a:r>
            <a:endParaRPr lang="en-GB" dirty="0"/>
          </a:p>
        </p:txBody>
      </p:sp>
      <p:sp>
        <p:nvSpPr>
          <p:cNvPr id="12" name="Text Placeholder 11"/>
          <p:cNvSpPr>
            <a:spLocks noGrp="1"/>
          </p:cNvSpPr>
          <p:nvPr>
            <p:ph type="body" sz="quarter" idx="11" hasCustomPrompt="1"/>
          </p:nvPr>
        </p:nvSpPr>
        <p:spPr>
          <a:xfrm>
            <a:off x="352426" y="2086702"/>
            <a:ext cx="6445250" cy="345109"/>
          </a:xfrm>
          <a:prstGeom prst="rect">
            <a:avLst/>
          </a:prstGeom>
        </p:spPr>
        <p:txBody>
          <a:bodyPr>
            <a:normAutofit/>
          </a:bodyPr>
          <a:lstStyle>
            <a:lvl1pPr marL="0" indent="0">
              <a:buNone/>
              <a:defRPr sz="1800" baseline="0">
                <a:solidFill>
                  <a:srgbClr val="94C24A"/>
                </a:solidFill>
              </a:defRPr>
            </a:lvl1pPr>
          </a:lstStyle>
          <a:p>
            <a:pPr lvl="0"/>
            <a:r>
              <a:rPr lang="en-GB" sz="1800" dirty="0" smtClean="0"/>
              <a:t>Presentation subheading</a:t>
            </a:r>
            <a:endParaRPr lang="en-GB" dirty="0"/>
          </a:p>
        </p:txBody>
      </p:sp>
    </p:spTree>
    <p:extLst>
      <p:ext uri="{BB962C8B-B14F-4D97-AF65-F5344CB8AC3E}">
        <p14:creationId xmlns:p14="http://schemas.microsoft.com/office/powerpoint/2010/main" val="1475226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p:cNvSpPr txBox="1"/>
          <p:nvPr userDrawn="1"/>
        </p:nvSpPr>
        <p:spPr>
          <a:xfrm>
            <a:off x="6782214" y="6499227"/>
            <a:ext cx="2142678" cy="276999"/>
          </a:xfrm>
          <a:prstGeom prst="rect">
            <a:avLst/>
          </a:prstGeom>
          <a:noFill/>
        </p:spPr>
        <p:txBody>
          <a:bodyPr wrap="square" rtlCol="0">
            <a:spAutoFit/>
          </a:bodyPr>
          <a:lstStyle/>
          <a:p>
            <a:pPr algn="r"/>
            <a:r>
              <a:rPr lang="en-GB" sz="1200" b="1" dirty="0" smtClean="0">
                <a:solidFill>
                  <a:srgbClr val="949A90"/>
                </a:solidFill>
                <a:latin typeface="+mj-lt"/>
              </a:rPr>
              <a:t>Better</a:t>
            </a:r>
            <a:r>
              <a:rPr lang="en-GB" sz="1200" b="1" baseline="0" dirty="0" smtClean="0">
                <a:solidFill>
                  <a:srgbClr val="949A90"/>
                </a:solidFill>
                <a:latin typeface="+mj-lt"/>
              </a:rPr>
              <a:t> lives</a:t>
            </a:r>
            <a:r>
              <a:rPr lang="en-GB" sz="1200" baseline="0" dirty="0" smtClean="0">
                <a:solidFill>
                  <a:srgbClr val="949A90"/>
                </a:solidFill>
                <a:latin typeface="+mj-lt"/>
              </a:rPr>
              <a:t> for older people</a:t>
            </a:r>
            <a:endParaRPr lang="en-GB" sz="1200" dirty="0">
              <a:solidFill>
                <a:srgbClr val="949A90"/>
              </a:solidFill>
              <a:latin typeface="+mj-lt"/>
            </a:endParaRPr>
          </a:p>
        </p:txBody>
      </p:sp>
      <p:cxnSp>
        <p:nvCxnSpPr>
          <p:cNvPr id="10" name="Straight Connector 9"/>
          <p:cNvCxnSpPr/>
          <p:nvPr userDrawn="1"/>
        </p:nvCxnSpPr>
        <p:spPr>
          <a:xfrm>
            <a:off x="0" y="6398398"/>
            <a:ext cx="9144000" cy="0"/>
          </a:xfrm>
          <a:prstGeom prst="line">
            <a:avLst/>
          </a:prstGeom>
          <a:ln w="3175">
            <a:solidFill>
              <a:srgbClr val="949A9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936000"/>
          </a:xfrm>
          <a:prstGeom prst="rect">
            <a:avLst/>
          </a:prstGeom>
          <a:solidFill>
            <a:srgbClr val="009877"/>
          </a:solidFill>
          <a:ln>
            <a:solidFill>
              <a:srgbClr val="009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0" hasCustomPrompt="1"/>
          </p:nvPr>
        </p:nvSpPr>
        <p:spPr>
          <a:xfrm>
            <a:off x="358139" y="407989"/>
            <a:ext cx="4432935" cy="423586"/>
          </a:xfrm>
          <a:prstGeom prst="rect">
            <a:avLst/>
          </a:prstGeom>
        </p:spPr>
        <p:txBody>
          <a:bodyPr>
            <a:normAutofit/>
          </a:bodyPr>
          <a:lstStyle>
            <a:lvl1pPr marL="0" indent="0">
              <a:buNone/>
              <a:defRPr sz="2400" b="1" baseline="0">
                <a:solidFill>
                  <a:schemeClr val="bg1"/>
                </a:solidFill>
              </a:defRPr>
            </a:lvl1pPr>
          </a:lstStyle>
          <a:p>
            <a:pPr lvl="0"/>
            <a:r>
              <a:rPr lang="en-GB" sz="2400" b="1" dirty="0" smtClean="0"/>
              <a:t>Slide heading</a:t>
            </a:r>
            <a:endParaRPr lang="en-GB" dirty="0"/>
          </a:p>
        </p:txBody>
      </p:sp>
      <p:sp>
        <p:nvSpPr>
          <p:cNvPr id="18" name="Text Placeholder 17"/>
          <p:cNvSpPr>
            <a:spLocks noGrp="1"/>
          </p:cNvSpPr>
          <p:nvPr>
            <p:ph type="body" sz="quarter" idx="11" hasCustomPrompt="1"/>
          </p:nvPr>
        </p:nvSpPr>
        <p:spPr>
          <a:xfrm>
            <a:off x="358141" y="1276351"/>
            <a:ext cx="4432934" cy="342900"/>
          </a:xfrm>
          <a:prstGeom prst="rect">
            <a:avLst/>
          </a:prstGeom>
        </p:spPr>
        <p:txBody>
          <a:bodyPr>
            <a:normAutofit/>
          </a:bodyPr>
          <a:lstStyle>
            <a:lvl1pPr marL="0" indent="0">
              <a:buNone/>
              <a:defRPr sz="1800" baseline="0">
                <a:solidFill>
                  <a:srgbClr val="94C24A"/>
                </a:solidFill>
              </a:defRPr>
            </a:lvl1pPr>
          </a:lstStyle>
          <a:p>
            <a:pPr lvl="0"/>
            <a:r>
              <a:rPr lang="en-GB" sz="1800" dirty="0" smtClean="0"/>
              <a:t>Slide subheading</a:t>
            </a:r>
            <a:endParaRPr lang="en-GB" dirty="0"/>
          </a:p>
        </p:txBody>
      </p:sp>
      <p:sp>
        <p:nvSpPr>
          <p:cNvPr id="20" name="Text Placeholder 19"/>
          <p:cNvSpPr>
            <a:spLocks noGrp="1"/>
          </p:cNvSpPr>
          <p:nvPr>
            <p:ph type="body" sz="quarter" idx="12" hasCustomPrompt="1"/>
          </p:nvPr>
        </p:nvSpPr>
        <p:spPr>
          <a:xfrm>
            <a:off x="358775" y="1826252"/>
            <a:ext cx="8317225" cy="3752223"/>
          </a:xfrm>
          <a:prstGeom prst="rect">
            <a:avLst/>
          </a:prstGeom>
        </p:spPr>
        <p:txBody>
          <a:bodyPr>
            <a:normAutofit/>
          </a:bodyPr>
          <a:lstStyle>
            <a:lvl1pPr>
              <a:defRPr sz="1400">
                <a:solidFill>
                  <a:srgbClr val="65656A"/>
                </a:solidFill>
              </a:defRPr>
            </a:lvl1pPr>
            <a:lvl2pPr>
              <a:defRPr sz="1600"/>
            </a:lvl2pPr>
            <a:lvl3pPr>
              <a:defRPr sz="1600"/>
            </a:lvl3pPr>
            <a:lvl4pPr>
              <a:defRPr sz="1600"/>
            </a:lvl4pPr>
            <a:lvl5pPr>
              <a:defRPr sz="1600"/>
            </a:lvl5pPr>
          </a:lstStyle>
          <a:p>
            <a:pPr lvl="0"/>
            <a:r>
              <a:rPr lang="en-US" dirty="0" smtClean="0"/>
              <a:t>Body copy</a:t>
            </a:r>
            <a:endParaRPr lang="en-GB"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885" t="33700" r="24103" b="32633"/>
          <a:stretch/>
        </p:blipFill>
        <p:spPr>
          <a:xfrm>
            <a:off x="7287025" y="240113"/>
            <a:ext cx="1548000" cy="510234"/>
          </a:xfrm>
          <a:prstGeom prst="rect">
            <a:avLst/>
          </a:prstGeom>
        </p:spPr>
      </p:pic>
    </p:spTree>
    <p:extLst>
      <p:ext uri="{BB962C8B-B14F-4D97-AF65-F5344CB8AC3E}">
        <p14:creationId xmlns:p14="http://schemas.microsoft.com/office/powerpoint/2010/main" val="362960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953870"/>
            <a:ext cx="9144000" cy="5444528"/>
          </a:xfrm>
          <a:prstGeom prst="rect">
            <a:avLst/>
          </a:prstGeom>
          <a:solidFill>
            <a:srgbClr val="EDEDED"/>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37" t="36994" r="26989" b="35670"/>
          <a:stretch/>
        </p:blipFill>
        <p:spPr>
          <a:xfrm>
            <a:off x="7287025" y="238539"/>
            <a:ext cx="1548000" cy="476792"/>
          </a:xfrm>
          <a:prstGeom prst="rect">
            <a:avLst/>
          </a:prstGeom>
        </p:spPr>
      </p:pic>
      <p:sp>
        <p:nvSpPr>
          <p:cNvPr id="4" name="TextBox 3"/>
          <p:cNvSpPr txBox="1"/>
          <p:nvPr userDrawn="1"/>
        </p:nvSpPr>
        <p:spPr>
          <a:xfrm>
            <a:off x="6785111" y="6496052"/>
            <a:ext cx="2142678" cy="276999"/>
          </a:xfrm>
          <a:prstGeom prst="rect">
            <a:avLst/>
          </a:prstGeom>
          <a:noFill/>
        </p:spPr>
        <p:txBody>
          <a:bodyPr wrap="square" rtlCol="0">
            <a:spAutoFit/>
          </a:bodyPr>
          <a:lstStyle/>
          <a:p>
            <a:pPr algn="r"/>
            <a:r>
              <a:rPr lang="en-GB" sz="1200" dirty="0" smtClean="0">
                <a:solidFill>
                  <a:srgbClr val="949A90"/>
                </a:solidFill>
                <a:latin typeface="+mj-lt"/>
              </a:rPr>
              <a:t>A registered charity since 1988</a:t>
            </a:r>
            <a:endParaRPr lang="en-GB" sz="1200" dirty="0">
              <a:solidFill>
                <a:srgbClr val="949A90"/>
              </a:solidFill>
              <a:latin typeface="+mj-lt"/>
            </a:endParaRPr>
          </a:p>
        </p:txBody>
      </p:sp>
    </p:spTree>
    <p:extLst>
      <p:ext uri="{BB962C8B-B14F-4D97-AF65-F5344CB8AC3E}">
        <p14:creationId xmlns:p14="http://schemas.microsoft.com/office/powerpoint/2010/main" val="3735505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617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rthur.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057" y="2024109"/>
            <a:ext cx="5768584" cy="2869011"/>
          </a:xfrm>
          <a:prstGeom prst="rect">
            <a:avLst/>
          </a:prstGeom>
        </p:spPr>
      </p:pic>
      <p:sp>
        <p:nvSpPr>
          <p:cNvPr id="2" name="TextBox 1"/>
          <p:cNvSpPr txBox="1"/>
          <p:nvPr/>
        </p:nvSpPr>
        <p:spPr>
          <a:xfrm>
            <a:off x="2811439" y="5063319"/>
            <a:ext cx="4872250" cy="400110"/>
          </a:xfrm>
          <a:prstGeom prst="rect">
            <a:avLst/>
          </a:prstGeom>
          <a:noFill/>
        </p:spPr>
        <p:txBody>
          <a:bodyPr wrap="square" rtlCol="0">
            <a:spAutoFit/>
          </a:bodyPr>
          <a:lstStyle/>
          <a:p>
            <a:r>
              <a:rPr lang="en-GB" sz="2000" b="1" dirty="0" smtClean="0"/>
              <a:t>A registered charity since 1988</a:t>
            </a:r>
            <a:endParaRPr lang="en-GB" sz="2000" b="1" dirty="0"/>
          </a:p>
        </p:txBody>
      </p:sp>
    </p:spTree>
    <p:extLst>
      <p:ext uri="{BB962C8B-B14F-4D97-AF65-F5344CB8AC3E}">
        <p14:creationId xmlns:p14="http://schemas.microsoft.com/office/powerpoint/2010/main" val="4167982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Findings</a:t>
            </a:r>
            <a:endParaRPr lang="en-GB" dirty="0"/>
          </a:p>
        </p:txBody>
      </p:sp>
      <p:sp>
        <p:nvSpPr>
          <p:cNvPr id="5" name="Title 2"/>
          <p:cNvSpPr txBox="1">
            <a:spLocks/>
          </p:cNvSpPr>
          <p:nvPr/>
        </p:nvSpPr>
        <p:spPr>
          <a:xfrm>
            <a:off x="457200" y="1340768"/>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500" kern="1200">
                <a:solidFill>
                  <a:srgbClr val="0098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t>New residents at </a:t>
            </a:r>
            <a:r>
              <a:rPr kumimoji="0" lang="en-US" sz="2500" b="0" i="0" u="none" strike="noStrike" kern="1200" cap="none" spc="0" normalizeH="0" baseline="0" noProof="0" dirty="0" err="1" smtClean="0">
                <a:ln>
                  <a:noFill/>
                </a:ln>
                <a:solidFill>
                  <a:srgbClr val="009878"/>
                </a:solidFill>
                <a:effectLst/>
                <a:uLnTx/>
                <a:uFillTx/>
                <a:latin typeface="+mn-lt"/>
                <a:ea typeface="+mj-ea"/>
                <a:cs typeface="Arial" panose="020B0604020202020204" pitchFamily="34" charset="0"/>
              </a:rPr>
              <a:t>ExtraCare</a:t>
            </a:r>
            <a:r>
              <a:rPr kumimoji="0" lang="en-US" sz="2500" b="0"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t> show a reliable initial improvement in aspects of memory – and this is maintained over time</a:t>
            </a:r>
            <a:endParaRPr kumimoji="0" lang="en-GB" sz="2500" b="0" i="0" u="none" strike="noStrike" kern="1200" cap="none" spc="0" normalizeH="0" baseline="0" noProof="0" dirty="0">
              <a:ln>
                <a:noFill/>
              </a:ln>
              <a:solidFill>
                <a:srgbClr val="009878"/>
              </a:solidFill>
              <a:effectLst/>
              <a:uLnTx/>
              <a:uFillTx/>
              <a:latin typeface="+mn-lt"/>
              <a:ea typeface="+mj-ea"/>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0363" y="2927315"/>
            <a:ext cx="4101432" cy="3476701"/>
          </a:xfrm>
          <a:prstGeom prst="rect">
            <a:avLst/>
          </a:prstGeom>
        </p:spPr>
      </p:pic>
    </p:spTree>
    <p:extLst>
      <p:ext uri="{BB962C8B-B14F-4D97-AF65-F5344CB8AC3E}">
        <p14:creationId xmlns:p14="http://schemas.microsoft.com/office/powerpoint/2010/main" val="3469819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Frailty</a:t>
            </a:r>
            <a:endParaRPr lang="en-GB" dirty="0"/>
          </a:p>
        </p:txBody>
      </p:sp>
      <p:sp>
        <p:nvSpPr>
          <p:cNvPr id="5" name="Title 1"/>
          <p:cNvSpPr txBox="1">
            <a:spLocks/>
          </p:cNvSpPr>
          <p:nvPr/>
        </p:nvSpPr>
        <p:spPr>
          <a:xfrm>
            <a:off x="457200" y="1493912"/>
            <a:ext cx="8229600" cy="114300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500" kern="1200">
                <a:solidFill>
                  <a:srgbClr val="0098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A significant proportion of </a:t>
            </a:r>
            <a:r>
              <a:rPr kumimoji="0" lang="en-US" sz="2500" b="0"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ExtraCare</a:t>
            </a:r>
            <a:r>
              <a:rPr kumimoji="0" lang="en-US" sz="25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residents who were ‘pre-frail’ at baseline have returned to a ‘resilient’ status </a:t>
            </a:r>
            <a:br>
              <a:rPr kumimoji="0" lang="en-US" sz="25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25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18 months later</a:t>
            </a:r>
            <a:endParaRPr kumimoji="0" lang="en-GB" sz="2500" b="0" i="0" u="none" strike="noStrike" kern="1200" cap="none" spc="0" normalizeH="0" baseline="0" noProof="0" dirty="0">
              <a:ln>
                <a:noFill/>
              </a:ln>
              <a:solidFill>
                <a:schemeClr val="tx1"/>
              </a:solidFill>
              <a:effectLst/>
              <a:uLnTx/>
              <a:uFillTx/>
              <a:latin typeface="+mn-lt"/>
              <a:ea typeface="+mj-ea"/>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8897" y="3103701"/>
            <a:ext cx="4176464" cy="3240549"/>
          </a:xfrm>
          <a:prstGeom prst="rect">
            <a:avLst/>
          </a:prstGeom>
        </p:spPr>
      </p:pic>
    </p:spTree>
    <p:extLst>
      <p:ext uri="{BB962C8B-B14F-4D97-AF65-F5344CB8AC3E}">
        <p14:creationId xmlns:p14="http://schemas.microsoft.com/office/powerpoint/2010/main" val="1097309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You said, we did</a:t>
            </a:r>
            <a:endParaRPr lang="en-GB" dirty="0"/>
          </a:p>
        </p:txBody>
      </p:sp>
      <p:sp>
        <p:nvSpPr>
          <p:cNvPr id="4" name="Text Placeholder 3"/>
          <p:cNvSpPr>
            <a:spLocks noGrp="1"/>
          </p:cNvSpPr>
          <p:nvPr>
            <p:ph type="body" sz="quarter" idx="12"/>
          </p:nvPr>
        </p:nvSpPr>
        <p:spPr/>
        <p:txBody>
          <a:bodyPr/>
          <a:lstStyle/>
          <a:p>
            <a:pPr>
              <a:lnSpc>
                <a:spcPct val="100000"/>
              </a:lnSpc>
              <a:spcBef>
                <a:spcPct val="0"/>
              </a:spcBef>
              <a:defRPr/>
            </a:pPr>
            <a:endParaRPr lang="en-US" sz="2400" dirty="0" smtClean="0">
              <a:solidFill>
                <a:srgbClr val="009878"/>
              </a:solidFill>
              <a:cs typeface="Arial" panose="020B0604020202020204" pitchFamily="34" charset="0"/>
            </a:endParaRPr>
          </a:p>
          <a:p>
            <a:pPr marL="0" indent="0">
              <a:lnSpc>
                <a:spcPct val="100000"/>
              </a:lnSpc>
              <a:spcBef>
                <a:spcPct val="0"/>
              </a:spcBef>
              <a:buNone/>
              <a:defRPr/>
            </a:pPr>
            <a:endParaRPr lang="en-US" sz="2400" dirty="0" smtClean="0">
              <a:solidFill>
                <a:srgbClr val="009878"/>
              </a:solidFill>
              <a:cs typeface="Arial" panose="020B0604020202020204" pitchFamily="34" charset="0"/>
            </a:endParaRPr>
          </a:p>
          <a:p>
            <a:pPr marL="0" lvl="0" indent="0">
              <a:lnSpc>
                <a:spcPct val="100000"/>
              </a:lnSpc>
              <a:spcBef>
                <a:spcPct val="0"/>
              </a:spcBef>
              <a:buNone/>
              <a:defRPr/>
            </a:pP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00" y="1133669"/>
            <a:ext cx="8229600" cy="5486400"/>
          </a:xfrm>
          <a:prstGeom prst="rect">
            <a:avLst/>
          </a:prstGeom>
        </p:spPr>
      </p:pic>
    </p:spTree>
    <p:extLst>
      <p:ext uri="{BB962C8B-B14F-4D97-AF65-F5344CB8AC3E}">
        <p14:creationId xmlns:p14="http://schemas.microsoft.com/office/powerpoint/2010/main" val="2360516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You said, we did</a:t>
            </a:r>
            <a:endParaRPr lang="en-GB" dirty="0"/>
          </a:p>
        </p:txBody>
      </p:sp>
      <p:sp>
        <p:nvSpPr>
          <p:cNvPr id="4" name="Text Placeholder 3"/>
          <p:cNvSpPr>
            <a:spLocks noGrp="1"/>
          </p:cNvSpPr>
          <p:nvPr>
            <p:ph type="body" sz="quarter" idx="12"/>
          </p:nvPr>
        </p:nvSpPr>
        <p:spPr/>
        <p:txBody>
          <a:bodyPr/>
          <a:lstStyle/>
          <a:p>
            <a:pPr>
              <a:lnSpc>
                <a:spcPct val="100000"/>
              </a:lnSpc>
              <a:spcBef>
                <a:spcPct val="0"/>
              </a:spcBef>
              <a:defRPr/>
            </a:pPr>
            <a:endParaRPr lang="en-US" sz="2400" dirty="0" smtClean="0">
              <a:solidFill>
                <a:srgbClr val="009878"/>
              </a:solidFill>
              <a:cs typeface="Arial" panose="020B0604020202020204" pitchFamily="34" charset="0"/>
            </a:endParaRPr>
          </a:p>
          <a:p>
            <a:pPr marL="0" indent="0">
              <a:lnSpc>
                <a:spcPct val="100000"/>
              </a:lnSpc>
              <a:spcBef>
                <a:spcPct val="0"/>
              </a:spcBef>
              <a:buNone/>
              <a:defRPr/>
            </a:pPr>
            <a:endParaRPr lang="en-US" sz="2400" dirty="0" smtClean="0">
              <a:solidFill>
                <a:srgbClr val="009878"/>
              </a:solidFill>
              <a:cs typeface="Arial" panose="020B0604020202020204" pitchFamily="34" charset="0"/>
            </a:endParaRPr>
          </a:p>
          <a:p>
            <a:pPr marL="0" lvl="0" indent="0">
              <a:lnSpc>
                <a:spcPct val="100000"/>
              </a:lnSpc>
              <a:spcBef>
                <a:spcPct val="0"/>
              </a:spcBef>
              <a:buNone/>
              <a:defRPr/>
            </a:pP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00" y="1226976"/>
            <a:ext cx="8229600" cy="5486400"/>
          </a:xfrm>
          <a:prstGeom prst="rect">
            <a:avLst/>
          </a:prstGeom>
        </p:spPr>
      </p:pic>
    </p:spTree>
    <p:extLst>
      <p:ext uri="{BB962C8B-B14F-4D97-AF65-F5344CB8AC3E}">
        <p14:creationId xmlns:p14="http://schemas.microsoft.com/office/powerpoint/2010/main" val="324061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Frailty tool</a:t>
            </a:r>
            <a:endParaRPr lang="en-GB" dirty="0"/>
          </a:p>
        </p:txBody>
      </p:sp>
      <p:sp>
        <p:nvSpPr>
          <p:cNvPr id="4" name="Text Placeholder 3"/>
          <p:cNvSpPr>
            <a:spLocks noGrp="1"/>
          </p:cNvSpPr>
          <p:nvPr>
            <p:ph type="body" sz="quarter" idx="12"/>
          </p:nvPr>
        </p:nvSpPr>
        <p:spPr/>
        <p:txBody>
          <a:bodyPr/>
          <a:lstStyle/>
          <a:p>
            <a:pPr>
              <a:lnSpc>
                <a:spcPct val="100000"/>
              </a:lnSpc>
              <a:spcBef>
                <a:spcPct val="0"/>
              </a:spcBef>
              <a:defRPr/>
            </a:pPr>
            <a:endParaRPr lang="en-US" sz="2400" dirty="0" smtClean="0">
              <a:solidFill>
                <a:srgbClr val="009878"/>
              </a:solidFill>
              <a:cs typeface="Arial" panose="020B0604020202020204" pitchFamily="34" charset="0"/>
            </a:endParaRPr>
          </a:p>
          <a:p>
            <a:pPr marL="0" indent="0">
              <a:lnSpc>
                <a:spcPct val="100000"/>
              </a:lnSpc>
              <a:spcBef>
                <a:spcPct val="0"/>
              </a:spcBef>
              <a:buNone/>
              <a:defRPr/>
            </a:pPr>
            <a:endParaRPr lang="en-US" sz="2400" dirty="0" smtClean="0">
              <a:solidFill>
                <a:srgbClr val="009878"/>
              </a:solidFill>
              <a:cs typeface="Arial" panose="020B0604020202020204" pitchFamily="34" charset="0"/>
            </a:endParaRPr>
          </a:p>
          <a:p>
            <a:pPr marL="0" lvl="0" indent="0">
              <a:lnSpc>
                <a:spcPct val="100000"/>
              </a:lnSpc>
              <a:spcBef>
                <a:spcPct val="0"/>
              </a:spcBef>
              <a:buNone/>
              <a:defRPr/>
            </a:pP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11" y="2431941"/>
            <a:ext cx="3387790" cy="25408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074" y="1486580"/>
            <a:ext cx="3634740" cy="4191000"/>
          </a:xfrm>
          <a:prstGeom prst="rect">
            <a:avLst/>
          </a:prstGeom>
        </p:spPr>
      </p:pic>
    </p:spTree>
    <p:extLst>
      <p:ext uri="{BB962C8B-B14F-4D97-AF65-F5344CB8AC3E}">
        <p14:creationId xmlns:p14="http://schemas.microsoft.com/office/powerpoint/2010/main" val="2938335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Piloting the app</a:t>
            </a:r>
            <a:endParaRPr lang="en-GB" dirty="0"/>
          </a:p>
        </p:txBody>
      </p:sp>
      <p:pic>
        <p:nvPicPr>
          <p:cNvPr id="9" name="Picture 8"/>
          <p:cNvPicPr>
            <a:picLocks noChangeAspect="1"/>
          </p:cNvPicPr>
          <p:nvPr/>
        </p:nvPicPr>
        <p:blipFill>
          <a:blip r:embed="rId2"/>
          <a:stretch>
            <a:fillRect/>
          </a:stretch>
        </p:blipFill>
        <p:spPr>
          <a:xfrm>
            <a:off x="358139" y="2394072"/>
            <a:ext cx="8321761" cy="3749365"/>
          </a:xfrm>
          <a:prstGeom prst="rect">
            <a:avLst/>
          </a:prstGeom>
        </p:spPr>
      </p:pic>
      <p:pic>
        <p:nvPicPr>
          <p:cNvPr id="3" name="Picture 2"/>
          <p:cNvPicPr>
            <a:picLocks noChangeAspect="1"/>
          </p:cNvPicPr>
          <p:nvPr/>
        </p:nvPicPr>
        <p:blipFill>
          <a:blip r:embed="rId3"/>
          <a:stretch>
            <a:fillRect/>
          </a:stretch>
        </p:blipFill>
        <p:spPr>
          <a:xfrm>
            <a:off x="1037689" y="1406455"/>
            <a:ext cx="7274103" cy="4642632"/>
          </a:xfrm>
          <a:prstGeom prst="rect">
            <a:avLst/>
          </a:prstGeom>
        </p:spPr>
      </p:pic>
    </p:spTree>
    <p:extLst>
      <p:ext uri="{BB962C8B-B14F-4D97-AF65-F5344CB8AC3E}">
        <p14:creationId xmlns:p14="http://schemas.microsoft.com/office/powerpoint/2010/main" val="2783076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Piloting the app</a:t>
            </a:r>
            <a:endParaRPr lang="en-GB" dirty="0"/>
          </a:p>
        </p:txBody>
      </p:sp>
      <p:pic>
        <p:nvPicPr>
          <p:cNvPr id="9" name="Picture 8"/>
          <p:cNvPicPr>
            <a:picLocks noChangeAspect="1"/>
          </p:cNvPicPr>
          <p:nvPr/>
        </p:nvPicPr>
        <p:blipFill>
          <a:blip r:embed="rId2"/>
          <a:stretch>
            <a:fillRect/>
          </a:stretch>
        </p:blipFill>
        <p:spPr>
          <a:xfrm>
            <a:off x="358139" y="2394072"/>
            <a:ext cx="8321761" cy="3749365"/>
          </a:xfrm>
          <a:prstGeom prst="rect">
            <a:avLst/>
          </a:prstGeom>
        </p:spPr>
      </p:pic>
      <p:pic>
        <p:nvPicPr>
          <p:cNvPr id="3" name="Picture 2"/>
          <p:cNvPicPr>
            <a:picLocks noChangeAspect="1"/>
          </p:cNvPicPr>
          <p:nvPr/>
        </p:nvPicPr>
        <p:blipFill>
          <a:blip r:embed="rId3"/>
          <a:stretch>
            <a:fillRect/>
          </a:stretch>
        </p:blipFill>
        <p:spPr>
          <a:xfrm>
            <a:off x="1220473" y="1060239"/>
            <a:ext cx="6597091" cy="5191585"/>
          </a:xfrm>
          <a:prstGeom prst="rect">
            <a:avLst/>
          </a:prstGeom>
        </p:spPr>
      </p:pic>
    </p:spTree>
    <p:extLst>
      <p:ext uri="{BB962C8B-B14F-4D97-AF65-F5344CB8AC3E}">
        <p14:creationId xmlns:p14="http://schemas.microsoft.com/office/powerpoint/2010/main" val="2894598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Resilience tool (frailty calculator)</a:t>
            </a:r>
            <a:endParaRPr lang="en-GB" dirty="0"/>
          </a:p>
        </p:txBody>
      </p:sp>
      <p:sp>
        <p:nvSpPr>
          <p:cNvPr id="4" name="Text Placeholder 3"/>
          <p:cNvSpPr>
            <a:spLocks noGrp="1"/>
          </p:cNvSpPr>
          <p:nvPr>
            <p:ph type="body" sz="quarter" idx="12"/>
          </p:nvPr>
        </p:nvSpPr>
        <p:spPr/>
        <p:txBody>
          <a:bodyPr/>
          <a:lstStyle/>
          <a:p>
            <a:endParaRPr lang="en-GB" dirty="0"/>
          </a:p>
        </p:txBody>
      </p:sp>
      <p:pic>
        <p:nvPicPr>
          <p:cNvPr id="5" name="Picture 4"/>
          <p:cNvPicPr>
            <a:picLocks noChangeAspect="1"/>
          </p:cNvPicPr>
          <p:nvPr/>
        </p:nvPicPr>
        <p:blipFill>
          <a:blip r:embed="rId2"/>
          <a:stretch>
            <a:fillRect/>
          </a:stretch>
        </p:blipFill>
        <p:spPr>
          <a:xfrm>
            <a:off x="474244" y="1035697"/>
            <a:ext cx="8086286" cy="6469029"/>
          </a:xfrm>
          <a:prstGeom prst="rect">
            <a:avLst/>
          </a:prstGeom>
        </p:spPr>
      </p:pic>
    </p:spTree>
    <p:extLst>
      <p:ext uri="{BB962C8B-B14F-4D97-AF65-F5344CB8AC3E}">
        <p14:creationId xmlns:p14="http://schemas.microsoft.com/office/powerpoint/2010/main" val="4186717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Wellbeing app</a:t>
            </a:r>
            <a:endParaRPr lang="en-GB" dirty="0"/>
          </a:p>
        </p:txBody>
      </p:sp>
      <p:pic>
        <p:nvPicPr>
          <p:cNvPr id="9" name="Picture 8"/>
          <p:cNvPicPr>
            <a:picLocks noChangeAspect="1"/>
          </p:cNvPicPr>
          <p:nvPr/>
        </p:nvPicPr>
        <p:blipFill>
          <a:blip r:embed="rId2"/>
          <a:stretch>
            <a:fillRect/>
          </a:stretch>
        </p:blipFill>
        <p:spPr>
          <a:xfrm>
            <a:off x="358139" y="2394072"/>
            <a:ext cx="8321761" cy="3749365"/>
          </a:xfrm>
          <a:prstGeom prst="rect">
            <a:avLst/>
          </a:prstGeom>
        </p:spPr>
      </p:pic>
      <p:pic>
        <p:nvPicPr>
          <p:cNvPr id="10" name="Picture 9"/>
          <p:cNvPicPr>
            <a:picLocks noChangeAspect="1"/>
          </p:cNvPicPr>
          <p:nvPr/>
        </p:nvPicPr>
        <p:blipFill>
          <a:blip r:embed="rId3"/>
          <a:stretch>
            <a:fillRect/>
          </a:stretch>
        </p:blipFill>
        <p:spPr>
          <a:xfrm>
            <a:off x="603478" y="1168192"/>
            <a:ext cx="8076422" cy="6461138"/>
          </a:xfrm>
          <a:prstGeom prst="rect">
            <a:avLst/>
          </a:prstGeom>
        </p:spPr>
      </p:pic>
    </p:spTree>
    <p:extLst>
      <p:ext uri="{BB962C8B-B14F-4D97-AF65-F5344CB8AC3E}">
        <p14:creationId xmlns:p14="http://schemas.microsoft.com/office/powerpoint/2010/main" val="2692172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is resilience?</a:t>
            </a:r>
            <a:endParaRPr lang="en-GB" dirty="0"/>
          </a:p>
        </p:txBody>
      </p:sp>
      <p:sp>
        <p:nvSpPr>
          <p:cNvPr id="5" name="Text Placeholder 4"/>
          <p:cNvSpPr>
            <a:spLocks noGrp="1"/>
          </p:cNvSpPr>
          <p:nvPr>
            <p:ph type="body" sz="quarter" idx="11"/>
          </p:nvPr>
        </p:nvSpPr>
        <p:spPr/>
        <p:txBody>
          <a:bodyPr>
            <a:noAutofit/>
          </a:bodyPr>
          <a:lstStyle/>
          <a:p>
            <a:r>
              <a:rPr lang="en-GB" sz="2400" b="1" dirty="0" smtClean="0"/>
              <a:t>Robust (not frail)</a:t>
            </a:r>
            <a:endParaRPr lang="en-GB" sz="2400" b="1" dirty="0"/>
          </a:p>
        </p:txBody>
      </p:sp>
      <p:sp>
        <p:nvSpPr>
          <p:cNvPr id="6" name="Text Placeholder 5"/>
          <p:cNvSpPr>
            <a:spLocks noGrp="1"/>
          </p:cNvSpPr>
          <p:nvPr>
            <p:ph type="body" sz="quarter" idx="12"/>
          </p:nvPr>
        </p:nvSpPr>
        <p:spPr/>
        <p:txBody>
          <a:bodyPr>
            <a:normAutofit fontScale="85000" lnSpcReduction="10000"/>
          </a:bodyPr>
          <a:lstStyle/>
          <a:p>
            <a:endParaRPr lang="en-GB" sz="2800" b="1" dirty="0" smtClean="0">
              <a:solidFill>
                <a:schemeClr val="tx1"/>
              </a:solidFill>
            </a:endParaRPr>
          </a:p>
          <a:p>
            <a:r>
              <a:rPr lang="en-GB" sz="2800" dirty="0" smtClean="0">
                <a:solidFill>
                  <a:schemeClr val="tx1"/>
                </a:solidFill>
              </a:rPr>
              <a:t>Currently </a:t>
            </a:r>
            <a:r>
              <a:rPr lang="en-GB" sz="2800" dirty="0">
                <a:solidFill>
                  <a:schemeClr val="tx1"/>
                </a:solidFill>
              </a:rPr>
              <a:t>you are robust (not frail) and have few or no frailty risk factors. It is important that you continue to maintain your physical and mental health because your risk of becoming frail may increase as you get older. This may lower your resistance to illness and </a:t>
            </a:r>
            <a:r>
              <a:rPr lang="en-GB" sz="2800" dirty="0" smtClean="0">
                <a:solidFill>
                  <a:schemeClr val="tx1"/>
                </a:solidFill>
              </a:rPr>
              <a:t>stress</a:t>
            </a:r>
          </a:p>
          <a:p>
            <a:pPr marL="0" indent="0">
              <a:buNone/>
            </a:pPr>
            <a:r>
              <a:rPr lang="en-GB" sz="2800" dirty="0" smtClean="0">
                <a:solidFill>
                  <a:schemeClr val="tx1"/>
                </a:solidFill>
              </a:rPr>
              <a:t> </a:t>
            </a:r>
          </a:p>
          <a:p>
            <a:r>
              <a:rPr lang="en-GB" sz="2800" dirty="0">
                <a:solidFill>
                  <a:schemeClr val="tx1"/>
                </a:solidFill>
              </a:rPr>
              <a:t>Frailty is not an inevitable part of ageing and there is much that you can do to reduce your chance of becoming frail in future. Taking part in physical, social, and intellectually stimulating activities are all good ways of improving your </a:t>
            </a:r>
            <a:r>
              <a:rPr lang="en-GB" sz="2800" dirty="0" smtClean="0">
                <a:solidFill>
                  <a:schemeClr val="tx1"/>
                </a:solidFill>
              </a:rPr>
              <a:t>health</a:t>
            </a:r>
            <a:endParaRPr lang="en-GB" sz="2800" dirty="0">
              <a:solidFill>
                <a:schemeClr val="tx1"/>
              </a:solidFill>
            </a:endParaRPr>
          </a:p>
          <a:p>
            <a:pPr marL="0" indent="0">
              <a:buNone/>
            </a:pPr>
            <a:endParaRPr lang="en-GB" dirty="0"/>
          </a:p>
          <a:p>
            <a:endParaRPr lang="en-GB" dirty="0"/>
          </a:p>
        </p:txBody>
      </p:sp>
    </p:spTree>
    <p:extLst>
      <p:ext uri="{BB962C8B-B14F-4D97-AF65-F5344CB8AC3E}">
        <p14:creationId xmlns:p14="http://schemas.microsoft.com/office/powerpoint/2010/main" val="59280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 </a:t>
            </a:r>
            <a:endParaRPr lang="en-GB" dirty="0"/>
          </a:p>
        </p:txBody>
      </p:sp>
      <p:sp>
        <p:nvSpPr>
          <p:cNvPr id="7" name="TextBox 3"/>
          <p:cNvSpPr txBox="1">
            <a:spLocks noChangeArrowheads="1"/>
          </p:cNvSpPr>
          <p:nvPr/>
        </p:nvSpPr>
        <p:spPr bwMode="auto">
          <a:xfrm>
            <a:off x="2897513" y="3419772"/>
            <a:ext cx="5107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ct val="0"/>
              </a:spcAft>
            </a:pPr>
            <a:r>
              <a:rPr lang="en-GB" altLang="en-US" sz="6000" b="1" dirty="0" smtClean="0">
                <a:solidFill>
                  <a:srgbClr val="00A88E"/>
                </a:solidFill>
                <a:latin typeface="Arial" panose="020B0604020202020204" pitchFamily="34" charset="0"/>
                <a:cs typeface="Arial" panose="020B0604020202020204" pitchFamily="34" charset="0"/>
              </a:rPr>
              <a:t>”</a:t>
            </a:r>
          </a:p>
        </p:txBody>
      </p:sp>
      <p:sp>
        <p:nvSpPr>
          <p:cNvPr id="3" name="TextBox 2"/>
          <p:cNvSpPr txBox="1"/>
          <p:nvPr/>
        </p:nvSpPr>
        <p:spPr>
          <a:xfrm>
            <a:off x="871557" y="1742454"/>
            <a:ext cx="4159270" cy="3724096"/>
          </a:xfrm>
          <a:prstGeom prst="rect">
            <a:avLst/>
          </a:prstGeom>
          <a:noFill/>
        </p:spPr>
        <p:txBody>
          <a:bodyPr wrap="square" rtlCol="0">
            <a:spAutoFit/>
          </a:bodyPr>
          <a:lstStyle/>
          <a:p>
            <a:r>
              <a:rPr lang="en-GB" sz="2400" b="1" dirty="0" smtClean="0">
                <a:cs typeface="Arial" panose="020B0604020202020204" pitchFamily="34" charset="0"/>
              </a:rPr>
              <a:t>The </a:t>
            </a:r>
            <a:r>
              <a:rPr lang="en-GB" sz="2400" b="1" dirty="0">
                <a:cs typeface="Arial" panose="020B0604020202020204" pitchFamily="34" charset="0"/>
              </a:rPr>
              <a:t>ExtraCare Charitable Trust </a:t>
            </a:r>
            <a:r>
              <a:rPr lang="en-GB" sz="2400" dirty="0">
                <a:cs typeface="Arial" panose="020B0604020202020204" pitchFamily="34" charset="0"/>
              </a:rPr>
              <a:t>model combines health and care, support and preventive strategies, in an environment in which active engagement is very </a:t>
            </a:r>
            <a:r>
              <a:rPr lang="en-GB" sz="2400" dirty="0" smtClean="0">
                <a:cs typeface="Arial" panose="020B0604020202020204" pitchFamily="34" charset="0"/>
              </a:rPr>
              <a:t>accessible.</a:t>
            </a:r>
          </a:p>
          <a:p>
            <a:endParaRPr lang="en-GB" sz="2600" dirty="0">
              <a:solidFill>
                <a:srgbClr val="00A88E"/>
              </a:solidFill>
              <a:latin typeface="Arial" panose="020B0604020202020204" pitchFamily="34" charset="0"/>
              <a:cs typeface="Arial" panose="020B0604020202020204" pitchFamily="34" charset="0"/>
            </a:endParaRPr>
          </a:p>
          <a:p>
            <a:r>
              <a:rPr lang="en-GB" sz="2000" dirty="0" smtClean="0">
                <a:solidFill>
                  <a:srgbClr val="00A88E"/>
                </a:solidFill>
                <a:cs typeface="Arial" panose="020B0604020202020204" pitchFamily="34" charset="0"/>
              </a:rPr>
              <a:t>Professor </a:t>
            </a:r>
            <a:r>
              <a:rPr lang="en-GB" sz="2000" dirty="0">
                <a:solidFill>
                  <a:srgbClr val="00A88E"/>
                </a:solidFill>
                <a:cs typeface="Arial" panose="020B0604020202020204" pitchFamily="34" charset="0"/>
              </a:rPr>
              <a:t>Carol Holland, Director, </a:t>
            </a:r>
            <a:endParaRPr lang="en-GB" sz="2000" dirty="0" smtClean="0">
              <a:solidFill>
                <a:srgbClr val="00A88E"/>
              </a:solidFill>
              <a:cs typeface="Arial" panose="020B0604020202020204" pitchFamily="34" charset="0"/>
            </a:endParaRPr>
          </a:p>
          <a:p>
            <a:r>
              <a:rPr lang="en-GB" sz="2000" dirty="0" smtClean="0">
                <a:solidFill>
                  <a:srgbClr val="00A88E"/>
                </a:solidFill>
                <a:cs typeface="Arial" panose="020B0604020202020204" pitchFamily="34" charset="0"/>
              </a:rPr>
              <a:t>Aston </a:t>
            </a:r>
            <a:r>
              <a:rPr lang="en-GB" sz="2000" dirty="0">
                <a:solidFill>
                  <a:srgbClr val="00A88E"/>
                </a:solidFill>
                <a:cs typeface="Arial" panose="020B0604020202020204" pitchFamily="34" charset="0"/>
              </a:rPr>
              <a:t>Research Project</a:t>
            </a:r>
            <a:r>
              <a:rPr lang="en-GB" sz="2600" b="1" dirty="0">
                <a:latin typeface="Arial" panose="020B0604020202020204" pitchFamily="34" charset="0"/>
                <a:cs typeface="Arial" panose="020B0604020202020204" pitchFamily="34" charset="0"/>
              </a:rPr>
              <a:t/>
            </a:r>
            <a:br>
              <a:rPr lang="en-GB" sz="2600" b="1" dirty="0">
                <a:latin typeface="Arial" panose="020B0604020202020204" pitchFamily="34" charset="0"/>
                <a:cs typeface="Arial" panose="020B0604020202020204" pitchFamily="34" charset="0"/>
              </a:rPr>
            </a:br>
            <a:endParaRPr lang="en-GB" sz="2600" b="1" dirty="0">
              <a:effectLst/>
              <a:latin typeface="Arial" panose="020B0604020202020204" pitchFamily="34" charset="0"/>
              <a:cs typeface="Arial" panose="020B0604020202020204" pitchFamily="34" charset="0"/>
            </a:endParaRPr>
          </a:p>
        </p:txBody>
      </p:sp>
      <p:sp>
        <p:nvSpPr>
          <p:cNvPr id="9" name="TextBox 7"/>
          <p:cNvSpPr txBox="1">
            <a:spLocks noChangeArrowheads="1"/>
          </p:cNvSpPr>
          <p:nvPr/>
        </p:nvSpPr>
        <p:spPr bwMode="auto">
          <a:xfrm>
            <a:off x="490265" y="1576142"/>
            <a:ext cx="647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ct val="0"/>
              </a:spcAft>
            </a:pPr>
            <a:r>
              <a:rPr lang="en-GB" altLang="en-US" sz="6000" b="1" dirty="0" smtClean="0">
                <a:solidFill>
                  <a:srgbClr val="00A88E"/>
                </a:solidFill>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527" y="1576142"/>
            <a:ext cx="2954740" cy="4432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9456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Resilience</a:t>
            </a:r>
            <a:endParaRPr lang="en-GB" dirty="0"/>
          </a:p>
        </p:txBody>
      </p:sp>
      <p:pic>
        <p:nvPicPr>
          <p:cNvPr id="3" name="Picture 2"/>
          <p:cNvPicPr>
            <a:picLocks noChangeAspect="1"/>
          </p:cNvPicPr>
          <p:nvPr/>
        </p:nvPicPr>
        <p:blipFill>
          <a:blip r:embed="rId2"/>
          <a:stretch>
            <a:fillRect/>
          </a:stretch>
        </p:blipFill>
        <p:spPr>
          <a:xfrm>
            <a:off x="760287" y="1109375"/>
            <a:ext cx="7551506" cy="5592612"/>
          </a:xfrm>
          <a:prstGeom prst="rect">
            <a:avLst/>
          </a:prstGeom>
        </p:spPr>
      </p:pic>
    </p:spTree>
    <p:extLst>
      <p:ext uri="{BB962C8B-B14F-4D97-AF65-F5344CB8AC3E}">
        <p14:creationId xmlns:p14="http://schemas.microsoft.com/office/powerpoint/2010/main" val="1781003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Resident story</a:t>
            </a:r>
            <a:endParaRPr lang="en-GB" dirty="0"/>
          </a:p>
        </p:txBody>
      </p:sp>
      <p:sp>
        <p:nvSpPr>
          <p:cNvPr id="5" name="Text Placeholder 4"/>
          <p:cNvSpPr>
            <a:spLocks noGrp="1"/>
          </p:cNvSpPr>
          <p:nvPr>
            <p:ph type="body" sz="quarter" idx="11"/>
          </p:nvPr>
        </p:nvSpPr>
        <p:spPr/>
        <p:txBody>
          <a:bodyPr/>
          <a:lstStyle/>
          <a:p>
            <a:endParaRPr lang="en-GB"/>
          </a:p>
        </p:txBody>
      </p:sp>
      <p:sp>
        <p:nvSpPr>
          <p:cNvPr id="7" name="Text Placeholder 6"/>
          <p:cNvSpPr>
            <a:spLocks noGrp="1"/>
          </p:cNvSpPr>
          <p:nvPr>
            <p:ph type="body" sz="quarter" idx="12"/>
          </p:nvPr>
        </p:nvSpPr>
        <p:spPr/>
        <p:txBody>
          <a:bodyPr>
            <a:normAutofit/>
          </a:bodyPr>
          <a:lstStyle/>
          <a:p>
            <a:pPr marL="0" indent="0">
              <a:buNone/>
            </a:pPr>
            <a:r>
              <a:rPr lang="en-GB" sz="2400" b="1" dirty="0" smtClean="0"/>
              <a:t>Ann’s blog;</a:t>
            </a:r>
          </a:p>
          <a:p>
            <a:pPr marL="0" indent="0">
              <a:buNone/>
            </a:pPr>
            <a:endParaRPr lang="en-GB" sz="2400" b="1" dirty="0" smtClean="0"/>
          </a:p>
          <a:p>
            <a:pPr marL="0" indent="0">
              <a:buNone/>
            </a:pPr>
            <a:r>
              <a:rPr lang="en-GB" sz="2400" b="1" dirty="0"/>
              <a:t>diagnosed as pre-frail </a:t>
            </a:r>
            <a:endParaRPr lang="en-GB" sz="2400" b="1" dirty="0" smtClean="0"/>
          </a:p>
          <a:p>
            <a:pPr marL="0" indent="0">
              <a:buNone/>
            </a:pPr>
            <a:r>
              <a:rPr lang="en-GB" sz="2400" b="1" dirty="0" smtClean="0"/>
              <a:t>with </a:t>
            </a:r>
            <a:r>
              <a:rPr lang="en-GB" sz="2400" b="1" dirty="0"/>
              <a:t>an increased risk </a:t>
            </a:r>
            <a:endParaRPr lang="en-GB" sz="2400" b="1" dirty="0" smtClean="0"/>
          </a:p>
          <a:p>
            <a:pPr marL="0" indent="0">
              <a:buNone/>
            </a:pPr>
            <a:r>
              <a:rPr lang="en-GB" sz="2400" b="1" smtClean="0"/>
              <a:t>of diabetes</a:t>
            </a:r>
            <a:endParaRPr lang="en-GB" sz="2400" b="1" dirty="0"/>
          </a:p>
          <a:p>
            <a:pPr marL="0" indent="0">
              <a:buNone/>
            </a:pPr>
            <a:endParaRPr lang="en-GB" sz="2400" b="1" dirty="0"/>
          </a:p>
        </p:txBody>
      </p:sp>
      <p:sp>
        <p:nvSpPr>
          <p:cNvPr id="6" name="Title 1"/>
          <p:cNvSpPr txBox="1">
            <a:spLocks/>
          </p:cNvSpPr>
          <p:nvPr/>
        </p:nvSpPr>
        <p:spPr>
          <a:xfrm>
            <a:off x="457200" y="1700808"/>
            <a:ext cx="8229600" cy="24391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500" kern="1200">
                <a:solidFill>
                  <a:srgbClr val="0098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t/>
            </a:r>
            <a:br>
              <a:rPr kumimoji="0" lang="en-US" sz="4400" b="1"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br>
            <a:r>
              <a:rPr kumimoji="0" lang="en-US" sz="4400" b="1"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t/>
            </a:r>
            <a:br>
              <a:rPr kumimoji="0" lang="en-US" sz="4400" b="1"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br>
            <a:r>
              <a:rPr kumimoji="0" lang="en-US" sz="4400" b="1"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t/>
            </a:r>
            <a:br>
              <a:rPr kumimoji="0" lang="en-US" sz="4400" b="1"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br>
            <a:endParaRPr kumimoji="0" lang="en-GB" sz="4400" b="1" i="0" u="none" strike="noStrike" kern="1200" cap="none" spc="0" normalizeH="0" baseline="0" noProof="0" dirty="0">
              <a:ln>
                <a:noFill/>
              </a:ln>
              <a:solidFill>
                <a:srgbClr val="009878"/>
              </a:solidFill>
              <a:effectLst/>
              <a:uLnTx/>
              <a:uFillTx/>
              <a:latin typeface="+mn-lt"/>
              <a:ea typeface="+mj-ea"/>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1"/>
            <a:ext cx="3092974" cy="4845382"/>
          </a:xfrm>
          <a:prstGeom prst="rect">
            <a:avLst/>
          </a:prstGeom>
        </p:spPr>
      </p:pic>
    </p:spTree>
    <p:extLst>
      <p:ext uri="{BB962C8B-B14F-4D97-AF65-F5344CB8AC3E}">
        <p14:creationId xmlns:p14="http://schemas.microsoft.com/office/powerpoint/2010/main" val="123578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4" name="Text Placeholder 3"/>
          <p:cNvSpPr>
            <a:spLocks noGrp="1"/>
          </p:cNvSpPr>
          <p:nvPr>
            <p:ph type="body" sz="quarter" idx="12"/>
          </p:nvPr>
        </p:nvSpPr>
        <p:spPr/>
        <p:txBody>
          <a:bodyPr/>
          <a:lstStyle/>
          <a:p>
            <a:endParaRPr lang="en-GB" dirty="0"/>
          </a:p>
        </p:txBody>
      </p:sp>
      <p:pic>
        <p:nvPicPr>
          <p:cNvPr id="5" name="Picture 4"/>
          <p:cNvPicPr>
            <a:picLocks noChangeAspect="1"/>
          </p:cNvPicPr>
          <p:nvPr/>
        </p:nvPicPr>
        <p:blipFill>
          <a:blip r:embed="rId3"/>
          <a:stretch>
            <a:fillRect/>
          </a:stretch>
        </p:blipFill>
        <p:spPr>
          <a:xfrm>
            <a:off x="1682449" y="1233243"/>
            <a:ext cx="5157663" cy="5066215"/>
          </a:xfrm>
          <a:prstGeom prst="rect">
            <a:avLst/>
          </a:prstGeom>
        </p:spPr>
      </p:pic>
    </p:spTree>
    <p:extLst>
      <p:ext uri="{BB962C8B-B14F-4D97-AF65-F5344CB8AC3E}">
        <p14:creationId xmlns:p14="http://schemas.microsoft.com/office/powerpoint/2010/main" val="307479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Well-being service</a:t>
            </a:r>
            <a:endParaRPr lang="en-GB" dirty="0"/>
          </a:p>
        </p:txBody>
      </p:sp>
      <p:sp>
        <p:nvSpPr>
          <p:cNvPr id="5" name="Content Placeholder 2"/>
          <p:cNvSpPr txBox="1">
            <a:spLocks/>
          </p:cNvSpPr>
          <p:nvPr/>
        </p:nvSpPr>
        <p:spPr bwMode="auto">
          <a:xfrm>
            <a:off x="358139" y="150254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46C0A"/>
              </a:buClr>
              <a:buSzPct val="110000"/>
              <a:buFont typeface="Arial" panose="020B0604020202020204" pitchFamily="34" charset="0"/>
              <a:buChar char="•"/>
              <a:defRPr sz="2800" kern="1200">
                <a:solidFill>
                  <a:srgbClr val="40404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E46C0A"/>
              </a:buClr>
              <a:buSzPct val="110000"/>
              <a:buFont typeface="Arial" panose="020B0604020202020204" pitchFamily="34" charset="0"/>
              <a:buChar char="•"/>
              <a:defRPr sz="28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46C0A"/>
              </a:buClr>
              <a:buSzPct val="110000"/>
              <a:buFont typeface="Arial" panose="020B0604020202020204" pitchFamily="34" charset="0"/>
              <a:buChar char="•"/>
              <a:defRPr sz="2800" kern="1200">
                <a:solidFill>
                  <a:srgbClr val="40404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46C0A"/>
              </a:buClr>
              <a:buSzPct val="110000"/>
              <a:buFont typeface="Arial" panose="020B0604020202020204" pitchFamily="34" charset="0"/>
              <a:buChar char="•"/>
              <a:defRPr sz="2800" kern="1200">
                <a:solidFill>
                  <a:srgbClr val="40404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E46C0A"/>
              </a:buClr>
              <a:buSzPct val="110000"/>
              <a:buFont typeface="Arial" panose="020B0604020202020204" pitchFamily="34" charset="0"/>
              <a:buChar char="•"/>
              <a:defRPr sz="28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92D050"/>
              </a:buClr>
              <a:buSzPct val="110000"/>
              <a:buNone/>
              <a:tabLst/>
              <a:defRPr/>
            </a:pPr>
            <a:r>
              <a:rPr kumimoji="0" lang="en-GB" altLang="en-US" sz="2400" b="1" i="0" u="none" strike="noStrike" kern="1200" cap="none" spc="0" normalizeH="0" baseline="0" noProof="0" dirty="0" smtClean="0">
                <a:ln>
                  <a:noFill/>
                </a:ln>
                <a:solidFill>
                  <a:schemeClr val="tx1"/>
                </a:solidFill>
                <a:effectLst/>
                <a:uLnTx/>
                <a:uFillTx/>
                <a:latin typeface="+mn-lt"/>
                <a:ea typeface="+mn-ea"/>
                <a:cs typeface="Arial" pitchFamily="34" charset="0"/>
              </a:rPr>
              <a:t>Proactive health screening and well-being services </a:t>
            </a:r>
            <a:r>
              <a:rPr kumimoji="0" lang="en-GB" altLang="en-US" sz="2400" b="0" i="0" u="none" strike="noStrike" kern="1200" cap="none" spc="0" normalizeH="0" baseline="0" noProof="0" dirty="0" smtClean="0">
                <a:ln>
                  <a:noFill/>
                </a:ln>
                <a:solidFill>
                  <a:schemeClr val="tx1"/>
                </a:solidFill>
                <a:effectLst/>
                <a:uLnTx/>
                <a:uFillTx/>
                <a:latin typeface="+mn-lt"/>
                <a:ea typeface="+mn-ea"/>
                <a:cs typeface="Arial" pitchFamily="34" charset="0"/>
              </a:rPr>
              <a:t>providing help and advice to stay fit and well</a:t>
            </a:r>
          </a:p>
          <a:p>
            <a:pPr marR="0" lvl="0" algn="l" defTabSz="914400" rtl="0" eaLnBrk="1" fontAlgn="base" latinLnBrk="0" hangingPunct="1">
              <a:lnSpc>
                <a:spcPct val="100000"/>
              </a:lnSpc>
              <a:spcBef>
                <a:spcPct val="20000"/>
              </a:spcBef>
              <a:spcAft>
                <a:spcPct val="0"/>
              </a:spcAft>
              <a:buClr>
                <a:srgbClr val="92D050"/>
              </a:buClr>
              <a:buSzPct val="110000"/>
              <a:buFont typeface="Wingdings" panose="05000000000000000000" pitchFamily="2" charset="2"/>
              <a:buChar char="§"/>
              <a:tabLst/>
              <a:defRPr/>
            </a:pPr>
            <a:endParaRPr lang="en-GB" altLang="en-US" sz="2400" dirty="0">
              <a:latin typeface="+mn-lt"/>
            </a:endParaRPr>
          </a:p>
          <a:p>
            <a:pPr marR="0" lvl="0" algn="l" defTabSz="914400" rtl="0" eaLnBrk="1" fontAlgn="base" latinLnBrk="0" hangingPunct="1">
              <a:lnSpc>
                <a:spcPct val="100000"/>
              </a:lnSpc>
              <a:spcBef>
                <a:spcPct val="20000"/>
              </a:spcBef>
              <a:spcAft>
                <a:spcPct val="0"/>
              </a:spcAft>
              <a:buClr>
                <a:srgbClr val="92D050"/>
              </a:buClr>
              <a:buSzPct val="110000"/>
              <a:buFont typeface="Wingdings" panose="05000000000000000000" pitchFamily="2" charset="2"/>
              <a:buChar char="§"/>
              <a:tabLst/>
              <a:defRPr/>
            </a:pPr>
            <a:endParaRPr kumimoji="0" lang="en-GB" altLang="en-US" sz="2400" b="0" i="0" u="none" strike="noStrike" kern="1200" cap="none" spc="0" normalizeH="0" baseline="0" noProof="0" dirty="0" smtClean="0">
              <a:ln>
                <a:noFill/>
              </a:ln>
              <a:solidFill>
                <a:srgbClr val="404040"/>
              </a:solidFill>
              <a:effectLst/>
              <a:uLnTx/>
              <a:uFillTx/>
              <a:latin typeface="+mn-lt"/>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
                <a:srgbClr val="92D050"/>
              </a:buClr>
              <a:buSzPct val="110000"/>
              <a:buNone/>
              <a:tabLst/>
              <a:defRPr/>
            </a:pPr>
            <a:r>
              <a:rPr kumimoji="0" lang="en-GB" altLang="en-US" sz="2400" b="1" i="0" u="none" strike="noStrike" kern="1200" cap="none" spc="0" normalizeH="0" baseline="0" noProof="0" dirty="0" smtClean="0">
                <a:ln>
                  <a:noFill/>
                </a:ln>
                <a:solidFill>
                  <a:srgbClr val="009877"/>
                </a:solidFill>
                <a:effectLst/>
                <a:uLnTx/>
                <a:uFillTx/>
                <a:latin typeface="+mn-lt"/>
                <a:ea typeface="+mn-ea"/>
                <a:cs typeface="Arial" pitchFamily="34" charset="0"/>
              </a:rPr>
              <a:t>Arthur’s story</a:t>
            </a:r>
          </a:p>
        </p:txBody>
      </p:sp>
      <p:pic>
        <p:nvPicPr>
          <p:cNvPr id="6" name="Picture 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074" y="2436257"/>
            <a:ext cx="3849367" cy="3343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9959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5" name="Title 1"/>
          <p:cNvSpPr txBox="1">
            <a:spLocks/>
          </p:cNvSpPr>
          <p:nvPr/>
        </p:nvSpPr>
        <p:spPr>
          <a:xfrm>
            <a:off x="601216" y="1988840"/>
            <a:ext cx="6419056"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0098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9000"/>
              </a:lnSpc>
              <a:spcBef>
                <a:spcPct val="0"/>
              </a:spcBef>
              <a:spcAft>
                <a:spcPts val="0"/>
              </a:spcAft>
              <a:buClrTx/>
              <a:buSzTx/>
              <a:buFontTx/>
              <a:buNone/>
              <a:tabLst/>
              <a:defRPr/>
            </a:pPr>
            <a:r>
              <a:rPr lang="en-GB" sz="8800" dirty="0" smtClean="0">
                <a:latin typeface="+mn-lt"/>
              </a:rPr>
              <a:t>The Aston</a:t>
            </a:r>
            <a:r>
              <a:rPr kumimoji="0" lang="en-GB" sz="8800" b="0" i="0" u="none" strike="noStrike" kern="1200" cap="none" spc="0" normalizeH="0" baseline="0" noProof="0" dirty="0" smtClean="0">
                <a:ln>
                  <a:noFill/>
                </a:ln>
                <a:solidFill>
                  <a:srgbClr val="009878"/>
                </a:solidFill>
                <a:effectLst/>
                <a:uLnTx/>
                <a:uFillTx/>
                <a:latin typeface="+mn-lt"/>
                <a:ea typeface="+mj-ea"/>
                <a:cs typeface="Arial" panose="020B0604020202020204" pitchFamily="34" charset="0"/>
              </a:rPr>
              <a:t> Research</a:t>
            </a:r>
            <a:endParaRPr kumimoji="0" lang="en-GB" sz="4400" b="0" i="0" u="none" strike="noStrike" kern="1200" cap="none" spc="0" normalizeH="0" baseline="0" noProof="0" dirty="0">
              <a:ln>
                <a:noFill/>
              </a:ln>
              <a:solidFill>
                <a:srgbClr val="009878"/>
              </a:solidFill>
              <a:effectLst/>
              <a:uLnTx/>
              <a:uFillTx/>
              <a:latin typeface="+mn-lt"/>
              <a:ea typeface="+mj-ea"/>
              <a:cs typeface="Arial"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7040" y="3483273"/>
            <a:ext cx="3914996" cy="3374727"/>
          </a:xfrm>
          <a:prstGeom prst="rect">
            <a:avLst/>
          </a:prstGeom>
        </p:spPr>
      </p:pic>
    </p:spTree>
    <p:extLst>
      <p:ext uri="{BB962C8B-B14F-4D97-AF65-F5344CB8AC3E}">
        <p14:creationId xmlns:p14="http://schemas.microsoft.com/office/powerpoint/2010/main" val="2468040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8139" y="283701"/>
            <a:ext cx="4432935" cy="423586"/>
          </a:xfrm>
        </p:spPr>
        <p:txBody>
          <a:bodyPr>
            <a:noAutofit/>
          </a:bodyPr>
          <a:lstStyle/>
          <a:p>
            <a:r>
              <a:rPr lang="en-GB" sz="2800" dirty="0" smtClean="0"/>
              <a:t>What did it do?</a:t>
            </a:r>
            <a:endParaRPr lang="en-GB" sz="2800" dirty="0"/>
          </a:p>
        </p:txBody>
      </p:sp>
      <p:sp>
        <p:nvSpPr>
          <p:cNvPr id="5" name="Content Placeholder 2"/>
          <p:cNvSpPr txBox="1">
            <a:spLocks/>
          </p:cNvSpPr>
          <p:nvPr/>
        </p:nvSpPr>
        <p:spPr>
          <a:xfrm>
            <a:off x="457200" y="1624946"/>
            <a:ext cx="8363272"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Clr>
                <a:srgbClr val="94D600"/>
              </a:buClr>
              <a:buSzPct val="11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600"/>
              </a:spcAft>
              <a:buClr>
                <a:srgbClr val="94D600"/>
              </a:buClr>
              <a:buSzPct val="11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600"/>
              </a:spcAft>
              <a:buClr>
                <a:srgbClr val="94D600"/>
              </a:buClr>
              <a:buSzPct val="11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600"/>
              </a:spcAft>
              <a:buClr>
                <a:srgbClr val="94D600"/>
              </a:buClr>
              <a:buSzPct val="11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600"/>
              </a:spcAft>
              <a:buClr>
                <a:srgbClr val="94D600"/>
              </a:buClr>
              <a:buSzPct val="11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92D050"/>
              </a:buClr>
              <a:defRPr/>
            </a:pPr>
            <a: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t>3 year longitudinal study comparing 162 new </a:t>
            </a:r>
            <a:r>
              <a:rPr kumimoji="0" lang="en-GB" sz="2400" b="0" i="0" u="none" strike="noStrike" kern="1200" cap="none" spc="0" normalizeH="0" baseline="0" noProof="0" dirty="0" err="1" smtClean="0">
                <a:ln>
                  <a:noFill/>
                </a:ln>
                <a:effectLst/>
                <a:uLnTx/>
                <a:uFillTx/>
                <a:latin typeface="+mn-lt"/>
                <a:ea typeface="+mn-ea"/>
                <a:cs typeface="Arial" panose="020B0604020202020204" pitchFamily="34" charset="0"/>
              </a:rPr>
              <a:t>ExtraCare</a:t>
            </a:r>
            <a: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t> residents with a control group of 33 people living in their own homes in the community.</a:t>
            </a:r>
          </a:p>
          <a:p>
            <a:pPr>
              <a:buClr>
                <a:srgbClr val="92D050"/>
              </a:buClr>
              <a:defRPr/>
            </a:pPr>
            <a: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t>Considered the effects of </a:t>
            </a:r>
            <a:r>
              <a:rPr kumimoji="0" lang="en-GB" sz="2400" b="0" i="0" u="none" strike="noStrike" kern="1200" cap="none" spc="0" normalizeH="0" baseline="0" noProof="0" dirty="0" err="1" smtClean="0">
                <a:ln>
                  <a:noFill/>
                </a:ln>
                <a:effectLst/>
                <a:uLnTx/>
                <a:uFillTx/>
                <a:latin typeface="+mn-lt"/>
                <a:ea typeface="+mn-ea"/>
                <a:cs typeface="Arial" panose="020B0604020202020204" pitchFamily="34" charset="0"/>
              </a:rPr>
              <a:t>ExtraCare’s</a:t>
            </a:r>
            <a: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t> integrated approach on health and well-being, cognition and their influences on social functioning and independence over time.</a:t>
            </a:r>
          </a:p>
          <a:p>
            <a:pPr>
              <a:buClr>
                <a:srgbClr val="92D050"/>
              </a:buClr>
              <a:defRPr/>
            </a:pPr>
            <a: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t>Compared the effect of the </a:t>
            </a:r>
            <a:b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br>
            <a:r>
              <a:rPr kumimoji="0" lang="en-GB" sz="2400" b="0" i="0" u="none" strike="noStrike" kern="1200" cap="none" spc="0" normalizeH="0" baseline="0" noProof="0" dirty="0" err="1" smtClean="0">
                <a:ln>
                  <a:noFill/>
                </a:ln>
                <a:effectLst/>
                <a:uLnTx/>
                <a:uFillTx/>
                <a:latin typeface="+mn-lt"/>
                <a:ea typeface="+mn-ea"/>
                <a:cs typeface="Arial" panose="020B0604020202020204" pitchFamily="34" charset="0"/>
              </a:rPr>
              <a:t>ExtraCare</a:t>
            </a:r>
            <a: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t> model on care needs </a:t>
            </a:r>
            <a:b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br>
            <a:r>
              <a:rPr kumimoji="0" lang="en-GB" sz="2400" b="0" i="0" u="none" strike="noStrike" kern="1200" cap="none" spc="0" normalizeH="0" baseline="0" noProof="0" dirty="0" smtClean="0">
                <a:ln>
                  <a:noFill/>
                </a:ln>
                <a:effectLst/>
                <a:uLnTx/>
                <a:uFillTx/>
                <a:latin typeface="+mn-lt"/>
                <a:ea typeface="+mn-ea"/>
                <a:cs typeface="Arial" panose="020B0604020202020204" pitchFamily="34" charset="0"/>
              </a:rPr>
              <a:t>and care costs.</a:t>
            </a:r>
            <a:endParaRPr kumimoji="0" lang="en-GB" sz="2400" b="0" i="0" u="none" strike="noStrike" kern="1200" cap="none" spc="0" normalizeH="0" baseline="0" noProof="0" dirty="0">
              <a:ln>
                <a:noFill/>
              </a:ln>
              <a:effectLst/>
              <a:uLnTx/>
              <a:uFillTx/>
              <a:latin typeface="+mn-lt"/>
              <a:ea typeface="+mn-ea"/>
              <a:cs typeface="Arial" panose="020B0604020202020204" pitchFamily="34" charset="0"/>
            </a:endParaRPr>
          </a:p>
        </p:txBody>
      </p:sp>
      <p:pic>
        <p:nvPicPr>
          <p:cNvPr id="6" name="Picture 5" descr="Slide 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6136" y="4506058"/>
            <a:ext cx="3041669" cy="1876690"/>
          </a:xfrm>
          <a:prstGeom prst="rect">
            <a:avLst/>
          </a:prstGeom>
        </p:spPr>
      </p:pic>
    </p:spTree>
    <p:extLst>
      <p:ext uri="{BB962C8B-B14F-4D97-AF65-F5344CB8AC3E}">
        <p14:creationId xmlns:p14="http://schemas.microsoft.com/office/powerpoint/2010/main" val="4003346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Findings</a:t>
            </a:r>
            <a:endParaRPr lang="en-GB" dirty="0"/>
          </a:p>
        </p:txBody>
      </p:sp>
      <p:sp>
        <p:nvSpPr>
          <p:cNvPr id="5" name="Title 1"/>
          <p:cNvSpPr txBox="1">
            <a:spLocks/>
          </p:cNvSpPr>
          <p:nvPr/>
        </p:nvSpPr>
        <p:spPr>
          <a:xfrm>
            <a:off x="570368" y="1479088"/>
            <a:ext cx="8003264" cy="157193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2500" kern="1200">
                <a:solidFill>
                  <a:srgbClr val="0098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009878"/>
                </a:solidFill>
                <a:effectLst/>
                <a:uLnTx/>
                <a:uFillTx/>
                <a:latin typeface="Arial" panose="020B0604020202020204" pitchFamily="34" charset="0"/>
                <a:ea typeface="+mj-ea"/>
                <a:cs typeface="Arial" panose="020B0604020202020204" pitchFamily="34" charset="0"/>
              </a:rPr>
              <a:t/>
            </a:r>
            <a:br>
              <a:rPr kumimoji="0" lang="en-US" sz="2500" b="0" i="0" u="none" strike="noStrike" kern="1200" cap="none" spc="0" normalizeH="0" baseline="0" noProof="0" dirty="0" smtClean="0">
                <a:ln>
                  <a:noFill/>
                </a:ln>
                <a:solidFill>
                  <a:srgbClr val="009878"/>
                </a:solidFill>
                <a:effectLst/>
                <a:uLnTx/>
                <a:uFillTx/>
                <a:latin typeface="Arial" panose="020B0604020202020204" pitchFamily="34" charset="0"/>
                <a:ea typeface="+mj-ea"/>
                <a:cs typeface="Arial" panose="020B0604020202020204" pitchFamily="34" charset="0"/>
              </a:rPr>
            </a:br>
            <a:r>
              <a:rPr kumimoji="0" lang="en-US" sz="27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a:r>
            <a:br>
              <a:rPr kumimoji="0" lang="en-US" sz="27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27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The </a:t>
            </a:r>
            <a:r>
              <a:rPr kumimoji="0" lang="en-US" sz="2700" b="0"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ExtraCare</a:t>
            </a:r>
            <a:r>
              <a:rPr kumimoji="0" lang="en-US" sz="27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model reduces total NHS costs for individuals from when they move in to 12 months late (costs for the control group do not change)</a:t>
            </a:r>
            <a:endParaRPr kumimoji="0" lang="en-GB" sz="2700" b="0" i="0" u="none" strike="noStrike" kern="1200" cap="none" spc="0" normalizeH="0" baseline="0" noProof="0" dirty="0">
              <a:ln>
                <a:noFill/>
              </a:ln>
              <a:solidFill>
                <a:schemeClr val="tx1"/>
              </a:solidFill>
              <a:effectLst/>
              <a:uLnTx/>
              <a:uFillTx/>
              <a:latin typeface="+mn-lt"/>
              <a:ea typeface="+mj-ea"/>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8091" y="3160976"/>
            <a:ext cx="5910510" cy="3308788"/>
          </a:xfrm>
          <a:prstGeom prst="rect">
            <a:avLst/>
          </a:prstGeom>
        </p:spPr>
      </p:pic>
    </p:spTree>
    <p:extLst>
      <p:ext uri="{BB962C8B-B14F-4D97-AF65-F5344CB8AC3E}">
        <p14:creationId xmlns:p14="http://schemas.microsoft.com/office/powerpoint/2010/main" val="3823996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Findings</a:t>
            </a:r>
            <a:endParaRPr lang="en-GB" dirty="0"/>
          </a:p>
        </p:txBody>
      </p:sp>
      <p:sp>
        <p:nvSpPr>
          <p:cNvPr id="5" name="Title 2"/>
          <p:cNvSpPr txBox="1">
            <a:spLocks/>
          </p:cNvSpPr>
          <p:nvPr/>
        </p:nvSpPr>
        <p:spPr>
          <a:xfrm>
            <a:off x="767918" y="1323262"/>
            <a:ext cx="7843422" cy="1854943"/>
          </a:xfrm>
          <a:prstGeom prst="rect">
            <a:avLst/>
          </a:prstGeom>
        </p:spPr>
        <p:txBody>
          <a:bodyPr vert="horz" lIns="91440" tIns="45720" rIns="91440" bIns="45720" rtlCol="0" anchor="ctr">
            <a:normAutofit fontScale="45000" lnSpcReduction="20000"/>
          </a:bodyPr>
          <a:lstStyle>
            <a:lvl1pPr algn="l" defTabSz="914400" rtl="0" eaLnBrk="1" latinLnBrk="0" hangingPunct="1">
              <a:spcBef>
                <a:spcPct val="0"/>
              </a:spcBef>
              <a:buNone/>
              <a:defRPr sz="2500" kern="1200">
                <a:solidFill>
                  <a:srgbClr val="0098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‘Growth in the older population is resulting </a:t>
            </a:r>
            <a:b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in unprecedented pressure on GPs’</a:t>
            </a:r>
            <a:b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a:r>
            <a:b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The </a:t>
            </a:r>
            <a:r>
              <a:rPr kumimoji="0" lang="en-US" sz="5300" b="0"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ExtraCare</a:t>
            </a:r>
            <a:r>
              <a:rPr kumimoji="0" lang="en-US" sz="53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model’s Well-being Service helps relieve pressure on GP surgeries</a:t>
            </a:r>
            <a:r>
              <a:rPr kumimoji="0" lang="en-US" sz="4600" b="0" i="0" u="none" strike="noStrike" kern="1200" cap="none" spc="0" normalizeH="0" baseline="0" noProof="0" dirty="0" smtClean="0">
                <a:ln>
                  <a:noFill/>
                </a:ln>
                <a:solidFill>
                  <a:srgbClr val="009878"/>
                </a:solidFill>
                <a:effectLst/>
                <a:uLnTx/>
                <a:uFillTx/>
                <a:ea typeface="+mj-ea"/>
                <a:cs typeface="Arial" panose="020B0604020202020204" pitchFamily="34" charset="0"/>
              </a:rPr>
              <a:t/>
            </a:r>
            <a:br>
              <a:rPr kumimoji="0" lang="en-US" sz="4600" b="0" i="0" u="none" strike="noStrike" kern="1200" cap="none" spc="0" normalizeH="0" baseline="0" noProof="0" dirty="0" smtClean="0">
                <a:ln>
                  <a:noFill/>
                </a:ln>
                <a:solidFill>
                  <a:srgbClr val="009878"/>
                </a:solidFill>
                <a:effectLst/>
                <a:uLnTx/>
                <a:uFillTx/>
                <a:ea typeface="+mj-ea"/>
                <a:cs typeface="Arial" panose="020B0604020202020204" pitchFamily="34" charset="0"/>
              </a:rPr>
            </a:br>
            <a:r>
              <a:rPr kumimoji="0" lang="en-US" sz="2500" b="0" i="0" u="none" strike="noStrike" kern="1200" cap="none" spc="0" normalizeH="0" baseline="0" noProof="0" dirty="0" smtClean="0">
                <a:ln>
                  <a:noFill/>
                </a:ln>
                <a:solidFill>
                  <a:srgbClr val="009878"/>
                </a:solidFill>
                <a:effectLst/>
                <a:uLnTx/>
                <a:uFillTx/>
                <a:latin typeface="Arial" panose="020B0604020202020204" pitchFamily="34" charset="0"/>
                <a:ea typeface="+mj-ea"/>
                <a:cs typeface="Arial" panose="020B0604020202020204" pitchFamily="34" charset="0"/>
              </a:rPr>
              <a:t/>
            </a:r>
            <a:br>
              <a:rPr kumimoji="0" lang="en-US" sz="2500" b="0" i="0" u="none" strike="noStrike" kern="1200" cap="none" spc="0" normalizeH="0" baseline="0" noProof="0" dirty="0" smtClean="0">
                <a:ln>
                  <a:noFill/>
                </a:ln>
                <a:solidFill>
                  <a:srgbClr val="009878"/>
                </a:solidFill>
                <a:effectLst/>
                <a:uLnTx/>
                <a:uFillTx/>
                <a:latin typeface="Arial" panose="020B0604020202020204" pitchFamily="34" charset="0"/>
                <a:ea typeface="+mj-ea"/>
                <a:cs typeface="Arial" panose="020B0604020202020204" pitchFamily="34" charset="0"/>
              </a:rPr>
            </a:br>
            <a:endParaRPr kumimoji="0" lang="en-GB" sz="2500" b="0" i="0" u="none" strike="noStrike" kern="1200" cap="none" spc="0" normalizeH="0" baseline="0" noProof="0" dirty="0">
              <a:ln>
                <a:noFill/>
              </a:ln>
              <a:solidFill>
                <a:srgbClr val="009878"/>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113201" y="3338333"/>
            <a:ext cx="4464881" cy="3033176"/>
          </a:xfrm>
          <a:prstGeom prst="rect">
            <a:avLst/>
          </a:prstGeom>
        </p:spPr>
      </p:pic>
    </p:spTree>
    <p:extLst>
      <p:ext uri="{BB962C8B-B14F-4D97-AF65-F5344CB8AC3E}">
        <p14:creationId xmlns:p14="http://schemas.microsoft.com/office/powerpoint/2010/main" val="1876278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Findings</a:t>
            </a:r>
            <a:endParaRPr lang="en-GB" dirty="0"/>
          </a:p>
        </p:txBody>
      </p:sp>
      <p:sp>
        <p:nvSpPr>
          <p:cNvPr id="5" name="Title 3"/>
          <p:cNvSpPr txBox="1">
            <a:spLocks/>
          </p:cNvSpPr>
          <p:nvPr/>
        </p:nvSpPr>
        <p:spPr>
          <a:xfrm>
            <a:off x="857358" y="1554791"/>
            <a:ext cx="7427167"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500" kern="1200">
                <a:solidFill>
                  <a:srgbClr val="0098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‘People over the age of 65 account for two-thirds</a:t>
            </a:r>
            <a:b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of emergency hospital admissions </a:t>
            </a:r>
            <a:b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i.e. 2 million admissions = 70% of bed days’</a:t>
            </a:r>
            <a:b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a:r>
            <a:b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br>
            <a: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Living at </a:t>
            </a:r>
            <a:r>
              <a:rPr kumimoji="0" lang="en-US" sz="2400" b="0"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ExtraCare</a:t>
            </a:r>
            <a:r>
              <a:rPr kumimoji="0" lang="en-US" sz="2400" b="0"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is associated with a significant reduction in the duration of unplanned hospital stays</a:t>
            </a:r>
            <a:endParaRPr kumimoji="0" lang="en-GB" sz="2400" b="0" i="0" u="none" strike="noStrike" kern="1200" cap="none" spc="0" normalizeH="0" baseline="0" noProof="0" dirty="0">
              <a:ln>
                <a:noFill/>
              </a:ln>
              <a:solidFill>
                <a:schemeClr val="tx1"/>
              </a:solidFill>
              <a:effectLst/>
              <a:uLnTx/>
              <a:uFillTx/>
              <a:latin typeface="+mn-lt"/>
              <a:ea typeface="+mj-ea"/>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015" y="3748553"/>
            <a:ext cx="4218819" cy="2569556"/>
          </a:xfrm>
          <a:prstGeom prst="rect">
            <a:avLst/>
          </a:prstGeom>
        </p:spPr>
      </p:pic>
    </p:spTree>
    <p:extLst>
      <p:ext uri="{BB962C8B-B14F-4D97-AF65-F5344CB8AC3E}">
        <p14:creationId xmlns:p14="http://schemas.microsoft.com/office/powerpoint/2010/main" val="422149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xtraCare">
      <a:dk1>
        <a:srgbClr val="000000"/>
      </a:dk1>
      <a:lt1>
        <a:srgbClr val="FFFFFF"/>
      </a:lt1>
      <a:dk2>
        <a:srgbClr val="006072"/>
      </a:dk2>
      <a:lt2>
        <a:srgbClr val="94C24A"/>
      </a:lt2>
      <a:accent1>
        <a:srgbClr val="009877"/>
      </a:accent1>
      <a:accent2>
        <a:srgbClr val="949A90"/>
      </a:accent2>
      <a:accent3>
        <a:srgbClr val="94C24A"/>
      </a:accent3>
      <a:accent4>
        <a:srgbClr val="FFC000"/>
      </a:accent4>
      <a:accent5>
        <a:srgbClr val="4472C4"/>
      </a:accent5>
      <a:accent6>
        <a:srgbClr val="70AD47"/>
      </a:accent6>
      <a:hlink>
        <a:srgbClr val="009877"/>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273EF511E51C4985139474AFFC57EE" ma:contentTypeVersion="0" ma:contentTypeDescription="Create a new document." ma:contentTypeScope="" ma:versionID="2b68cd1b51366636c658462d5782c971">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69861-439F-42C7-A72D-4473B2CC56FD}">
  <ds:schemaRefs>
    <ds:schemaRef ds:uri="http://schemas.microsoft.com/sharepoint/v3/contenttype/forms"/>
  </ds:schemaRefs>
</ds:datastoreItem>
</file>

<file path=customXml/itemProps2.xml><?xml version="1.0" encoding="utf-8"?>
<ds:datastoreItem xmlns:ds="http://schemas.openxmlformats.org/officeDocument/2006/customXml" ds:itemID="{F7FADF1F-79C6-47AE-B89A-1B1B016A6C5A}">
  <ds:schemaRef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A56AC38-402C-4D6E-A660-18E20D917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352</TotalTime>
  <Words>915</Words>
  <Application>Microsoft Office PowerPoint</Application>
  <PresentationFormat>On-screen Show (4:3)</PresentationFormat>
  <Paragraphs>135</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Grant</dc:creator>
  <cp:lastModifiedBy>Shirley Hall</cp:lastModifiedBy>
  <cp:revision>43</cp:revision>
  <cp:lastPrinted>2018-03-21T13:35:22Z</cp:lastPrinted>
  <dcterms:created xsi:type="dcterms:W3CDTF">2017-09-15T09:19:44Z</dcterms:created>
  <dcterms:modified xsi:type="dcterms:W3CDTF">2018-03-21T13:35:24Z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0x0101001D273EF511E51C4985139474AFFC57EE</vt:lpwstr>
  </property>
  <property fmtid="{D5CDD505-2E9C-101B-9397-08002B2CF9AE}" pid="3" name="ECOwningTeam">
    <vt:lpwstr/>
  </property>
</Properties>
</file>