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84" r:id="rId5"/>
    <p:sldId id="277" r:id="rId6"/>
    <p:sldId id="278" r:id="rId7"/>
    <p:sldId id="279" r:id="rId8"/>
    <p:sldId id="280" r:id="rId9"/>
    <p:sldId id="282" r:id="rId10"/>
    <p:sldId id="283" r:id="rId11"/>
    <p:sldId id="281" r:id="rId12"/>
    <p:sldId id="259" r:id="rId13"/>
    <p:sldId id="260" r:id="rId14"/>
    <p:sldId id="262" r:id="rId15"/>
    <p:sldId id="267" r:id="rId16"/>
    <p:sldId id="263" r:id="rId17"/>
    <p:sldId id="264" r:id="rId18"/>
    <p:sldId id="265" r:id="rId19"/>
    <p:sldId id="285" r:id="rId20"/>
    <p:sldId id="288" r:id="rId21"/>
    <p:sldId id="287" r:id="rId22"/>
    <p:sldId id="289"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3333CC"/>
    <a:srgbClr val="FF66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B2E10F-DD68-423F-BC0E-BDDAE820E1BB}" type="datetimeFigureOut">
              <a:rPr lang="en-GB" smtClean="0"/>
              <a:t>23/03/2018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57165-0850-481F-8291-B8572CEDA13C}" type="slidenum">
              <a:rPr lang="en-GB" smtClean="0"/>
              <a:t>‹#›</a:t>
            </a:fld>
            <a:endParaRPr lang="en-GB"/>
          </a:p>
        </p:txBody>
      </p:sp>
    </p:spTree>
    <p:extLst>
      <p:ext uri="{BB962C8B-B14F-4D97-AF65-F5344CB8AC3E}">
        <p14:creationId xmlns:p14="http://schemas.microsoft.com/office/powerpoint/2010/main" val="83167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57165-0850-481F-8291-B8572CEDA13C}" type="slidenum">
              <a:rPr lang="en-GB" smtClean="0"/>
              <a:t>3</a:t>
            </a:fld>
            <a:endParaRPr lang="en-GB"/>
          </a:p>
        </p:txBody>
      </p:sp>
    </p:spTree>
    <p:extLst>
      <p:ext uri="{BB962C8B-B14F-4D97-AF65-F5344CB8AC3E}">
        <p14:creationId xmlns:p14="http://schemas.microsoft.com/office/powerpoint/2010/main" val="3604578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57165-0850-481F-8291-B8572CEDA13C}" type="slidenum">
              <a:rPr lang="en-GB" smtClean="0"/>
              <a:t>20</a:t>
            </a:fld>
            <a:endParaRPr lang="en-GB"/>
          </a:p>
        </p:txBody>
      </p:sp>
    </p:spTree>
    <p:extLst>
      <p:ext uri="{BB962C8B-B14F-4D97-AF65-F5344CB8AC3E}">
        <p14:creationId xmlns:p14="http://schemas.microsoft.com/office/powerpoint/2010/main" val="344811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57165-0850-481F-8291-B8572CEDA13C}" type="slidenum">
              <a:rPr lang="en-GB" smtClean="0"/>
              <a:t>4</a:t>
            </a:fld>
            <a:endParaRPr lang="en-GB"/>
          </a:p>
        </p:txBody>
      </p:sp>
    </p:spTree>
    <p:extLst>
      <p:ext uri="{BB962C8B-B14F-4D97-AF65-F5344CB8AC3E}">
        <p14:creationId xmlns:p14="http://schemas.microsoft.com/office/powerpoint/2010/main" val="360457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57165-0850-481F-8291-B8572CEDA13C}" type="slidenum">
              <a:rPr lang="en-GB" smtClean="0"/>
              <a:t>5</a:t>
            </a:fld>
            <a:endParaRPr lang="en-GB"/>
          </a:p>
        </p:txBody>
      </p:sp>
    </p:spTree>
    <p:extLst>
      <p:ext uri="{BB962C8B-B14F-4D97-AF65-F5344CB8AC3E}">
        <p14:creationId xmlns:p14="http://schemas.microsoft.com/office/powerpoint/2010/main" val="360457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57165-0850-481F-8291-B8572CEDA13C}" type="slidenum">
              <a:rPr lang="en-GB" smtClean="0"/>
              <a:t>6</a:t>
            </a:fld>
            <a:endParaRPr lang="en-GB"/>
          </a:p>
        </p:txBody>
      </p:sp>
    </p:spTree>
    <p:extLst>
      <p:ext uri="{BB962C8B-B14F-4D97-AF65-F5344CB8AC3E}">
        <p14:creationId xmlns:p14="http://schemas.microsoft.com/office/powerpoint/2010/main" val="3604578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57165-0850-481F-8291-B8572CEDA13C}" type="slidenum">
              <a:rPr lang="en-GB" smtClean="0"/>
              <a:t>7</a:t>
            </a:fld>
            <a:endParaRPr lang="en-GB"/>
          </a:p>
        </p:txBody>
      </p:sp>
    </p:spTree>
    <p:extLst>
      <p:ext uri="{BB962C8B-B14F-4D97-AF65-F5344CB8AC3E}">
        <p14:creationId xmlns:p14="http://schemas.microsoft.com/office/powerpoint/2010/main" val="360457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57165-0850-481F-8291-B8572CEDA13C}" type="slidenum">
              <a:rPr lang="en-GB" smtClean="0"/>
              <a:t>8</a:t>
            </a:fld>
            <a:endParaRPr lang="en-GB"/>
          </a:p>
        </p:txBody>
      </p:sp>
    </p:spTree>
    <p:extLst>
      <p:ext uri="{BB962C8B-B14F-4D97-AF65-F5344CB8AC3E}">
        <p14:creationId xmlns:p14="http://schemas.microsoft.com/office/powerpoint/2010/main" val="3604578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57165-0850-481F-8291-B8572CEDA13C}" type="slidenum">
              <a:rPr lang="en-GB" smtClean="0"/>
              <a:t>9</a:t>
            </a:fld>
            <a:endParaRPr lang="en-GB"/>
          </a:p>
        </p:txBody>
      </p:sp>
    </p:spTree>
    <p:extLst>
      <p:ext uri="{BB962C8B-B14F-4D97-AF65-F5344CB8AC3E}">
        <p14:creationId xmlns:p14="http://schemas.microsoft.com/office/powerpoint/2010/main" val="3604578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57165-0850-481F-8291-B8572CEDA13C}" type="slidenum">
              <a:rPr lang="en-GB" smtClean="0"/>
              <a:t>10</a:t>
            </a:fld>
            <a:endParaRPr lang="en-GB"/>
          </a:p>
        </p:txBody>
      </p:sp>
    </p:spTree>
    <p:extLst>
      <p:ext uri="{BB962C8B-B14F-4D97-AF65-F5344CB8AC3E}">
        <p14:creationId xmlns:p14="http://schemas.microsoft.com/office/powerpoint/2010/main" val="360457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057165-0850-481F-8291-B8572CEDA13C}" type="slidenum">
              <a:rPr lang="en-GB" smtClean="0"/>
              <a:t>11</a:t>
            </a:fld>
            <a:endParaRPr lang="en-GB"/>
          </a:p>
        </p:txBody>
      </p:sp>
    </p:spTree>
    <p:extLst>
      <p:ext uri="{BB962C8B-B14F-4D97-AF65-F5344CB8AC3E}">
        <p14:creationId xmlns:p14="http://schemas.microsoft.com/office/powerpoint/2010/main" val="360457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9E92ADE-97B4-4578-98B8-A189A51D7C30}"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AAF4B-6F71-43CC-B455-D12CE7AA158C}" type="slidenum">
              <a:rPr lang="en-GB" smtClean="0"/>
              <a:t>‹#›</a:t>
            </a:fld>
            <a:endParaRPr lang="en-GB"/>
          </a:p>
        </p:txBody>
      </p:sp>
    </p:spTree>
    <p:extLst>
      <p:ext uri="{BB962C8B-B14F-4D97-AF65-F5344CB8AC3E}">
        <p14:creationId xmlns:p14="http://schemas.microsoft.com/office/powerpoint/2010/main" val="411905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E92ADE-97B4-4578-98B8-A189A51D7C30}"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AAF4B-6F71-43CC-B455-D12CE7AA158C}" type="slidenum">
              <a:rPr lang="en-GB" smtClean="0"/>
              <a:t>‹#›</a:t>
            </a:fld>
            <a:endParaRPr lang="en-GB"/>
          </a:p>
        </p:txBody>
      </p:sp>
    </p:spTree>
    <p:extLst>
      <p:ext uri="{BB962C8B-B14F-4D97-AF65-F5344CB8AC3E}">
        <p14:creationId xmlns:p14="http://schemas.microsoft.com/office/powerpoint/2010/main" val="3661909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E92ADE-97B4-4578-98B8-A189A51D7C30}"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AAF4B-6F71-43CC-B455-D12CE7AA158C}" type="slidenum">
              <a:rPr lang="en-GB" smtClean="0"/>
              <a:t>‹#›</a:t>
            </a:fld>
            <a:endParaRPr lang="en-GB"/>
          </a:p>
        </p:txBody>
      </p:sp>
    </p:spTree>
    <p:extLst>
      <p:ext uri="{BB962C8B-B14F-4D97-AF65-F5344CB8AC3E}">
        <p14:creationId xmlns:p14="http://schemas.microsoft.com/office/powerpoint/2010/main" val="375183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E92ADE-97B4-4578-98B8-A189A51D7C30}"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AAF4B-6F71-43CC-B455-D12CE7AA158C}" type="slidenum">
              <a:rPr lang="en-GB" smtClean="0"/>
              <a:t>‹#›</a:t>
            </a:fld>
            <a:endParaRPr lang="en-GB"/>
          </a:p>
        </p:txBody>
      </p:sp>
    </p:spTree>
    <p:extLst>
      <p:ext uri="{BB962C8B-B14F-4D97-AF65-F5344CB8AC3E}">
        <p14:creationId xmlns:p14="http://schemas.microsoft.com/office/powerpoint/2010/main" val="107290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E92ADE-97B4-4578-98B8-A189A51D7C30}" type="datetimeFigureOut">
              <a:rPr lang="en-GB" smtClean="0"/>
              <a:t>23/03/2018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8AAF4B-6F71-43CC-B455-D12CE7AA158C}" type="slidenum">
              <a:rPr lang="en-GB" smtClean="0"/>
              <a:t>‹#›</a:t>
            </a:fld>
            <a:endParaRPr lang="en-GB"/>
          </a:p>
        </p:txBody>
      </p:sp>
    </p:spTree>
    <p:extLst>
      <p:ext uri="{BB962C8B-B14F-4D97-AF65-F5344CB8AC3E}">
        <p14:creationId xmlns:p14="http://schemas.microsoft.com/office/powerpoint/2010/main" val="67822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E92ADE-97B4-4578-98B8-A189A51D7C30}"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8AAF4B-6F71-43CC-B455-D12CE7AA158C}" type="slidenum">
              <a:rPr lang="en-GB" smtClean="0"/>
              <a:t>‹#›</a:t>
            </a:fld>
            <a:endParaRPr lang="en-GB"/>
          </a:p>
        </p:txBody>
      </p:sp>
    </p:spTree>
    <p:extLst>
      <p:ext uri="{BB962C8B-B14F-4D97-AF65-F5344CB8AC3E}">
        <p14:creationId xmlns:p14="http://schemas.microsoft.com/office/powerpoint/2010/main" val="191385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E92ADE-97B4-4578-98B8-A189A51D7C30}" type="datetimeFigureOut">
              <a:rPr lang="en-GB" smtClean="0"/>
              <a:t>23/03/2018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8AAF4B-6F71-43CC-B455-D12CE7AA158C}" type="slidenum">
              <a:rPr lang="en-GB" smtClean="0"/>
              <a:t>‹#›</a:t>
            </a:fld>
            <a:endParaRPr lang="en-GB"/>
          </a:p>
        </p:txBody>
      </p:sp>
    </p:spTree>
    <p:extLst>
      <p:ext uri="{BB962C8B-B14F-4D97-AF65-F5344CB8AC3E}">
        <p14:creationId xmlns:p14="http://schemas.microsoft.com/office/powerpoint/2010/main" val="164650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9E92ADE-97B4-4578-98B8-A189A51D7C30}" type="datetimeFigureOut">
              <a:rPr lang="en-GB" smtClean="0"/>
              <a:t>23/03/2018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8AAF4B-6F71-43CC-B455-D12CE7AA158C}" type="slidenum">
              <a:rPr lang="en-GB" smtClean="0"/>
              <a:t>‹#›</a:t>
            </a:fld>
            <a:endParaRPr lang="en-GB"/>
          </a:p>
        </p:txBody>
      </p:sp>
    </p:spTree>
    <p:extLst>
      <p:ext uri="{BB962C8B-B14F-4D97-AF65-F5344CB8AC3E}">
        <p14:creationId xmlns:p14="http://schemas.microsoft.com/office/powerpoint/2010/main" val="2960096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92ADE-97B4-4578-98B8-A189A51D7C30}" type="datetimeFigureOut">
              <a:rPr lang="en-GB" smtClean="0"/>
              <a:t>23/03/2018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8AAF4B-6F71-43CC-B455-D12CE7AA158C}" type="slidenum">
              <a:rPr lang="en-GB" smtClean="0"/>
              <a:t>‹#›</a:t>
            </a:fld>
            <a:endParaRPr lang="en-GB"/>
          </a:p>
        </p:txBody>
      </p:sp>
    </p:spTree>
    <p:extLst>
      <p:ext uri="{BB962C8B-B14F-4D97-AF65-F5344CB8AC3E}">
        <p14:creationId xmlns:p14="http://schemas.microsoft.com/office/powerpoint/2010/main" val="46508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92ADE-97B4-4578-98B8-A189A51D7C30}"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8AAF4B-6F71-43CC-B455-D12CE7AA158C}" type="slidenum">
              <a:rPr lang="en-GB" smtClean="0"/>
              <a:t>‹#›</a:t>
            </a:fld>
            <a:endParaRPr lang="en-GB"/>
          </a:p>
        </p:txBody>
      </p:sp>
    </p:spTree>
    <p:extLst>
      <p:ext uri="{BB962C8B-B14F-4D97-AF65-F5344CB8AC3E}">
        <p14:creationId xmlns:p14="http://schemas.microsoft.com/office/powerpoint/2010/main" val="3708039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E92ADE-97B4-4578-98B8-A189A51D7C30}" type="datetimeFigureOut">
              <a:rPr lang="en-GB" smtClean="0"/>
              <a:t>23/03/2018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8AAF4B-6F71-43CC-B455-D12CE7AA158C}" type="slidenum">
              <a:rPr lang="en-GB" smtClean="0"/>
              <a:t>‹#›</a:t>
            </a:fld>
            <a:endParaRPr lang="en-GB"/>
          </a:p>
        </p:txBody>
      </p:sp>
    </p:spTree>
    <p:extLst>
      <p:ext uri="{BB962C8B-B14F-4D97-AF65-F5344CB8AC3E}">
        <p14:creationId xmlns:p14="http://schemas.microsoft.com/office/powerpoint/2010/main" val="358533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92ADE-97B4-4578-98B8-A189A51D7C30}" type="datetimeFigureOut">
              <a:rPr lang="en-GB" smtClean="0"/>
              <a:t>23/03/2018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AAF4B-6F71-43CC-B455-D12CE7AA158C}" type="slidenum">
              <a:rPr lang="en-GB" smtClean="0"/>
              <a:t>‹#›</a:t>
            </a:fld>
            <a:endParaRPr lang="en-GB"/>
          </a:p>
        </p:txBody>
      </p:sp>
    </p:spTree>
    <p:extLst>
      <p:ext uri="{BB962C8B-B14F-4D97-AF65-F5344CB8AC3E}">
        <p14:creationId xmlns:p14="http://schemas.microsoft.com/office/powerpoint/2010/main" val="3943833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92696"/>
            <a:ext cx="7484063" cy="4599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88" y="845096"/>
            <a:ext cx="8071076" cy="496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6479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08912" cy="4896544"/>
          </a:xfrm>
        </p:spPr>
        <p:txBody>
          <a:bodyPr>
            <a:normAutofit/>
          </a:bodyPr>
          <a:lstStyle/>
          <a:p>
            <a:endParaRPr lang="en-GB" dirty="0"/>
          </a:p>
          <a:p>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047"/>
            <a:ext cx="3111426" cy="151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5780" y="1412776"/>
            <a:ext cx="8244408" cy="1200329"/>
          </a:xfrm>
          <a:prstGeom prst="rect">
            <a:avLst/>
          </a:prstGeom>
        </p:spPr>
        <p:txBody>
          <a:bodyPr wrap="square">
            <a:spAutoFit/>
          </a:bodyPr>
          <a:lstStyle/>
          <a:p>
            <a:r>
              <a:rPr lang="en-GB" sz="2400" dirty="0"/>
              <a:t>ENGIE are driving forward the latest in digital innovation to connect housing, people, home care, health care, social care and services</a:t>
            </a:r>
            <a:r>
              <a:rPr lang="en-GB" dirty="0"/>
              <a:t>.  </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564904"/>
            <a:ext cx="5979067" cy="3825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691680" y="5189130"/>
            <a:ext cx="3024336" cy="400110"/>
          </a:xfrm>
          <a:prstGeom prst="rect">
            <a:avLst/>
          </a:prstGeom>
          <a:solidFill>
            <a:schemeClr val="bg1"/>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GB" sz="2000" b="1" dirty="0" smtClean="0">
                <a:solidFill>
                  <a:srgbClr val="FF6600"/>
                </a:solidFill>
              </a:rPr>
              <a:t>The connected home </a:t>
            </a:r>
            <a:endParaRPr lang="en-GB" sz="2000" b="1" dirty="0">
              <a:solidFill>
                <a:srgbClr val="FF6600"/>
              </a:solidFill>
            </a:endParaRPr>
          </a:p>
        </p:txBody>
      </p:sp>
      <p:sp>
        <p:nvSpPr>
          <p:cNvPr id="7" name="TextBox 6"/>
          <p:cNvSpPr txBox="1"/>
          <p:nvPr/>
        </p:nvSpPr>
        <p:spPr>
          <a:xfrm>
            <a:off x="6372200" y="2420888"/>
            <a:ext cx="2376264" cy="3416320"/>
          </a:xfrm>
          <a:prstGeom prst="rect">
            <a:avLst/>
          </a:prstGeom>
          <a:noFill/>
        </p:spPr>
        <p:txBody>
          <a:bodyPr wrap="square" rtlCol="0">
            <a:spAutoFit/>
          </a:bodyPr>
          <a:lstStyle/>
          <a:p>
            <a:r>
              <a:rPr lang="en-GB" sz="2400" b="1" dirty="0">
                <a:solidFill>
                  <a:srgbClr val="FF6600"/>
                </a:solidFill>
              </a:rPr>
              <a:t>We do this with a view to accident prevention, and enabling our customers to have long term independence and well being. </a:t>
            </a:r>
          </a:p>
        </p:txBody>
      </p:sp>
    </p:spTree>
    <p:extLst>
      <p:ext uri="{BB962C8B-B14F-4D97-AF65-F5344CB8AC3E}">
        <p14:creationId xmlns:p14="http://schemas.microsoft.com/office/powerpoint/2010/main" val="253519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000"/>
                                        <p:tgtEl>
                                          <p:spTgt spid="6146"/>
                                        </p:tgtEl>
                                      </p:cBhvr>
                                    </p:animEffect>
                                    <p:anim calcmode="lin" valueType="num">
                                      <p:cBhvr>
                                        <p:cTn id="12" dur="1000" fill="hold"/>
                                        <p:tgtEl>
                                          <p:spTgt spid="6146"/>
                                        </p:tgtEl>
                                        <p:attrNameLst>
                                          <p:attrName>ppt_x</p:attrName>
                                        </p:attrNameLst>
                                      </p:cBhvr>
                                      <p:tavLst>
                                        <p:tav tm="0">
                                          <p:val>
                                            <p:strVal val="#ppt_x"/>
                                          </p:val>
                                        </p:tav>
                                        <p:tav tm="100000">
                                          <p:val>
                                            <p:strVal val="#ppt_x"/>
                                          </p:val>
                                        </p:tav>
                                      </p:tavLst>
                                    </p:anim>
                                    <p:anim calcmode="lin" valueType="num">
                                      <p:cBhvr>
                                        <p:cTn id="1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08912" cy="4896544"/>
          </a:xfrm>
        </p:spPr>
        <p:txBody>
          <a:bodyPr>
            <a:normAutofit/>
          </a:bodyPr>
          <a:lstStyle/>
          <a:p>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047"/>
            <a:ext cx="3111426" cy="151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47825"/>
            <a:ext cx="74676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5445224"/>
            <a:ext cx="8136904" cy="1200329"/>
          </a:xfrm>
          <a:prstGeom prst="rect">
            <a:avLst/>
          </a:prstGeom>
          <a:noFill/>
        </p:spPr>
        <p:txBody>
          <a:bodyPr wrap="square" rtlCol="0">
            <a:spAutoFit/>
          </a:bodyPr>
          <a:lstStyle/>
          <a:p>
            <a:pPr algn="ctr"/>
            <a:r>
              <a:rPr lang="en-GB" b="1" dirty="0" smtClean="0">
                <a:solidFill>
                  <a:srgbClr val="3333CC"/>
                </a:solidFill>
              </a:rPr>
              <a:t>Our products are designed using qualitative and quantitative data from people who are over 55 years,  with broad spectrum of housing and mobility needs. </a:t>
            </a:r>
          </a:p>
          <a:p>
            <a:pPr algn="ctr"/>
            <a:r>
              <a:rPr lang="en-GB" b="1" dirty="0" smtClean="0">
                <a:solidFill>
                  <a:srgbClr val="3333CC"/>
                </a:solidFill>
              </a:rPr>
              <a:t>We were reactive to feedback and our homes and street scenes are designed with the help of the people for whom they are intended.</a:t>
            </a:r>
            <a:endParaRPr lang="en-GB" b="1" dirty="0">
              <a:solidFill>
                <a:srgbClr val="3333CC"/>
              </a:solidFill>
            </a:endParaRPr>
          </a:p>
        </p:txBody>
      </p:sp>
    </p:spTree>
    <p:extLst>
      <p:ext uri="{BB962C8B-B14F-4D97-AF65-F5344CB8AC3E}">
        <p14:creationId xmlns:p14="http://schemas.microsoft.com/office/powerpoint/2010/main" val="381094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916832"/>
            <a:ext cx="8229600" cy="1143000"/>
          </a:xfrm>
        </p:spPr>
        <p:txBody>
          <a:bodyPr/>
          <a:lstStyle/>
          <a:p>
            <a:r>
              <a:rPr lang="en-GB" b="1" dirty="0" smtClean="0">
                <a:solidFill>
                  <a:srgbClr val="3366FF"/>
                </a:solidFill>
              </a:rPr>
              <a:t>What makes us different?</a:t>
            </a:r>
            <a:endParaRPr lang="en-GB" b="1" dirty="0">
              <a:solidFill>
                <a:srgbClr val="3366FF"/>
              </a:solidFill>
            </a:endParaRPr>
          </a:p>
        </p:txBody>
      </p:sp>
      <p:sp>
        <p:nvSpPr>
          <p:cNvPr id="5" name="TextBox 4"/>
          <p:cNvSpPr txBox="1"/>
          <p:nvPr/>
        </p:nvSpPr>
        <p:spPr>
          <a:xfrm>
            <a:off x="1259632" y="5949280"/>
            <a:ext cx="7128792" cy="523220"/>
          </a:xfrm>
          <a:prstGeom prst="rect">
            <a:avLst/>
          </a:prstGeom>
          <a:noFill/>
        </p:spPr>
        <p:txBody>
          <a:bodyPr wrap="square" rtlCol="0">
            <a:spAutoFit/>
          </a:bodyPr>
          <a:lstStyle/>
          <a:p>
            <a:r>
              <a:rPr lang="en-GB" sz="2800" dirty="0" smtClean="0"/>
              <a:t> </a:t>
            </a:r>
            <a:r>
              <a:rPr lang="en-GB" sz="2800" b="1" dirty="0" smtClean="0">
                <a:solidFill>
                  <a:srgbClr val="3366FF"/>
                </a:solidFill>
              </a:rPr>
              <a:t>plus Values are based on bricks and mortar</a:t>
            </a:r>
            <a:endParaRPr lang="en-GB" sz="2800" b="1" dirty="0">
              <a:solidFill>
                <a:srgbClr val="3366FF"/>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940" y="836712"/>
            <a:ext cx="1400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2852936"/>
            <a:ext cx="8136904" cy="2523768"/>
          </a:xfrm>
          <a:prstGeom prst="rect">
            <a:avLst/>
          </a:prstGeom>
          <a:noFill/>
        </p:spPr>
        <p:txBody>
          <a:bodyPr wrap="square" rtlCol="0">
            <a:spAutoFit/>
          </a:bodyPr>
          <a:lstStyle/>
          <a:p>
            <a:endParaRPr lang="en-GB" dirty="0" smtClean="0"/>
          </a:p>
          <a:p>
            <a:pPr marL="285750" indent="-285750">
              <a:buFont typeface="Wingdings" panose="05000000000000000000" pitchFamily="2" charset="2"/>
              <a:buChar char="ü"/>
            </a:pPr>
            <a:r>
              <a:rPr lang="en-GB" sz="2000" b="1" dirty="0" smtClean="0">
                <a:solidFill>
                  <a:srgbClr val="006699"/>
                </a:solidFill>
              </a:rPr>
              <a:t>Customers pay for services that they need or want, which keeps the standard service charge cost to a minimum – they simply cover the costs</a:t>
            </a:r>
          </a:p>
          <a:p>
            <a:pPr marL="285750" indent="-285750">
              <a:buFont typeface="Wingdings" panose="05000000000000000000" pitchFamily="2" charset="2"/>
              <a:buChar char="ü"/>
            </a:pPr>
            <a:endParaRPr lang="en-GB" sz="2000" b="1" dirty="0" smtClean="0">
              <a:solidFill>
                <a:srgbClr val="006699"/>
              </a:solidFill>
            </a:endParaRPr>
          </a:p>
          <a:p>
            <a:pPr marL="285750" indent="-285750">
              <a:buFont typeface="Wingdings" panose="05000000000000000000" pitchFamily="2" charset="2"/>
              <a:buChar char="ü"/>
            </a:pPr>
            <a:r>
              <a:rPr lang="en-GB" sz="2000" b="1" dirty="0" smtClean="0">
                <a:solidFill>
                  <a:srgbClr val="006699"/>
                </a:solidFill>
              </a:rPr>
              <a:t>There is only a small peppercorn ground rent that extends to full extent of the lease 999 years</a:t>
            </a:r>
          </a:p>
          <a:p>
            <a:endParaRPr lang="en-GB" sz="2000" b="1" dirty="0" smtClean="0">
              <a:solidFill>
                <a:srgbClr val="006699"/>
              </a:solidFill>
            </a:endParaRPr>
          </a:p>
          <a:p>
            <a:pPr marL="285750" indent="-285750">
              <a:buFont typeface="Wingdings" panose="05000000000000000000" pitchFamily="2" charset="2"/>
              <a:buChar char="ü"/>
            </a:pPr>
            <a:r>
              <a:rPr lang="en-GB" sz="2000" b="1" dirty="0" smtClean="0">
                <a:solidFill>
                  <a:srgbClr val="006699"/>
                </a:solidFill>
              </a:rPr>
              <a:t>There is no transfer fee</a:t>
            </a:r>
            <a:endParaRPr lang="en-GB" sz="2000" b="1" dirty="0">
              <a:solidFill>
                <a:srgbClr val="006699"/>
              </a:solidFill>
            </a:endParaRPr>
          </a:p>
        </p:txBody>
      </p:sp>
      <p:sp>
        <p:nvSpPr>
          <p:cNvPr id="4" name="Content Placeholder 3"/>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2012550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292985" cy="4460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07" y="476672"/>
            <a:ext cx="1400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106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04664"/>
            <a:ext cx="1400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236" y="1412776"/>
            <a:ext cx="648072" cy="491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91308" y="1614339"/>
            <a:ext cx="7573180" cy="738664"/>
          </a:xfrm>
          <a:prstGeom prst="rect">
            <a:avLst/>
          </a:prstGeom>
          <a:noFill/>
        </p:spPr>
        <p:txBody>
          <a:bodyPr wrap="square" rtlCol="0">
            <a:spAutoFit/>
          </a:bodyPr>
          <a:lstStyle/>
          <a:p>
            <a:r>
              <a:rPr lang="en-GB" sz="1400" b="1" dirty="0" smtClean="0"/>
              <a:t>Our flexible house type designs, mean that you can choose the way you want to live now.  The homes are adaptable  and designed to enable mobility aids such as through floor lifts.  This enables our homes to adapt to changing needs and enable people to remain independent for longer </a:t>
            </a:r>
            <a:endParaRPr lang="en-GB" sz="1400" b="1" dirty="0"/>
          </a:p>
        </p:txBody>
      </p:sp>
      <p:sp>
        <p:nvSpPr>
          <p:cNvPr id="7" name="TextBox 6"/>
          <p:cNvSpPr txBox="1"/>
          <p:nvPr/>
        </p:nvSpPr>
        <p:spPr>
          <a:xfrm>
            <a:off x="1391308" y="2492896"/>
            <a:ext cx="7573180" cy="523220"/>
          </a:xfrm>
          <a:prstGeom prst="rect">
            <a:avLst/>
          </a:prstGeom>
          <a:noFill/>
        </p:spPr>
        <p:txBody>
          <a:bodyPr wrap="square" rtlCol="0">
            <a:spAutoFit/>
          </a:bodyPr>
          <a:lstStyle/>
          <a:p>
            <a:r>
              <a:rPr lang="en-GB" sz="1400" b="1" dirty="0" smtClean="0"/>
              <a:t>Virtual concierge will provide support outside normal office hours to help customers who need support with a health crisis, security  or  urgent property  maintenance issue</a:t>
            </a:r>
            <a:endParaRPr lang="en-GB" sz="1400" b="1" dirty="0"/>
          </a:p>
        </p:txBody>
      </p:sp>
      <p:sp>
        <p:nvSpPr>
          <p:cNvPr id="8" name="TextBox 7"/>
          <p:cNvSpPr txBox="1"/>
          <p:nvPr/>
        </p:nvSpPr>
        <p:spPr>
          <a:xfrm>
            <a:off x="1391308" y="3284984"/>
            <a:ext cx="7573180" cy="738664"/>
          </a:xfrm>
          <a:prstGeom prst="rect">
            <a:avLst/>
          </a:prstGeom>
          <a:noFill/>
        </p:spPr>
        <p:txBody>
          <a:bodyPr wrap="square" rtlCol="0">
            <a:spAutoFit/>
          </a:bodyPr>
          <a:lstStyle/>
          <a:p>
            <a:r>
              <a:rPr lang="en-GB" sz="1400" b="1" dirty="0" smtClean="0"/>
              <a:t>The community hub is convenience on the doorstep, with health, well-being services,  community activities, coffee shop and depending on location, a pharmacy, shop and library.  The </a:t>
            </a:r>
            <a:r>
              <a:rPr lang="en-GB" sz="1400" b="1" dirty="0"/>
              <a:t> </a:t>
            </a:r>
            <a:r>
              <a:rPr lang="en-GB" sz="1400" b="1" dirty="0" smtClean="0"/>
              <a:t>community activities are based around the feed back the individual communities provide</a:t>
            </a:r>
            <a:endParaRPr lang="en-GB" sz="1400" b="1" dirty="0"/>
          </a:p>
        </p:txBody>
      </p:sp>
      <p:sp>
        <p:nvSpPr>
          <p:cNvPr id="9" name="TextBox 8"/>
          <p:cNvSpPr txBox="1"/>
          <p:nvPr/>
        </p:nvSpPr>
        <p:spPr>
          <a:xfrm>
            <a:off x="1391308" y="4293096"/>
            <a:ext cx="7573180" cy="954107"/>
          </a:xfrm>
          <a:prstGeom prst="rect">
            <a:avLst/>
          </a:prstGeom>
          <a:noFill/>
        </p:spPr>
        <p:txBody>
          <a:bodyPr wrap="square" rtlCol="0">
            <a:spAutoFit/>
          </a:bodyPr>
          <a:lstStyle/>
          <a:p>
            <a:r>
              <a:rPr lang="en-GB" sz="1400" b="1" dirty="0" smtClean="0"/>
              <a:t>The Lifestyle co-ordinator is a friendly face, who will support our customers with obtaining the correct level of services that will meet their individual and specific needs.  The Lifestyle co-ordinator is based in the hub and will liaise with internal and external service providers to arrange what is needed.  They will be able to arrange long term property adaptations to meet mobility needs too</a:t>
            </a:r>
            <a:endParaRPr lang="en-GB" sz="1400" b="1" dirty="0"/>
          </a:p>
        </p:txBody>
      </p:sp>
      <p:sp>
        <p:nvSpPr>
          <p:cNvPr id="10" name="TextBox 9"/>
          <p:cNvSpPr txBox="1"/>
          <p:nvPr/>
        </p:nvSpPr>
        <p:spPr>
          <a:xfrm>
            <a:off x="1418083" y="5373216"/>
            <a:ext cx="7573180" cy="738664"/>
          </a:xfrm>
          <a:prstGeom prst="rect">
            <a:avLst/>
          </a:prstGeom>
          <a:noFill/>
        </p:spPr>
        <p:txBody>
          <a:bodyPr wrap="square" rtlCol="0">
            <a:spAutoFit/>
          </a:bodyPr>
          <a:lstStyle/>
          <a:p>
            <a:r>
              <a:rPr lang="en-GB" sz="1400" b="1" dirty="0" smtClean="0"/>
              <a:t>The connected home can provide discrete health care monitoring, through touch point digital innovation.  This helps to keep our customers safe, secure and confident to remain independent for longer</a:t>
            </a:r>
            <a:endParaRPr lang="en-GB" sz="1400" b="1" dirty="0"/>
          </a:p>
        </p:txBody>
      </p:sp>
      <p:sp>
        <p:nvSpPr>
          <p:cNvPr id="3" name="TextBox 2"/>
          <p:cNvSpPr txBox="1"/>
          <p:nvPr/>
        </p:nvSpPr>
        <p:spPr>
          <a:xfrm>
            <a:off x="107504" y="6188250"/>
            <a:ext cx="8856984" cy="707886"/>
          </a:xfrm>
          <a:prstGeom prst="rect">
            <a:avLst/>
          </a:prstGeom>
          <a:noFill/>
        </p:spPr>
        <p:txBody>
          <a:bodyPr wrap="square" rtlCol="0">
            <a:spAutoFit/>
          </a:bodyPr>
          <a:lstStyle/>
          <a:p>
            <a:pPr algn="ctr"/>
            <a:r>
              <a:rPr lang="en-GB" sz="2000" b="1" i="1" dirty="0" smtClean="0"/>
              <a:t>“ we aim to ensure that our customers can age well and remain </a:t>
            </a:r>
          </a:p>
          <a:p>
            <a:pPr algn="ctr"/>
            <a:r>
              <a:rPr lang="en-GB" sz="2000" b="1" i="1" dirty="0" smtClean="0"/>
              <a:t>    independent for longer!”</a:t>
            </a:r>
            <a:endParaRPr lang="en-GB" sz="2000" b="1" i="1" dirty="0"/>
          </a:p>
        </p:txBody>
      </p:sp>
    </p:spTree>
    <p:extLst>
      <p:ext uri="{BB962C8B-B14F-4D97-AF65-F5344CB8AC3E}">
        <p14:creationId xmlns:p14="http://schemas.microsoft.com/office/powerpoint/2010/main" val="404425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1)">
                                      <p:cBhvr>
                                        <p:cTn id="2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04664"/>
            <a:ext cx="1400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5536" y="1614339"/>
            <a:ext cx="5328592" cy="3754874"/>
          </a:xfrm>
          <a:prstGeom prst="rect">
            <a:avLst/>
          </a:prstGeom>
          <a:noFill/>
        </p:spPr>
        <p:txBody>
          <a:bodyPr wrap="square" rtlCol="0">
            <a:spAutoFit/>
          </a:bodyPr>
          <a:lstStyle/>
          <a:p>
            <a:endParaRPr lang="en-GB" dirty="0"/>
          </a:p>
          <a:p>
            <a:r>
              <a:rPr lang="en-GB" sz="2000" b="1" dirty="0" smtClean="0">
                <a:solidFill>
                  <a:srgbClr val="3333CC"/>
                </a:solidFill>
              </a:rPr>
              <a:t>The fundamental ethos of our business, is about helping people.  </a:t>
            </a:r>
            <a:r>
              <a:rPr lang="en-GB" sz="2000" b="1" dirty="0">
                <a:solidFill>
                  <a:srgbClr val="3333CC"/>
                </a:solidFill>
              </a:rPr>
              <a:t>P</a:t>
            </a:r>
            <a:r>
              <a:rPr lang="en-GB" sz="2000" b="1" dirty="0" smtClean="0">
                <a:solidFill>
                  <a:srgbClr val="3333CC"/>
                </a:solidFill>
              </a:rPr>
              <a:t>ressure selling is not acceptable.</a:t>
            </a:r>
          </a:p>
          <a:p>
            <a:endParaRPr lang="en-GB" sz="2000" b="1" dirty="0">
              <a:solidFill>
                <a:srgbClr val="3333CC"/>
              </a:solidFill>
            </a:endParaRPr>
          </a:p>
          <a:p>
            <a:r>
              <a:rPr lang="en-GB" sz="2000" b="1" dirty="0" smtClean="0">
                <a:solidFill>
                  <a:srgbClr val="3333CC"/>
                </a:solidFill>
              </a:rPr>
              <a:t>We would like customers to be provided with the information, that will enable them to make an informed decision.</a:t>
            </a:r>
          </a:p>
          <a:p>
            <a:endParaRPr lang="en-GB" sz="2000" b="1" dirty="0">
              <a:solidFill>
                <a:srgbClr val="3333CC"/>
              </a:solidFill>
            </a:endParaRPr>
          </a:p>
          <a:p>
            <a:r>
              <a:rPr lang="en-GB" sz="2000" b="1" dirty="0" smtClean="0">
                <a:solidFill>
                  <a:srgbClr val="3333CC"/>
                </a:solidFill>
              </a:rPr>
              <a:t>We work with combined health and support services in partnership, for the benefit of our customers and the wider community</a:t>
            </a:r>
            <a:endParaRPr lang="en-GB" sz="2000" b="1" dirty="0">
              <a:solidFill>
                <a:srgbClr val="3333CC"/>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416885"/>
            <a:ext cx="2780348"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78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04664"/>
            <a:ext cx="1400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0304" y="557064"/>
            <a:ext cx="1400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4" y="1614339"/>
            <a:ext cx="9164594" cy="498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005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3" y="93293"/>
            <a:ext cx="6480720" cy="663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228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0"/>
            <a:ext cx="6696745" cy="6834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9456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04664"/>
            <a:ext cx="1400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14339"/>
            <a:ext cx="4995863" cy="316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5085184"/>
            <a:ext cx="7776864" cy="707886"/>
          </a:xfrm>
          <a:prstGeom prst="rect">
            <a:avLst/>
          </a:prstGeom>
          <a:noFill/>
        </p:spPr>
        <p:txBody>
          <a:bodyPr wrap="square" rtlCol="0">
            <a:spAutoFit/>
          </a:bodyPr>
          <a:lstStyle/>
          <a:p>
            <a:r>
              <a:rPr lang="en-GB" sz="2000" b="1" dirty="0" smtClean="0">
                <a:solidFill>
                  <a:srgbClr val="3333CC"/>
                </a:solidFill>
              </a:rPr>
              <a:t>Customers can choose to have walls added, bathrooms changing to wet rooms, electronic mobility kitchens plus much more</a:t>
            </a:r>
            <a:endParaRPr lang="en-GB" sz="2000" b="1" dirty="0">
              <a:solidFill>
                <a:srgbClr val="3333CC"/>
              </a:solidFill>
            </a:endParaRPr>
          </a:p>
        </p:txBody>
      </p:sp>
    </p:spTree>
    <p:extLst>
      <p:ext uri="{BB962C8B-B14F-4D97-AF65-F5344CB8AC3E}">
        <p14:creationId xmlns:p14="http://schemas.microsoft.com/office/powerpoint/2010/main" val="184900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16832"/>
            <a:ext cx="8229600" cy="3159224"/>
          </a:xfrm>
        </p:spPr>
        <p:txBody>
          <a:bodyPr>
            <a:normAutofit/>
          </a:bodyPr>
          <a:lstStyle/>
          <a:p>
            <a:r>
              <a:rPr lang="en-GB" b="1" dirty="0" smtClean="0">
                <a:solidFill>
                  <a:srgbClr val="3366FF"/>
                </a:solidFill>
              </a:rPr>
              <a:t>Is part of </a:t>
            </a:r>
            <a:br>
              <a:rPr lang="en-GB" b="1" dirty="0" smtClean="0">
                <a:solidFill>
                  <a:srgbClr val="3366FF"/>
                </a:solidFill>
              </a:rPr>
            </a:br>
            <a:r>
              <a:rPr lang="en-GB" b="1" dirty="0" smtClean="0">
                <a:solidFill>
                  <a:srgbClr val="3366FF"/>
                </a:solidFill>
              </a:rPr>
              <a:t>The ENGIE Group</a:t>
            </a:r>
            <a:br>
              <a:rPr lang="en-GB" b="1" dirty="0" smtClean="0">
                <a:solidFill>
                  <a:srgbClr val="3366FF"/>
                </a:solidFill>
              </a:rPr>
            </a:br>
            <a:endParaRPr lang="en-GB" b="1" dirty="0">
              <a:solidFill>
                <a:srgbClr val="3366FF"/>
              </a:solidFill>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904" y="404664"/>
            <a:ext cx="2232248" cy="1371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5008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04664"/>
            <a:ext cx="1400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16832"/>
            <a:ext cx="4932611" cy="314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36096" y="1940496"/>
            <a:ext cx="3419872" cy="2585323"/>
          </a:xfrm>
          <a:prstGeom prst="rect">
            <a:avLst/>
          </a:prstGeom>
          <a:noFill/>
        </p:spPr>
        <p:txBody>
          <a:bodyPr wrap="square" rtlCol="0">
            <a:spAutoFit/>
          </a:bodyPr>
          <a:lstStyle/>
          <a:p>
            <a:r>
              <a:rPr lang="en-GB" b="1" dirty="0" smtClean="0">
                <a:solidFill>
                  <a:srgbClr val="3333CC"/>
                </a:solidFill>
              </a:rPr>
              <a:t>Our homes are designed to accept through floor lifts or stair lifts now or in the future.  </a:t>
            </a:r>
          </a:p>
          <a:p>
            <a:endParaRPr lang="en-GB" b="1" dirty="0">
              <a:solidFill>
                <a:srgbClr val="3333CC"/>
              </a:solidFill>
            </a:endParaRPr>
          </a:p>
          <a:p>
            <a:r>
              <a:rPr lang="en-GB" b="1" dirty="0" smtClean="0">
                <a:solidFill>
                  <a:srgbClr val="3333CC"/>
                </a:solidFill>
              </a:rPr>
              <a:t>These features are aiming to ensure that we future proof the properties and ensure our homes  will enable people to remain independent for longer.  </a:t>
            </a:r>
          </a:p>
        </p:txBody>
      </p:sp>
      <p:sp>
        <p:nvSpPr>
          <p:cNvPr id="3" name="TextBox 2"/>
          <p:cNvSpPr txBox="1"/>
          <p:nvPr/>
        </p:nvSpPr>
        <p:spPr>
          <a:xfrm>
            <a:off x="539552" y="5373216"/>
            <a:ext cx="7272808" cy="646331"/>
          </a:xfrm>
          <a:prstGeom prst="rect">
            <a:avLst/>
          </a:prstGeom>
          <a:noFill/>
        </p:spPr>
        <p:txBody>
          <a:bodyPr wrap="square" rtlCol="0">
            <a:spAutoFit/>
          </a:bodyPr>
          <a:lstStyle/>
          <a:p>
            <a:pPr algn="ctr"/>
            <a:r>
              <a:rPr lang="en-GB" b="1" dirty="0" smtClean="0">
                <a:solidFill>
                  <a:srgbClr val="3333CC"/>
                </a:solidFill>
              </a:rPr>
              <a:t>These homes are aspirational and meet the needs of all customers and they are care ready for tomorrow</a:t>
            </a:r>
            <a:endParaRPr lang="en-GB" b="1" dirty="0">
              <a:solidFill>
                <a:srgbClr val="3333CC"/>
              </a:solidFill>
            </a:endParaRPr>
          </a:p>
        </p:txBody>
      </p:sp>
    </p:spTree>
    <p:extLst>
      <p:ext uri="{BB962C8B-B14F-4D97-AF65-F5344CB8AC3E}">
        <p14:creationId xmlns:p14="http://schemas.microsoft.com/office/powerpoint/2010/main" val="58271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04632"/>
            <a:ext cx="1400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7544" y="4509120"/>
            <a:ext cx="7128792" cy="1569660"/>
          </a:xfrm>
          <a:prstGeom prst="rect">
            <a:avLst/>
          </a:prstGeom>
          <a:noFill/>
        </p:spPr>
        <p:txBody>
          <a:bodyPr wrap="square" rtlCol="0">
            <a:spAutoFit/>
          </a:bodyPr>
          <a:lstStyle/>
          <a:p>
            <a:r>
              <a:rPr lang="en-GB" sz="3200" b="1" dirty="0" smtClean="0">
                <a:solidFill>
                  <a:srgbClr val="3333CC"/>
                </a:solidFill>
              </a:rPr>
              <a:t>Housing, digital innovation, </a:t>
            </a:r>
            <a:r>
              <a:rPr lang="en-GB" sz="3200" b="1" dirty="0">
                <a:solidFill>
                  <a:srgbClr val="3333CC"/>
                </a:solidFill>
              </a:rPr>
              <a:t>home care, health care, social </a:t>
            </a:r>
            <a:r>
              <a:rPr lang="en-GB" sz="3200" b="1" dirty="0" smtClean="0">
                <a:solidFill>
                  <a:srgbClr val="3333CC"/>
                </a:solidFill>
              </a:rPr>
              <a:t>care, utilities </a:t>
            </a:r>
            <a:r>
              <a:rPr lang="en-GB" sz="3200" b="1" dirty="0">
                <a:solidFill>
                  <a:srgbClr val="3333CC"/>
                </a:solidFill>
              </a:rPr>
              <a:t>and </a:t>
            </a:r>
            <a:r>
              <a:rPr lang="en-GB" sz="3200" b="1" dirty="0" smtClean="0">
                <a:solidFill>
                  <a:srgbClr val="3333CC"/>
                </a:solidFill>
              </a:rPr>
              <a:t>services</a:t>
            </a:r>
            <a:r>
              <a:rPr lang="en-GB" sz="3200" b="1" dirty="0">
                <a:solidFill>
                  <a:srgbClr val="3333CC"/>
                </a:solidFill>
              </a:rPr>
              <a:t> </a:t>
            </a:r>
            <a:r>
              <a:rPr lang="en-GB" sz="3200" b="1" dirty="0" smtClean="0">
                <a:solidFill>
                  <a:srgbClr val="3333CC"/>
                </a:solidFill>
              </a:rPr>
              <a:t>all under one umbrella!</a:t>
            </a:r>
            <a:endParaRPr lang="en-GB" sz="3200" b="1" dirty="0">
              <a:solidFill>
                <a:srgbClr val="3333CC"/>
              </a:solidFill>
            </a:endParaRPr>
          </a:p>
        </p:txBody>
      </p:sp>
      <p:sp>
        <p:nvSpPr>
          <p:cNvPr id="3" name="TextBox 2"/>
          <p:cNvSpPr txBox="1"/>
          <p:nvPr/>
        </p:nvSpPr>
        <p:spPr>
          <a:xfrm>
            <a:off x="467544" y="1988840"/>
            <a:ext cx="1944216" cy="1569660"/>
          </a:xfrm>
          <a:prstGeom prst="rect">
            <a:avLst/>
          </a:prstGeom>
          <a:noFill/>
        </p:spPr>
        <p:txBody>
          <a:bodyPr wrap="square" rtlCol="0">
            <a:spAutoFit/>
          </a:bodyPr>
          <a:lstStyle/>
          <a:p>
            <a:r>
              <a:rPr lang="en-GB" sz="3200" dirty="0" smtClean="0">
                <a:solidFill>
                  <a:srgbClr val="3333CC"/>
                </a:solidFill>
              </a:rPr>
              <a:t>What makes us different?</a:t>
            </a:r>
            <a:endParaRPr lang="en-GB" sz="3200" dirty="0">
              <a:solidFill>
                <a:srgbClr val="3333CC"/>
              </a:solidFill>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415" y="1349630"/>
            <a:ext cx="3312368" cy="3159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5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ircle(in)">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04632"/>
            <a:ext cx="1400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a:spLocks noGrp="1"/>
          </p:cNvSpPr>
          <p:nvPr>
            <p:ph idx="1"/>
          </p:nvPr>
        </p:nvSpPr>
        <p:spPr>
          <a:xfrm>
            <a:off x="539552" y="1700808"/>
            <a:ext cx="7632848" cy="4824536"/>
          </a:xfrm>
        </p:spPr>
        <p:txBody>
          <a:bodyPr>
            <a:normAutofit fontScale="85000" lnSpcReduction="10000"/>
          </a:bodyPr>
          <a:lstStyle/>
          <a:p>
            <a:pPr marL="0" indent="0">
              <a:buNone/>
            </a:pPr>
            <a:r>
              <a:rPr lang="en-GB" b="1" dirty="0" smtClean="0">
                <a:solidFill>
                  <a:srgbClr val="006699"/>
                </a:solidFill>
              </a:rPr>
              <a:t>Working in partnership with</a:t>
            </a:r>
          </a:p>
          <a:p>
            <a:pPr marL="0" indent="0">
              <a:buNone/>
            </a:pPr>
            <a:endParaRPr lang="en-GB" dirty="0" smtClean="0"/>
          </a:p>
          <a:p>
            <a:pPr>
              <a:buFont typeface="Wingdings" panose="05000000000000000000" pitchFamily="2" charset="2"/>
              <a:buChar char="ü"/>
            </a:pPr>
            <a:r>
              <a:rPr lang="en-GB" dirty="0" smtClean="0"/>
              <a:t>Local authorities</a:t>
            </a:r>
          </a:p>
          <a:p>
            <a:pPr>
              <a:buFont typeface="Wingdings" panose="05000000000000000000" pitchFamily="2" charset="2"/>
              <a:buChar char="ü"/>
            </a:pPr>
            <a:r>
              <a:rPr lang="en-GB" dirty="0" smtClean="0"/>
              <a:t>Health Authorities</a:t>
            </a:r>
          </a:p>
          <a:p>
            <a:pPr>
              <a:buFont typeface="Wingdings" panose="05000000000000000000" pitchFamily="2" charset="2"/>
              <a:buChar char="ü"/>
            </a:pPr>
            <a:r>
              <a:rPr lang="en-GB" dirty="0" smtClean="0"/>
              <a:t>Clinical commissioning groups</a:t>
            </a:r>
          </a:p>
          <a:p>
            <a:pPr>
              <a:buFont typeface="Wingdings" panose="05000000000000000000" pitchFamily="2" charset="2"/>
              <a:buChar char="ü"/>
            </a:pPr>
            <a:r>
              <a:rPr lang="en-GB" dirty="0" smtClean="0"/>
              <a:t>Planners</a:t>
            </a:r>
            <a:endParaRPr lang="en-GB" dirty="0"/>
          </a:p>
          <a:p>
            <a:pPr>
              <a:buFont typeface="Wingdings" panose="05000000000000000000" pitchFamily="2" charset="2"/>
              <a:buChar char="ü"/>
            </a:pPr>
            <a:r>
              <a:rPr lang="en-GB" dirty="0" smtClean="0"/>
              <a:t>Local community groups</a:t>
            </a:r>
          </a:p>
          <a:p>
            <a:pPr marL="0" indent="0">
              <a:buNone/>
            </a:pPr>
            <a:endParaRPr lang="en-GB" dirty="0" smtClean="0"/>
          </a:p>
          <a:p>
            <a:pPr marL="0" indent="0">
              <a:buNone/>
            </a:pPr>
            <a:r>
              <a:rPr lang="en-GB" b="1" dirty="0" smtClean="0">
                <a:solidFill>
                  <a:srgbClr val="006699"/>
                </a:solidFill>
              </a:rPr>
              <a:t>To ensure we achieve the best solutions, to ensure we can integrate developments and services with the needs of the wider community</a:t>
            </a:r>
          </a:p>
        </p:txBody>
      </p:sp>
    </p:spTree>
    <p:extLst>
      <p:ext uri="{BB962C8B-B14F-4D97-AF65-F5344CB8AC3E}">
        <p14:creationId xmlns:p14="http://schemas.microsoft.com/office/powerpoint/2010/main" val="193696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04632"/>
            <a:ext cx="1400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a:spLocks noGrp="1"/>
          </p:cNvSpPr>
          <p:nvPr>
            <p:ph idx="1"/>
          </p:nvPr>
        </p:nvSpPr>
        <p:spPr>
          <a:xfrm>
            <a:off x="879599" y="2132857"/>
            <a:ext cx="6768752" cy="3600399"/>
          </a:xfrm>
        </p:spPr>
        <p:txBody>
          <a:bodyPr>
            <a:normAutofit fontScale="55000" lnSpcReduction="20000"/>
          </a:bodyPr>
          <a:lstStyle/>
          <a:p>
            <a:pPr marL="0" indent="0">
              <a:buNone/>
            </a:pPr>
            <a:endParaRPr lang="en-GB" b="1" dirty="0" smtClean="0">
              <a:solidFill>
                <a:srgbClr val="006699"/>
              </a:solidFill>
            </a:endParaRPr>
          </a:p>
          <a:p>
            <a:pPr>
              <a:buFont typeface="Arial" charset="0"/>
              <a:buChar char="•"/>
            </a:pPr>
            <a:r>
              <a:rPr lang="en-GB" dirty="0" smtClean="0"/>
              <a:t>About ENGIE</a:t>
            </a:r>
          </a:p>
          <a:p>
            <a:pPr>
              <a:buFont typeface="Arial" charset="0"/>
              <a:buChar char="•"/>
            </a:pPr>
            <a:r>
              <a:rPr lang="en-GB" dirty="0" smtClean="0"/>
              <a:t>How utilities, services, housing, health care and social care are linked together to provide an holistic service</a:t>
            </a:r>
          </a:p>
          <a:p>
            <a:pPr>
              <a:buFont typeface="Arial" charset="0"/>
              <a:buChar char="•"/>
            </a:pPr>
            <a:r>
              <a:rPr lang="en-GB" dirty="0" smtClean="0"/>
              <a:t>How ENGIE work in partnership to enhance the needs of the communities in which they develop</a:t>
            </a:r>
          </a:p>
          <a:p>
            <a:pPr>
              <a:buFont typeface="Arial" charset="0"/>
              <a:buChar char="•"/>
            </a:pPr>
            <a:r>
              <a:rPr lang="en-GB" dirty="0" smtClean="0"/>
              <a:t>Our differences, business ethics and passion for delivering an innovative solution to meet the needs of people over 55 years old</a:t>
            </a:r>
          </a:p>
          <a:p>
            <a:pPr>
              <a:buFont typeface="Arial" charset="0"/>
              <a:buChar char="•"/>
            </a:pPr>
            <a:r>
              <a:rPr lang="en-GB" dirty="0" smtClean="0"/>
              <a:t>How digital technology works to support our customers</a:t>
            </a:r>
          </a:p>
          <a:p>
            <a:pPr>
              <a:buFont typeface="Arial" charset="0"/>
              <a:buChar char="•"/>
            </a:pPr>
            <a:r>
              <a:rPr lang="en-GB" dirty="0" smtClean="0"/>
              <a:t>The business model </a:t>
            </a:r>
            <a:r>
              <a:rPr lang="en-GB" dirty="0" err="1" smtClean="0"/>
              <a:t>inc</a:t>
            </a:r>
            <a:r>
              <a:rPr lang="en-GB" dirty="0" smtClean="0"/>
              <a:t> community hub,  support to ensure homes meet specific mobility needs</a:t>
            </a:r>
          </a:p>
          <a:p>
            <a:pPr>
              <a:buFont typeface="Arial" charset="0"/>
              <a:buChar char="•"/>
            </a:pPr>
            <a:r>
              <a:rPr lang="en-GB" dirty="0" smtClean="0"/>
              <a:t>Life long homes, meeting aspirations and long term care needs</a:t>
            </a:r>
          </a:p>
          <a:p>
            <a:pPr>
              <a:buFont typeface="Arial" charset="0"/>
              <a:buChar char="•"/>
            </a:pPr>
            <a:r>
              <a:rPr lang="en-GB" dirty="0" smtClean="0"/>
              <a:t>superb locations with linked service provisions </a:t>
            </a:r>
          </a:p>
          <a:p>
            <a:pPr>
              <a:buFont typeface="Arial" charset="0"/>
              <a:buChar char="•"/>
            </a:pPr>
            <a:endParaRPr lang="en-GB" dirty="0" smtClean="0"/>
          </a:p>
          <a:p>
            <a:pPr marL="0" indent="0">
              <a:buNone/>
            </a:pPr>
            <a:endParaRPr lang="en-GB" dirty="0" smtClean="0"/>
          </a:p>
          <a:p>
            <a:pPr marL="0" indent="0">
              <a:buNone/>
            </a:pPr>
            <a:endParaRPr lang="en-GB" b="1" dirty="0" smtClean="0">
              <a:solidFill>
                <a:srgbClr val="006699"/>
              </a:solidFill>
            </a:endParaRPr>
          </a:p>
        </p:txBody>
      </p:sp>
      <p:sp>
        <p:nvSpPr>
          <p:cNvPr id="2" name="TextBox 1"/>
          <p:cNvSpPr txBox="1"/>
          <p:nvPr/>
        </p:nvSpPr>
        <p:spPr>
          <a:xfrm>
            <a:off x="3419872" y="1885474"/>
            <a:ext cx="2160240" cy="369332"/>
          </a:xfrm>
          <a:prstGeom prst="rect">
            <a:avLst/>
          </a:prstGeom>
          <a:noFill/>
        </p:spPr>
        <p:txBody>
          <a:bodyPr wrap="square" rtlCol="0">
            <a:spAutoFit/>
          </a:bodyPr>
          <a:lstStyle/>
          <a:p>
            <a:r>
              <a:rPr lang="en-GB" b="1" dirty="0" smtClean="0">
                <a:solidFill>
                  <a:srgbClr val="006699"/>
                </a:solidFill>
              </a:rPr>
              <a:t>SUMMARY</a:t>
            </a:r>
            <a:endParaRPr lang="en-GB" b="1" dirty="0">
              <a:solidFill>
                <a:srgbClr val="006699"/>
              </a:solidFill>
            </a:endParaRPr>
          </a:p>
        </p:txBody>
      </p:sp>
      <p:sp>
        <p:nvSpPr>
          <p:cNvPr id="5" name="TextBox 4"/>
          <p:cNvSpPr txBox="1"/>
          <p:nvPr/>
        </p:nvSpPr>
        <p:spPr>
          <a:xfrm>
            <a:off x="467544" y="5647893"/>
            <a:ext cx="7776864" cy="707886"/>
          </a:xfrm>
          <a:prstGeom prst="rect">
            <a:avLst/>
          </a:prstGeom>
          <a:noFill/>
        </p:spPr>
        <p:txBody>
          <a:bodyPr wrap="square" rtlCol="0">
            <a:spAutoFit/>
          </a:bodyPr>
          <a:lstStyle/>
          <a:p>
            <a:pPr algn="ctr"/>
            <a:r>
              <a:rPr lang="en-GB" sz="2000" b="1" dirty="0" smtClean="0">
                <a:solidFill>
                  <a:srgbClr val="3333CC"/>
                </a:solidFill>
              </a:rPr>
              <a:t>Housing, digital innovation, </a:t>
            </a:r>
            <a:r>
              <a:rPr lang="en-GB" sz="2000" b="1" dirty="0">
                <a:solidFill>
                  <a:srgbClr val="3333CC"/>
                </a:solidFill>
              </a:rPr>
              <a:t>home care, health care, </a:t>
            </a:r>
            <a:endParaRPr lang="en-GB" sz="2000" b="1" dirty="0" smtClean="0">
              <a:solidFill>
                <a:srgbClr val="3333CC"/>
              </a:solidFill>
            </a:endParaRPr>
          </a:p>
          <a:p>
            <a:pPr algn="ctr"/>
            <a:r>
              <a:rPr lang="en-GB" sz="2000" b="1" dirty="0" smtClean="0">
                <a:solidFill>
                  <a:srgbClr val="3333CC"/>
                </a:solidFill>
              </a:rPr>
              <a:t>social care, utilities </a:t>
            </a:r>
            <a:r>
              <a:rPr lang="en-GB" sz="2000" b="1" dirty="0">
                <a:solidFill>
                  <a:srgbClr val="3333CC"/>
                </a:solidFill>
              </a:rPr>
              <a:t>and </a:t>
            </a:r>
            <a:r>
              <a:rPr lang="en-GB" sz="2000" b="1" dirty="0" smtClean="0">
                <a:solidFill>
                  <a:srgbClr val="3333CC"/>
                </a:solidFill>
              </a:rPr>
              <a:t>services all under one umbrella! </a:t>
            </a:r>
            <a:endParaRPr lang="en-GB" sz="2000" b="1" dirty="0">
              <a:solidFill>
                <a:srgbClr val="3333CC"/>
              </a:solidFill>
            </a:endParaRPr>
          </a:p>
        </p:txBody>
      </p:sp>
    </p:spTree>
    <p:extLst>
      <p:ext uri="{BB962C8B-B14F-4D97-AF65-F5344CB8AC3E}">
        <p14:creationId xmlns:p14="http://schemas.microsoft.com/office/powerpoint/2010/main" val="135600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additive="base">
                                        <p:cTn id="4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08912" cy="4896544"/>
          </a:xfrm>
        </p:spPr>
        <p:txBody>
          <a:bodyPr>
            <a:normAutofit/>
          </a:bodyPr>
          <a:lstStyle/>
          <a:p>
            <a:pPr marL="0" indent="0">
              <a:buNone/>
            </a:pPr>
            <a:r>
              <a:rPr lang="en-GB" sz="3600" b="1" dirty="0" smtClean="0">
                <a:solidFill>
                  <a:srgbClr val="3333CC"/>
                </a:solidFill>
              </a:rPr>
              <a:t>ENGIE </a:t>
            </a:r>
            <a:r>
              <a:rPr lang="en-GB" sz="3600" b="1" dirty="0">
                <a:solidFill>
                  <a:srgbClr val="3333CC"/>
                </a:solidFill>
              </a:rPr>
              <a:t>is a supplier of </a:t>
            </a:r>
            <a:r>
              <a:rPr lang="en-GB" sz="3600" b="1" dirty="0" smtClean="0">
                <a:solidFill>
                  <a:srgbClr val="3333CC"/>
                </a:solidFill>
              </a:rPr>
              <a:t>energy, services </a:t>
            </a:r>
            <a:r>
              <a:rPr lang="en-GB" sz="3600" b="1" dirty="0">
                <a:solidFill>
                  <a:srgbClr val="3333CC"/>
                </a:solidFill>
              </a:rPr>
              <a:t>and </a:t>
            </a:r>
            <a:r>
              <a:rPr lang="en-GB" sz="3600" b="1" dirty="0" smtClean="0">
                <a:solidFill>
                  <a:srgbClr val="3333CC"/>
                </a:solidFill>
              </a:rPr>
              <a:t>regeneration, for </a:t>
            </a:r>
            <a:r>
              <a:rPr lang="en-GB" sz="3600" b="1" dirty="0">
                <a:solidFill>
                  <a:srgbClr val="3333CC"/>
                </a:solidFill>
              </a:rPr>
              <a:t>homes and business in the UK</a:t>
            </a:r>
            <a:r>
              <a:rPr lang="en-GB" sz="3600" b="1" dirty="0" smtClean="0">
                <a:solidFill>
                  <a:srgbClr val="3333CC"/>
                </a:solidFill>
              </a:rPr>
              <a:t>.</a:t>
            </a:r>
          </a:p>
          <a:p>
            <a:pPr marL="0" indent="0">
              <a:buNone/>
            </a:pPr>
            <a:endParaRPr lang="en-GB" sz="3600" b="1" dirty="0">
              <a:solidFill>
                <a:srgbClr val="3333CC"/>
              </a:solidFill>
            </a:endParaRPr>
          </a:p>
          <a:p>
            <a:pPr marL="0" indent="0">
              <a:buNone/>
            </a:pPr>
            <a:r>
              <a:rPr lang="en-GB" sz="3600" b="1" dirty="0" smtClean="0">
                <a:solidFill>
                  <a:srgbClr val="3333CC"/>
                </a:solidFill>
              </a:rPr>
              <a:t>Our </a:t>
            </a:r>
            <a:r>
              <a:rPr lang="en-GB" sz="3600" b="1" dirty="0">
                <a:solidFill>
                  <a:srgbClr val="3333CC"/>
                </a:solidFill>
              </a:rPr>
              <a:t>1700 employees improve the lives of our customers and our </a:t>
            </a:r>
            <a:r>
              <a:rPr lang="en-GB" sz="3600" b="1" dirty="0" smtClean="0">
                <a:solidFill>
                  <a:srgbClr val="3333CC"/>
                </a:solidFill>
              </a:rPr>
              <a:t>communities, </a:t>
            </a:r>
            <a:r>
              <a:rPr lang="en-GB" sz="3600" b="1" dirty="0">
                <a:solidFill>
                  <a:srgbClr val="3333CC"/>
                </a:solidFill>
              </a:rPr>
              <a:t>by creating better living and working environments. </a:t>
            </a:r>
          </a:p>
          <a:p>
            <a:pPr marL="0" indent="0">
              <a:buNone/>
            </a:pPr>
            <a:endParaRPr lang="en-GB" sz="3600" b="1" dirty="0">
              <a:solidFill>
                <a:srgbClr val="3333CC"/>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047"/>
            <a:ext cx="3111426" cy="151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826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08912" cy="4896544"/>
          </a:xfrm>
        </p:spPr>
        <p:txBody>
          <a:bodyPr>
            <a:normAutofit lnSpcReduction="10000"/>
          </a:bodyPr>
          <a:lstStyle/>
          <a:p>
            <a:pPr marL="0" indent="0">
              <a:buNone/>
            </a:pPr>
            <a:r>
              <a:rPr lang="en-GB" dirty="0"/>
              <a:t>ENGIE is focused on three key activities: </a:t>
            </a:r>
            <a:endParaRPr lang="en-GB" dirty="0" smtClean="0"/>
          </a:p>
          <a:p>
            <a:pPr marL="0" indent="0">
              <a:buNone/>
            </a:pPr>
            <a:endParaRPr lang="en-GB" dirty="0" smtClean="0"/>
          </a:p>
          <a:p>
            <a:pPr>
              <a:buFont typeface="Arial" charset="0"/>
              <a:buChar char="•"/>
            </a:pPr>
            <a:r>
              <a:rPr lang="en-GB" b="1" dirty="0" smtClean="0">
                <a:solidFill>
                  <a:srgbClr val="3333CC"/>
                </a:solidFill>
              </a:rPr>
              <a:t>Energy </a:t>
            </a:r>
          </a:p>
          <a:p>
            <a:pPr>
              <a:buFont typeface="Arial" charset="0"/>
              <a:buChar char="•"/>
            </a:pPr>
            <a:r>
              <a:rPr lang="en-GB" b="1" dirty="0" smtClean="0">
                <a:solidFill>
                  <a:srgbClr val="3333CC"/>
                </a:solidFill>
              </a:rPr>
              <a:t>Services</a:t>
            </a:r>
          </a:p>
          <a:p>
            <a:pPr>
              <a:buFont typeface="Arial" charset="0"/>
              <a:buChar char="•"/>
            </a:pPr>
            <a:r>
              <a:rPr lang="en-GB" b="1" dirty="0" smtClean="0">
                <a:solidFill>
                  <a:srgbClr val="3333CC"/>
                </a:solidFill>
              </a:rPr>
              <a:t>Regeneration</a:t>
            </a:r>
            <a:endParaRPr lang="en-GB" dirty="0">
              <a:solidFill>
                <a:srgbClr val="3333CC"/>
              </a:solidFill>
            </a:endParaRPr>
          </a:p>
          <a:p>
            <a:pPr marL="0" indent="0">
              <a:buNone/>
            </a:pPr>
            <a:r>
              <a:rPr lang="en-GB" dirty="0">
                <a:solidFill>
                  <a:srgbClr val="3333CC"/>
                </a:solidFill>
              </a:rPr>
              <a:t> </a:t>
            </a:r>
          </a:p>
          <a:p>
            <a:pPr marL="0" indent="0">
              <a:buNone/>
            </a:pPr>
            <a:r>
              <a:rPr lang="en-GB" dirty="0"/>
              <a:t>We combine these capabilities for the benefit of individuals, businesses and communities throughout the UK. </a:t>
            </a:r>
            <a:endParaRPr lang="en-GB" dirty="0" smtClean="0"/>
          </a:p>
          <a:p>
            <a:pPr marL="0" indent="0">
              <a:buNone/>
            </a:pPr>
            <a:endParaRPr lang="en-GB" dirty="0"/>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047"/>
            <a:ext cx="3111426" cy="151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394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08912" cy="4896544"/>
          </a:xfrm>
        </p:spPr>
        <p:txBody>
          <a:bodyPr>
            <a:normAutofit fontScale="92500" lnSpcReduction="20000"/>
          </a:bodyPr>
          <a:lstStyle/>
          <a:p>
            <a:r>
              <a:rPr lang="en-GB" dirty="0" smtClean="0"/>
              <a:t>ENGIE </a:t>
            </a:r>
            <a:r>
              <a:rPr lang="en-GB" dirty="0"/>
              <a:t>enables customers to embrace a lower carbon, more efficient and increasingly digital world. </a:t>
            </a:r>
            <a:endParaRPr lang="en-GB" dirty="0" smtClean="0"/>
          </a:p>
          <a:p>
            <a:endParaRPr lang="en-GB" dirty="0" smtClean="0"/>
          </a:p>
          <a:p>
            <a:endParaRPr lang="en-GB" dirty="0"/>
          </a:p>
          <a:p>
            <a:endParaRPr lang="en-GB" dirty="0" smtClean="0"/>
          </a:p>
          <a:p>
            <a:endParaRPr lang="en-GB" dirty="0" smtClean="0"/>
          </a:p>
          <a:p>
            <a:endParaRPr lang="en-GB" dirty="0"/>
          </a:p>
          <a:p>
            <a:endParaRPr lang="en-GB" dirty="0"/>
          </a:p>
          <a:p>
            <a:pPr marL="0" indent="0">
              <a:buNone/>
            </a:pPr>
            <a:r>
              <a:rPr lang="en-GB" dirty="0" smtClean="0"/>
              <a:t>To </a:t>
            </a:r>
            <a:r>
              <a:rPr lang="en-GB" dirty="0"/>
              <a:t>do this, we go beyond </a:t>
            </a:r>
            <a:r>
              <a:rPr lang="en-GB" dirty="0" smtClean="0"/>
              <a:t>a traditional </a:t>
            </a:r>
            <a:r>
              <a:rPr lang="en-GB" dirty="0"/>
              <a:t>energy supply and facilities </a:t>
            </a:r>
            <a:r>
              <a:rPr lang="en-GB" dirty="0" smtClean="0"/>
              <a:t>management approach</a:t>
            </a:r>
            <a:endParaRPr lang="en-GB" dirty="0"/>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047"/>
            <a:ext cx="3111426" cy="151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7609" y="2776538"/>
            <a:ext cx="3720576" cy="266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03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28800"/>
            <a:ext cx="8208912" cy="5040560"/>
          </a:xfrm>
        </p:spPr>
        <p:txBody>
          <a:bodyPr>
            <a:normAutofit fontScale="77500" lnSpcReduction="20000"/>
          </a:bodyPr>
          <a:lstStyle/>
          <a:p>
            <a:pPr marL="0" indent="0" algn="ctr">
              <a:buNone/>
            </a:pPr>
            <a:r>
              <a:rPr lang="en-GB" sz="3400" b="1" dirty="0" smtClean="0">
                <a:solidFill>
                  <a:srgbClr val="3333CC"/>
                </a:solidFill>
              </a:rPr>
              <a:t>Our </a:t>
            </a:r>
            <a:r>
              <a:rPr lang="en-GB" sz="3400" b="1" dirty="0">
                <a:solidFill>
                  <a:srgbClr val="3333CC"/>
                </a:solidFill>
              </a:rPr>
              <a:t>customers benefit from our energy efficient and smart building </a:t>
            </a:r>
            <a:r>
              <a:rPr lang="en-GB" sz="3400" b="1" dirty="0" smtClean="0">
                <a:solidFill>
                  <a:srgbClr val="3333CC"/>
                </a:solidFill>
              </a:rPr>
              <a:t>solutions alongside the </a:t>
            </a:r>
            <a:r>
              <a:rPr lang="en-GB" sz="3400" b="1" dirty="0">
                <a:solidFill>
                  <a:srgbClr val="3333CC"/>
                </a:solidFill>
              </a:rPr>
              <a:t>provision of </a:t>
            </a:r>
            <a:endParaRPr lang="en-GB" sz="3400" b="1" dirty="0" smtClean="0">
              <a:solidFill>
                <a:srgbClr val="3333CC"/>
              </a:solidFill>
            </a:endParaRPr>
          </a:p>
          <a:p>
            <a:pPr marL="0" indent="0" algn="ctr">
              <a:buNone/>
            </a:pPr>
            <a:r>
              <a:rPr lang="en-GB" sz="3400" b="1" dirty="0" smtClean="0">
                <a:solidFill>
                  <a:srgbClr val="3333CC"/>
                </a:solidFill>
              </a:rPr>
              <a:t>effective </a:t>
            </a:r>
            <a:r>
              <a:rPr lang="en-GB" sz="3400" b="1" dirty="0">
                <a:solidFill>
                  <a:srgbClr val="3333CC"/>
                </a:solidFill>
              </a:rPr>
              <a:t>and innovative </a:t>
            </a:r>
            <a:r>
              <a:rPr lang="en-GB" sz="3400" b="1" dirty="0" smtClean="0">
                <a:solidFill>
                  <a:srgbClr val="3333CC"/>
                </a:solidFill>
              </a:rPr>
              <a:t>services.</a:t>
            </a:r>
            <a:endParaRPr lang="en-GB" sz="3400" dirty="0"/>
          </a:p>
          <a:p>
            <a:pPr marL="0" indent="0">
              <a:buNone/>
            </a:pPr>
            <a:endParaRPr lang="en-GB" sz="3400" dirty="0" smtClean="0"/>
          </a:p>
          <a:p>
            <a:pPr marL="0" indent="0">
              <a:buNone/>
            </a:pPr>
            <a:endParaRPr lang="en-GB" sz="3400" dirty="0" smtClean="0"/>
          </a:p>
          <a:p>
            <a:endParaRPr lang="en-GB" sz="3400" dirty="0"/>
          </a:p>
          <a:p>
            <a:pPr marL="0" indent="0">
              <a:buNone/>
            </a:pPr>
            <a:endParaRPr lang="en-GB" sz="3400" dirty="0" smtClean="0"/>
          </a:p>
          <a:p>
            <a:pPr marL="0" indent="0">
              <a:buNone/>
            </a:pPr>
            <a:endParaRPr lang="en-GB" sz="3400" dirty="0" smtClean="0"/>
          </a:p>
          <a:p>
            <a:pPr marL="0" indent="0">
              <a:buNone/>
            </a:pPr>
            <a:endParaRPr lang="en-GB" sz="3400" dirty="0"/>
          </a:p>
          <a:p>
            <a:pPr marL="0" indent="0">
              <a:buNone/>
            </a:pPr>
            <a:endParaRPr lang="en-GB" sz="3400" dirty="0" smtClean="0"/>
          </a:p>
          <a:p>
            <a:pPr marL="0" indent="0" algn="ctr">
              <a:buNone/>
            </a:pPr>
            <a:r>
              <a:rPr lang="en-GB" sz="3400" dirty="0" smtClean="0"/>
              <a:t> </a:t>
            </a:r>
            <a:r>
              <a:rPr lang="en-GB" sz="3400" b="1" dirty="0" smtClean="0">
                <a:solidFill>
                  <a:srgbClr val="3333CC"/>
                </a:solidFill>
              </a:rPr>
              <a:t>We transform neighbourhoods </a:t>
            </a:r>
            <a:r>
              <a:rPr lang="en-GB" sz="3400" b="1" dirty="0">
                <a:solidFill>
                  <a:srgbClr val="3333CC"/>
                </a:solidFill>
              </a:rPr>
              <a:t>through regeneration </a:t>
            </a:r>
            <a:r>
              <a:rPr lang="en-GB" sz="3400" b="1" dirty="0" smtClean="0">
                <a:solidFill>
                  <a:srgbClr val="3333CC"/>
                </a:solidFill>
              </a:rPr>
              <a:t>projects </a:t>
            </a:r>
            <a:r>
              <a:rPr lang="en-GB" sz="3400" b="1" dirty="0">
                <a:solidFill>
                  <a:srgbClr val="3333CC"/>
                </a:solidFill>
              </a:rPr>
              <a:t>and the supply of </a:t>
            </a:r>
            <a:endParaRPr lang="en-GB" sz="3400" b="1" dirty="0" smtClean="0">
              <a:solidFill>
                <a:srgbClr val="3333CC"/>
              </a:solidFill>
            </a:endParaRPr>
          </a:p>
          <a:p>
            <a:pPr marL="0" indent="0" algn="ctr">
              <a:buNone/>
            </a:pPr>
            <a:r>
              <a:rPr lang="en-GB" sz="3400" b="1" dirty="0">
                <a:solidFill>
                  <a:srgbClr val="3333CC"/>
                </a:solidFill>
              </a:rPr>
              <a:t>R</a:t>
            </a:r>
            <a:r>
              <a:rPr lang="en-GB" sz="3400" b="1" dirty="0" smtClean="0">
                <a:solidFill>
                  <a:srgbClr val="3333CC"/>
                </a:solidFill>
              </a:rPr>
              <a:t>eliable</a:t>
            </a:r>
            <a:r>
              <a:rPr lang="en-GB" sz="3400" b="1" dirty="0">
                <a:solidFill>
                  <a:srgbClr val="3333CC"/>
                </a:solidFill>
              </a:rPr>
              <a:t>, flexible and </a:t>
            </a:r>
            <a:r>
              <a:rPr lang="en-GB" sz="3400" b="1" dirty="0" smtClean="0">
                <a:solidFill>
                  <a:srgbClr val="3333CC"/>
                </a:solidFill>
              </a:rPr>
              <a:t>renewable </a:t>
            </a:r>
            <a:r>
              <a:rPr lang="en-GB" sz="3400" b="1" dirty="0">
                <a:solidFill>
                  <a:srgbClr val="3333CC"/>
                </a:solidFill>
              </a:rPr>
              <a:t>energy.</a:t>
            </a:r>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047"/>
            <a:ext cx="3111426" cy="151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737" y="2924944"/>
            <a:ext cx="294809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053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08912" cy="4896544"/>
          </a:xfrm>
        </p:spPr>
        <p:txBody>
          <a:bodyPr>
            <a:normAutofit fontScale="92500" lnSpcReduction="20000"/>
          </a:bodyPr>
          <a:lstStyle/>
          <a:p>
            <a:pPr marL="0" indent="0" algn="ctr">
              <a:buNone/>
            </a:pPr>
            <a:r>
              <a:rPr lang="en-GB" dirty="0" smtClean="0"/>
              <a:t>ENGIE </a:t>
            </a:r>
            <a:r>
              <a:rPr lang="en-GB" dirty="0"/>
              <a:t>acquired Keepmoat Regeneration in May </a:t>
            </a:r>
            <a:r>
              <a:rPr lang="en-GB" dirty="0" smtClean="0"/>
              <a:t>2017, </a:t>
            </a:r>
            <a:r>
              <a:rPr lang="en-GB" dirty="0"/>
              <a:t>to build upon the </a:t>
            </a:r>
            <a:r>
              <a:rPr lang="en-GB" dirty="0" smtClean="0"/>
              <a:t>delivery </a:t>
            </a:r>
            <a:r>
              <a:rPr lang="en-GB" dirty="0"/>
              <a:t>of sustainable infrastructure and services across the UK. </a:t>
            </a:r>
            <a:endParaRPr lang="en-GB" dirty="0" smtClean="0"/>
          </a:p>
          <a:p>
            <a:pPr marL="0" indent="0">
              <a:buNone/>
            </a:pPr>
            <a:endParaRPr lang="en-GB" dirty="0"/>
          </a:p>
          <a:p>
            <a:pPr marL="0" indent="0">
              <a:buNone/>
            </a:pPr>
            <a:r>
              <a:rPr lang="en-GB" dirty="0" smtClean="0"/>
              <a:t> </a:t>
            </a:r>
          </a:p>
          <a:p>
            <a:pPr marL="0" indent="0">
              <a:buNone/>
            </a:pPr>
            <a:endParaRPr lang="en-GB" dirty="0"/>
          </a:p>
          <a:p>
            <a:pPr marL="0" indent="0">
              <a:buNone/>
            </a:pPr>
            <a:endParaRPr lang="en-GB" dirty="0" smtClean="0"/>
          </a:p>
          <a:p>
            <a:pPr marL="0" indent="0">
              <a:buNone/>
            </a:pPr>
            <a:endParaRPr lang="en-GB" dirty="0"/>
          </a:p>
          <a:p>
            <a:pPr marL="0" indent="0" algn="ctr">
              <a:buNone/>
            </a:pPr>
            <a:r>
              <a:rPr lang="en-GB" dirty="0" smtClean="0"/>
              <a:t>The Regeneration team have over 25 years experience in delivering excellent</a:t>
            </a:r>
          </a:p>
          <a:p>
            <a:pPr marL="0" indent="0" algn="ctr">
              <a:buNone/>
            </a:pPr>
            <a:r>
              <a:rPr lang="en-GB" dirty="0" smtClean="0"/>
              <a:t>major regeneration and construction projects </a:t>
            </a:r>
            <a:endParaRPr lang="en-GB" dirty="0"/>
          </a:p>
          <a:p>
            <a:endParaRPr lang="en-GB" dirty="0"/>
          </a:p>
          <a:p>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047"/>
            <a:ext cx="3111426" cy="151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85" t="5201" r="685"/>
          <a:stretch/>
        </p:blipFill>
        <p:spPr bwMode="auto">
          <a:xfrm>
            <a:off x="827584" y="3311236"/>
            <a:ext cx="7577683" cy="179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9836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08912" cy="4896544"/>
          </a:xfrm>
        </p:spPr>
        <p:txBody>
          <a:bodyPr>
            <a:normAutofit/>
          </a:bodyPr>
          <a:lstStyle/>
          <a:p>
            <a:endParaRPr lang="en-GB" dirty="0"/>
          </a:p>
          <a:p>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047"/>
            <a:ext cx="3111426" cy="151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31540" y="1532232"/>
            <a:ext cx="5292588" cy="1200329"/>
          </a:xfrm>
          <a:prstGeom prst="rect">
            <a:avLst/>
          </a:prstGeom>
        </p:spPr>
        <p:txBody>
          <a:bodyPr wrap="square">
            <a:spAutoFit/>
          </a:bodyPr>
          <a:lstStyle/>
          <a:p>
            <a:r>
              <a:rPr lang="en-GB" sz="2400" dirty="0" smtClean="0"/>
              <a:t>Our </a:t>
            </a:r>
            <a:r>
              <a:rPr lang="en-GB" sz="2400" dirty="0"/>
              <a:t>customers will always be given the greatest value energy tariffs along with excellent customer services.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46" y="3016552"/>
            <a:ext cx="5208525" cy="293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00192" y="1772816"/>
            <a:ext cx="2664296" cy="3785652"/>
          </a:xfrm>
          <a:prstGeom prst="rect">
            <a:avLst/>
          </a:prstGeom>
          <a:noFill/>
        </p:spPr>
        <p:txBody>
          <a:bodyPr wrap="square" rtlCol="0">
            <a:spAutoFit/>
          </a:bodyPr>
          <a:lstStyle/>
          <a:p>
            <a:r>
              <a:rPr lang="en-GB" sz="2400" dirty="0"/>
              <a:t>We strive to provide the latest technology and introduce innovative ways to help customers  to save money and provide more control over energy usage</a:t>
            </a:r>
            <a:r>
              <a:rPr lang="en-GB" dirty="0"/>
              <a:t>.</a:t>
            </a:r>
          </a:p>
        </p:txBody>
      </p:sp>
    </p:spTree>
    <p:extLst>
      <p:ext uri="{BB962C8B-B14F-4D97-AF65-F5344CB8AC3E}">
        <p14:creationId xmlns:p14="http://schemas.microsoft.com/office/powerpoint/2010/main" val="377087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72816"/>
            <a:ext cx="8208912" cy="4896544"/>
          </a:xfrm>
        </p:spPr>
        <p:txBody>
          <a:bodyPr>
            <a:normAutofit/>
          </a:bodyPr>
          <a:lstStyle/>
          <a:p>
            <a:endParaRPr lang="en-GB" dirty="0"/>
          </a:p>
          <a:p>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047"/>
            <a:ext cx="3111426" cy="1514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49555" y="1340768"/>
            <a:ext cx="5595702" cy="1569660"/>
          </a:xfrm>
          <a:prstGeom prst="rect">
            <a:avLst/>
          </a:prstGeom>
        </p:spPr>
        <p:txBody>
          <a:bodyPr wrap="square">
            <a:spAutoFit/>
          </a:bodyPr>
          <a:lstStyle/>
          <a:p>
            <a:r>
              <a:rPr lang="en-GB" sz="2400" dirty="0" smtClean="0"/>
              <a:t>O</a:t>
            </a:r>
            <a:r>
              <a:rPr lang="en-GB" sz="2400" dirty="0"/>
              <a:t>ur Energy Control plan provides </a:t>
            </a:r>
            <a:r>
              <a:rPr lang="en-GB" sz="2400" dirty="0" smtClean="0"/>
              <a:t>customers  </a:t>
            </a:r>
            <a:r>
              <a:rPr lang="en-GB" sz="2400" dirty="0"/>
              <a:t>with a smart heating control system </a:t>
            </a:r>
            <a:r>
              <a:rPr lang="en-GB" sz="2400" dirty="0" smtClean="0"/>
              <a:t>, which </a:t>
            </a:r>
            <a:r>
              <a:rPr lang="en-GB" sz="2400" dirty="0"/>
              <a:t>keeps </a:t>
            </a:r>
            <a:r>
              <a:rPr lang="en-GB" sz="2400" dirty="0" smtClean="0"/>
              <a:t>them in control even if they are </a:t>
            </a:r>
            <a:r>
              <a:rPr lang="en-GB" sz="2400" dirty="0"/>
              <a:t>away from </a:t>
            </a:r>
            <a:r>
              <a:rPr lang="en-GB" sz="2400" dirty="0" smtClean="0"/>
              <a:t>home. </a:t>
            </a:r>
            <a:endParaRPr lang="en-GB" sz="2400" dirty="0"/>
          </a:p>
        </p:txBody>
      </p:sp>
      <p:sp>
        <p:nvSpPr>
          <p:cNvPr id="5" name="Rectangle 4"/>
          <p:cNvSpPr/>
          <p:nvPr/>
        </p:nvSpPr>
        <p:spPr>
          <a:xfrm>
            <a:off x="6079746" y="1124744"/>
            <a:ext cx="2524702" cy="4154984"/>
          </a:xfrm>
          <a:prstGeom prst="rect">
            <a:avLst/>
          </a:prstGeom>
        </p:spPr>
        <p:txBody>
          <a:bodyPr wrap="square">
            <a:spAutoFit/>
          </a:bodyPr>
          <a:lstStyle/>
          <a:p>
            <a:r>
              <a:rPr lang="en-GB" sz="2400" b="1" dirty="0">
                <a:solidFill>
                  <a:srgbClr val="3333CC"/>
                </a:solidFill>
              </a:rPr>
              <a:t>All of our tariffs include our </a:t>
            </a:r>
            <a:r>
              <a:rPr lang="en-GB" sz="2400" b="1" dirty="0" smtClean="0">
                <a:solidFill>
                  <a:srgbClr val="3333CC"/>
                </a:solidFill>
              </a:rPr>
              <a:t>“Rate</a:t>
            </a:r>
            <a:endParaRPr lang="en-GB" sz="2400" b="1" dirty="0">
              <a:solidFill>
                <a:srgbClr val="3333CC"/>
              </a:solidFill>
            </a:endParaRPr>
          </a:p>
          <a:p>
            <a:r>
              <a:rPr lang="en-GB" sz="2400" b="1" dirty="0">
                <a:solidFill>
                  <a:srgbClr val="3333CC"/>
                </a:solidFill>
              </a:rPr>
              <a:t>Rollover </a:t>
            </a:r>
            <a:r>
              <a:rPr lang="en-GB" sz="2400" b="1" dirty="0" smtClean="0">
                <a:solidFill>
                  <a:srgbClr val="3333CC"/>
                </a:solidFill>
              </a:rPr>
              <a:t>Promise” </a:t>
            </a:r>
            <a:r>
              <a:rPr lang="en-GB" sz="2400" b="1" dirty="0">
                <a:solidFill>
                  <a:srgbClr val="3333CC"/>
                </a:solidFill>
              </a:rPr>
              <a:t>which means that </a:t>
            </a:r>
            <a:r>
              <a:rPr lang="en-GB" sz="2400" b="1" dirty="0" smtClean="0">
                <a:solidFill>
                  <a:srgbClr val="3333CC"/>
                </a:solidFill>
              </a:rPr>
              <a:t>we will always </a:t>
            </a:r>
            <a:r>
              <a:rPr lang="en-GB" sz="2400" b="1" dirty="0">
                <a:solidFill>
                  <a:srgbClr val="3333CC"/>
                </a:solidFill>
              </a:rPr>
              <a:t>transfer </a:t>
            </a:r>
            <a:r>
              <a:rPr lang="en-GB" sz="2400" b="1" dirty="0" smtClean="0">
                <a:solidFill>
                  <a:srgbClr val="3333CC"/>
                </a:solidFill>
              </a:rPr>
              <a:t>customers  </a:t>
            </a:r>
            <a:r>
              <a:rPr lang="en-GB" sz="2400" b="1" dirty="0">
                <a:solidFill>
                  <a:srgbClr val="3333CC"/>
                </a:solidFill>
              </a:rPr>
              <a:t>to the cheapest comparable</a:t>
            </a:r>
          </a:p>
          <a:p>
            <a:r>
              <a:rPr lang="en-GB" sz="2400" b="1" dirty="0">
                <a:solidFill>
                  <a:srgbClr val="3333CC"/>
                </a:solidFill>
              </a:rPr>
              <a:t>deal </a:t>
            </a:r>
            <a:r>
              <a:rPr lang="en-GB" sz="2400" b="1" dirty="0" smtClean="0">
                <a:solidFill>
                  <a:srgbClr val="3333CC"/>
                </a:solidFill>
              </a:rPr>
              <a:t>as the </a:t>
            </a:r>
            <a:r>
              <a:rPr lang="en-GB" sz="2400" b="1" dirty="0">
                <a:solidFill>
                  <a:srgbClr val="3333CC"/>
                </a:solidFill>
              </a:rPr>
              <a:t>tariff expires.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068960"/>
            <a:ext cx="4176464" cy="256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9555" y="5949279"/>
            <a:ext cx="8442925" cy="461665"/>
          </a:xfrm>
          <a:prstGeom prst="rect">
            <a:avLst/>
          </a:prstGeom>
          <a:noFill/>
        </p:spPr>
        <p:txBody>
          <a:bodyPr wrap="square" rtlCol="0">
            <a:spAutoFit/>
          </a:bodyPr>
          <a:lstStyle/>
          <a:p>
            <a:r>
              <a:rPr lang="en-GB" sz="2400" dirty="0" smtClean="0"/>
              <a:t>“</a:t>
            </a:r>
            <a:r>
              <a:rPr lang="en-GB" sz="2400" i="1" dirty="0" smtClean="0"/>
              <a:t>Solving  the issues that can create fuel poverty for older persons</a:t>
            </a:r>
            <a:r>
              <a:rPr lang="en-GB" sz="2400" dirty="0" smtClean="0"/>
              <a:t>”</a:t>
            </a:r>
            <a:endParaRPr lang="en-GB" sz="2400" dirty="0"/>
          </a:p>
        </p:txBody>
      </p:sp>
    </p:spTree>
    <p:extLst>
      <p:ext uri="{BB962C8B-B14F-4D97-AF65-F5344CB8AC3E}">
        <p14:creationId xmlns:p14="http://schemas.microsoft.com/office/powerpoint/2010/main" val="38953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1017</Words>
  <Application>Microsoft Office PowerPoint</Application>
  <PresentationFormat>On-screen Show (4:3)</PresentationFormat>
  <Paragraphs>129</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Is part of  The ENGIE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us different?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Moya Jones</dc:creator>
  <cp:lastModifiedBy>Moya Jones</cp:lastModifiedBy>
  <cp:revision>35</cp:revision>
  <dcterms:created xsi:type="dcterms:W3CDTF">2017-11-22T16:33:30Z</dcterms:created>
  <dcterms:modified xsi:type="dcterms:W3CDTF">2018-03-23T08:15:45Z</dcterms:modified>
</cp:coreProperties>
</file>