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78" r:id="rId2"/>
    <p:sldId id="265" r:id="rId3"/>
    <p:sldId id="279" r:id="rId4"/>
    <p:sldId id="266" r:id="rId5"/>
    <p:sldId id="267" r:id="rId6"/>
    <p:sldId id="270" r:id="rId7"/>
    <p:sldId id="281" r:id="rId8"/>
    <p:sldId id="282" r:id="rId9"/>
    <p:sldId id="283" r:id="rId10"/>
    <p:sldId id="284" r:id="rId11"/>
    <p:sldId id="285" r:id="rId12"/>
  </p:sldIdLst>
  <p:sldSz cx="12192000" cy="6858000"/>
  <p:notesSz cx="9929813" cy="679926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82E86"/>
    <a:srgbClr val="421C5E"/>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5688" autoAdjust="0"/>
  </p:normalViewPr>
  <p:slideViewPr>
    <p:cSldViewPr snapToGrid="0">
      <p:cViewPr varScale="1">
        <p:scale>
          <a:sx n="109" d="100"/>
          <a:sy n="109" d="100"/>
        </p:scale>
        <p:origin x="672" y="102"/>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302996" cy="341322"/>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624498" y="0"/>
            <a:ext cx="4302996" cy="341322"/>
          </a:xfrm>
          <a:prstGeom prst="rect">
            <a:avLst/>
          </a:prstGeom>
        </p:spPr>
        <p:txBody>
          <a:bodyPr vert="horz" lIns="91440" tIns="45720" rIns="91440" bIns="45720" rtlCol="0"/>
          <a:lstStyle>
            <a:lvl1pPr algn="r">
              <a:defRPr sz="1200"/>
            </a:lvl1pPr>
          </a:lstStyle>
          <a:p>
            <a:fld id="{0521CD7E-C6D5-4238-8DDA-2A992E0A1927}" type="datetimeFigureOut">
              <a:rPr lang="en-GB" smtClean="0"/>
              <a:t>05/02/2018</a:t>
            </a:fld>
            <a:endParaRPr lang="en-GB"/>
          </a:p>
        </p:txBody>
      </p:sp>
      <p:sp>
        <p:nvSpPr>
          <p:cNvPr id="4" name="Slide Image Placeholder 3"/>
          <p:cNvSpPr>
            <a:spLocks noGrp="1" noRot="1" noChangeAspect="1"/>
          </p:cNvSpPr>
          <p:nvPr>
            <p:ph type="sldImg" idx="2"/>
          </p:nvPr>
        </p:nvSpPr>
        <p:spPr>
          <a:xfrm>
            <a:off x="2924175" y="849313"/>
            <a:ext cx="4081463" cy="22955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92286" y="3271908"/>
            <a:ext cx="7945242" cy="2677312"/>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457941"/>
            <a:ext cx="4302996" cy="341322"/>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624498" y="6457941"/>
            <a:ext cx="4302996" cy="341322"/>
          </a:xfrm>
          <a:prstGeom prst="rect">
            <a:avLst/>
          </a:prstGeom>
        </p:spPr>
        <p:txBody>
          <a:bodyPr vert="horz" lIns="91440" tIns="45720" rIns="91440" bIns="45720" rtlCol="0" anchor="b"/>
          <a:lstStyle>
            <a:lvl1pPr algn="r">
              <a:defRPr sz="1200"/>
            </a:lvl1pPr>
          </a:lstStyle>
          <a:p>
            <a:fld id="{537769E0-7996-4FEE-9FE6-909E682BBF49}" type="slidenum">
              <a:rPr lang="en-GB" smtClean="0"/>
              <a:t>‹#›</a:t>
            </a:fld>
            <a:endParaRPr lang="en-GB"/>
          </a:p>
        </p:txBody>
      </p:sp>
    </p:spTree>
    <p:extLst>
      <p:ext uri="{BB962C8B-B14F-4D97-AF65-F5344CB8AC3E}">
        <p14:creationId xmlns:p14="http://schemas.microsoft.com/office/powerpoint/2010/main" val="23931778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1</a:t>
            </a:fld>
            <a:endParaRPr lang="en-GB"/>
          </a:p>
        </p:txBody>
      </p:sp>
    </p:spTree>
    <p:extLst>
      <p:ext uri="{BB962C8B-B14F-4D97-AF65-F5344CB8AC3E}">
        <p14:creationId xmlns:p14="http://schemas.microsoft.com/office/powerpoint/2010/main" val="336897886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11</a:t>
            </a:fld>
            <a:endParaRPr lang="en-GB"/>
          </a:p>
        </p:txBody>
      </p:sp>
    </p:spTree>
    <p:extLst>
      <p:ext uri="{BB962C8B-B14F-4D97-AF65-F5344CB8AC3E}">
        <p14:creationId xmlns:p14="http://schemas.microsoft.com/office/powerpoint/2010/main" val="1924031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Housing need is about the number of homes needed in each area and nationally-demand is about who these homes are for.  What</a:t>
            </a:r>
            <a:r>
              <a:rPr lang="en-GB" baseline="0" dirty="0"/>
              <a:t> is the most pressing demand?  Is this for elderly, homelessness, the acute side of demand or is it about homes for low income families that are struggling to get on the housing market?  Its undoubtedly about both.  </a:t>
            </a:r>
            <a:endParaRPr lang="en-GB" dirty="0"/>
          </a:p>
        </p:txBody>
      </p:sp>
      <p:sp>
        <p:nvSpPr>
          <p:cNvPr id="4" name="Slide Number Placeholder 3"/>
          <p:cNvSpPr>
            <a:spLocks noGrp="1"/>
          </p:cNvSpPr>
          <p:nvPr>
            <p:ph type="sldNum" sz="quarter" idx="10"/>
          </p:nvPr>
        </p:nvSpPr>
        <p:spPr/>
        <p:txBody>
          <a:bodyPr/>
          <a:lstStyle/>
          <a:p>
            <a:fld id="{7B993904-0513-40F8-8570-F07FFF815BF5}" type="slidenum">
              <a:rPr lang="en-GB" smtClean="0"/>
              <a:t>2</a:t>
            </a:fld>
            <a:endParaRPr lang="en-GB"/>
          </a:p>
        </p:txBody>
      </p:sp>
    </p:spTree>
    <p:extLst>
      <p:ext uri="{BB962C8B-B14F-4D97-AF65-F5344CB8AC3E}">
        <p14:creationId xmlns:p14="http://schemas.microsoft.com/office/powerpoint/2010/main" val="4312903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Sharp end of housing need and serves to highlight that a growing number of people are struggling to cope.  </a:t>
            </a:r>
          </a:p>
        </p:txBody>
      </p:sp>
      <p:sp>
        <p:nvSpPr>
          <p:cNvPr id="4" name="Slide Number Placeholder 3"/>
          <p:cNvSpPr>
            <a:spLocks noGrp="1"/>
          </p:cNvSpPr>
          <p:nvPr>
            <p:ph type="sldNum" sz="quarter" idx="10"/>
          </p:nvPr>
        </p:nvSpPr>
        <p:spPr/>
        <p:txBody>
          <a:bodyPr/>
          <a:lstStyle/>
          <a:p>
            <a:fld id="{7B993904-0513-40F8-8570-F07FFF815BF5}" type="slidenum">
              <a:rPr lang="en-GB" smtClean="0"/>
              <a:t>4</a:t>
            </a:fld>
            <a:endParaRPr lang="en-GB"/>
          </a:p>
        </p:txBody>
      </p:sp>
    </p:spTree>
    <p:extLst>
      <p:ext uri="{BB962C8B-B14F-4D97-AF65-F5344CB8AC3E}">
        <p14:creationId xmlns:p14="http://schemas.microsoft.com/office/powerpoint/2010/main" val="283754108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72 per day and c26K annually in GM alone!</a:t>
            </a:r>
          </a:p>
        </p:txBody>
      </p:sp>
      <p:sp>
        <p:nvSpPr>
          <p:cNvPr id="4" name="Slide Number Placeholder 3"/>
          <p:cNvSpPr>
            <a:spLocks noGrp="1"/>
          </p:cNvSpPr>
          <p:nvPr>
            <p:ph type="sldNum" sz="quarter" idx="10"/>
          </p:nvPr>
        </p:nvSpPr>
        <p:spPr/>
        <p:txBody>
          <a:bodyPr/>
          <a:lstStyle/>
          <a:p>
            <a:fld id="{7B993904-0513-40F8-8570-F07FFF815BF5}" type="slidenum">
              <a:rPr lang="en-GB" smtClean="0"/>
              <a:t>5</a:t>
            </a:fld>
            <a:endParaRPr lang="en-GB"/>
          </a:p>
        </p:txBody>
      </p:sp>
    </p:spTree>
    <p:extLst>
      <p:ext uri="{BB962C8B-B14F-4D97-AF65-F5344CB8AC3E}">
        <p14:creationId xmlns:p14="http://schemas.microsoft.com/office/powerpoint/2010/main" val="23784483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6</a:t>
            </a:fld>
            <a:endParaRPr lang="en-GB"/>
          </a:p>
        </p:txBody>
      </p:sp>
    </p:spTree>
    <p:extLst>
      <p:ext uri="{BB962C8B-B14F-4D97-AF65-F5344CB8AC3E}">
        <p14:creationId xmlns:p14="http://schemas.microsoft.com/office/powerpoint/2010/main" val="192403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7</a:t>
            </a:fld>
            <a:endParaRPr lang="en-GB"/>
          </a:p>
        </p:txBody>
      </p:sp>
    </p:spTree>
    <p:extLst>
      <p:ext uri="{BB962C8B-B14F-4D97-AF65-F5344CB8AC3E}">
        <p14:creationId xmlns:p14="http://schemas.microsoft.com/office/powerpoint/2010/main" val="1924031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8</a:t>
            </a:fld>
            <a:endParaRPr lang="en-GB"/>
          </a:p>
        </p:txBody>
      </p:sp>
    </p:spTree>
    <p:extLst>
      <p:ext uri="{BB962C8B-B14F-4D97-AF65-F5344CB8AC3E}">
        <p14:creationId xmlns:p14="http://schemas.microsoft.com/office/powerpoint/2010/main" val="19240314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9</a:t>
            </a:fld>
            <a:endParaRPr lang="en-GB"/>
          </a:p>
        </p:txBody>
      </p:sp>
    </p:spTree>
    <p:extLst>
      <p:ext uri="{BB962C8B-B14F-4D97-AF65-F5344CB8AC3E}">
        <p14:creationId xmlns:p14="http://schemas.microsoft.com/office/powerpoint/2010/main" val="19240314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537769E0-7996-4FEE-9FE6-909E682BBF49}" type="slidenum">
              <a:rPr lang="en-GB" smtClean="0"/>
              <a:t>10</a:t>
            </a:fld>
            <a:endParaRPr lang="en-GB"/>
          </a:p>
        </p:txBody>
      </p:sp>
    </p:spTree>
    <p:extLst>
      <p:ext uri="{BB962C8B-B14F-4D97-AF65-F5344CB8AC3E}">
        <p14:creationId xmlns:p14="http://schemas.microsoft.com/office/powerpoint/2010/main" val="1924031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577822C-2272-45D7-B3D4-376C389DD404}" type="datetimeFigureOut">
              <a:rPr lang="en-GB" smtClean="0"/>
              <a:t>05/02/2018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2177553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77822C-2272-45D7-B3D4-376C389DD404}" type="datetimeFigureOut">
              <a:rPr lang="en-GB" smtClean="0"/>
              <a:t>05/02/2018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36264838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77822C-2272-45D7-B3D4-376C389DD404}" type="datetimeFigureOut">
              <a:rPr lang="en-GB" smtClean="0"/>
              <a:t>05/02/2018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1197783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577822C-2272-45D7-B3D4-376C389DD404}" type="datetimeFigureOut">
              <a:rPr lang="en-GB" smtClean="0"/>
              <a:t>05/02/2018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896002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577822C-2272-45D7-B3D4-376C389DD404}" type="datetimeFigureOut">
              <a:rPr lang="en-GB" smtClean="0"/>
              <a:t>05/02/2018</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21784982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577822C-2272-45D7-B3D4-376C389DD404}" type="datetimeFigureOut">
              <a:rPr lang="en-GB" smtClean="0"/>
              <a:t>05/02/2018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28266798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577822C-2272-45D7-B3D4-376C389DD404}" type="datetimeFigureOut">
              <a:rPr lang="en-GB" smtClean="0"/>
              <a:t>05/02/2018</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20696441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577822C-2272-45D7-B3D4-376C389DD404}" type="datetimeFigureOut">
              <a:rPr lang="en-GB" smtClean="0"/>
              <a:t>05/02/2018</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31698743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7822C-2272-45D7-B3D4-376C389DD404}" type="datetimeFigureOut">
              <a:rPr lang="en-GB" smtClean="0"/>
              <a:t>05/02/2018</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9247592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77822C-2272-45D7-B3D4-376C389DD404}" type="datetimeFigureOut">
              <a:rPr lang="en-GB" smtClean="0"/>
              <a:t>05/02/2018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1383916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A577822C-2272-45D7-B3D4-376C389DD404}" type="datetimeFigureOut">
              <a:rPr lang="en-GB" smtClean="0"/>
              <a:t>05/02/2018</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9ADDCC4-D5E9-4B21-A33A-23B9C3FAD9DF}" type="slidenum">
              <a:rPr lang="en-GB" smtClean="0"/>
              <a:t>‹#›</a:t>
            </a:fld>
            <a:endParaRPr lang="en-GB"/>
          </a:p>
        </p:txBody>
      </p:sp>
    </p:spTree>
    <p:extLst>
      <p:ext uri="{BB962C8B-B14F-4D97-AF65-F5344CB8AC3E}">
        <p14:creationId xmlns:p14="http://schemas.microsoft.com/office/powerpoint/2010/main" val="39603305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77822C-2272-45D7-B3D4-376C389DD404}" type="datetimeFigureOut">
              <a:rPr lang="en-GB" smtClean="0"/>
              <a:t>05/02/2018</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9ADDCC4-D5E9-4B21-A33A-23B9C3FAD9DF}" type="slidenum">
              <a:rPr lang="en-GB" smtClean="0"/>
              <a:t>‹#›</a:t>
            </a:fld>
            <a:endParaRPr lang="en-GB"/>
          </a:p>
        </p:txBody>
      </p:sp>
    </p:spTree>
    <p:extLst>
      <p:ext uri="{BB962C8B-B14F-4D97-AF65-F5344CB8AC3E}">
        <p14:creationId xmlns:p14="http://schemas.microsoft.com/office/powerpoint/2010/main" val="17285487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g"/></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9.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0.xml"/><Relationship Id="rId1" Type="http://schemas.openxmlformats.org/officeDocument/2006/relationships/slideLayout" Target="../slideLayouts/slideLayout6.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6.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6.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7.xml"/><Relationship Id="rId1" Type="http://schemas.openxmlformats.org/officeDocument/2006/relationships/slideLayout" Target="../slideLayouts/slideLayout4.xml"/><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8.xml"/><Relationship Id="rId1" Type="http://schemas.openxmlformats.org/officeDocument/2006/relationships/slideLayout" Target="../slideLayouts/slideLayout4.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930457" y="220251"/>
            <a:ext cx="1876352" cy="677694"/>
          </a:xfrm>
          <a:prstGeom prst="rect">
            <a:avLst/>
          </a:prstGeom>
        </p:spPr>
      </p:pic>
      <p:pic>
        <p:nvPicPr>
          <p:cNvPr id="5" name="Picture 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3421" y="5548981"/>
            <a:ext cx="11845158" cy="1138051"/>
          </a:xfrm>
          <a:prstGeom prst="rect">
            <a:avLst/>
          </a:prstGeom>
        </p:spPr>
      </p:pic>
      <p:sp>
        <p:nvSpPr>
          <p:cNvPr id="2" name="Title 1"/>
          <p:cNvSpPr>
            <a:spLocks noGrp="1"/>
          </p:cNvSpPr>
          <p:nvPr>
            <p:ph type="ctrTitle"/>
          </p:nvPr>
        </p:nvSpPr>
        <p:spPr/>
        <p:txBody>
          <a:bodyPr>
            <a:normAutofit/>
          </a:bodyPr>
          <a:lstStyle/>
          <a:p>
            <a:r>
              <a:rPr lang="en-GB" sz="3600" dirty="0">
                <a:latin typeface="Arial" panose="020B0604020202020204" pitchFamily="34" charset="0"/>
                <a:cs typeface="Arial" panose="020B0604020202020204" pitchFamily="34" charset="0"/>
              </a:rPr>
              <a:t>First Choice Homes Oldham-Health Initiatives</a:t>
            </a:r>
          </a:p>
        </p:txBody>
      </p:sp>
      <p:sp>
        <p:nvSpPr>
          <p:cNvPr id="3" name="Subtitle 2"/>
          <p:cNvSpPr>
            <a:spLocks noGrp="1"/>
          </p:cNvSpPr>
          <p:nvPr>
            <p:ph type="subTitle" idx="1"/>
          </p:nvPr>
        </p:nvSpPr>
        <p:spPr>
          <a:xfrm>
            <a:off x="1524000" y="3749040"/>
            <a:ext cx="9144000" cy="1623060"/>
          </a:xfrm>
        </p:spPr>
        <p:txBody>
          <a:bodyPr/>
          <a:lstStyle/>
          <a:p>
            <a:r>
              <a:rPr lang="en-GB" dirty="0">
                <a:latin typeface="Arial" panose="020B0604020202020204" pitchFamily="34" charset="0"/>
                <a:cs typeface="Arial" panose="020B0604020202020204" pitchFamily="34" charset="0"/>
              </a:rPr>
              <a:t>FEBRUARY 2018</a:t>
            </a:r>
          </a:p>
        </p:txBody>
      </p:sp>
    </p:spTree>
    <p:extLst>
      <p:ext uri="{BB962C8B-B14F-4D97-AF65-F5344CB8AC3E}">
        <p14:creationId xmlns:p14="http://schemas.microsoft.com/office/powerpoint/2010/main" val="29860320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120" y="153508"/>
            <a:ext cx="9464040" cy="1082675"/>
          </a:xfrm>
        </p:spPr>
        <p:txBody>
          <a:bodyPr>
            <a:normAutofit/>
          </a:bodyPr>
          <a:lstStyle/>
          <a:p>
            <a:r>
              <a:rPr lang="en-GB" sz="2400" dirty="0">
                <a:latin typeface="Arial" panose="020B0604020202020204" pitchFamily="34" charset="0"/>
                <a:cs typeface="Arial" panose="020B0604020202020204" pitchFamily="34" charset="0"/>
              </a:rPr>
              <a:t>FCHO Health Services-Healthy Homes</a:t>
            </a:r>
            <a:endParaRPr lang="en-GB" sz="2400" b="1" dirty="0">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845820" y="230568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50:50 funded with CCG</a:t>
            </a:r>
          </a:p>
          <a:p>
            <a:pPr marL="342900" indent="-342900"/>
            <a:r>
              <a:rPr lang="en-GB" sz="1800" dirty="0">
                <a:latin typeface="Arial" panose="020B0604020202020204" pitchFamily="34" charset="0"/>
                <a:cs typeface="Arial" panose="020B0604020202020204" pitchFamily="34" charset="0"/>
              </a:rPr>
              <a:t>Live October 2017</a:t>
            </a:r>
          </a:p>
          <a:p>
            <a:pPr marL="342900" indent="-342900"/>
            <a:r>
              <a:rPr lang="en-GB" sz="1800" dirty="0">
                <a:latin typeface="Arial" panose="020B0604020202020204" pitchFamily="34" charset="0"/>
                <a:cs typeface="Arial" panose="020B0604020202020204" pitchFamily="34" charset="0"/>
              </a:rPr>
              <a:t>Largest health service-5 key workers</a:t>
            </a:r>
          </a:p>
          <a:p>
            <a:pPr marL="342900" indent="-342900"/>
            <a:r>
              <a:rPr lang="en-GB" sz="1800" dirty="0">
                <a:latin typeface="Arial" panose="020B0604020202020204" pitchFamily="34" charset="0"/>
                <a:cs typeface="Arial" panose="020B0604020202020204" pitchFamily="34" charset="0"/>
              </a:rPr>
              <a:t>Community based prevention service</a:t>
            </a:r>
          </a:p>
          <a:p>
            <a:pPr marL="342900" indent="-342900"/>
            <a:r>
              <a:rPr lang="en-GB" sz="1800" dirty="0">
                <a:latin typeface="Arial" panose="020B0604020202020204" pitchFamily="34" charset="0"/>
                <a:cs typeface="Arial" panose="020B0604020202020204" pitchFamily="34" charset="0"/>
              </a:rPr>
              <a:t>Focus on over 75’s</a:t>
            </a:r>
          </a:p>
          <a:p>
            <a:pPr marL="342900" indent="-342900"/>
            <a:r>
              <a:rPr lang="en-GB" sz="1800" dirty="0">
                <a:latin typeface="Arial" panose="020B0604020202020204" pitchFamily="34" charset="0"/>
                <a:cs typeface="Arial" panose="020B0604020202020204" pitchFamily="34" charset="0"/>
              </a:rPr>
              <a:t>Working across tenure</a:t>
            </a:r>
          </a:p>
          <a:p>
            <a:pPr>
              <a:buFont typeface="Arial" panose="020B0604020202020204" pitchFamily="34" charset="0"/>
              <a:buChar char="•"/>
            </a:pPr>
            <a:r>
              <a:rPr lang="en-GB" sz="1800" dirty="0">
                <a:latin typeface="Arial" panose="020B0604020202020204" pitchFamily="34" charset="0"/>
                <a:cs typeface="Arial" panose="020B0604020202020204" pitchFamily="34" charset="0"/>
              </a:rPr>
              <a:t>140 Healthy Homes Visits completed </a:t>
            </a:r>
          </a:p>
        </p:txBody>
      </p:sp>
      <p:sp>
        <p:nvSpPr>
          <p:cNvPr id="3" name="Content Placeholder 2"/>
          <p:cNvSpPr>
            <a:spLocks noGrp="1"/>
          </p:cNvSpPr>
          <p:nvPr>
            <p:ph sz="half" idx="2"/>
          </p:nvPr>
        </p:nvSpPr>
        <p:spPr>
          <a:xfrm>
            <a:off x="6210300" y="232854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Focus and independence and safety in the home</a:t>
            </a:r>
          </a:p>
          <a:p>
            <a:pPr marL="342900" indent="-342900"/>
            <a:r>
              <a:rPr lang="en-GB" sz="1800" dirty="0">
                <a:latin typeface="Arial" panose="020B0604020202020204" pitchFamily="34" charset="0"/>
                <a:cs typeface="Arial" panose="020B0604020202020204" pitchFamily="34" charset="0"/>
              </a:rPr>
              <a:t>Strong links with wider health offer</a:t>
            </a:r>
          </a:p>
          <a:p>
            <a:pPr marL="342900" indent="-342900"/>
            <a:r>
              <a:rPr lang="en-GB" sz="1800" dirty="0">
                <a:latin typeface="Arial" panose="020B0604020202020204" pitchFamily="34" charset="0"/>
                <a:cs typeface="Arial" panose="020B0604020202020204" pitchFamily="34" charset="0"/>
              </a:rPr>
              <a:t>Partnership service with Social Care</a:t>
            </a:r>
          </a:p>
          <a:p>
            <a:pPr marL="342900" indent="-342900"/>
            <a:r>
              <a:rPr lang="en-GB" sz="1800" dirty="0">
                <a:latin typeface="Arial" panose="020B0604020202020204" pitchFamily="34" charset="0"/>
                <a:cs typeface="Arial" panose="020B0604020202020204" pitchFamily="34" charset="0"/>
              </a:rPr>
              <a:t>Home assessment and identification of needs</a:t>
            </a:r>
          </a:p>
          <a:p>
            <a:pPr marL="342900" indent="-342900"/>
            <a:r>
              <a:rPr lang="en-GB" sz="1800" dirty="0">
                <a:latin typeface="Arial" panose="020B0604020202020204" pitchFamily="34" charset="0"/>
                <a:cs typeface="Arial" panose="020B0604020202020204" pitchFamily="34" charset="0"/>
              </a:rPr>
              <a:t>Signposting to appropriate services</a:t>
            </a:r>
          </a:p>
          <a:p>
            <a:pPr marL="342900" indent="-342900"/>
            <a:r>
              <a:rPr lang="en-GB" sz="1800" dirty="0">
                <a:latin typeface="Arial" panose="020B0604020202020204" pitchFamily="34" charset="0"/>
                <a:cs typeface="Arial" panose="020B0604020202020204" pitchFamily="34" charset="0"/>
              </a:rPr>
              <a:t>Aim to reduce social isolation</a:t>
            </a:r>
          </a:p>
          <a:p>
            <a:endParaRPr lang="en-GB" sz="1800"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6429255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77240" y="2605405"/>
            <a:ext cx="10515600" cy="1325563"/>
          </a:xfrm>
        </p:spPr>
        <p:txBody>
          <a:bodyPr/>
          <a:lstStyle/>
          <a:p>
            <a:r>
              <a:rPr lang="en-GB" dirty="0"/>
              <a:t>                               </a:t>
            </a:r>
            <a:r>
              <a:rPr lang="en-GB" dirty="0">
                <a:latin typeface="Arial" panose="020B0604020202020204" pitchFamily="34" charset="0"/>
                <a:cs typeface="Arial" panose="020B0604020202020204" pitchFamily="34" charset="0"/>
              </a:rPr>
              <a:t>Questions</a:t>
            </a: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426485875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405" y="194272"/>
            <a:ext cx="10971460" cy="1142628"/>
          </a:xfrm>
        </p:spPr>
        <p:txBody>
          <a:bodyPr>
            <a:normAutofit/>
          </a:bodyPr>
          <a:lstStyle/>
          <a:p>
            <a:r>
              <a:rPr lang="en-GB" sz="2400" b="1" dirty="0">
                <a:latin typeface="Arial" panose="020B0604020202020204" pitchFamily="34" charset="0"/>
                <a:cs typeface="Arial" panose="020B0604020202020204" pitchFamily="34" charset="0"/>
              </a:rPr>
              <a:t> </a:t>
            </a:r>
            <a:r>
              <a:rPr lang="en-GB" sz="2400" dirty="0">
                <a:latin typeface="Arial" panose="020B0604020202020204" pitchFamily="34" charset="0"/>
                <a:cs typeface="Arial" panose="020B0604020202020204" pitchFamily="34" charset="0"/>
              </a:rPr>
              <a:t>FCHO Health Commitment-Why?</a:t>
            </a:r>
            <a:endParaRPr lang="en-GB" sz="2400" dirty="0">
              <a:solidFill>
                <a:srgbClr val="682E86"/>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382776" y="1768368"/>
            <a:ext cx="9726315" cy="4332361"/>
          </a:xfrm>
        </p:spPr>
        <p:txBody>
          <a:bodyPr>
            <a:noAutofit/>
          </a:bodyPr>
          <a:lstStyle/>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Care Act responsibilities</a:t>
            </a:r>
          </a:p>
          <a:p>
            <a:pPr lvl="0"/>
            <a:r>
              <a:rPr lang="en-GB" sz="1800" dirty="0">
                <a:latin typeface="Arial" panose="020B0604020202020204" pitchFamily="34" charset="0"/>
                <a:cs typeface="Arial" panose="020B0604020202020204" pitchFamily="34" charset="0"/>
              </a:rPr>
              <a:t>GMCA and GM Housing Providers Health &amp; Wellbeing pledges:</a:t>
            </a:r>
          </a:p>
          <a:p>
            <a:pPr lvl="1"/>
            <a:r>
              <a:rPr lang="en-GB" sz="1800" dirty="0">
                <a:latin typeface="Arial" panose="020B0604020202020204" pitchFamily="34" charset="0"/>
                <a:cs typeface="Arial" panose="020B0604020202020204" pitchFamily="34" charset="0"/>
              </a:rPr>
              <a:t>Delivering hospital discharge</a:t>
            </a:r>
          </a:p>
          <a:p>
            <a:pPr lvl="1"/>
            <a:r>
              <a:rPr lang="en-GB" sz="1800" dirty="0">
                <a:latin typeface="Arial" panose="020B0604020202020204" pitchFamily="34" charset="0"/>
                <a:cs typeface="Arial" panose="020B0604020202020204" pitchFamily="34" charset="0"/>
              </a:rPr>
              <a:t>Delivering preventative services</a:t>
            </a:r>
          </a:p>
          <a:p>
            <a:pPr lvl="1"/>
            <a:r>
              <a:rPr lang="en-GB" sz="1800" dirty="0">
                <a:latin typeface="Arial" panose="020B0604020202020204" pitchFamily="34" charset="0"/>
                <a:cs typeface="Arial" panose="020B0604020202020204" pitchFamily="34" charset="0"/>
              </a:rPr>
              <a:t>Better integrate health, care and housing</a:t>
            </a:r>
          </a:p>
          <a:p>
            <a:pPr marL="514350" indent="-457200"/>
            <a:r>
              <a:rPr lang="en-GB" sz="1800" dirty="0">
                <a:latin typeface="Arial" panose="020B0604020202020204" pitchFamily="34" charset="0"/>
                <a:cs typeface="Arial" panose="020B0604020202020204" pitchFamily="34" charset="0"/>
              </a:rPr>
              <a:t>Oldham Locality Plan</a:t>
            </a:r>
          </a:p>
          <a:p>
            <a:pPr marL="514350" indent="-457200"/>
            <a:r>
              <a:rPr lang="en-GB" sz="1800" dirty="0">
                <a:latin typeface="Arial" panose="020B0604020202020204" pitchFamily="34" charset="0"/>
                <a:cs typeface="Arial" panose="020B0604020202020204" pitchFamily="34" charset="0"/>
              </a:rPr>
              <a:t>FCHO strategic objective</a:t>
            </a:r>
          </a:p>
          <a:p>
            <a:pPr marL="514350" indent="-457200"/>
            <a:r>
              <a:rPr lang="en-GB" sz="1800" dirty="0">
                <a:latin typeface="Arial" panose="020B0604020202020204" pitchFamily="34" charset="0"/>
                <a:cs typeface="Arial" panose="020B0604020202020204" pitchFamily="34" charset="0"/>
              </a:rPr>
              <a:t>The right thing to do</a:t>
            </a:r>
          </a:p>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endParaRPr lang="en-GB" sz="1800" dirty="0">
              <a:solidFill>
                <a:schemeClr val="tx1">
                  <a:lumMod val="95000"/>
                  <a:lumOff val="5000"/>
                </a:schemeClr>
              </a:solidFill>
              <a:latin typeface="Arial" panose="020B0604020202020204" pitchFamily="34" charset="0"/>
              <a:cs typeface="Arial" panose="020B0604020202020204" pitchFamily="34" charset="0"/>
            </a:endParaRPr>
          </a:p>
          <a:p>
            <a:pPr marL="0" indent="0">
              <a:buNone/>
            </a:pPr>
            <a:endParaRPr lang="en-GB" sz="1800" dirty="0">
              <a:solidFill>
                <a:schemeClr val="tx1">
                  <a:lumMod val="95000"/>
                  <a:lumOff val="5000"/>
                </a:schemeClr>
              </a:solidFill>
              <a:latin typeface="Arial" panose="020B0604020202020204" pitchFamily="34" charset="0"/>
              <a:cs typeface="Arial" panose="020B0604020202020204" pitchFamily="34" charset="0"/>
            </a:endParaRPr>
          </a:p>
          <a:p>
            <a:pPr marL="382442" lvl="1" indent="0">
              <a:buNone/>
            </a:pPr>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sz="1800" b="1" i="1" dirty="0">
              <a:latin typeface="Arial" panose="020B0604020202020204" pitchFamily="34" charset="0"/>
              <a:cs typeface="Arial" panose="020B0604020202020204" pitchFamily="34" charset="0"/>
            </a:endParaRPr>
          </a:p>
          <a:p>
            <a:pPr marL="0" indent="0">
              <a:buNone/>
            </a:pPr>
            <a:r>
              <a:rPr lang="en-GB" sz="1800" dirty="0">
                <a:latin typeface="Arial" panose="020B0604020202020204" pitchFamily="34" charset="0"/>
                <a:cs typeface="Arial" panose="020B0604020202020204" pitchFamily="34" charset="0"/>
              </a:rPr>
              <a:t> </a:t>
            </a:r>
          </a:p>
          <a:p>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5" name="Group 4"/>
          <p:cNvGrpSpPr/>
          <p:nvPr/>
        </p:nvGrpSpPr>
        <p:grpSpPr>
          <a:xfrm>
            <a:off x="279790" y="279688"/>
            <a:ext cx="872358" cy="830317"/>
            <a:chOff x="720629" y="607928"/>
            <a:chExt cx="872358" cy="830317"/>
          </a:xfrm>
          <a:solidFill>
            <a:srgbClr val="682E86"/>
          </a:solidFill>
        </p:grpSpPr>
        <p:sp>
          <p:nvSpPr>
            <p:cNvPr id="6" name="Oval 5"/>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8" name="Straight Connector 7"/>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8633715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1180" y="380365"/>
            <a:ext cx="10523220" cy="1325563"/>
          </a:xfrm>
        </p:spPr>
        <p:txBody>
          <a:bodyPr>
            <a:normAutofit/>
          </a:bodyPr>
          <a:lstStyle/>
          <a:p>
            <a:r>
              <a:rPr lang="en-GB" sz="2400" dirty="0">
                <a:latin typeface="Arial" panose="020B0604020202020204" pitchFamily="34" charset="0"/>
                <a:cs typeface="Arial" panose="020B0604020202020204" pitchFamily="34" charset="0"/>
              </a:rPr>
              <a:t>Hospital 2 Home</a:t>
            </a:r>
          </a:p>
        </p:txBody>
      </p:sp>
      <p:sp>
        <p:nvSpPr>
          <p:cNvPr id="3" name="Content Placeholder 2"/>
          <p:cNvSpPr>
            <a:spLocks noGrp="1"/>
          </p:cNvSpPr>
          <p:nvPr>
            <p:ph idx="1"/>
          </p:nvPr>
        </p:nvSpPr>
        <p:spPr>
          <a:xfrm>
            <a:off x="1409192" y="2145665"/>
            <a:ext cx="8207248" cy="4351338"/>
          </a:xfrm>
        </p:spPr>
        <p:txBody>
          <a:bodyPr>
            <a:normAutofit/>
          </a:bodyPr>
          <a:lstStyle/>
          <a:p>
            <a:pPr marL="342900" indent="-342900"/>
            <a:r>
              <a:rPr lang="en-GB" sz="1800" dirty="0">
                <a:latin typeface="Arial" panose="020B0604020202020204" pitchFamily="34" charset="0"/>
                <a:cs typeface="Arial" panose="020B0604020202020204" pitchFamily="34" charset="0"/>
              </a:rPr>
              <a:t>To support the timely discharge of patients unable to return home because of unresolved housing needs</a:t>
            </a:r>
          </a:p>
          <a:p>
            <a:pPr marL="342900" indent="-342900"/>
            <a:endParaRPr lang="en-GB" sz="1800" dirty="0">
              <a:latin typeface="Arial" panose="020B0604020202020204" pitchFamily="34" charset="0"/>
              <a:cs typeface="Arial" panose="020B0604020202020204" pitchFamily="34" charset="0"/>
            </a:endParaRPr>
          </a:p>
          <a:p>
            <a:pPr marL="342900" indent="-342900"/>
            <a:r>
              <a:rPr lang="en-GB" sz="1800" dirty="0">
                <a:latin typeface="Arial" panose="020B0604020202020204" pitchFamily="34" charset="0"/>
                <a:cs typeface="Arial" panose="020B0604020202020204" pitchFamily="34" charset="0"/>
              </a:rPr>
              <a:t>To provide expert integrated advice and support to existing hospital staff dealing with housing related delays to discharge</a:t>
            </a:r>
          </a:p>
          <a:p>
            <a:pPr marL="342900" indent="-342900"/>
            <a:endParaRPr lang="en-GB" sz="1800" dirty="0">
              <a:latin typeface="Arial" panose="020B0604020202020204" pitchFamily="34" charset="0"/>
              <a:cs typeface="Arial" panose="020B0604020202020204" pitchFamily="34" charset="0"/>
            </a:endParaRPr>
          </a:p>
          <a:p>
            <a:pPr marL="342900" indent="-342900"/>
            <a:r>
              <a:rPr lang="en-GB" sz="1800" dirty="0">
                <a:latin typeface="Arial" panose="020B0604020202020204" pitchFamily="34" charset="0"/>
                <a:cs typeface="Arial" panose="020B0604020202020204" pitchFamily="34" charset="0"/>
              </a:rPr>
              <a:t>To effectively signpost patients to the right services where appropriate or case manage the resolution of that patient’s housing issues</a:t>
            </a:r>
          </a:p>
          <a:p>
            <a:pPr marL="0" indent="0">
              <a:buFontTx/>
              <a:buNone/>
              <a:defRPr/>
            </a:pPr>
            <a:endParaRPr lang="en-GB" dirty="0">
              <a:solidFill>
                <a:schemeClr val="tx1">
                  <a:lumMod val="95000"/>
                  <a:lumOff val="5000"/>
                </a:schemeClr>
              </a:solidFill>
            </a:endParaRPr>
          </a:p>
        </p:txBody>
      </p:sp>
      <p:grpSp>
        <p:nvGrpSpPr>
          <p:cNvPr id="4" name="Group 3"/>
          <p:cNvGrpSpPr/>
          <p:nvPr/>
        </p:nvGrpSpPr>
        <p:grpSpPr>
          <a:xfrm>
            <a:off x="335618" y="495002"/>
            <a:ext cx="872358" cy="830317"/>
            <a:chOff x="720629" y="607928"/>
            <a:chExt cx="872358" cy="830317"/>
          </a:xfrm>
          <a:solidFill>
            <a:srgbClr val="682E86"/>
          </a:solidFill>
        </p:grpSpPr>
        <p:sp>
          <p:nvSpPr>
            <p:cNvPr id="5" name="Oval 4"/>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6" name="Picture 5"/>
            <p:cNvPicPr>
              <a:picLocks noChangeAspect="1"/>
            </p:cNvPicPr>
            <p:nvPr/>
          </p:nvPicPr>
          <p:blipFill>
            <a:blip r:embed="rId2">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cxnSp>
        <p:nvCxnSpPr>
          <p:cNvPr id="8" name="Straight Connector 7"/>
          <p:cNvCxnSpPr/>
          <p:nvPr/>
        </p:nvCxnSpPr>
        <p:spPr>
          <a:xfrm>
            <a:off x="1409192" y="648551"/>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9048887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13405" y="32063"/>
            <a:ext cx="10515600" cy="1325563"/>
          </a:xfrm>
        </p:spPr>
        <p:txBody>
          <a:bodyPr>
            <a:normAutofit/>
          </a:bodyPr>
          <a:lstStyle/>
          <a:p>
            <a:r>
              <a:rPr lang="en-GB" sz="2400" dirty="0">
                <a:latin typeface="Arial" panose="020B0604020202020204" pitchFamily="34" charset="0"/>
                <a:cs typeface="Arial" panose="020B0604020202020204" pitchFamily="34" charset="0"/>
              </a:rPr>
              <a:t>The Discharge Service</a:t>
            </a:r>
            <a:r>
              <a:rPr lang="en-GB" sz="2400" b="1" dirty="0">
                <a:solidFill>
                  <a:srgbClr val="682E86"/>
                </a:solidFill>
                <a:latin typeface="Arial" panose="020B0604020202020204" pitchFamily="34" charset="0"/>
                <a:cs typeface="Arial" panose="020B0604020202020204" pitchFamily="34" charset="0"/>
              </a:rPr>
              <a:t> </a:t>
            </a:r>
          </a:p>
        </p:txBody>
      </p:sp>
      <p:sp>
        <p:nvSpPr>
          <p:cNvPr id="3" name="Content Placeholder 2"/>
          <p:cNvSpPr>
            <a:spLocks noGrp="1"/>
          </p:cNvSpPr>
          <p:nvPr>
            <p:ph idx="1"/>
          </p:nvPr>
        </p:nvSpPr>
        <p:spPr>
          <a:xfrm>
            <a:off x="1322903" y="1882912"/>
            <a:ext cx="8010010" cy="4975088"/>
          </a:xfrm>
        </p:spPr>
        <p:txBody>
          <a:bodyPr/>
          <a:lstStyle/>
          <a:p>
            <a:pPr marL="457200" indent="-457200"/>
            <a:endParaRPr lang="en-GB" sz="1800" dirty="0">
              <a:latin typeface="Arial" panose="020B0604020202020204" pitchFamily="34" charset="0"/>
              <a:cs typeface="Arial" panose="020B0604020202020204" pitchFamily="34" charset="0"/>
            </a:endParaRPr>
          </a:p>
          <a:p>
            <a:pPr marL="457200" indent="-457200"/>
            <a:r>
              <a:rPr lang="en-GB" sz="1800" dirty="0">
                <a:latin typeface="Arial" panose="020B0604020202020204" pitchFamily="34" charset="0"/>
                <a:cs typeface="Arial" panose="020B0604020202020204" pitchFamily="34" charset="0"/>
              </a:rPr>
              <a:t>18 month pilot-commenced April 2016</a:t>
            </a:r>
          </a:p>
          <a:p>
            <a:pPr marL="457200" indent="-457200"/>
            <a:r>
              <a:rPr lang="en-GB" sz="1800" dirty="0">
                <a:latin typeface="Arial" panose="020B0604020202020204" pitchFamily="34" charset="0"/>
                <a:cs typeface="Arial" panose="020B0604020202020204" pitchFamily="34" charset="0"/>
              </a:rPr>
              <a:t>Pilot 100% FCHO funded and resourced</a:t>
            </a:r>
          </a:p>
          <a:p>
            <a:pPr marL="457200" indent="-457200"/>
            <a:r>
              <a:rPr lang="en-GB" sz="1800" dirty="0">
                <a:latin typeface="Arial" panose="020B0604020202020204" pitchFamily="34" charset="0"/>
                <a:cs typeface="Arial" panose="020B0604020202020204" pitchFamily="34" charset="0"/>
              </a:rPr>
              <a:t>CCG funding from September 2017 &amp; project extended</a:t>
            </a:r>
          </a:p>
          <a:p>
            <a:pPr marL="457200" indent="-457200"/>
            <a:r>
              <a:rPr lang="en-GB" sz="1800" dirty="0">
                <a:latin typeface="Arial" panose="020B0604020202020204" pitchFamily="34" charset="0"/>
                <a:cs typeface="Arial" panose="020B0604020202020204" pitchFamily="34" charset="0"/>
              </a:rPr>
              <a:t>Co-location-Royal Oldham Hospital (PAT) &amp; FCHO</a:t>
            </a:r>
          </a:p>
          <a:p>
            <a:pPr marL="457200" indent="-457200"/>
            <a:r>
              <a:rPr lang="en-GB" sz="1800" dirty="0">
                <a:latin typeface="Arial" panose="020B0604020202020204" pitchFamily="34" charset="0"/>
                <a:cs typeface="Arial" panose="020B0604020202020204" pitchFamily="34" charset="0"/>
              </a:rPr>
              <a:t>Part of Integrated Discharge Team</a:t>
            </a:r>
          </a:p>
          <a:p>
            <a:pPr marL="457200" indent="-457200"/>
            <a:r>
              <a:rPr lang="en-GB" sz="1800" dirty="0">
                <a:latin typeface="Arial" panose="020B0604020202020204" pitchFamily="34" charset="0"/>
                <a:cs typeface="Arial" panose="020B0604020202020204" pitchFamily="34" charset="0"/>
              </a:rPr>
              <a:t>Managed by Discharge Co-Ordinator (PCFT)</a:t>
            </a:r>
          </a:p>
          <a:p>
            <a:pPr marL="457200" indent="-457200"/>
            <a:r>
              <a:rPr lang="en-GB" sz="1800" dirty="0">
                <a:latin typeface="Arial" panose="020B0604020202020204" pitchFamily="34" charset="0"/>
                <a:cs typeface="Arial" panose="020B0604020202020204" pitchFamily="34" charset="0"/>
              </a:rPr>
              <a:t>Led and co-ordinated by Oldham Council</a:t>
            </a:r>
          </a:p>
          <a:p>
            <a:endParaRPr lang="en-GB" dirty="0"/>
          </a:p>
        </p:txBody>
      </p:sp>
      <p:pic>
        <p:nvPicPr>
          <p:cNvPr id="4" name="Picture 3"/>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5" name="Group 4"/>
          <p:cNvGrpSpPr/>
          <p:nvPr/>
        </p:nvGrpSpPr>
        <p:grpSpPr>
          <a:xfrm>
            <a:off x="279790" y="279688"/>
            <a:ext cx="872358" cy="830317"/>
            <a:chOff x="720629" y="607928"/>
            <a:chExt cx="872358" cy="830317"/>
          </a:xfrm>
          <a:solidFill>
            <a:srgbClr val="682E86"/>
          </a:solidFill>
        </p:grpSpPr>
        <p:sp>
          <p:nvSpPr>
            <p:cNvPr id="6" name="Oval 5"/>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7" name="Picture 6"/>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8" name="Straight Connector 7"/>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pic>
        <p:nvPicPr>
          <p:cNvPr id="1026" name="Picture 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4393" y="3211887"/>
            <a:ext cx="1390650" cy="1231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 name="Picture 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800023" y="1590043"/>
            <a:ext cx="1816100" cy="3600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778942" y="5209540"/>
            <a:ext cx="4097337" cy="530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795340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2063"/>
            <a:ext cx="10515600" cy="1325563"/>
          </a:xfrm>
        </p:spPr>
        <p:txBody>
          <a:bodyPr>
            <a:normAutofit/>
          </a:bodyPr>
          <a:lstStyle/>
          <a:p>
            <a:r>
              <a:rPr lang="en-GB" sz="2400" dirty="0">
                <a:latin typeface="Arial" panose="020B0604020202020204" pitchFamily="34" charset="0"/>
                <a:cs typeface="Arial" panose="020B0604020202020204" pitchFamily="34" charset="0"/>
              </a:rPr>
              <a:t>The Discharge Service</a:t>
            </a:r>
            <a:endParaRPr lang="en-GB" sz="2400" dirty="0">
              <a:solidFill>
                <a:srgbClr val="682E86"/>
              </a:solidFill>
              <a:latin typeface="Arial" panose="020B0604020202020204" pitchFamily="34" charset="0"/>
              <a:cs typeface="Arial" panose="020B0604020202020204" pitchFamily="34" charset="0"/>
            </a:endParaRPr>
          </a:p>
        </p:txBody>
      </p:sp>
      <p:pic>
        <p:nvPicPr>
          <p:cNvPr id="6" name="Picture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
        <p:nvSpPr>
          <p:cNvPr id="3" name="Content Placeholder 2"/>
          <p:cNvSpPr>
            <a:spLocks noGrp="1"/>
          </p:cNvSpPr>
          <p:nvPr>
            <p:ph idx="1"/>
          </p:nvPr>
        </p:nvSpPr>
        <p:spPr>
          <a:xfrm>
            <a:off x="1325880" y="1833245"/>
            <a:ext cx="8785860" cy="4351338"/>
          </a:xfrm>
        </p:spPr>
        <p:txBody>
          <a:bodyPr>
            <a:normAutofit/>
          </a:bodyPr>
          <a:lstStyle/>
          <a:p>
            <a:pPr marL="457200" indent="-457200"/>
            <a:r>
              <a:rPr lang="en-GB" sz="1800" dirty="0">
                <a:latin typeface="Arial" panose="020B0604020202020204" pitchFamily="34" charset="0"/>
                <a:cs typeface="Arial" panose="020B0604020202020204" pitchFamily="34" charset="0"/>
              </a:rPr>
              <a:t>Patient assessment and discharge plans</a:t>
            </a:r>
          </a:p>
          <a:p>
            <a:pPr marL="457200" indent="-457200"/>
            <a:r>
              <a:rPr lang="en-GB" sz="1800" dirty="0">
                <a:latin typeface="Arial" panose="020B0604020202020204" pitchFamily="34" charset="0"/>
                <a:cs typeface="Arial" panose="020B0604020202020204" pitchFamily="34" charset="0"/>
              </a:rPr>
              <a:t>Ward rounds</a:t>
            </a:r>
          </a:p>
          <a:p>
            <a:pPr marL="457200" indent="-457200"/>
            <a:r>
              <a:rPr lang="en-GB" sz="1800" dirty="0">
                <a:latin typeface="Arial" panose="020B0604020202020204" pitchFamily="34" charset="0"/>
                <a:cs typeface="Arial" panose="020B0604020202020204" pitchFamily="34" charset="0"/>
              </a:rPr>
              <a:t>Single point of contact for housing</a:t>
            </a:r>
          </a:p>
          <a:p>
            <a:pPr marL="457200" indent="-457200"/>
            <a:r>
              <a:rPr lang="en-GB" sz="1800" dirty="0">
                <a:latin typeface="Arial" panose="020B0604020202020204" pitchFamily="34" charset="0"/>
                <a:cs typeface="Arial" panose="020B0604020202020204" pitchFamily="34" charset="0"/>
              </a:rPr>
              <a:t>Assessment asap following admission</a:t>
            </a:r>
          </a:p>
          <a:p>
            <a:pPr marL="457200" indent="-457200"/>
            <a:r>
              <a:rPr lang="en-GB" sz="1800" dirty="0">
                <a:latin typeface="Arial" panose="020B0604020202020204" pitchFamily="34" charset="0"/>
                <a:cs typeface="Arial" panose="020B0604020202020204" pitchFamily="34" charset="0"/>
              </a:rPr>
              <a:t>‘Commission’ FCHO and other services</a:t>
            </a:r>
          </a:p>
          <a:p>
            <a:pPr marL="457200" indent="-457200"/>
            <a:r>
              <a:rPr lang="en-GB" sz="1800" dirty="0">
                <a:latin typeface="Arial" panose="020B0604020202020204" pitchFamily="34" charset="0"/>
                <a:cs typeface="Arial" panose="020B0604020202020204" pitchFamily="34" charset="0"/>
              </a:rPr>
              <a:t>Support with a range of issues e.g. homelessness &amp; rehousing</a:t>
            </a:r>
          </a:p>
          <a:p>
            <a:pPr marL="457200" indent="-457200"/>
            <a:r>
              <a:rPr lang="en-GB" sz="1800" dirty="0">
                <a:latin typeface="Arial" panose="020B0604020202020204" pitchFamily="34" charset="0"/>
                <a:cs typeface="Arial" panose="020B0604020202020204" pitchFamily="34" charset="0"/>
              </a:rPr>
              <a:t>Co-ordinate and liaise with other key discharge services e.g. support and care</a:t>
            </a:r>
          </a:p>
          <a:p>
            <a:pPr marL="457200" indent="-457200"/>
            <a:r>
              <a:rPr lang="en-GB" sz="1800" dirty="0">
                <a:latin typeface="Arial" panose="020B0604020202020204" pitchFamily="34" charset="0"/>
                <a:cs typeface="Arial" panose="020B0604020202020204" pitchFamily="34" charset="0"/>
              </a:rPr>
              <a:t>Strong links with community based health settings</a:t>
            </a:r>
          </a:p>
          <a:p>
            <a:pPr marL="457200" indent="-457200"/>
            <a:r>
              <a:rPr lang="en-GB" sz="1800" dirty="0">
                <a:latin typeface="Arial" panose="020B0604020202020204" pitchFamily="34" charset="0"/>
                <a:cs typeface="Arial" panose="020B0604020202020204" pitchFamily="34" charset="0"/>
              </a:rPr>
              <a:t>Link to families and support networks</a:t>
            </a:r>
          </a:p>
          <a:p>
            <a:endParaRPr lang="en-GB" dirty="0"/>
          </a:p>
        </p:txBody>
      </p:sp>
    </p:spTree>
    <p:extLst>
      <p:ext uri="{BB962C8B-B14F-4D97-AF65-F5344CB8AC3E}">
        <p14:creationId xmlns:p14="http://schemas.microsoft.com/office/powerpoint/2010/main" val="13431630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1617428" y="1866467"/>
            <a:ext cx="8448592" cy="4351338"/>
          </a:xfrm>
        </p:spPr>
        <p:txBody>
          <a:bodyPr>
            <a:normAutofit/>
          </a:bodyPr>
          <a:lstStyle/>
          <a:p>
            <a:pPr marL="342900" indent="-342900"/>
            <a:r>
              <a:rPr lang="en-GB" sz="1800" dirty="0">
                <a:latin typeface="Arial" panose="020B0604020202020204" pitchFamily="34" charset="0"/>
                <a:cs typeface="Arial" panose="020B0604020202020204" pitchFamily="34" charset="0"/>
              </a:rPr>
              <a:t>147 discharge cases supported</a:t>
            </a:r>
          </a:p>
          <a:p>
            <a:pPr marL="342900" indent="-342900"/>
            <a:r>
              <a:rPr lang="en-GB" sz="1800" dirty="0">
                <a:latin typeface="Arial" panose="020B0604020202020204" pitchFamily="34" charset="0"/>
                <a:cs typeface="Arial" panose="020B0604020202020204" pitchFamily="34" charset="0"/>
              </a:rPr>
              <a:t>27 rehoused to prevent delayed discharge </a:t>
            </a:r>
          </a:p>
          <a:p>
            <a:pPr marL="342900" indent="-342900"/>
            <a:r>
              <a:rPr lang="en-GB" sz="1800" dirty="0">
                <a:latin typeface="Arial" panose="020B0604020202020204" pitchFamily="34" charset="0"/>
                <a:cs typeface="Arial" panose="020B0604020202020204" pitchFamily="34" charset="0"/>
              </a:rPr>
              <a:t>60% from social housing providers</a:t>
            </a:r>
          </a:p>
          <a:p>
            <a:pPr marL="342900" indent="-342900"/>
            <a:r>
              <a:rPr lang="en-GB" sz="1800" dirty="0">
                <a:latin typeface="Arial" panose="020B0604020202020204" pitchFamily="34" charset="0"/>
                <a:cs typeface="Arial" panose="020B0604020202020204" pitchFamily="34" charset="0"/>
              </a:rPr>
              <a:t>40% private sector/owner occupiers</a:t>
            </a:r>
          </a:p>
          <a:p>
            <a:pPr marL="342900" indent="-342900"/>
            <a:r>
              <a:rPr lang="en-GB" sz="1800" dirty="0">
                <a:latin typeface="Arial" panose="020B0604020202020204" pitchFamily="34" charset="0"/>
                <a:cs typeface="Arial" panose="020B0604020202020204" pitchFamily="34" charset="0"/>
              </a:rPr>
              <a:t>Now includes care home discharges</a:t>
            </a:r>
          </a:p>
          <a:p>
            <a:pPr marL="342900" indent="-342900"/>
            <a:r>
              <a:rPr lang="en-GB" sz="1800" dirty="0">
                <a:latin typeface="Arial" panose="020B0604020202020204" pitchFamily="34" charset="0"/>
                <a:cs typeface="Arial" panose="020B0604020202020204" pitchFamily="34" charset="0"/>
              </a:rPr>
              <a:t>Savings estimated at £298 per night in hospital</a:t>
            </a:r>
          </a:p>
          <a:p>
            <a:pPr marL="342900" indent="-342900"/>
            <a:r>
              <a:rPr lang="en-GB" sz="1800" dirty="0">
                <a:latin typeface="Arial" panose="020B0604020202020204" pitchFamily="34" charset="0"/>
                <a:cs typeface="Arial" panose="020B0604020202020204" pitchFamily="34" charset="0"/>
              </a:rPr>
              <a:t>Savings estimated at £143 per night in care home</a:t>
            </a:r>
          </a:p>
          <a:p>
            <a:pPr>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676400" y="0"/>
            <a:ext cx="10515600" cy="1325563"/>
          </a:xfrm>
        </p:spPr>
        <p:txBody>
          <a:bodyPr>
            <a:normAutofit/>
          </a:bodyPr>
          <a:lstStyle/>
          <a:p>
            <a:r>
              <a:rPr lang="en-GB" sz="2400" dirty="0">
                <a:latin typeface="Arial" panose="020B0604020202020204" pitchFamily="34" charset="0"/>
                <a:cs typeface="Arial" panose="020B0604020202020204" pitchFamily="34" charset="0"/>
              </a:rPr>
              <a:t>Outcomes</a:t>
            </a:r>
            <a:endParaRPr lang="en-GB" sz="2400" b="1"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0119274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22120" y="347293"/>
            <a:ext cx="9151620" cy="795309"/>
          </a:xfrm>
        </p:spPr>
        <p:txBody>
          <a:bodyPr>
            <a:normAutofit/>
          </a:bodyPr>
          <a:lstStyle/>
          <a:p>
            <a:r>
              <a:rPr lang="en-GB" sz="2400" dirty="0">
                <a:latin typeface="Arial" panose="020B0604020202020204" pitchFamily="34" charset="0"/>
                <a:cs typeface="Arial" panose="020B0604020202020204" pitchFamily="34" charset="0"/>
              </a:rPr>
              <a:t>FCHO Health Services-HOOP</a:t>
            </a:r>
            <a:endParaRPr lang="en-GB" sz="2400" b="1" dirty="0">
              <a:solidFill>
                <a:srgbClr val="682E86"/>
              </a:solidFill>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929640" y="206184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Housing Options for Older People</a:t>
            </a:r>
          </a:p>
          <a:p>
            <a:pPr marL="342900" indent="-342900"/>
            <a:r>
              <a:rPr lang="en-GB" sz="1800" dirty="0">
                <a:latin typeface="Arial" panose="020B0604020202020204" pitchFamily="34" charset="0"/>
                <a:cs typeface="Arial" panose="020B0604020202020204" pitchFamily="34" charset="0"/>
              </a:rPr>
              <a:t>50:50 funding with CCG since April 2017</a:t>
            </a:r>
          </a:p>
          <a:p>
            <a:pPr marL="342900" indent="-342900"/>
            <a:r>
              <a:rPr lang="en-GB" sz="1800" dirty="0">
                <a:latin typeface="Arial" panose="020B0604020202020204" pitchFamily="34" charset="0"/>
                <a:cs typeface="Arial" panose="020B0604020202020204" pitchFamily="34" charset="0"/>
              </a:rPr>
              <a:t>Support for all tenures</a:t>
            </a:r>
          </a:p>
          <a:p>
            <a:pPr marL="342900" indent="-342900"/>
            <a:r>
              <a:rPr lang="en-GB" sz="1800" dirty="0">
                <a:latin typeface="Arial" panose="020B0604020202020204" pitchFamily="34" charset="0"/>
                <a:cs typeface="Arial" panose="020B0604020202020204" pitchFamily="34" charset="0"/>
              </a:rPr>
              <a:t>Aimed at over 60’s</a:t>
            </a:r>
          </a:p>
          <a:p>
            <a:pPr marL="342900" indent="-342900"/>
            <a:r>
              <a:rPr lang="en-GB" sz="1800" dirty="0">
                <a:latin typeface="Arial" panose="020B0604020202020204" pitchFamily="34" charset="0"/>
                <a:cs typeface="Arial" panose="020B0604020202020204" pitchFamily="34" charset="0"/>
              </a:rPr>
              <a:t>Community based</a:t>
            </a:r>
          </a:p>
          <a:p>
            <a:pPr marL="342900" indent="-342900"/>
            <a:r>
              <a:rPr lang="en-GB" sz="1800" dirty="0">
                <a:latin typeface="Arial" panose="020B0604020202020204" pitchFamily="34" charset="0"/>
                <a:cs typeface="Arial" panose="020B0604020202020204" pitchFamily="34" charset="0"/>
              </a:rPr>
              <a:t>Support with housing and care options</a:t>
            </a:r>
          </a:p>
          <a:p>
            <a:pPr marL="342900" indent="-342900"/>
            <a:r>
              <a:rPr lang="en-GB" sz="1800" dirty="0">
                <a:latin typeface="Arial" panose="020B0604020202020204" pitchFamily="34" charset="0"/>
                <a:cs typeface="Arial" panose="020B0604020202020204" pitchFamily="34" charset="0"/>
              </a:rPr>
              <a:t>Close partnership with health, social care and voluntary sector</a:t>
            </a:r>
          </a:p>
          <a:p>
            <a:pPr>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11" name="Content Placeholder 10"/>
          <p:cNvSpPr>
            <a:spLocks noGrp="1"/>
          </p:cNvSpPr>
          <p:nvPr>
            <p:ph sz="half" idx="2"/>
          </p:nvPr>
        </p:nvSpPr>
        <p:spPr>
          <a:xfrm>
            <a:off x="6195060" y="212280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Focus on independent living and safety in the home</a:t>
            </a:r>
          </a:p>
          <a:p>
            <a:pPr marL="342900" indent="-342900"/>
            <a:r>
              <a:rPr lang="en-GB" sz="1800" dirty="0">
                <a:latin typeface="Arial" panose="020B0604020202020204" pitchFamily="34" charset="0"/>
                <a:cs typeface="Arial" panose="020B0604020202020204" pitchFamily="34" charset="0"/>
              </a:rPr>
              <a:t>Advice and future planning</a:t>
            </a:r>
          </a:p>
          <a:p>
            <a:pPr marL="342900" indent="-342900"/>
            <a:r>
              <a:rPr lang="en-GB" sz="1800" dirty="0">
                <a:latin typeface="Arial" panose="020B0604020202020204" pitchFamily="34" charset="0"/>
                <a:cs typeface="Arial" panose="020B0604020202020204" pitchFamily="34" charset="0"/>
              </a:rPr>
              <a:t>Promotion of health and wellbeing</a:t>
            </a:r>
          </a:p>
          <a:p>
            <a:pPr marL="342900" indent="-342900"/>
            <a:r>
              <a:rPr lang="en-GB" sz="1800" dirty="0">
                <a:latin typeface="Arial" panose="020B0604020202020204" pitchFamily="34" charset="0"/>
                <a:cs typeface="Arial" panose="020B0604020202020204" pitchFamily="34" charset="0"/>
              </a:rPr>
              <a:t>Prevention of hospital admissions</a:t>
            </a:r>
          </a:p>
          <a:p>
            <a:pPr marL="342900" indent="-342900"/>
            <a:r>
              <a:rPr lang="en-GB" sz="1800" dirty="0">
                <a:latin typeface="Arial" panose="020B0604020202020204" pitchFamily="34" charset="0"/>
                <a:cs typeface="Arial" panose="020B0604020202020204" pitchFamily="34" charset="0"/>
              </a:rPr>
              <a:t>Effective use of housing supply/downsizing</a:t>
            </a:r>
          </a:p>
          <a:p>
            <a:pPr marL="342900" indent="-342900"/>
            <a:r>
              <a:rPr lang="en-GB" sz="1800" dirty="0">
                <a:latin typeface="Arial" panose="020B0604020202020204" pitchFamily="34" charset="0"/>
                <a:cs typeface="Arial" panose="020B0604020202020204" pitchFamily="34" charset="0"/>
              </a:rPr>
              <a:t>Supports age friendly housing strategies</a:t>
            </a:r>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25826348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sz="half" idx="1"/>
          </p:nvPr>
        </p:nvSpPr>
        <p:spPr>
          <a:xfrm>
            <a:off x="1617428" y="1866467"/>
            <a:ext cx="8448592" cy="4351338"/>
          </a:xfrm>
        </p:spPr>
        <p:txBody>
          <a:bodyPr>
            <a:normAutofit/>
          </a:bodyPr>
          <a:lstStyle/>
          <a:p>
            <a:pPr marL="342900" indent="-342900"/>
            <a:r>
              <a:rPr lang="en-GB" sz="1800" dirty="0">
                <a:latin typeface="Arial" panose="020B0604020202020204" pitchFamily="34" charset="0"/>
                <a:cs typeface="Arial" panose="020B0604020202020204" pitchFamily="34" charset="0"/>
              </a:rPr>
              <a:t>215 referrals to the service</a:t>
            </a:r>
          </a:p>
          <a:p>
            <a:pPr marL="342900" indent="-342900">
              <a:lnSpc>
                <a:spcPct val="100000"/>
              </a:lnSpc>
            </a:pPr>
            <a:r>
              <a:rPr lang="en-GB" sz="1800" dirty="0">
                <a:latin typeface="Arial" panose="020B0604020202020204" pitchFamily="34" charset="0"/>
                <a:cs typeface="Arial" panose="020B0604020202020204" pitchFamily="34" charset="0"/>
              </a:rPr>
              <a:t>53 customers rehoused to more suitable homes</a:t>
            </a:r>
          </a:p>
          <a:p>
            <a:pPr marL="342900" indent="-342900">
              <a:lnSpc>
                <a:spcPct val="100000"/>
              </a:lnSpc>
            </a:pPr>
            <a:r>
              <a:rPr lang="en-GB" sz="1800" dirty="0">
                <a:latin typeface="Arial" panose="020B0604020202020204" pitchFamily="34" charset="0"/>
                <a:cs typeface="Arial" panose="020B0604020202020204" pitchFamily="34" charset="0"/>
              </a:rPr>
              <a:t>8 customers on offer</a:t>
            </a:r>
          </a:p>
          <a:p>
            <a:pPr marL="342900" indent="-342900">
              <a:lnSpc>
                <a:spcPct val="100000"/>
              </a:lnSpc>
            </a:pPr>
            <a:r>
              <a:rPr lang="en-GB" sz="1800" dirty="0">
                <a:latin typeface="Arial" panose="020B0604020202020204" pitchFamily="34" charset="0"/>
                <a:cs typeface="Arial" panose="020B0604020202020204" pitchFamily="34" charset="0"/>
              </a:rPr>
              <a:t>6 customers supported to remain at home with adaptations</a:t>
            </a:r>
          </a:p>
          <a:p>
            <a:pPr marL="342900" indent="-342900">
              <a:lnSpc>
                <a:spcPct val="100000"/>
              </a:lnSpc>
            </a:pPr>
            <a:r>
              <a:rPr lang="en-GB" sz="1800" dirty="0">
                <a:latin typeface="Arial" panose="020B0604020202020204" pitchFamily="34" charset="0"/>
                <a:cs typeface="Arial" panose="020B0604020202020204" pitchFamily="34" charset="0"/>
              </a:rPr>
              <a:t>49% social housing</a:t>
            </a:r>
          </a:p>
          <a:p>
            <a:pPr marL="342900" indent="-342900">
              <a:lnSpc>
                <a:spcPct val="100000"/>
              </a:lnSpc>
            </a:pPr>
            <a:r>
              <a:rPr lang="en-GB" sz="1800" dirty="0">
                <a:latin typeface="Arial" panose="020B0604020202020204" pitchFamily="34" charset="0"/>
                <a:cs typeface="Arial" panose="020B0604020202020204" pitchFamily="34" charset="0"/>
              </a:rPr>
              <a:t>51% other tenures</a:t>
            </a:r>
          </a:p>
          <a:p>
            <a:pPr marL="342900" indent="-342900">
              <a:lnSpc>
                <a:spcPct val="100000"/>
              </a:lnSpc>
            </a:pPr>
            <a:r>
              <a:rPr lang="en-GB" sz="1800" dirty="0">
                <a:latin typeface="Arial" panose="020B0604020202020204" pitchFamily="34" charset="0"/>
                <a:cs typeface="Arial" panose="020B0604020202020204" pitchFamily="34" charset="0"/>
              </a:rPr>
              <a:t>Referrals from COTT, Social Services and Age UK</a:t>
            </a:r>
          </a:p>
          <a:p>
            <a:pPr>
              <a:lnSpc>
                <a:spcPct val="100000"/>
              </a:lnSpc>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2" name="Title 1"/>
          <p:cNvSpPr>
            <a:spLocks noGrp="1"/>
          </p:cNvSpPr>
          <p:nvPr>
            <p:ph type="title"/>
          </p:nvPr>
        </p:nvSpPr>
        <p:spPr>
          <a:xfrm>
            <a:off x="1676400" y="0"/>
            <a:ext cx="10515600" cy="1325563"/>
          </a:xfrm>
        </p:spPr>
        <p:txBody>
          <a:bodyPr>
            <a:normAutofit/>
          </a:bodyPr>
          <a:lstStyle/>
          <a:p>
            <a:r>
              <a:rPr lang="en-GB" sz="2400" dirty="0">
                <a:latin typeface="Arial" panose="020B0604020202020204" pitchFamily="34" charset="0"/>
                <a:cs typeface="Arial" panose="020B0604020202020204" pitchFamily="34" charset="0"/>
              </a:rPr>
              <a:t>Early Outcomes</a:t>
            </a:r>
            <a:endParaRPr lang="en-GB" sz="2400" b="1" dirty="0">
              <a:latin typeface="Arial" panose="020B0604020202020204" pitchFamily="34" charset="0"/>
              <a:cs typeface="Arial" panose="020B0604020202020204" pitchFamily="34" charset="0"/>
            </a:endParaRPr>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36152437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84960" y="-91468"/>
            <a:ext cx="8763000" cy="1325563"/>
          </a:xfrm>
        </p:spPr>
        <p:txBody>
          <a:bodyPr>
            <a:normAutofit/>
          </a:bodyPr>
          <a:lstStyle/>
          <a:p>
            <a:r>
              <a:rPr lang="en-GB" sz="2400" dirty="0">
                <a:latin typeface="Arial" panose="020B0604020202020204" pitchFamily="34" charset="0"/>
                <a:cs typeface="Arial" panose="020B0604020202020204" pitchFamily="34" charset="0"/>
              </a:rPr>
              <a:t>FCHO Health Services-A&amp;E 2 Home</a:t>
            </a:r>
            <a:endParaRPr lang="en-GB" sz="2400" b="1" dirty="0">
              <a:latin typeface="Arial" panose="020B0604020202020204" pitchFamily="34" charset="0"/>
              <a:cs typeface="Arial" panose="020B0604020202020204" pitchFamily="34" charset="0"/>
            </a:endParaRPr>
          </a:p>
        </p:txBody>
      </p:sp>
      <p:sp>
        <p:nvSpPr>
          <p:cNvPr id="4" name="Content Placeholder 3"/>
          <p:cNvSpPr>
            <a:spLocks noGrp="1"/>
          </p:cNvSpPr>
          <p:nvPr>
            <p:ph sz="half" idx="1"/>
          </p:nvPr>
        </p:nvSpPr>
        <p:spPr>
          <a:xfrm>
            <a:off x="845820" y="216090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50:50 funded with CCG</a:t>
            </a:r>
          </a:p>
          <a:p>
            <a:pPr marL="342900" indent="-342900"/>
            <a:r>
              <a:rPr lang="en-GB" sz="1800" dirty="0">
                <a:latin typeface="Arial" panose="020B0604020202020204" pitchFamily="34" charset="0"/>
                <a:cs typeface="Arial" panose="020B0604020202020204" pitchFamily="34" charset="0"/>
              </a:rPr>
              <a:t>Live October 2017</a:t>
            </a:r>
          </a:p>
          <a:p>
            <a:pPr marL="342900" indent="-342900"/>
            <a:r>
              <a:rPr lang="en-GB" sz="1800" dirty="0">
                <a:latin typeface="Arial" panose="020B0604020202020204" pitchFamily="34" charset="0"/>
                <a:cs typeface="Arial" panose="020B0604020202020204" pitchFamily="34" charset="0"/>
              </a:rPr>
              <a:t>Non-clinical intervention </a:t>
            </a:r>
          </a:p>
          <a:p>
            <a:pPr marL="342900" indent="-342900"/>
            <a:r>
              <a:rPr lang="en-GB" sz="1800" dirty="0">
                <a:latin typeface="Arial" panose="020B0604020202020204" pitchFamily="34" charset="0"/>
                <a:cs typeface="Arial" panose="020B0604020202020204" pitchFamily="34" charset="0"/>
              </a:rPr>
              <a:t>Key worker based in A&amp;E department</a:t>
            </a:r>
          </a:p>
          <a:p>
            <a:pPr marL="342900" indent="-342900"/>
            <a:r>
              <a:rPr lang="en-GB" sz="1800" dirty="0">
                <a:latin typeface="Arial" panose="020B0604020202020204" pitchFamily="34" charset="0"/>
                <a:cs typeface="Arial" panose="020B0604020202020204" pitchFamily="34" charset="0"/>
              </a:rPr>
              <a:t>Support to frequent attendees</a:t>
            </a:r>
          </a:p>
          <a:p>
            <a:pPr marL="342900" indent="-342900"/>
            <a:r>
              <a:rPr lang="en-GB" sz="1800" dirty="0">
                <a:latin typeface="Arial" panose="020B0604020202020204" pitchFamily="34" charset="0"/>
                <a:cs typeface="Arial" panose="020B0604020202020204" pitchFamily="34" charset="0"/>
              </a:rPr>
              <a:t>Support with complex needs</a:t>
            </a:r>
          </a:p>
          <a:p>
            <a:pPr marL="342900" indent="-342900"/>
            <a:r>
              <a:rPr lang="en-GB" sz="1800" dirty="0">
                <a:latin typeface="Arial" panose="020B0604020202020204" pitchFamily="34" charset="0"/>
                <a:cs typeface="Arial" panose="020B0604020202020204" pitchFamily="34" charset="0"/>
              </a:rPr>
              <a:t>46 Referrals to the service </a:t>
            </a:r>
          </a:p>
          <a:p>
            <a:pPr>
              <a:buFont typeface="Arial" panose="020B0604020202020204" pitchFamily="34" charset="0"/>
              <a:buChar char="•"/>
            </a:pPr>
            <a:endParaRPr lang="en-GB" sz="2000" dirty="0">
              <a:latin typeface="Arial" panose="020B0604020202020204" pitchFamily="34" charset="0"/>
              <a:cs typeface="Arial" panose="020B0604020202020204" pitchFamily="34" charset="0"/>
            </a:endParaRPr>
          </a:p>
        </p:txBody>
      </p:sp>
      <p:sp>
        <p:nvSpPr>
          <p:cNvPr id="3" name="Content Placeholder 2"/>
          <p:cNvSpPr>
            <a:spLocks noGrp="1"/>
          </p:cNvSpPr>
          <p:nvPr>
            <p:ph sz="half" idx="2"/>
          </p:nvPr>
        </p:nvSpPr>
        <p:spPr>
          <a:xfrm>
            <a:off x="6256020" y="2176145"/>
            <a:ext cx="5181600" cy="4351338"/>
          </a:xfrm>
        </p:spPr>
        <p:txBody>
          <a:bodyPr>
            <a:normAutofit/>
          </a:bodyPr>
          <a:lstStyle/>
          <a:p>
            <a:pPr marL="342900" indent="-342900"/>
            <a:r>
              <a:rPr lang="en-GB" sz="1800" dirty="0">
                <a:latin typeface="Arial" panose="020B0604020202020204" pitchFamily="34" charset="0"/>
                <a:cs typeface="Arial" panose="020B0604020202020204" pitchFamily="34" charset="0"/>
              </a:rPr>
              <a:t>Link to hospital discharge service</a:t>
            </a:r>
          </a:p>
          <a:p>
            <a:pPr marL="342900" indent="-342900"/>
            <a:r>
              <a:rPr lang="en-GB" sz="1800" dirty="0">
                <a:latin typeface="Arial" panose="020B0604020202020204" pitchFamily="34" charset="0"/>
                <a:cs typeface="Arial" panose="020B0604020202020204" pitchFamily="34" charset="0"/>
              </a:rPr>
              <a:t>Prevent unnecessary admission</a:t>
            </a:r>
          </a:p>
          <a:p>
            <a:pPr marL="342900" indent="-342900"/>
            <a:r>
              <a:rPr lang="en-GB" sz="1800" dirty="0">
                <a:latin typeface="Arial" panose="020B0604020202020204" pitchFamily="34" charset="0"/>
                <a:cs typeface="Arial" panose="020B0604020202020204" pitchFamily="34" charset="0"/>
              </a:rPr>
              <a:t>Support across tenure</a:t>
            </a:r>
          </a:p>
          <a:p>
            <a:pPr marL="342900" indent="-342900"/>
            <a:r>
              <a:rPr lang="en-GB" sz="1800" dirty="0">
                <a:latin typeface="Arial" panose="020B0604020202020204" pitchFamily="34" charset="0"/>
                <a:cs typeface="Arial" panose="020B0604020202020204" pitchFamily="34" charset="0"/>
              </a:rPr>
              <a:t>Homelessness prevention</a:t>
            </a:r>
          </a:p>
          <a:p>
            <a:pPr marL="342900" indent="-342900"/>
            <a:r>
              <a:rPr lang="en-GB" sz="1800" dirty="0">
                <a:latin typeface="Arial" panose="020B0604020202020204" pitchFamily="34" charset="0"/>
                <a:cs typeface="Arial" panose="020B0604020202020204" pitchFamily="34" charset="0"/>
              </a:rPr>
              <a:t>Referrals to community services</a:t>
            </a:r>
          </a:p>
          <a:p>
            <a:pPr marL="342900" indent="-342900"/>
            <a:r>
              <a:rPr lang="en-GB" sz="1800" dirty="0">
                <a:latin typeface="Arial" panose="020B0604020202020204" pitchFamily="34" charset="0"/>
                <a:cs typeface="Arial" panose="020B0604020202020204" pitchFamily="34" charset="0"/>
              </a:rPr>
              <a:t>Housing options advice</a:t>
            </a:r>
          </a:p>
          <a:p>
            <a:pPr marL="342900" indent="-342900"/>
            <a:r>
              <a:rPr lang="en-GB" sz="1800" dirty="0">
                <a:latin typeface="Arial" panose="020B0604020202020204" pitchFamily="34" charset="0"/>
                <a:cs typeface="Arial" panose="020B0604020202020204" pitchFamily="34" charset="0"/>
              </a:rPr>
              <a:t>Debt and benefit advice</a:t>
            </a:r>
          </a:p>
          <a:p>
            <a:endParaRPr lang="en-GB" dirty="0"/>
          </a:p>
        </p:txBody>
      </p:sp>
      <p:pic>
        <p:nvPicPr>
          <p:cNvPr id="5" name="Picture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793171" y="232467"/>
            <a:ext cx="1876352" cy="677694"/>
          </a:xfrm>
          <a:prstGeom prst="rect">
            <a:avLst/>
          </a:prstGeom>
        </p:spPr>
      </p:pic>
      <p:grpSp>
        <p:nvGrpSpPr>
          <p:cNvPr id="7" name="Group 6"/>
          <p:cNvGrpSpPr/>
          <p:nvPr/>
        </p:nvGrpSpPr>
        <p:grpSpPr>
          <a:xfrm>
            <a:off x="279790" y="279688"/>
            <a:ext cx="872358" cy="830317"/>
            <a:chOff x="720629" y="607928"/>
            <a:chExt cx="872358" cy="830317"/>
          </a:xfrm>
          <a:solidFill>
            <a:srgbClr val="682E86"/>
          </a:solidFill>
        </p:grpSpPr>
        <p:sp>
          <p:nvSpPr>
            <p:cNvPr id="8" name="Oval 7"/>
            <p:cNvSpPr/>
            <p:nvPr/>
          </p:nvSpPr>
          <p:spPr>
            <a:xfrm>
              <a:off x="720629" y="607928"/>
              <a:ext cx="872358" cy="830317"/>
            </a:xfrm>
            <a:prstGeom prst="ellipse">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9" name="Picture 8"/>
            <p:cNvPicPr>
              <a:picLocks noChangeAspect="1"/>
            </p:cNvPicPr>
            <p:nvPr/>
          </p:nvPicPr>
          <p:blipFill>
            <a:blip r:embed="rId4">
              <a:clrChange>
                <a:clrFrom>
                  <a:srgbClr val="FFFFFF"/>
                </a:clrFrom>
                <a:clrTo>
                  <a:srgbClr val="FFFFFF">
                    <a:alpha val="0"/>
                  </a:srgbClr>
                </a:clrTo>
              </a:clrChange>
              <a:biLevel thresh="25000"/>
            </a:blip>
            <a:stretch>
              <a:fillRect/>
            </a:stretch>
          </p:blipFill>
          <p:spPr>
            <a:xfrm>
              <a:off x="817279" y="808406"/>
              <a:ext cx="679057" cy="429359"/>
            </a:xfrm>
            <a:prstGeom prst="rect">
              <a:avLst/>
            </a:prstGeom>
            <a:grpFill/>
          </p:spPr>
        </p:pic>
      </p:grpSp>
      <p:cxnSp>
        <p:nvCxnSpPr>
          <p:cNvPr id="10" name="Straight Connector 9"/>
          <p:cNvCxnSpPr/>
          <p:nvPr/>
        </p:nvCxnSpPr>
        <p:spPr>
          <a:xfrm>
            <a:off x="1382776" y="300709"/>
            <a:ext cx="0" cy="676768"/>
          </a:xfrm>
          <a:prstGeom prst="line">
            <a:avLst/>
          </a:prstGeom>
        </p:spPr>
        <p:style>
          <a:lnRef idx="1">
            <a:schemeClr val="accent3"/>
          </a:lnRef>
          <a:fillRef idx="0">
            <a:schemeClr val="accent3"/>
          </a:fillRef>
          <a:effectRef idx="0">
            <a:schemeClr val="accent3"/>
          </a:effectRef>
          <a:fontRef idx="minor">
            <a:schemeClr val="tx1"/>
          </a:fontRef>
        </p:style>
      </p:cxnSp>
    </p:spTree>
    <p:extLst>
      <p:ext uri="{BB962C8B-B14F-4D97-AF65-F5344CB8AC3E}">
        <p14:creationId xmlns:p14="http://schemas.microsoft.com/office/powerpoint/2010/main" val="14149029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2043</TotalTime>
  <Words>625</Words>
  <Application>Microsoft Office PowerPoint</Application>
  <PresentationFormat>Widescreen</PresentationFormat>
  <Paragraphs>121</Paragraphs>
  <Slides>11</Slides>
  <Notes>10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First Choice Homes Oldham-Health Initiatives</vt:lpstr>
      <vt:lpstr> FCHO Health Commitment-Why?</vt:lpstr>
      <vt:lpstr>Hospital 2 Home</vt:lpstr>
      <vt:lpstr>The Discharge Service </vt:lpstr>
      <vt:lpstr>The Discharge Service</vt:lpstr>
      <vt:lpstr>Outcomes</vt:lpstr>
      <vt:lpstr>FCHO Health Services-HOOP</vt:lpstr>
      <vt:lpstr>Early Outcomes</vt:lpstr>
      <vt:lpstr>FCHO Health Services-A&amp;E 2 Home</vt:lpstr>
      <vt:lpstr>FCHO Health Services-Healthy Homes</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Steven Hughes</dc:creator>
  <cp:lastModifiedBy>Rodger Cairns</cp:lastModifiedBy>
  <cp:revision>115</cp:revision>
  <cp:lastPrinted>2017-11-23T10:27:07Z</cp:lastPrinted>
  <dcterms:created xsi:type="dcterms:W3CDTF">2017-11-15T08:24:50Z</dcterms:created>
  <dcterms:modified xsi:type="dcterms:W3CDTF">2018-02-05T09:25:09Z</dcterms:modified>
</cp:coreProperties>
</file>