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1" r:id="rId5"/>
  </p:sldMasterIdLst>
  <p:notesMasterIdLst>
    <p:notesMasterId r:id="rId15"/>
  </p:notesMasterIdLst>
  <p:sldIdLst>
    <p:sldId id="261" r:id="rId6"/>
    <p:sldId id="267" r:id="rId7"/>
    <p:sldId id="258" r:id="rId8"/>
    <p:sldId id="262" r:id="rId9"/>
    <p:sldId id="273" r:id="rId10"/>
    <p:sldId id="274" r:id="rId11"/>
    <p:sldId id="272" r:id="rId12"/>
    <p:sldId id="259"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a Hughes" initials="P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2" autoAdjust="0"/>
  </p:normalViewPr>
  <p:slideViewPr>
    <p:cSldViewPr>
      <p:cViewPr varScale="1">
        <p:scale>
          <a:sx n="70" d="100"/>
          <a:sy n="70" d="100"/>
        </p:scale>
        <p:origin x="-11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02T08:37:53.743" idx="3">
    <p:pos x="10" y="10"/>
    <p:text>They won't be able to read this and what is the purpose? I'd say you can provide details if they want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19C7A-F4E2-40B0-8574-AFFFBA810A9E}" type="datetimeFigureOut">
              <a:rPr lang="en-GB" smtClean="0"/>
              <a:t>02/02/2018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BBD01-463D-4BA5-A850-C8A3ADA861CF}" type="slidenum">
              <a:rPr lang="en-GB" smtClean="0"/>
              <a:t>‹#›</a:t>
            </a:fld>
            <a:endParaRPr lang="en-GB"/>
          </a:p>
        </p:txBody>
      </p:sp>
    </p:spTree>
    <p:extLst>
      <p:ext uri="{BB962C8B-B14F-4D97-AF65-F5344CB8AC3E}">
        <p14:creationId xmlns:p14="http://schemas.microsoft.com/office/powerpoint/2010/main" val="188124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Back drop to changes are the findings from Winterbourne</a:t>
            </a:r>
            <a:r>
              <a:rPr lang="en-GB" baseline="0" dirty="0" smtClean="0"/>
              <a:t> View, this led to national instruction from government to close secure institutions and work to rehabilitate and support move on options with needed care and support for people with LD/ASD . </a:t>
            </a:r>
          </a:p>
          <a:p>
            <a:endParaRPr lang="en-GB" baseline="0" dirty="0" smtClean="0"/>
          </a:p>
          <a:p>
            <a:r>
              <a:rPr lang="en-GB" baseline="0" dirty="0" smtClean="0"/>
              <a:t>To into community settings and away from secure hospitals where people are in large institutionalised settings and not receiving personalised care and support </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229374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North</a:t>
            </a:r>
            <a:r>
              <a:rPr lang="en-GB" baseline="0" dirty="0" smtClean="0"/>
              <a:t> has the most patients of all England’s regions</a:t>
            </a:r>
            <a:endParaRPr lang="en-GB" dirty="0"/>
          </a:p>
        </p:txBody>
      </p:sp>
      <p:sp>
        <p:nvSpPr>
          <p:cNvPr id="4" name="Slide Number Placeholder 3"/>
          <p:cNvSpPr>
            <a:spLocks noGrp="1"/>
          </p:cNvSpPr>
          <p:nvPr>
            <p:ph type="sldNum" sz="quarter" idx="10"/>
          </p:nvPr>
        </p:nvSpPr>
        <p:spPr/>
        <p:txBody>
          <a:bodyPr/>
          <a:lstStyle/>
          <a:p>
            <a:fld id="{DE0BBD01-463D-4BA5-A850-C8A3ADA861CF}" type="slidenum">
              <a:rPr lang="en-GB" smtClean="0"/>
              <a:t>3</a:t>
            </a:fld>
            <a:endParaRPr lang="en-GB"/>
          </a:p>
        </p:txBody>
      </p:sp>
    </p:spTree>
    <p:extLst>
      <p:ext uri="{BB962C8B-B14F-4D97-AF65-F5344CB8AC3E}">
        <p14:creationId xmlns:p14="http://schemas.microsoft.com/office/powerpoint/2010/main" val="25643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2273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Following</a:t>
            </a:r>
            <a:r>
              <a:rPr lang="en-GB" baseline="0" dirty="0" smtClean="0"/>
              <a:t> consultation that I have done within Oldham/GM</a:t>
            </a:r>
          </a:p>
          <a:p>
            <a:pPr algn="l"/>
            <a:endParaRPr lang="en-GB" baseline="0" dirty="0" smtClean="0"/>
          </a:p>
          <a:p>
            <a:pPr algn="l"/>
            <a:r>
              <a:rPr lang="en-GB" baseline="0" dirty="0" smtClean="0"/>
              <a:t>Lead Gm commissioner</a:t>
            </a:r>
          </a:p>
          <a:p>
            <a:r>
              <a:rPr lang="en-GB" baseline="0" dirty="0" smtClean="0"/>
              <a:t>Lead CCG Commissioner LD/MH</a:t>
            </a:r>
          </a:p>
          <a:p>
            <a:r>
              <a:rPr lang="en-GB" baseline="0" dirty="0" smtClean="0"/>
              <a:t>JSNA for LD user views</a:t>
            </a:r>
          </a:p>
          <a:p>
            <a:r>
              <a:rPr lang="en-GB" baseline="0" dirty="0" smtClean="0"/>
              <a:t>Housing Providers… locally have funds and can progress but LAs not always ready to articulate needs .. </a:t>
            </a:r>
            <a:r>
              <a:rPr lang="en-GB" baseline="0" dirty="0" err="1" smtClean="0"/>
              <a:t>Forviva</a:t>
            </a:r>
            <a:r>
              <a:rPr lang="en-GB" baseline="0" dirty="0" smtClean="0"/>
              <a:t>, also Capital Funding companies</a:t>
            </a:r>
          </a:p>
          <a:p>
            <a:r>
              <a:rPr lang="en-GB" baseline="0" dirty="0" smtClean="0"/>
              <a:t>Care and Support Providers….IAS.. Came with offers</a:t>
            </a:r>
          </a:p>
          <a:p>
            <a:r>
              <a:rPr lang="en-GB" baseline="0" dirty="0" smtClean="0"/>
              <a:t>Triangle Architect… who I have worked with on design specification for the new SHALD design in Oldham</a:t>
            </a:r>
            <a:endParaRPr lang="en-GB" dirty="0"/>
          </a:p>
        </p:txBody>
      </p:sp>
      <p:sp>
        <p:nvSpPr>
          <p:cNvPr id="4" name="Slide Number Placeholder 3"/>
          <p:cNvSpPr>
            <a:spLocks noGrp="1"/>
          </p:cNvSpPr>
          <p:nvPr>
            <p:ph type="sldNum" sz="quarter" idx="10"/>
          </p:nvPr>
        </p:nvSpPr>
        <p:spPr/>
        <p:txBody>
          <a:bodyPr/>
          <a:lstStyle/>
          <a:p>
            <a:fld id="{C9890327-F276-41F8-AFD8-088057ABBC3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4670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726D4F-75E1-4B36-A42E-84772CBF6BD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256342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26D4F-75E1-4B36-A42E-84772CBF6BD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223068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26D4F-75E1-4B36-A42E-84772CBF6BD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70645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6"/>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 name="Content Placeholder 19"/>
          <p:cNvSpPr>
            <a:spLocks noGrp="1"/>
          </p:cNvSpPr>
          <p:nvPr>
            <p:ph sz="quarter" idx="11" hasCustomPrompt="1"/>
          </p:nvPr>
        </p:nvSpPr>
        <p:spPr>
          <a:xfrm>
            <a:off x="457200" y="5985389"/>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4124607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80" y="5514162"/>
            <a:ext cx="1222923" cy="962487"/>
          </a:xfrm>
          <a:prstGeom prst="rect">
            <a:avLst/>
          </a:prstGeom>
        </p:spPr>
      </p:pic>
      <p:sp>
        <p:nvSpPr>
          <p:cNvPr id="10" name="Content Placeholder 19"/>
          <p:cNvSpPr>
            <a:spLocks noGrp="1"/>
          </p:cNvSpPr>
          <p:nvPr>
            <p:ph sz="quarter" idx="11" hasCustomPrompt="1"/>
          </p:nvPr>
        </p:nvSpPr>
        <p:spPr>
          <a:xfrm>
            <a:off x="457200" y="5985389"/>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14831322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71"/>
            <a:ext cx="3746684"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457200" y="5985389"/>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98145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2"/>
            <a:ext cx="9144000" cy="6849071"/>
          </a:xfrm>
          <a:prstGeom prst="rect">
            <a:avLst/>
          </a:prstGeom>
        </p:spPr>
      </p:pic>
      <p:sp>
        <p:nvSpPr>
          <p:cNvPr id="7"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10" name="Content Placeholder 19"/>
          <p:cNvSpPr>
            <a:spLocks noGrp="1"/>
          </p:cNvSpPr>
          <p:nvPr>
            <p:ph sz="quarter" idx="12" hasCustomPrompt="1"/>
          </p:nvPr>
        </p:nvSpPr>
        <p:spPr>
          <a:xfrm>
            <a:off x="5382763" y="5985389"/>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83495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9"/>
            <a:ext cx="3746684" cy="2160735"/>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1" y="5985389"/>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10407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5382763" y="5985389"/>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55215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7" y="5487589"/>
            <a:ext cx="918569" cy="1003623"/>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2544647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1211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726D4F-75E1-4B36-A42E-84772CBF6BD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1946561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80" y="5514162"/>
            <a:ext cx="1222923" cy="962487"/>
          </a:xfrm>
          <a:prstGeom prst="rect">
            <a:avLst/>
          </a:prstGeom>
        </p:spPr>
      </p:pic>
    </p:spTree>
    <p:extLst>
      <p:ext uri="{BB962C8B-B14F-4D97-AF65-F5344CB8AC3E}">
        <p14:creationId xmlns:p14="http://schemas.microsoft.com/office/powerpoint/2010/main" val="94191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2334760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6"/>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 name="Content Placeholder 19"/>
          <p:cNvSpPr>
            <a:spLocks noGrp="1"/>
          </p:cNvSpPr>
          <p:nvPr>
            <p:ph sz="quarter" idx="11" hasCustomPrompt="1"/>
          </p:nvPr>
        </p:nvSpPr>
        <p:spPr>
          <a:xfrm>
            <a:off x="457200" y="5985389"/>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41879735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80" y="5514162"/>
            <a:ext cx="1222923" cy="962487"/>
          </a:xfrm>
          <a:prstGeom prst="rect">
            <a:avLst/>
          </a:prstGeom>
        </p:spPr>
      </p:pic>
      <p:sp>
        <p:nvSpPr>
          <p:cNvPr id="10" name="Content Placeholder 19"/>
          <p:cNvSpPr>
            <a:spLocks noGrp="1"/>
          </p:cNvSpPr>
          <p:nvPr>
            <p:ph sz="quarter" idx="11" hasCustomPrompt="1"/>
          </p:nvPr>
        </p:nvSpPr>
        <p:spPr>
          <a:xfrm>
            <a:off x="457200" y="5985389"/>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1574528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71"/>
            <a:ext cx="3746684"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9" name="Picture 8"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457200" y="5985389"/>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3534256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2"/>
            <a:ext cx="9144000" cy="6849071"/>
          </a:xfrm>
          <a:prstGeom prst="rect">
            <a:avLst/>
          </a:prstGeom>
        </p:spPr>
      </p:pic>
      <p:sp>
        <p:nvSpPr>
          <p:cNvPr id="7"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12" name="Picture 11"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10" name="Content Placeholder 19"/>
          <p:cNvSpPr>
            <a:spLocks noGrp="1"/>
          </p:cNvSpPr>
          <p:nvPr>
            <p:ph sz="quarter" idx="12" hasCustomPrompt="1"/>
          </p:nvPr>
        </p:nvSpPr>
        <p:spPr>
          <a:xfrm>
            <a:off x="5382763" y="5985389"/>
            <a:ext cx="3383340"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Tree>
    <p:extLst>
      <p:ext uri="{BB962C8B-B14F-4D97-AF65-F5344CB8AC3E}">
        <p14:creationId xmlns:p14="http://schemas.microsoft.com/office/powerpoint/2010/main" val="242627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9"/>
            <a:ext cx="3746684" cy="2160735"/>
          </a:xfrm>
        </p:spPr>
        <p:txBody>
          <a:bodyPr anchor="t">
            <a:noAutofit/>
          </a:bodyPr>
          <a:lstStyle>
            <a:lvl1pPr>
              <a:defRPr sz="4800"/>
            </a:lvl1pPr>
          </a:lstStyle>
          <a:p>
            <a:r>
              <a:rPr lang="en-GB" dirty="0" smtClean="0"/>
              <a:t>Click to edit Master title style</a:t>
            </a:r>
            <a:endParaRPr lang="en-US" dirty="0"/>
          </a:p>
        </p:txBody>
      </p:sp>
      <p:sp>
        <p:nvSpPr>
          <p:cNvPr id="10"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1" y="5985389"/>
            <a:ext cx="3675271"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spTree>
    <p:extLst>
      <p:ext uri="{BB962C8B-B14F-4D97-AF65-F5344CB8AC3E}">
        <p14:creationId xmlns:p14="http://schemas.microsoft.com/office/powerpoint/2010/main" val="1531927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82762" y="4993861"/>
            <a:ext cx="3383340"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pic>
        <p:nvPicPr>
          <p:cNvPr id="10" name="Picture 9"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3"/>
            <a:ext cx="816864" cy="509016"/>
          </a:xfrm>
          <a:prstGeom prst="rect">
            <a:avLst/>
          </a:prstGeom>
        </p:spPr>
      </p:pic>
      <p:sp>
        <p:nvSpPr>
          <p:cNvPr id="8" name="Content Placeholder 19"/>
          <p:cNvSpPr>
            <a:spLocks noGrp="1"/>
          </p:cNvSpPr>
          <p:nvPr>
            <p:ph sz="quarter" idx="12" hasCustomPrompt="1"/>
          </p:nvPr>
        </p:nvSpPr>
        <p:spPr>
          <a:xfrm>
            <a:off x="5382763" y="5985389"/>
            <a:ext cx="3383340" cy="361031"/>
          </a:xfrm>
        </p:spPr>
        <p:txBody>
          <a:bodyPr anchor="b">
            <a:noAutofit/>
          </a:bodyPr>
          <a:lstStyle>
            <a:lvl1pPr marL="0" indent="0">
              <a:buFontTx/>
              <a:buNone/>
              <a:defRPr sz="1600">
                <a:solidFill>
                  <a:srgbClr val="003893"/>
                </a:solidFill>
              </a:defRPr>
            </a:lvl1pPr>
          </a:lstStyle>
          <a:p>
            <a:pPr lvl="0"/>
            <a:r>
              <a:rPr lang="en-US" dirty="0" smtClean="0"/>
              <a:t>Insert date</a:t>
            </a:r>
            <a:endParaRPr lang="en-US" dirty="0"/>
          </a:p>
        </p:txBody>
      </p:sp>
    </p:spTree>
    <p:extLst>
      <p:ext uri="{BB962C8B-B14F-4D97-AF65-F5344CB8AC3E}">
        <p14:creationId xmlns:p14="http://schemas.microsoft.com/office/powerpoint/2010/main" val="2539760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7" y="5487589"/>
            <a:ext cx="918569" cy="1003623"/>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1224450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5"/>
            <a:ext cx="3535738" cy="2160735"/>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11663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26D4F-75E1-4B36-A42E-84772CBF6BD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2813729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5"/>
            <a:ext cx="3535738" cy="2160735"/>
          </a:xfrm>
        </p:spPr>
        <p:txBody>
          <a:bodyPr anchor="t">
            <a:noAutofit/>
          </a:bodyPr>
          <a:lstStyle>
            <a:lvl1pPr>
              <a:defRPr sz="4800"/>
            </a:lvl1pPr>
          </a:lstStyle>
          <a:p>
            <a:r>
              <a:rPr lang="en-GB" dirty="0" smtClean="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73992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p:cNvPicPr>
            <a:picLocks noChangeAspect="1"/>
          </p:cNvPicPr>
          <p:nvPr userDrawn="1"/>
        </p:nvPicPr>
        <p:blipFill>
          <a:blip r:embed="rId2"/>
          <a:stretch>
            <a:fillRect/>
          </a:stretch>
        </p:blipFill>
        <p:spPr>
          <a:xfrm>
            <a:off x="7538080" y="5514162"/>
            <a:ext cx="1222923" cy="962487"/>
          </a:xfrm>
          <a:prstGeom prst="rect">
            <a:avLst/>
          </a:prstGeom>
        </p:spPr>
      </p:pic>
    </p:spTree>
    <p:extLst>
      <p:ext uri="{BB962C8B-B14F-4D97-AF65-F5344CB8AC3E}">
        <p14:creationId xmlns:p14="http://schemas.microsoft.com/office/powerpoint/2010/main" val="147292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6904339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6794394" cy="3622520"/>
          </a:xfrm>
        </p:spPr>
        <p:txBody>
          <a:bodyPr anchor="t">
            <a:noAutofit/>
          </a:bodyPr>
          <a:lstStyle>
            <a:lvl1pPr>
              <a:defRPr sz="66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400">
                <a:solidFill>
                  <a:srgbClr val="00ADC6"/>
                </a:solidFill>
              </a:defRPr>
            </a:lvl1pPr>
          </a:lstStyle>
          <a:p>
            <a:pPr lvl="0"/>
            <a:r>
              <a:rPr lang="en-US" dirty="0" smtClean="0"/>
              <a:t>Sub heading</a:t>
            </a:r>
            <a:endParaRPr lang="en-US" dirty="0"/>
          </a:p>
        </p:txBody>
      </p:sp>
      <p:sp>
        <p:nvSpPr>
          <p:cNvPr id="21" name="Rectangle 20"/>
          <p:cNvSpPr/>
          <p:nvPr userDrawn="1"/>
        </p:nvSpPr>
        <p:spPr>
          <a:xfrm>
            <a:off x="457202" y="6459742"/>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arrow icon"/>
          <p:cNvPicPr>
            <a:picLocks noChangeAspect="1"/>
          </p:cNvPicPr>
          <p:nvPr userDrawn="1"/>
        </p:nvPicPr>
        <p:blipFill>
          <a:blip r:embed="rId2"/>
          <a:stretch>
            <a:fillRect/>
          </a:stretch>
        </p:blipFill>
        <p:spPr>
          <a:xfrm>
            <a:off x="7686359" y="5299170"/>
            <a:ext cx="1220724" cy="1281007"/>
          </a:xfrm>
          <a:prstGeom prst="rect">
            <a:avLst/>
          </a:prstGeom>
        </p:spPr>
      </p:pic>
    </p:spTree>
    <p:extLst>
      <p:ext uri="{BB962C8B-B14F-4D97-AF65-F5344CB8AC3E}">
        <p14:creationId xmlns:p14="http://schemas.microsoft.com/office/powerpoint/2010/main" val="19955106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Content Placeholder 19"/>
          <p:cNvSpPr>
            <a:spLocks noGrp="1"/>
          </p:cNvSpPr>
          <p:nvPr>
            <p:ph sz="quarter" idx="10" hasCustomPrompt="1"/>
          </p:nvPr>
        </p:nvSpPr>
        <p:spPr>
          <a:xfrm>
            <a:off x="457200" y="5025460"/>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6794394" cy="3622520"/>
          </a:xfrm>
        </p:spPr>
        <p:txBody>
          <a:bodyPr anchor="t">
            <a:noAutofit/>
          </a:bodyPr>
          <a:lstStyle>
            <a:lvl1pPr>
              <a:defRPr sz="66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
        <p:nvSpPr>
          <p:cNvPr id="10"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400">
                <a:solidFill>
                  <a:schemeClr val="bg1"/>
                </a:solidFill>
              </a:defRPr>
            </a:lvl1pPr>
          </a:lstStyle>
          <a:p>
            <a:pPr lvl="0"/>
            <a:r>
              <a:rPr lang="en-US" dirty="0" smtClean="0"/>
              <a:t>Insert date</a:t>
            </a:r>
            <a:endParaRPr lang="en-US" dirty="0"/>
          </a:p>
        </p:txBody>
      </p:sp>
      <p:pic>
        <p:nvPicPr>
          <p:cNvPr id="16" name="Picture 15"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346471"/>
            <a:ext cx="817696" cy="678688"/>
          </a:xfrm>
          <a:prstGeom prst="rect">
            <a:avLst/>
          </a:prstGeom>
        </p:spPr>
      </p:pic>
      <p:pic>
        <p:nvPicPr>
          <p:cNvPr id="17" name="Picture 16" title="arrow icon"/>
          <p:cNvPicPr>
            <a:picLocks noChangeAspect="1"/>
          </p:cNvPicPr>
          <p:nvPr userDrawn="1"/>
        </p:nvPicPr>
        <p:blipFill>
          <a:blip r:embed="rId4"/>
          <a:stretch>
            <a:fillRect/>
          </a:stretch>
        </p:blipFill>
        <p:spPr>
          <a:xfrm>
            <a:off x="7686359" y="5299170"/>
            <a:ext cx="1220724" cy="1281007"/>
          </a:xfrm>
          <a:prstGeom prst="rect">
            <a:avLst/>
          </a:prstGeom>
        </p:spPr>
      </p:pic>
    </p:spTree>
    <p:extLst>
      <p:ext uri="{BB962C8B-B14F-4D97-AF65-F5344CB8AC3E}">
        <p14:creationId xmlns:p14="http://schemas.microsoft.com/office/powerpoint/2010/main" val="22819376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rotWithShape="1">
          <a:blip r:embed="rId2">
            <a:extLst>
              <a:ext uri="{28A0092B-C50C-407E-A947-70E740481C1C}">
                <a14:useLocalDpi xmlns:a14="http://schemas.microsoft.com/office/drawing/2010/main" val="0"/>
              </a:ext>
            </a:extLst>
          </a:blip>
          <a:srcRect l="-11491" t="6421" r="-311" b="9110"/>
          <a:stretch/>
        </p:blipFill>
        <p:spPr>
          <a:xfrm>
            <a:off x="0" y="0"/>
            <a:ext cx="9144000" cy="6908800"/>
          </a:xfrm>
          <a:prstGeom prst="rect">
            <a:avLst/>
          </a:prstGeom>
        </p:spPr>
      </p:pic>
      <p:sp>
        <p:nvSpPr>
          <p:cNvPr id="10" name="Rectangle 9"/>
          <p:cNvSpPr/>
          <p:nvPr userDrawn="1"/>
        </p:nvSpPr>
        <p:spPr>
          <a:xfrm>
            <a:off x="812800" y="1"/>
            <a:ext cx="1524000" cy="6925733"/>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Rectangle 2"/>
          <p:cNvSpPr/>
          <p:nvPr userDrawn="1"/>
        </p:nvSpPr>
        <p:spPr>
          <a:xfrm>
            <a:off x="457201" y="6346415"/>
            <a:ext cx="495299" cy="3761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itle 1"/>
          <p:cNvSpPr>
            <a:spLocks noGrp="1"/>
          </p:cNvSpPr>
          <p:nvPr>
            <p:ph type="title"/>
          </p:nvPr>
        </p:nvSpPr>
        <p:spPr>
          <a:xfrm>
            <a:off x="457202" y="467946"/>
            <a:ext cx="3746684" cy="2160735"/>
          </a:xfrm>
        </p:spPr>
        <p:txBody>
          <a:bodyPr anchor="t">
            <a:noAutofit/>
          </a:bodyPr>
          <a:lstStyle>
            <a:lvl1pPr>
              <a:defRPr sz="36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1" y="2812809"/>
            <a:ext cx="3675271" cy="901385"/>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9460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rotWithShape="1">
          <a:blip r:embed="rId2">
            <a:extLst>
              <a:ext uri="{28A0092B-C50C-407E-A947-70E740481C1C}">
                <a14:useLocalDpi xmlns:a14="http://schemas.microsoft.com/office/drawing/2010/main" val="0"/>
              </a:ext>
            </a:extLst>
          </a:blip>
          <a:srcRect l="-14286" t="2752" b="11279"/>
          <a:stretch/>
        </p:blipFill>
        <p:spPr>
          <a:xfrm>
            <a:off x="0" y="0"/>
            <a:ext cx="9144000" cy="6878400"/>
          </a:xfrm>
          <a:prstGeom prst="rect">
            <a:avLst/>
          </a:prstGeom>
        </p:spPr>
      </p:pic>
      <p:sp>
        <p:nvSpPr>
          <p:cNvPr id="5" name="Title 1"/>
          <p:cNvSpPr>
            <a:spLocks noGrp="1"/>
          </p:cNvSpPr>
          <p:nvPr>
            <p:ph type="title"/>
          </p:nvPr>
        </p:nvSpPr>
        <p:spPr>
          <a:xfrm>
            <a:off x="457202" y="2480567"/>
            <a:ext cx="3746684" cy="2160735"/>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4021945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rotWithShape="1">
          <a:blip r:embed="rId2">
            <a:extLst>
              <a:ext uri="{28A0092B-C50C-407E-A947-70E740481C1C}">
                <a14:useLocalDpi xmlns:a14="http://schemas.microsoft.com/office/drawing/2010/main" val="0"/>
              </a:ext>
            </a:extLst>
          </a:blip>
          <a:srcRect l="1" t="3867" r="-22867" b="3709"/>
          <a:stretch/>
        </p:blipFill>
        <p:spPr>
          <a:xfrm>
            <a:off x="0" y="0"/>
            <a:ext cx="9144000" cy="6878400"/>
          </a:xfrm>
          <a:prstGeom prst="rect">
            <a:avLst/>
          </a:prstGeom>
        </p:spPr>
      </p:pic>
      <p:sp>
        <p:nvSpPr>
          <p:cNvPr id="10" name="Rectangle 9"/>
          <p:cNvSpPr/>
          <p:nvPr userDrawn="1"/>
        </p:nvSpPr>
        <p:spPr>
          <a:xfrm rot="10800000">
            <a:off x="5989429" y="1"/>
            <a:ext cx="1524000" cy="6925733"/>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Title 1"/>
          <p:cNvSpPr txBox="1">
            <a:spLocks/>
          </p:cNvSpPr>
          <p:nvPr userDrawn="1"/>
        </p:nvSpPr>
        <p:spPr>
          <a:xfrm>
            <a:off x="5230364" y="1311261"/>
            <a:ext cx="3535738" cy="2160735"/>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72C6"/>
              </a:solidFill>
            </a:endParaRPr>
          </a:p>
        </p:txBody>
      </p:sp>
      <p:sp>
        <p:nvSpPr>
          <p:cNvPr id="7" name="Content Placeholder 19"/>
          <p:cNvSpPr>
            <a:spLocks noGrp="1"/>
          </p:cNvSpPr>
          <p:nvPr>
            <p:ph sz="quarter" idx="11" hasCustomPrompt="1"/>
          </p:nvPr>
        </p:nvSpPr>
        <p:spPr>
          <a:xfrm>
            <a:off x="4522210" y="3641305"/>
            <a:ext cx="4206802" cy="991523"/>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4522210" y="1463661"/>
            <a:ext cx="4396292" cy="2160735"/>
          </a:xfrm>
        </p:spPr>
        <p:txBody>
          <a:bodyPr anchor="t">
            <a:noAutofit/>
          </a:bodyPr>
          <a:lstStyle>
            <a:lvl1pPr>
              <a:defRPr sz="3600"/>
            </a:lvl1pPr>
          </a:lstStyle>
          <a:p>
            <a:r>
              <a:rPr lang="en-GB" dirty="0" smtClean="0"/>
              <a:t>Click to edit Master title style</a:t>
            </a:r>
            <a:endParaRPr lang="en-US" dirty="0"/>
          </a:p>
        </p:txBody>
      </p:sp>
      <p:pic>
        <p:nvPicPr>
          <p:cNvPr id="9" name="Picture 8"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59223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6878400"/>
          </a:xfrm>
          <a:prstGeom prst="rect">
            <a:avLst/>
          </a:prstGeom>
        </p:spPr>
      </p:pic>
      <p:sp>
        <p:nvSpPr>
          <p:cNvPr id="5" name="Title 1"/>
          <p:cNvSpPr>
            <a:spLocks noGrp="1"/>
          </p:cNvSpPr>
          <p:nvPr>
            <p:ph type="title"/>
          </p:nvPr>
        </p:nvSpPr>
        <p:spPr>
          <a:xfrm>
            <a:off x="457202" y="2480567"/>
            <a:ext cx="3746684" cy="2160735"/>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1" y="4949689"/>
            <a:ext cx="3675271" cy="991523"/>
          </a:xfrm>
        </p:spPr>
        <p:txBody>
          <a:bodyPr anchor="b">
            <a:normAutofit/>
          </a:bodyPr>
          <a:lstStyle>
            <a:lvl1pPr marL="0" indent="0">
              <a:buFontTx/>
              <a:buNone/>
              <a:defRPr sz="24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4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35971731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rotWithShape="1">
          <a:blip r:embed="rId2">
            <a:extLst>
              <a:ext uri="{28A0092B-C50C-407E-A947-70E740481C1C}">
                <a14:useLocalDpi xmlns:a14="http://schemas.microsoft.com/office/drawing/2010/main" val="0"/>
              </a:ext>
            </a:extLst>
          </a:blip>
          <a:srcRect t="18888" b="5888"/>
          <a:stretch/>
        </p:blipFill>
        <p:spPr>
          <a:xfrm>
            <a:off x="0" y="0"/>
            <a:ext cx="9144000" cy="6878400"/>
          </a:xfrm>
          <a:prstGeom prst="rect">
            <a:avLst/>
          </a:prstGeom>
        </p:spPr>
      </p:pic>
      <p:sp>
        <p:nvSpPr>
          <p:cNvPr id="11" name="Title 1"/>
          <p:cNvSpPr>
            <a:spLocks noGrp="1"/>
          </p:cNvSpPr>
          <p:nvPr>
            <p:ph type="title"/>
          </p:nvPr>
        </p:nvSpPr>
        <p:spPr>
          <a:xfrm>
            <a:off x="4912864" y="1683794"/>
            <a:ext cx="3535738" cy="2160735"/>
          </a:xfrm>
        </p:spPr>
        <p:txBody>
          <a:bodyPr anchor="t">
            <a:noAutofit/>
          </a:bodyPr>
          <a:lstStyle>
            <a:lvl1pPr>
              <a:defRPr sz="36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4912864" y="4013838"/>
            <a:ext cx="3535738" cy="991523"/>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4912865" y="5005363"/>
            <a:ext cx="3535738" cy="361031"/>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417521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726D4F-75E1-4B36-A42E-84772CBF6BD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1457456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6878400"/>
          </a:xfrm>
          <a:prstGeom prst="rect">
            <a:avLst/>
          </a:prstGeom>
        </p:spPr>
      </p:pic>
      <p:sp>
        <p:nvSpPr>
          <p:cNvPr id="8" name="Title 1"/>
          <p:cNvSpPr>
            <a:spLocks noGrp="1"/>
          </p:cNvSpPr>
          <p:nvPr>
            <p:ph type="title"/>
          </p:nvPr>
        </p:nvSpPr>
        <p:spPr>
          <a:xfrm>
            <a:off x="5230364" y="1692261"/>
            <a:ext cx="3535738" cy="2160735"/>
          </a:xfrm>
        </p:spPr>
        <p:txBody>
          <a:bodyPr anchor="t">
            <a:noAutofit/>
          </a:bodyPr>
          <a:lstStyle>
            <a:lvl1pPr>
              <a:defRPr sz="36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4" y="4002337"/>
            <a:ext cx="3535739" cy="991523"/>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5" y="4993862"/>
            <a:ext cx="3535739" cy="361031"/>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10" name="Picture 9"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10872248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rotWithShape="1">
          <a:blip r:embed="rId2">
            <a:extLst>
              <a:ext uri="{28A0092B-C50C-407E-A947-70E740481C1C}">
                <a14:useLocalDpi xmlns:a14="http://schemas.microsoft.com/office/drawing/2010/main" val="0"/>
              </a:ext>
            </a:extLst>
          </a:blip>
          <a:srcRect t="5555" b="19222"/>
          <a:stretch/>
        </p:blipFill>
        <p:spPr>
          <a:xfrm>
            <a:off x="0" y="0"/>
            <a:ext cx="9144000" cy="6878400"/>
          </a:xfrm>
          <a:prstGeom prst="rect">
            <a:avLst/>
          </a:prstGeom>
        </p:spPr>
      </p:pic>
      <p:sp>
        <p:nvSpPr>
          <p:cNvPr id="5" name="Title 1"/>
          <p:cNvSpPr>
            <a:spLocks noGrp="1"/>
          </p:cNvSpPr>
          <p:nvPr>
            <p:ph type="title"/>
          </p:nvPr>
        </p:nvSpPr>
        <p:spPr>
          <a:xfrm>
            <a:off x="5389109" y="1268929"/>
            <a:ext cx="3535738" cy="2160735"/>
          </a:xfrm>
        </p:spPr>
        <p:txBody>
          <a:bodyPr anchor="t">
            <a:noAutofit/>
          </a:bodyPr>
          <a:lstStyle>
            <a:lvl1pPr>
              <a:defRPr sz="36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40" y="3429663"/>
            <a:ext cx="3504791" cy="927403"/>
          </a:xfrm>
        </p:spPr>
        <p:txBody>
          <a:bodyPr anchor="b">
            <a:norm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41" y="4357066"/>
            <a:ext cx="3504789" cy="361031"/>
          </a:xfrm>
          <a:ln>
            <a:noFill/>
          </a:ln>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3666144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rotWithShape="1">
          <a:blip r:embed="rId2">
            <a:extLst>
              <a:ext uri="{28A0092B-C50C-407E-A947-70E740481C1C}">
                <a14:useLocalDpi xmlns:a14="http://schemas.microsoft.com/office/drawing/2010/main" val="0"/>
              </a:ext>
            </a:extLst>
          </a:blip>
          <a:srcRect t="8288" b="16757"/>
          <a:stretch/>
        </p:blipFill>
        <p:spPr>
          <a:xfrm>
            <a:off x="0" y="-1"/>
            <a:ext cx="9144000" cy="6853881"/>
          </a:xfrm>
          <a:prstGeom prst="rect">
            <a:avLst/>
          </a:prstGeom>
        </p:spPr>
      </p:pic>
      <p:sp>
        <p:nvSpPr>
          <p:cNvPr id="6" name="Content Placeholder 19"/>
          <p:cNvSpPr>
            <a:spLocks noGrp="1"/>
          </p:cNvSpPr>
          <p:nvPr>
            <p:ph sz="quarter" idx="11" hasCustomPrompt="1"/>
          </p:nvPr>
        </p:nvSpPr>
        <p:spPr>
          <a:xfrm>
            <a:off x="5171102" y="3644896"/>
            <a:ext cx="3535738" cy="566723"/>
          </a:xfrm>
        </p:spPr>
        <p:txBody>
          <a:bodyPr anchor="b">
            <a:noAutofit/>
          </a:bodyPr>
          <a:lstStyle>
            <a:lvl1pPr marL="0" indent="0">
              <a:buFontTx/>
              <a:buNone/>
              <a:defRPr sz="24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4211619"/>
            <a:ext cx="3383340" cy="329507"/>
          </a:xfrm>
        </p:spPr>
        <p:txBody>
          <a:bodyPr anchor="b">
            <a:noAutofit/>
          </a:bodyPr>
          <a:lstStyle>
            <a:lvl1pPr marL="0" indent="0">
              <a:buFontTx/>
              <a:buNone/>
              <a:defRPr sz="14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1247095"/>
            <a:ext cx="3535738" cy="2160735"/>
          </a:xfrm>
        </p:spPr>
        <p:txBody>
          <a:bodyPr anchor="t">
            <a:noAutofit/>
          </a:bodyPr>
          <a:lstStyle>
            <a:lvl1pPr>
              <a:defRPr sz="3600"/>
            </a:lvl1pPr>
          </a:lstStyle>
          <a:p>
            <a:r>
              <a:rPr lang="en-GB" dirty="0" smtClean="0"/>
              <a:t>Click to edit Master title style</a:t>
            </a:r>
            <a:endParaRPr lang="en-US" dirty="0"/>
          </a:p>
        </p:txBody>
      </p:sp>
      <p:pic>
        <p:nvPicPr>
          <p:cNvPr id="10" name="Picture 9"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3533098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5164422"/>
            <a:ext cx="918972" cy="1338749"/>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8"/>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346471"/>
            <a:ext cx="817696" cy="678688"/>
          </a:xfrm>
          <a:prstGeom prst="rect">
            <a:avLst/>
          </a:prstGeom>
        </p:spPr>
      </p:pic>
    </p:spTree>
    <p:extLst>
      <p:ext uri="{BB962C8B-B14F-4D97-AF65-F5344CB8AC3E}">
        <p14:creationId xmlns:p14="http://schemas.microsoft.com/office/powerpoint/2010/main" val="2758596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rotWithShape="1">
          <a:blip r:embed="rId2"/>
          <a:srcRect t="10925" b="13852"/>
          <a:stretch/>
        </p:blipFill>
        <p:spPr>
          <a:xfrm>
            <a:off x="0" y="0"/>
            <a:ext cx="9144000" cy="6878400"/>
          </a:xfrm>
          <a:prstGeom prst="rect">
            <a:avLst/>
          </a:prstGeom>
        </p:spPr>
      </p:pic>
      <p:sp>
        <p:nvSpPr>
          <p:cNvPr id="5" name="Title 1"/>
          <p:cNvSpPr>
            <a:spLocks noGrp="1"/>
          </p:cNvSpPr>
          <p:nvPr>
            <p:ph type="title"/>
          </p:nvPr>
        </p:nvSpPr>
        <p:spPr>
          <a:xfrm>
            <a:off x="5230364" y="1692261"/>
            <a:ext cx="3535738" cy="2160735"/>
          </a:xfrm>
        </p:spPr>
        <p:txBody>
          <a:bodyPr anchor="t">
            <a:noAutofit/>
          </a:bodyPr>
          <a:lstStyle>
            <a:lvl1pPr>
              <a:defRPr sz="3600"/>
            </a:lvl1pPr>
          </a:lstStyle>
          <a:p>
            <a:r>
              <a:rPr lang="en-GB" dirty="0" smtClean="0"/>
              <a:t>Click to edit Master title style</a:t>
            </a:r>
            <a:endParaRPr lang="en-US" dirty="0"/>
          </a:p>
        </p:txBody>
      </p:sp>
      <p:pic>
        <p:nvPicPr>
          <p:cNvPr id="8" name="Picture 7"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151535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p:cNvPicPr>
          <p:nvPr userDrawn="1"/>
        </p:nvPicPr>
        <p:blipFill rotWithShape="1">
          <a:blip r:embed="rId2">
            <a:extLst>
              <a:ext uri="{28A0092B-C50C-407E-A947-70E740481C1C}">
                <a14:useLocalDpi xmlns:a14="http://schemas.microsoft.com/office/drawing/2010/main" val="0"/>
              </a:ext>
            </a:extLst>
          </a:blip>
          <a:srcRect t="11481" b="13296"/>
          <a:stretch/>
        </p:blipFill>
        <p:spPr>
          <a:xfrm>
            <a:off x="0" y="0"/>
            <a:ext cx="9144000" cy="6878400"/>
          </a:xfrm>
          <a:prstGeom prst="rect">
            <a:avLst/>
          </a:prstGeom>
        </p:spPr>
      </p:pic>
      <p:sp>
        <p:nvSpPr>
          <p:cNvPr id="8" name="Title 1"/>
          <p:cNvSpPr>
            <a:spLocks noGrp="1"/>
          </p:cNvSpPr>
          <p:nvPr>
            <p:ph type="title"/>
          </p:nvPr>
        </p:nvSpPr>
        <p:spPr>
          <a:xfrm>
            <a:off x="457202" y="1692261"/>
            <a:ext cx="3535738" cy="2160735"/>
          </a:xfrm>
        </p:spPr>
        <p:txBody>
          <a:bodyPr anchor="t">
            <a:noAutofit/>
          </a:bodyPr>
          <a:lstStyle>
            <a:lvl1pPr>
              <a:defRPr sz="36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346471"/>
            <a:ext cx="817696" cy="678688"/>
          </a:xfrm>
          <a:prstGeom prst="rect">
            <a:avLst/>
          </a:prstGeom>
        </p:spPr>
      </p:pic>
    </p:spTree>
    <p:extLst>
      <p:ext uri="{BB962C8B-B14F-4D97-AF65-F5344CB8AC3E}">
        <p14:creationId xmlns:p14="http://schemas.microsoft.com/office/powerpoint/2010/main" val="41143788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rotWithShape="1">
          <a:blip r:embed="rId2"/>
          <a:srcRect t="11475" b="13341"/>
          <a:stretch/>
        </p:blipFill>
        <p:spPr>
          <a:xfrm>
            <a:off x="1" y="0"/>
            <a:ext cx="9148611" cy="6878400"/>
          </a:xfrm>
          <a:prstGeom prst="rect">
            <a:avLst/>
          </a:prstGeom>
        </p:spPr>
      </p:pic>
      <p:sp>
        <p:nvSpPr>
          <p:cNvPr id="7" name="Title 1"/>
          <p:cNvSpPr>
            <a:spLocks noGrp="1"/>
          </p:cNvSpPr>
          <p:nvPr>
            <p:ph type="title"/>
          </p:nvPr>
        </p:nvSpPr>
        <p:spPr>
          <a:xfrm>
            <a:off x="5230364" y="1692261"/>
            <a:ext cx="3535738" cy="2160735"/>
          </a:xfrm>
        </p:spPr>
        <p:txBody>
          <a:bodyPr anchor="t">
            <a:noAutofit/>
          </a:bodyPr>
          <a:lstStyle>
            <a:lvl1pPr>
              <a:defRPr sz="3600"/>
            </a:lvl1pPr>
          </a:lstStyle>
          <a:p>
            <a:r>
              <a:rPr lang="en-GB" dirty="0" smtClean="0"/>
              <a:t>Click to edit Master title style</a:t>
            </a:r>
            <a:endParaRPr lang="en-US" dirty="0"/>
          </a:p>
        </p:txBody>
      </p:sp>
      <p:pic>
        <p:nvPicPr>
          <p:cNvPr id="6" name="Picture 5"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1904551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80295"/>
            <a:ext cx="7356816"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2" y="749912"/>
            <a:ext cx="7356815" cy="667725"/>
          </a:xfrm>
        </p:spPr>
        <p:txBody>
          <a:bodyPr/>
          <a:lstStyle/>
          <a:p>
            <a:r>
              <a:rPr lang="en-GB" smtClean="0"/>
              <a:t>Click to edit Master title style</a:t>
            </a:r>
            <a:endParaRPr lang="en-US"/>
          </a:p>
        </p:txBody>
      </p:sp>
      <p:sp>
        <p:nvSpPr>
          <p:cNvPr id="2" name="Slide Number Placeholder 1"/>
          <p:cNvSpPr>
            <a:spLocks noGrp="1"/>
          </p:cNvSpPr>
          <p:nvPr>
            <p:ph type="sldNum" sz="quarter" idx="10"/>
          </p:nvPr>
        </p:nvSpPr>
        <p:spPr/>
        <p:txBody>
          <a:bodyPr/>
          <a:lstStyle/>
          <a:p>
            <a:fld id="{61E112CC-F5C7-5E43-8EAA-F554FEB5E453}" type="slidenum">
              <a:rPr lang="en-US" smtClean="0">
                <a:solidFill>
                  <a:srgbClr val="0072C6"/>
                </a:solidFill>
              </a:rPr>
              <a:pPr/>
              <a:t>‹#›</a:t>
            </a:fld>
            <a:endParaRPr lang="en-US" dirty="0">
              <a:solidFill>
                <a:srgbClr val="0072C6"/>
              </a:solidFill>
            </a:endParaRPr>
          </a:p>
        </p:txBody>
      </p:sp>
      <p:pic>
        <p:nvPicPr>
          <p:cNvPr id="9" name="Picture 8" title="arrow icon"/>
          <p:cNvPicPr>
            <a:picLocks noChangeAspect="1"/>
          </p:cNvPicPr>
          <p:nvPr userDrawn="1"/>
        </p:nvPicPr>
        <p:blipFill>
          <a:blip r:embed="rId2"/>
          <a:stretch>
            <a:fillRect/>
          </a:stretch>
        </p:blipFill>
        <p:spPr>
          <a:xfrm>
            <a:off x="7686359" y="5277686"/>
            <a:ext cx="1220724" cy="1281007"/>
          </a:xfrm>
          <a:prstGeom prst="rect">
            <a:avLst/>
          </a:prstGeom>
        </p:spPr>
      </p:pic>
    </p:spTree>
    <p:extLst>
      <p:ext uri="{BB962C8B-B14F-4D97-AF65-F5344CB8AC3E}">
        <p14:creationId xmlns:p14="http://schemas.microsoft.com/office/powerpoint/2010/main" val="42600381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a:xfrm>
            <a:off x="2002009" y="6356351"/>
            <a:ext cx="2133600" cy="365125"/>
          </a:xfrm>
        </p:spPr>
        <p:txBody>
          <a:bodyPr/>
          <a:lstStyle>
            <a:lvl1pPr algn="l">
              <a:defRPr/>
            </a:lvl1pPr>
          </a:lstStyle>
          <a:p>
            <a:fld id="{67DE7D0A-5CC0-CD4F-AD63-02ED5F8284D6}"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2" y="1680295"/>
            <a:ext cx="7356816"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03452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61868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726D4F-75E1-4B36-A42E-84772CBF6BD1}"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3335707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318325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530173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150886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360400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696426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161919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0377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133526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046973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000000">
                    <a:lumMod val="50000"/>
                    <a:lumOff val="50000"/>
                  </a:srgbClr>
                </a:solidFill>
              </a:rPr>
              <a:pPr/>
              <a:t>2/2/2018</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27931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726D4F-75E1-4B36-A42E-84772CBF6BD1}"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172561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26D4F-75E1-4B36-A42E-84772CBF6BD1}"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373632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26D4F-75E1-4B36-A42E-84772CBF6BD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17103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26D4F-75E1-4B36-A42E-84772CBF6BD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321A6-B1E0-4231-8823-8650A0F606FA}" type="slidenum">
              <a:rPr lang="en-GB" smtClean="0"/>
              <a:t>‹#›</a:t>
            </a:fld>
            <a:endParaRPr lang="en-GB"/>
          </a:p>
        </p:txBody>
      </p:sp>
    </p:spTree>
    <p:extLst>
      <p:ext uri="{BB962C8B-B14F-4D97-AF65-F5344CB8AC3E}">
        <p14:creationId xmlns:p14="http://schemas.microsoft.com/office/powerpoint/2010/main" val="108468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D4F-75E1-4B36-A42E-84772CBF6BD1}" type="datetimeFigureOut">
              <a:rPr lang="en-GB" smtClean="0"/>
              <a:t>02/02/2018</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321A6-B1E0-4231-8823-8650A0F606FA}" type="slidenum">
              <a:rPr lang="en-GB" smtClean="0"/>
              <a:t>‹#›</a:t>
            </a:fld>
            <a:endParaRPr lang="en-GB"/>
          </a:p>
        </p:txBody>
      </p:sp>
    </p:spTree>
    <p:extLst>
      <p:ext uri="{BB962C8B-B14F-4D97-AF65-F5344CB8AC3E}">
        <p14:creationId xmlns:p14="http://schemas.microsoft.com/office/powerpoint/2010/main" val="921518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userDrawn="1"/>
        </p:nvSpPr>
        <p:spPr>
          <a:xfrm>
            <a:off x="457200" y="63563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prstClr val="black"/>
                </a:solidFil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617231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userDrawn="1"/>
        </p:nvSpPr>
        <p:spPr>
          <a:xfrm>
            <a:off x="457200" y="63563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smtClean="0">
                <a:solidFill>
                  <a:prstClr val="black"/>
                </a:solidFill>
              </a:rPr>
              <a:t>www.england.nhs.uk</a:t>
            </a: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1526280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80295"/>
            <a:ext cx="7356816"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2002009" y="6356351"/>
            <a:ext cx="2133600" cy="365125"/>
          </a:xfrm>
          <a:prstGeom prst="rect">
            <a:avLst/>
          </a:prstGeom>
        </p:spPr>
        <p:txBody>
          <a:bodyPr vert="horz" lIns="91440" tIns="45720" rIns="91440" bIns="45720" rtlCol="0" anchor="ctr"/>
          <a:lstStyle>
            <a:lvl1pPr algn="l">
              <a:defRPr sz="1000">
                <a:solidFill>
                  <a:schemeClr val="tx2"/>
                </a:solidFill>
                <a:latin typeface="Arial"/>
                <a:cs typeface="Arial"/>
              </a:defRPr>
            </a:lvl1pPr>
          </a:lstStyle>
          <a:p>
            <a:pPr defTabSz="457200"/>
            <a:fld id="{61E112CC-F5C7-5E43-8EAA-F554FEB5E453}"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userDrawn="1"/>
        </p:nvSpPr>
        <p:spPr>
          <a:xfrm>
            <a:off x="457200" y="6356351"/>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err="1" smtClean="0">
                <a:solidFill>
                  <a:prstClr val="black"/>
                </a:solidFill>
              </a:rPr>
              <a:t>www.england.nhs.uk</a:t>
            </a:r>
            <a:endParaRPr lang="en-GB" sz="1000" dirty="0" smtClean="0">
              <a:solidFill>
                <a:prstClr val="black"/>
              </a:solidFill>
            </a:endParaRPr>
          </a:p>
        </p:txBody>
      </p:sp>
      <p:sp>
        <p:nvSpPr>
          <p:cNvPr id="26" name="Title Placeholder 1"/>
          <p:cNvSpPr>
            <a:spLocks noGrp="1"/>
          </p:cNvSpPr>
          <p:nvPr>
            <p:ph type="title"/>
          </p:nvPr>
        </p:nvSpPr>
        <p:spPr>
          <a:xfrm>
            <a:off x="457202"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8" name="Picture 7" title="NHS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78766" y="346471"/>
            <a:ext cx="816864" cy="678688"/>
          </a:xfrm>
          <a:prstGeom prst="rect">
            <a:avLst/>
          </a:prstGeom>
        </p:spPr>
      </p:pic>
    </p:spTree>
    <p:extLst>
      <p:ext uri="{BB962C8B-B14F-4D97-AF65-F5344CB8AC3E}">
        <p14:creationId xmlns:p14="http://schemas.microsoft.com/office/powerpoint/2010/main" val="2522555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5586B75A-687E-405C-8A0B-8D00578BA2C3}" type="datetimeFigureOut">
              <a:rPr lang="en-US" dirty="0">
                <a:solidFill>
                  <a:srgbClr val="000000">
                    <a:lumMod val="50000"/>
                    <a:lumOff val="50000"/>
                  </a:srgbClr>
                </a:solidFill>
              </a:rPr>
              <a:pPr defTabSz="457200"/>
              <a:t>2/2/2018</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pPr defTabSz="457200"/>
            <a:fld id="{4FAB73BC-B049-4115-A692-8D63A059BFB8}" type="slidenum">
              <a:rPr lang="en-US" dirty="0">
                <a:solidFill>
                  <a:srgbClr val="40BAD2"/>
                </a:solidFill>
              </a:rPr>
              <a:pPr defTabSz="457200"/>
              <a:t>‹#›</a:t>
            </a:fld>
            <a:endParaRPr lang="en-US" dirty="0">
              <a:solidFill>
                <a:srgbClr val="40BAD2"/>
              </a:solidFill>
            </a:endParaRPr>
          </a:p>
        </p:txBody>
      </p:sp>
    </p:spTree>
    <p:extLst>
      <p:ext uri="{BB962C8B-B14F-4D97-AF65-F5344CB8AC3E}">
        <p14:creationId xmlns:p14="http://schemas.microsoft.com/office/powerpoint/2010/main" val="41336959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hyperlink" Target="mailto:jane.bellwood@nhs.net" TargetMode="External"/><Relationship Id="rId2" Type="http://schemas.openxmlformats.org/officeDocument/2006/relationships/hyperlink" Target="https://www.housinglin.org.uk/_assets/Resources/Housing/OtherOrganisation/building-right-home-guidance-housing.pdf"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sz="quarter" idx="10"/>
          </p:nvPr>
        </p:nvSpPr>
        <p:spPr/>
        <p:txBody>
          <a:bodyPr>
            <a:normAutofit fontScale="77500" lnSpcReduction="20000"/>
          </a:bodyPr>
          <a:lstStyle/>
          <a:p>
            <a:r>
              <a:rPr lang="en-US" sz="2400" dirty="0" smtClean="0"/>
              <a:t>Jane Bellwood: NW Housing Lead NHS England </a:t>
            </a:r>
          </a:p>
          <a:p>
            <a:endParaRPr lang="en-US" sz="2400" dirty="0" smtClean="0"/>
          </a:p>
          <a:p>
            <a:r>
              <a:rPr lang="en-US" b="1" dirty="0" smtClean="0"/>
              <a:t>jane.bellwood@nhs.net</a:t>
            </a:r>
            <a:endParaRPr lang="en-US" b="1" dirty="0"/>
          </a:p>
        </p:txBody>
      </p:sp>
      <p:sp>
        <p:nvSpPr>
          <p:cNvPr id="25" name="Title 24"/>
          <p:cNvSpPr>
            <a:spLocks noGrp="1"/>
          </p:cNvSpPr>
          <p:nvPr>
            <p:ph type="title"/>
          </p:nvPr>
        </p:nvSpPr>
        <p:spPr/>
        <p:txBody>
          <a:bodyPr/>
          <a:lstStyle/>
          <a:p>
            <a:r>
              <a:rPr lang="en-US" sz="3600" dirty="0" smtClean="0"/>
              <a:t/>
            </a:r>
            <a:br>
              <a:rPr lang="en-US" sz="3600" dirty="0" smtClean="0"/>
            </a:br>
            <a:r>
              <a:rPr lang="en-US" sz="2400" dirty="0" smtClean="0"/>
              <a:t/>
            </a:r>
            <a:br>
              <a:rPr lang="en-US" sz="2400" dirty="0" smtClean="0"/>
            </a:br>
            <a:endParaRPr lang="en-US" sz="2400" dirty="0"/>
          </a:p>
        </p:txBody>
      </p:sp>
      <p:sp>
        <p:nvSpPr>
          <p:cNvPr id="27" name="Content Placeholder 26"/>
          <p:cNvSpPr>
            <a:spLocks noGrp="1"/>
          </p:cNvSpPr>
          <p:nvPr>
            <p:ph sz="quarter" idx="11"/>
          </p:nvPr>
        </p:nvSpPr>
        <p:spPr/>
        <p:txBody>
          <a:bodyPr/>
          <a:lstStyle/>
          <a:p>
            <a:r>
              <a:rPr lang="en-US" dirty="0" smtClean="0"/>
              <a:t>HLIN NW Feb 2018</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362330"/>
            <a:ext cx="133350" cy="13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362330"/>
            <a:ext cx="133350" cy="13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548680"/>
            <a:ext cx="3744416" cy="3416320"/>
          </a:xfrm>
          <a:prstGeom prst="rect">
            <a:avLst/>
          </a:prstGeom>
        </p:spPr>
        <p:txBody>
          <a:bodyPr wrap="square">
            <a:spAutoFit/>
          </a:bodyPr>
          <a:lstStyle/>
          <a:p>
            <a:r>
              <a:rPr lang="en-GB" sz="3600" b="1" dirty="0">
                <a:solidFill>
                  <a:schemeClr val="bg1"/>
                </a:solidFill>
              </a:rPr>
              <a:t>Housing </a:t>
            </a:r>
            <a:r>
              <a:rPr lang="en-GB" sz="3600" b="1" dirty="0" smtClean="0">
                <a:solidFill>
                  <a:schemeClr val="bg1"/>
                </a:solidFill>
              </a:rPr>
              <a:t>Pipeline &amp; NHSE </a:t>
            </a:r>
            <a:r>
              <a:rPr lang="en-GB" sz="3600" b="1" dirty="0">
                <a:solidFill>
                  <a:schemeClr val="bg1"/>
                </a:solidFill>
              </a:rPr>
              <a:t>Capital </a:t>
            </a:r>
            <a:r>
              <a:rPr lang="en-GB" sz="3600" b="1" dirty="0" smtClean="0">
                <a:solidFill>
                  <a:schemeClr val="bg1"/>
                </a:solidFill>
              </a:rPr>
              <a:t>to supporting</a:t>
            </a:r>
          </a:p>
          <a:p>
            <a:r>
              <a:rPr lang="en-GB" sz="3600" b="1" dirty="0" smtClean="0">
                <a:solidFill>
                  <a:schemeClr val="bg1"/>
                </a:solidFill>
              </a:rPr>
              <a:t>Transforming </a:t>
            </a:r>
            <a:r>
              <a:rPr lang="en-GB" sz="3600" b="1" dirty="0">
                <a:solidFill>
                  <a:schemeClr val="bg1"/>
                </a:solidFill>
              </a:rPr>
              <a:t>Care</a:t>
            </a:r>
          </a:p>
        </p:txBody>
      </p:sp>
      <p:pic>
        <p:nvPicPr>
          <p:cNvPr id="9" name="Picture 8"/>
          <p:cNvPicPr>
            <a:picLocks noChangeAspect="1"/>
          </p:cNvPicPr>
          <p:nvPr/>
        </p:nvPicPr>
        <p:blipFill>
          <a:blip r:embed="rId3"/>
          <a:stretch>
            <a:fillRect/>
          </a:stretch>
        </p:blipFill>
        <p:spPr>
          <a:xfrm>
            <a:off x="4067944" y="332656"/>
            <a:ext cx="3744416" cy="4608512"/>
          </a:xfrm>
          <a:prstGeom prst="rect">
            <a:avLst/>
          </a:prstGeom>
        </p:spPr>
      </p:pic>
    </p:spTree>
    <p:extLst>
      <p:ext uri="{BB962C8B-B14F-4D97-AF65-F5344CB8AC3E}">
        <p14:creationId xmlns:p14="http://schemas.microsoft.com/office/powerpoint/2010/main" val="323411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20691"/>
            <a:ext cx="7356815" cy="939513"/>
          </a:xfrm>
        </p:spPr>
        <p:txBody>
          <a:bodyPr>
            <a:normAutofit fontScale="90000"/>
          </a:bodyPr>
          <a:lstStyle/>
          <a:p>
            <a:r>
              <a:rPr lang="en-GB" dirty="0" smtClean="0"/>
              <a:t>“Building the Right Support” </a:t>
            </a:r>
            <a:r>
              <a:rPr lang="en-GB" b="0" dirty="0" smtClean="0"/>
              <a:t>to reduce inpatient numbers by 50% </a:t>
            </a:r>
            <a:r>
              <a:rPr lang="en-GB" sz="1200" b="0" dirty="0" smtClean="0"/>
              <a:t>Dec 2016.</a:t>
            </a:r>
            <a:r>
              <a:rPr lang="en-GB" b="0" dirty="0" smtClean="0"/>
              <a:t> </a:t>
            </a:r>
            <a:endParaRPr lang="en-GB" b="0" dirty="0"/>
          </a:p>
        </p:txBody>
      </p:sp>
      <p:sp>
        <p:nvSpPr>
          <p:cNvPr id="3" name="Slide Number Placeholder 2"/>
          <p:cNvSpPr>
            <a:spLocks noGrp="1"/>
          </p:cNvSpPr>
          <p:nvPr>
            <p:ph type="sldNum" sz="quarter" idx="10"/>
          </p:nvPr>
        </p:nvSpPr>
        <p:spPr/>
        <p:txBody>
          <a:bodyPr/>
          <a:lstStyle/>
          <a:p>
            <a:fld id="{67DE7D0A-5CC0-CD4F-AD63-02ED5F8284D6}" type="slidenum">
              <a:rPr lang="en-US" smtClean="0"/>
              <a:pPr/>
              <a:t>2</a:t>
            </a:fld>
            <a:endParaRPr lang="en-US" dirty="0"/>
          </a:p>
        </p:txBody>
      </p:sp>
      <p:sp>
        <p:nvSpPr>
          <p:cNvPr id="4" name="Content Placeholder 3"/>
          <p:cNvSpPr>
            <a:spLocks noGrp="1"/>
          </p:cNvSpPr>
          <p:nvPr>
            <p:ph idx="1"/>
          </p:nvPr>
        </p:nvSpPr>
        <p:spPr>
          <a:xfrm>
            <a:off x="417696" y="1762016"/>
            <a:ext cx="7898720" cy="4547304"/>
          </a:xfrm>
        </p:spPr>
        <p:txBody>
          <a:bodyPr>
            <a:normAutofit fontScale="92500" lnSpcReduction="20000"/>
          </a:bodyPr>
          <a:lstStyle/>
          <a:p>
            <a:pPr marL="0" indent="0">
              <a:buNone/>
            </a:pPr>
            <a:r>
              <a:rPr lang="en-GB" dirty="0" smtClean="0"/>
              <a:t>	</a:t>
            </a:r>
            <a:r>
              <a:rPr lang="en-GB" sz="2000" dirty="0" smtClean="0"/>
              <a:t>People </a:t>
            </a:r>
            <a:r>
              <a:rPr lang="en-GB" sz="2000" dirty="0"/>
              <a:t>should be offered a </a:t>
            </a:r>
            <a:r>
              <a:rPr lang="en-GB" sz="2000" b="1" dirty="0"/>
              <a:t>choice of housing</a:t>
            </a:r>
            <a:r>
              <a:rPr lang="en-GB" sz="2000" dirty="0"/>
              <a:t>, including </a:t>
            </a:r>
            <a:r>
              <a:rPr lang="en-GB" sz="2000" dirty="0" smtClean="0"/>
              <a:t>small-	scale </a:t>
            </a:r>
            <a:r>
              <a:rPr lang="en-GB" sz="2000" dirty="0"/>
              <a:t>supported </a:t>
            </a:r>
            <a:r>
              <a:rPr lang="en-GB" sz="2000" dirty="0" smtClean="0"/>
              <a:t>living… </a:t>
            </a:r>
            <a:r>
              <a:rPr lang="en-GB" sz="2000" i="1" dirty="0" smtClean="0"/>
              <a:t>(ideally 6-8, but schemes can be bigger as 	this depends on 	design…just don’t want large institutions again)</a:t>
            </a:r>
          </a:p>
          <a:p>
            <a:pPr marL="0" indent="0">
              <a:buNone/>
            </a:pPr>
            <a:r>
              <a:rPr lang="en-GB" sz="2000" dirty="0" smtClean="0"/>
              <a:t>	</a:t>
            </a:r>
          </a:p>
          <a:p>
            <a:pPr marL="0" indent="0">
              <a:buNone/>
            </a:pPr>
            <a:r>
              <a:rPr lang="en-GB" sz="2000" b="1" dirty="0"/>
              <a:t>	</a:t>
            </a:r>
            <a:r>
              <a:rPr lang="en-GB" sz="2000" b="1" dirty="0" smtClean="0"/>
              <a:t>Choice </a:t>
            </a:r>
            <a:r>
              <a:rPr lang="en-GB" sz="2000" dirty="0"/>
              <a:t>about housing should be offered </a:t>
            </a:r>
            <a:r>
              <a:rPr lang="en-GB" sz="2000" b="1" dirty="0"/>
              <a:t>early in any </a:t>
            </a:r>
            <a:r>
              <a:rPr lang="en-GB" sz="2000" b="1" dirty="0" smtClean="0"/>
              <a:t>planning 	processes</a:t>
            </a:r>
            <a:r>
              <a:rPr lang="en-GB" sz="2000" b="1" i="1" dirty="0" smtClean="0"/>
              <a:t>… (</a:t>
            </a:r>
            <a:r>
              <a:rPr lang="en-GB" sz="2000" i="1" dirty="0" smtClean="0"/>
              <a:t>most have 3.5 and 5 </a:t>
            </a:r>
            <a:r>
              <a:rPr lang="en-GB" sz="2000" i="1" dirty="0" err="1" smtClean="0"/>
              <a:t>yr</a:t>
            </a:r>
            <a:r>
              <a:rPr lang="en-GB" sz="2000" i="1" dirty="0" smtClean="0"/>
              <a:t> discharge plans</a:t>
            </a:r>
            <a:r>
              <a:rPr lang="en-GB" sz="2000" b="1" i="1" dirty="0" smtClean="0"/>
              <a:t>…)</a:t>
            </a:r>
          </a:p>
          <a:p>
            <a:pPr marL="0" indent="0">
              <a:buNone/>
            </a:pPr>
            <a:r>
              <a:rPr lang="en-GB" sz="2000" dirty="0" smtClean="0"/>
              <a:t>	</a:t>
            </a:r>
          </a:p>
          <a:p>
            <a:pPr marL="0" indent="0">
              <a:buNone/>
            </a:pPr>
            <a:r>
              <a:rPr lang="en-GB" sz="2000" dirty="0"/>
              <a:t>	</a:t>
            </a:r>
            <a:r>
              <a:rPr lang="en-GB" sz="2000" b="1" dirty="0" smtClean="0"/>
              <a:t>Where </a:t>
            </a:r>
            <a:r>
              <a:rPr lang="en-GB" sz="2000" b="1" dirty="0"/>
              <a:t>people live, who they live with, the location, the </a:t>
            </a:r>
            <a:r>
              <a:rPr lang="en-GB" sz="2000" b="1" dirty="0" smtClean="0"/>
              <a:t>	community </a:t>
            </a:r>
            <a:r>
              <a:rPr lang="en-GB" sz="2000" dirty="0" smtClean="0"/>
              <a:t>	and </a:t>
            </a:r>
            <a:r>
              <a:rPr lang="en-GB" sz="2000" dirty="0"/>
              <a:t>the built environment need to be </a:t>
            </a:r>
            <a:r>
              <a:rPr lang="en-GB" sz="2000" dirty="0" smtClean="0"/>
              <a:t>understood 	from </a:t>
            </a:r>
            <a:r>
              <a:rPr lang="en-GB" sz="2000" dirty="0"/>
              <a:t>the </a:t>
            </a:r>
            <a:r>
              <a:rPr lang="en-GB" sz="2000" dirty="0" smtClean="0"/>
              <a:t>individual perspective</a:t>
            </a:r>
          </a:p>
          <a:p>
            <a:pPr marL="0" indent="0">
              <a:buNone/>
            </a:pPr>
            <a:endParaRPr lang="en-GB" sz="2000" dirty="0" smtClean="0"/>
          </a:p>
          <a:p>
            <a:pPr marL="0" indent="0">
              <a:buNone/>
            </a:pPr>
            <a:r>
              <a:rPr lang="en-GB" sz="2000" dirty="0" smtClean="0"/>
              <a:t>	Everyone </a:t>
            </a:r>
            <a:r>
              <a:rPr lang="en-GB" sz="2000" dirty="0"/>
              <a:t>should be </a:t>
            </a:r>
            <a:r>
              <a:rPr lang="en-GB" sz="2000" b="1" dirty="0"/>
              <a:t>offered settled </a:t>
            </a:r>
            <a:r>
              <a:rPr lang="en-GB" sz="2000" b="1" dirty="0" smtClean="0"/>
              <a:t>accommodation</a:t>
            </a:r>
            <a:r>
              <a:rPr lang="en-GB" sz="2000" dirty="0" smtClean="0"/>
              <a:t>… </a:t>
            </a:r>
            <a:r>
              <a:rPr lang="en-GB" sz="2000" i="1" dirty="0" smtClean="0"/>
              <a:t>(not 	residential offers)</a:t>
            </a:r>
          </a:p>
          <a:p>
            <a:pPr marL="0" indent="0">
              <a:buNone/>
            </a:pPr>
            <a:endParaRPr lang="en-GB" sz="2000" dirty="0" smtClean="0"/>
          </a:p>
          <a:p>
            <a:pPr marL="0" indent="0">
              <a:buNone/>
            </a:pPr>
            <a:r>
              <a:rPr lang="en-GB" sz="2000" dirty="0" smtClean="0"/>
              <a:t>	The </a:t>
            </a:r>
            <a:r>
              <a:rPr lang="en-GB" sz="2000" b="1" dirty="0"/>
              <a:t>future needs of this group</a:t>
            </a:r>
            <a:r>
              <a:rPr lang="en-GB" sz="2000" dirty="0"/>
              <a:t> </a:t>
            </a:r>
            <a:r>
              <a:rPr lang="en-GB" sz="2000" dirty="0" smtClean="0"/>
              <a:t> needs to be represented in  	local housing strategies, and TCPs Housing Plans.. So planning for 	future.. Not just the immediate need</a:t>
            </a:r>
          </a:p>
        </p:txBody>
      </p:sp>
      <p:pic>
        <p:nvPicPr>
          <p:cNvPr id="6" name="Picture 5" title="tic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6" y="2086461"/>
            <a:ext cx="378179" cy="493217"/>
          </a:xfrm>
          <a:prstGeom prst="rect">
            <a:avLst/>
          </a:prstGeom>
        </p:spPr>
      </p:pic>
      <p:pic>
        <p:nvPicPr>
          <p:cNvPr id="7" name="Picture 6" title="tic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6" y="2808278"/>
            <a:ext cx="378179" cy="493217"/>
          </a:xfrm>
          <a:prstGeom prst="rect">
            <a:avLst/>
          </a:prstGeom>
        </p:spPr>
      </p:pic>
      <p:pic>
        <p:nvPicPr>
          <p:cNvPr id="8" name="Picture 7" title="tic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98" y="3648561"/>
            <a:ext cx="378179" cy="493217"/>
          </a:xfrm>
          <a:prstGeom prst="rect">
            <a:avLst/>
          </a:prstGeom>
        </p:spPr>
      </p:pic>
      <p:pic>
        <p:nvPicPr>
          <p:cNvPr id="9" name="Picture 8" title="tic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79" y="4474061"/>
            <a:ext cx="378179" cy="493217"/>
          </a:xfrm>
          <a:prstGeom prst="rect">
            <a:avLst/>
          </a:prstGeom>
        </p:spPr>
      </p:pic>
      <p:pic>
        <p:nvPicPr>
          <p:cNvPr id="10" name="Picture 9" title="tic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938" y="5511295"/>
            <a:ext cx="378179" cy="493217"/>
          </a:xfrm>
          <a:prstGeom prst="rect">
            <a:avLst/>
          </a:prstGeom>
        </p:spPr>
      </p:pic>
    </p:spTree>
    <p:extLst>
      <p:ext uri="{BB962C8B-B14F-4D97-AF65-F5344CB8AC3E}">
        <p14:creationId xmlns:p14="http://schemas.microsoft.com/office/powerpoint/2010/main" val="360874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7367"/>
            <a:ext cx="7356815" cy="667725"/>
          </a:xfrm>
        </p:spPr>
        <p:txBody>
          <a:bodyPr>
            <a:normAutofit/>
          </a:bodyPr>
          <a:lstStyle/>
          <a:p>
            <a:r>
              <a:rPr lang="en-GB" dirty="0" smtClean="0"/>
              <a:t>Challenge for the North</a:t>
            </a:r>
            <a:endParaRPr lang="en-GB" dirty="0"/>
          </a:p>
        </p:txBody>
      </p:sp>
      <p:sp>
        <p:nvSpPr>
          <p:cNvPr id="5" name="Content Placeholder 4"/>
          <p:cNvSpPr>
            <a:spLocks noGrp="1"/>
          </p:cNvSpPr>
          <p:nvPr>
            <p:ph idx="1"/>
          </p:nvPr>
        </p:nvSpPr>
        <p:spPr>
          <a:xfrm>
            <a:off x="539552" y="1124744"/>
            <a:ext cx="8280400" cy="5196115"/>
          </a:xfrm>
        </p:spPr>
        <p:txBody>
          <a:bodyPr>
            <a:normAutofit fontScale="47500" lnSpcReduction="20000"/>
          </a:bodyPr>
          <a:lstStyle/>
          <a:p>
            <a:pPr marL="0" indent="0">
              <a:buNone/>
            </a:pPr>
            <a:endParaRPr lang="en-GB" dirty="0" smtClean="0"/>
          </a:p>
          <a:p>
            <a:pPr>
              <a:buFont typeface="Wingdings" panose="05000000000000000000" pitchFamily="2" charset="2"/>
              <a:buChar char="Ø"/>
            </a:pPr>
            <a:r>
              <a:rPr lang="en-GB" sz="3800" b="1" dirty="0" smtClean="0"/>
              <a:t>897 people in March 2017</a:t>
            </a:r>
          </a:p>
          <a:p>
            <a:pPr>
              <a:buFont typeface="Wingdings" panose="05000000000000000000" pitchFamily="2" charset="2"/>
              <a:buChar char="Ø"/>
            </a:pPr>
            <a:r>
              <a:rPr lang="en-GB" sz="3800" b="1" dirty="0" smtClean="0"/>
              <a:t>40% have been in hospital for &gt; 5yrs </a:t>
            </a:r>
            <a:endParaRPr lang="en-GB" sz="3800" dirty="0"/>
          </a:p>
          <a:p>
            <a:pPr>
              <a:buFont typeface="Wingdings" panose="05000000000000000000" pitchFamily="2" charset="2"/>
              <a:buChar char="Ø"/>
            </a:pPr>
            <a:r>
              <a:rPr lang="en-GB" sz="3800" b="1" dirty="0" smtClean="0">
                <a:solidFill>
                  <a:schemeClr val="bg2">
                    <a:lumMod val="40000"/>
                    <a:lumOff val="60000"/>
                  </a:schemeClr>
                </a:solidFill>
              </a:rPr>
              <a:t>Aim to move 391 TCP patients</a:t>
            </a:r>
            <a:r>
              <a:rPr lang="en-GB" sz="3800" b="1" dirty="0" smtClean="0"/>
              <a:t> by March 2019 </a:t>
            </a:r>
            <a:endParaRPr lang="en-GB" sz="3800" i="1" dirty="0"/>
          </a:p>
          <a:p>
            <a:pPr>
              <a:buFont typeface="Wingdings" panose="05000000000000000000" pitchFamily="2" charset="2"/>
              <a:buChar char="Ø"/>
            </a:pPr>
            <a:r>
              <a:rPr lang="en-GB" sz="3800" i="1" dirty="0" smtClean="0"/>
              <a:t>Also people </a:t>
            </a:r>
            <a:r>
              <a:rPr lang="en-GB" sz="3800" b="1" i="1" dirty="0" smtClean="0"/>
              <a:t>in transition </a:t>
            </a:r>
            <a:r>
              <a:rPr lang="en-GB" sz="3800" i="1" dirty="0" smtClean="0"/>
              <a:t>&amp; </a:t>
            </a:r>
            <a:r>
              <a:rPr lang="en-GB" sz="3800" b="1" i="1" dirty="0" smtClean="0"/>
              <a:t>“At Risk”  </a:t>
            </a:r>
            <a:r>
              <a:rPr lang="en-GB" sz="3800" i="1" dirty="0" smtClean="0"/>
              <a:t>of hospital admission  or who have no move on options from semi- secure accommodation to more independent housing settings</a:t>
            </a:r>
          </a:p>
          <a:p>
            <a:pPr>
              <a:buFont typeface="Wingdings" panose="05000000000000000000" pitchFamily="2" charset="2"/>
              <a:buChar char="Ø"/>
            </a:pPr>
            <a:r>
              <a:rPr lang="en-GB" sz="3800" i="1" dirty="0"/>
              <a:t>Often </a:t>
            </a:r>
            <a:r>
              <a:rPr lang="en-GB" sz="3800" b="1" i="1" dirty="0"/>
              <a:t>Housing is considered after care and </a:t>
            </a:r>
            <a:r>
              <a:rPr lang="en-GB" sz="3800" b="1" i="1" dirty="0" smtClean="0"/>
              <a:t>support</a:t>
            </a:r>
            <a:r>
              <a:rPr lang="en-GB" sz="3800" i="1" dirty="0" smtClean="0"/>
              <a:t>…</a:t>
            </a:r>
            <a:r>
              <a:rPr lang="en-GB" sz="3800" i="1" dirty="0" smtClean="0"/>
              <a:t> </a:t>
            </a:r>
            <a:r>
              <a:rPr lang="en-GB" sz="3800" i="1" dirty="0"/>
              <a:t>not Housing First</a:t>
            </a:r>
          </a:p>
          <a:p>
            <a:pPr>
              <a:buFont typeface="Wingdings" panose="05000000000000000000" pitchFamily="2" charset="2"/>
              <a:buChar char="Ø"/>
            </a:pPr>
            <a:r>
              <a:rPr lang="en-GB" sz="3800" i="1" dirty="0"/>
              <a:t>In reality </a:t>
            </a:r>
            <a:r>
              <a:rPr lang="en-GB" sz="3800" b="1" i="1" dirty="0"/>
              <a:t>Choice and Control for people is </a:t>
            </a:r>
            <a:r>
              <a:rPr lang="en-GB" sz="3800" b="1" i="1" dirty="0" smtClean="0"/>
              <a:t>limited</a:t>
            </a:r>
            <a:endParaRPr lang="en-GB" sz="3800" i="1" dirty="0" smtClean="0"/>
          </a:p>
          <a:p>
            <a:pPr marL="0" indent="0">
              <a:buNone/>
            </a:pPr>
            <a:endParaRPr lang="en-GB" dirty="0" smtClean="0">
              <a:solidFill>
                <a:schemeClr val="bg2">
                  <a:lumMod val="40000"/>
                  <a:lumOff val="60000"/>
                </a:schemeClr>
              </a:solidFill>
            </a:endParaRPr>
          </a:p>
          <a:p>
            <a:pPr marL="0" indent="0">
              <a:buNone/>
            </a:pPr>
            <a:endParaRPr lang="en-GB" dirty="0">
              <a:solidFill>
                <a:schemeClr val="bg2">
                  <a:lumMod val="40000"/>
                  <a:lumOff val="60000"/>
                </a:schemeClr>
              </a:solidFill>
            </a:endParaRPr>
          </a:p>
          <a:p>
            <a:pPr marL="0" indent="0">
              <a:buNone/>
            </a:pPr>
            <a:r>
              <a:rPr lang="en-GB" sz="4400" b="1" dirty="0" smtClean="0">
                <a:solidFill>
                  <a:schemeClr val="bg2">
                    <a:lumMod val="40000"/>
                    <a:lumOff val="60000"/>
                  </a:schemeClr>
                </a:solidFill>
              </a:rPr>
              <a:t>3</a:t>
            </a:r>
            <a:r>
              <a:rPr lang="en-GB" sz="3800" b="1" dirty="0" smtClean="0">
                <a:solidFill>
                  <a:schemeClr val="bg2">
                    <a:lumMod val="40000"/>
                    <a:lumOff val="60000"/>
                  </a:schemeClr>
                </a:solidFill>
              </a:rPr>
              <a:t> </a:t>
            </a:r>
            <a:r>
              <a:rPr lang="en-GB" sz="4400" b="1" dirty="0" smtClean="0">
                <a:solidFill>
                  <a:schemeClr val="bg2">
                    <a:lumMod val="40000"/>
                    <a:lumOff val="60000"/>
                  </a:schemeClr>
                </a:solidFill>
              </a:rPr>
              <a:t>TCPs in NW :</a:t>
            </a:r>
            <a:r>
              <a:rPr lang="en-GB" sz="4400" b="1" dirty="0" smtClean="0"/>
              <a:t> GM, C&amp;M, </a:t>
            </a:r>
            <a:r>
              <a:rPr lang="en-GB" sz="4400" b="1" dirty="0" err="1" smtClean="0"/>
              <a:t>Lancs</a:t>
            </a:r>
            <a:r>
              <a:rPr lang="en-GB" sz="4400" b="1" dirty="0" smtClean="0"/>
              <a:t> &amp; S. Cumbria…</a:t>
            </a:r>
          </a:p>
          <a:p>
            <a:pPr>
              <a:buFont typeface="Wingdings" panose="05000000000000000000" pitchFamily="2" charset="2"/>
              <a:buChar char="ü"/>
            </a:pPr>
            <a:r>
              <a:rPr lang="en-GB" sz="3600" dirty="0" smtClean="0">
                <a:solidFill>
                  <a:schemeClr val="accent3">
                    <a:lumMod val="60000"/>
                    <a:lumOff val="40000"/>
                  </a:schemeClr>
                </a:solidFill>
              </a:rPr>
              <a:t>2/3 have new TCP Housing Plans</a:t>
            </a:r>
            <a:r>
              <a:rPr lang="en-GB" sz="3600" dirty="0" smtClean="0"/>
              <a:t>: demand &amp; how this is being met </a:t>
            </a:r>
          </a:p>
          <a:p>
            <a:pPr>
              <a:buFont typeface="Wingdings" panose="05000000000000000000" pitchFamily="2" charset="2"/>
              <a:buChar char="ü"/>
            </a:pPr>
            <a:r>
              <a:rPr lang="en-GB" sz="3600" dirty="0" smtClean="0"/>
              <a:t>All need to </a:t>
            </a:r>
            <a:r>
              <a:rPr lang="en-GB" sz="3600" dirty="0" smtClean="0">
                <a:solidFill>
                  <a:schemeClr val="accent3">
                    <a:lumMod val="60000"/>
                    <a:lumOff val="40000"/>
                  </a:schemeClr>
                </a:solidFill>
              </a:rPr>
              <a:t>reflect Council Supported Housing Plans </a:t>
            </a:r>
            <a:r>
              <a:rPr lang="en-GB" sz="3600" dirty="0" smtClean="0"/>
              <a:t>development (for LD/ASD and Transitions) within their planning</a:t>
            </a:r>
          </a:p>
          <a:p>
            <a:pPr>
              <a:buFont typeface="Wingdings" panose="05000000000000000000" pitchFamily="2" charset="2"/>
              <a:buChar char="ü"/>
            </a:pPr>
            <a:r>
              <a:rPr lang="en-GB" sz="3600" dirty="0" smtClean="0"/>
              <a:t>Housing Options </a:t>
            </a:r>
            <a:r>
              <a:rPr lang="en-GB" sz="3600" dirty="0" smtClean="0">
                <a:solidFill>
                  <a:schemeClr val="accent3">
                    <a:lumMod val="60000"/>
                    <a:lumOff val="40000"/>
                  </a:schemeClr>
                </a:solidFill>
              </a:rPr>
              <a:t>need to include Step Up (Crisis) or Step Down </a:t>
            </a:r>
            <a:r>
              <a:rPr lang="en-GB" sz="3600" dirty="0" smtClean="0"/>
              <a:t>(Rehab)</a:t>
            </a:r>
          </a:p>
          <a:p>
            <a:pPr marL="0" indent="0">
              <a:buNone/>
            </a:pPr>
            <a:endParaRPr lang="en-GB" sz="2900" b="1" i="1" dirty="0" smtClean="0"/>
          </a:p>
          <a:p>
            <a:pPr marL="0" indent="0">
              <a:buNone/>
            </a:pPr>
            <a:endParaRPr lang="en-GB" b="1" i="1" dirty="0" smtClean="0"/>
          </a:p>
          <a:p>
            <a:pPr marL="0" indent="0" algn="ctr">
              <a:buNone/>
            </a:pPr>
            <a:r>
              <a:rPr lang="en-GB" sz="4400" b="1" i="1" dirty="0" smtClean="0">
                <a:solidFill>
                  <a:schemeClr val="tx2"/>
                </a:solidFill>
              </a:rPr>
              <a:t>NHSE Capital Fund provides £20M opportunity to support “building the right home”</a:t>
            </a:r>
            <a:endParaRPr lang="en-GB" sz="4400" b="1" i="1" dirty="0">
              <a:solidFill>
                <a:schemeClr val="tx2"/>
              </a:solidFill>
            </a:endParaRPr>
          </a:p>
        </p:txBody>
      </p:sp>
    </p:spTree>
    <p:extLst>
      <p:ext uri="{BB962C8B-B14F-4D97-AF65-F5344CB8AC3E}">
        <p14:creationId xmlns:p14="http://schemas.microsoft.com/office/powerpoint/2010/main" val="326667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74637"/>
            <a:ext cx="6264696" cy="634083"/>
          </a:xfrm>
        </p:spPr>
        <p:txBody>
          <a:bodyPr>
            <a:normAutofit/>
          </a:bodyPr>
          <a:lstStyle/>
          <a:p>
            <a:pPr algn="l" defTabSz="457200"/>
            <a:r>
              <a:rPr lang="en-GB" sz="2800" b="1" kern="0" dirty="0" smtClean="0">
                <a:solidFill>
                  <a:schemeClr val="tx2"/>
                </a:solidFill>
                <a:latin typeface="Arial"/>
                <a:cs typeface="Arial"/>
              </a:rPr>
              <a:t>NHSE Capital Grants </a:t>
            </a:r>
            <a:r>
              <a:rPr lang="en-GB" sz="2800" b="1" kern="0" dirty="0">
                <a:solidFill>
                  <a:schemeClr val="tx2"/>
                </a:solidFill>
                <a:latin typeface="Arial"/>
                <a:cs typeface="Arial"/>
              </a:rPr>
              <a:t>(</a:t>
            </a:r>
            <a:r>
              <a:rPr lang="en-GB" sz="2800" b="1" kern="0" dirty="0" smtClean="0">
                <a:solidFill>
                  <a:schemeClr val="tx2"/>
                </a:solidFill>
                <a:latin typeface="Arial"/>
                <a:cs typeface="Arial"/>
              </a:rPr>
              <a:t>£20M p.a.)</a:t>
            </a:r>
            <a:endParaRPr lang="en-US" sz="2800" b="1" kern="0" dirty="0">
              <a:solidFill>
                <a:schemeClr val="tx2"/>
              </a:solidFill>
              <a:latin typeface="Arial"/>
              <a:cs typeface="Arial"/>
            </a:endParaRPr>
          </a:p>
        </p:txBody>
      </p:sp>
      <p:sp>
        <p:nvSpPr>
          <p:cNvPr id="4" name="Slide Number Placeholder 3"/>
          <p:cNvSpPr>
            <a:spLocks noGrp="1"/>
          </p:cNvSpPr>
          <p:nvPr>
            <p:ph type="sldNum" sz="quarter" idx="10"/>
          </p:nvPr>
        </p:nvSpPr>
        <p:spPr/>
        <p:txBody>
          <a:bodyPr/>
          <a:lstStyle/>
          <a:p>
            <a:fld id="{61E112CC-F5C7-5E43-8EAA-F554FEB5E453}" type="slidenum">
              <a:rPr lang="en-US" smtClean="0">
                <a:solidFill>
                  <a:prstClr val="black">
                    <a:tint val="75000"/>
                  </a:prstClr>
                </a:solidFill>
              </a:rPr>
              <a:pPr/>
              <a:t>4</a:t>
            </a:fld>
            <a:endParaRPr lang="en-US" dirty="0">
              <a:solidFill>
                <a:prstClr val="black">
                  <a:tint val="75000"/>
                </a:prstClr>
              </a:solidFill>
            </a:endParaRPr>
          </a:p>
        </p:txBody>
      </p:sp>
      <p:sp>
        <p:nvSpPr>
          <p:cNvPr id="10" name="TextBox 9"/>
          <p:cNvSpPr txBox="1"/>
          <p:nvPr/>
        </p:nvSpPr>
        <p:spPr>
          <a:xfrm>
            <a:off x="216934" y="3284985"/>
            <a:ext cx="8675546" cy="3170099"/>
          </a:xfrm>
          <a:prstGeom prst="rect">
            <a:avLst/>
          </a:prstGeom>
          <a:noFill/>
          <a:ln w="44450">
            <a:solidFill>
              <a:srgbClr val="990033"/>
            </a:solidFill>
          </a:ln>
        </p:spPr>
        <p:txBody>
          <a:bodyPr wrap="square" rtlCol="0">
            <a:spAutoFit/>
          </a:bodyPr>
          <a:lstStyle/>
          <a:p>
            <a:pPr>
              <a:buClr>
                <a:srgbClr val="00A4DE"/>
              </a:buClr>
            </a:pPr>
            <a:r>
              <a:rPr lang="en-GB" sz="2000" b="1" dirty="0" smtClean="0">
                <a:solidFill>
                  <a:prstClr val="black"/>
                </a:solidFill>
                <a:latin typeface="Arial" panose="020B0604020202020204" pitchFamily="34" charset="0"/>
                <a:cs typeface="Arial" panose="020B0604020202020204" pitchFamily="34" charset="0"/>
              </a:rPr>
              <a:t>Capital for buildings &amp; land </a:t>
            </a:r>
            <a:r>
              <a:rPr lang="en-GB" sz="2000" b="1" i="1" dirty="0" smtClean="0">
                <a:solidFill>
                  <a:srgbClr val="0070C0"/>
                </a:solidFill>
                <a:latin typeface="Arial" panose="020B0604020202020204" pitchFamily="34" charset="0"/>
                <a:cs typeface="Arial" panose="020B0604020202020204" pitchFamily="34" charset="0"/>
              </a:rPr>
              <a:t>for new or remodelling or in-built equipment to adapt to meet personalised needs  - but schemes can be part of larger footprint (Residential</a:t>
            </a:r>
            <a:r>
              <a:rPr lang="en-GB" sz="2000" b="1" i="1" dirty="0" smtClean="0">
                <a:solidFill>
                  <a:srgbClr val="0070C0"/>
                </a:solidFill>
                <a:latin typeface="Arial" panose="020B0604020202020204" pitchFamily="34" charset="0"/>
                <a:cs typeface="Arial" panose="020B0604020202020204" pitchFamily="34" charset="0"/>
              </a:rPr>
              <a:t>/ Step-Down/ ECH…) if residential fits best for the cohort it can be supported.</a:t>
            </a:r>
            <a:endParaRPr lang="en-GB" sz="2000" i="1" dirty="0" smtClean="0">
              <a:solidFill>
                <a:srgbClr val="0070C0"/>
              </a:solidFill>
              <a:latin typeface="Arial" panose="020B0604020202020204" pitchFamily="34" charset="0"/>
              <a:cs typeface="Arial" panose="020B0604020202020204" pitchFamily="34" charset="0"/>
            </a:endParaRPr>
          </a:p>
          <a:p>
            <a:pPr>
              <a:buClr>
                <a:srgbClr val="00A4DE"/>
              </a:buClr>
            </a:pPr>
            <a:endParaRPr lang="en-GB" sz="2000" dirty="0">
              <a:solidFill>
                <a:prstClr val="black"/>
              </a:solidFill>
              <a:latin typeface="Arial" panose="020B0604020202020204" pitchFamily="34" charset="0"/>
              <a:cs typeface="Arial" panose="020B0604020202020204" pitchFamily="34" charset="0"/>
            </a:endParaRPr>
          </a:p>
          <a:p>
            <a:pPr>
              <a:buClr>
                <a:srgbClr val="00A4DE"/>
              </a:buClr>
            </a:pPr>
            <a:r>
              <a:rPr lang="en-GB" sz="2000" b="1" i="1" dirty="0">
                <a:latin typeface="Arial" panose="020B0604020202020204" pitchFamily="34" charset="0"/>
                <a:cs typeface="Arial" panose="020B0604020202020204" pitchFamily="34" charset="0"/>
              </a:rPr>
              <a:t>P</a:t>
            </a:r>
            <a:r>
              <a:rPr lang="en-GB" sz="2000" b="1" i="1" dirty="0" smtClean="0">
                <a:latin typeface="Arial" panose="020B0604020202020204" pitchFamily="34" charset="0"/>
                <a:cs typeface="Arial" panose="020B0604020202020204" pitchFamily="34" charset="0"/>
              </a:rPr>
              <a:t>ackages </a:t>
            </a:r>
            <a:r>
              <a:rPr lang="en-GB" sz="2000" b="1" i="1" dirty="0">
                <a:latin typeface="Arial" panose="020B0604020202020204" pitchFamily="34" charset="0"/>
                <a:cs typeface="Arial" panose="020B0604020202020204" pitchFamily="34" charset="0"/>
              </a:rPr>
              <a:t>of care </a:t>
            </a:r>
            <a:r>
              <a:rPr lang="en-GB" sz="2000" b="1" i="1" dirty="0" smtClean="0">
                <a:solidFill>
                  <a:srgbClr val="0070C0"/>
                </a:solidFill>
                <a:latin typeface="Arial" panose="020B0604020202020204" pitchFamily="34" charset="0"/>
                <a:cs typeface="Arial" panose="020B0604020202020204" pitchFamily="34" charset="0"/>
              </a:rPr>
              <a:t>often have clinical support, so mixed funding</a:t>
            </a:r>
            <a:endParaRPr lang="en-GB" sz="2000" b="1" i="1" dirty="0">
              <a:solidFill>
                <a:srgbClr val="0070C0"/>
              </a:solidFill>
              <a:latin typeface="Arial" panose="020B0604020202020204" pitchFamily="34" charset="0"/>
              <a:cs typeface="Arial" panose="020B0604020202020204" pitchFamily="34" charset="0"/>
            </a:endParaRPr>
          </a:p>
          <a:p>
            <a:pPr>
              <a:buClr>
                <a:srgbClr val="00A4DE"/>
              </a:buClr>
            </a:pPr>
            <a:endParaRPr lang="en-GB" sz="2000" dirty="0">
              <a:solidFill>
                <a:prstClr val="black"/>
              </a:solidFill>
              <a:latin typeface="Arial" panose="020B0604020202020204" pitchFamily="34" charset="0"/>
              <a:cs typeface="Arial" panose="020B0604020202020204" pitchFamily="34" charset="0"/>
            </a:endParaRPr>
          </a:p>
          <a:p>
            <a:pPr>
              <a:buClr>
                <a:srgbClr val="00A4DE"/>
              </a:buClr>
            </a:pPr>
            <a:r>
              <a:rPr lang="en-GB" sz="2000" b="1" dirty="0">
                <a:solidFill>
                  <a:prstClr val="black"/>
                </a:solidFill>
                <a:latin typeface="Arial" panose="020B0604020202020204" pitchFamily="34" charset="0"/>
                <a:cs typeface="Arial" panose="020B0604020202020204" pitchFamily="34" charset="0"/>
              </a:rPr>
              <a:t>Capital </a:t>
            </a:r>
            <a:r>
              <a:rPr lang="en-GB" sz="2000" b="1" dirty="0" smtClean="0">
                <a:solidFill>
                  <a:prstClr val="black"/>
                </a:solidFill>
                <a:latin typeface="Arial" panose="020B0604020202020204" pitchFamily="34" charset="0"/>
                <a:cs typeface="Arial" panose="020B0604020202020204" pitchFamily="34" charset="0"/>
              </a:rPr>
              <a:t>Bids need to come via CCG or in GM via Health and Social Care Partnership </a:t>
            </a:r>
            <a:r>
              <a:rPr lang="en-GB" sz="2000" dirty="0" smtClean="0">
                <a:solidFill>
                  <a:prstClr val="black"/>
                </a:solidFill>
                <a:latin typeface="Arial" panose="020B0604020202020204" pitchFamily="34" charset="0"/>
                <a:cs typeface="Arial" panose="020B0604020202020204" pitchFamily="34" charset="0"/>
              </a:rPr>
              <a:t>with </a:t>
            </a:r>
            <a:r>
              <a:rPr lang="en-GB" sz="2000" b="1" dirty="0" smtClean="0">
                <a:solidFill>
                  <a:srgbClr val="0070C0"/>
                </a:solidFill>
                <a:latin typeface="Arial" panose="020B0604020202020204" pitchFamily="34" charset="0"/>
                <a:cs typeface="Arial" panose="020B0604020202020204" pitchFamily="34" charset="0"/>
              </a:rPr>
              <a:t>Lo</a:t>
            </a:r>
            <a:r>
              <a:rPr lang="en-GB" sz="2000" b="1" i="1" dirty="0" smtClean="0">
                <a:solidFill>
                  <a:srgbClr val="0070C0"/>
                </a:solidFill>
                <a:latin typeface="Arial" panose="020B0604020202020204" pitchFamily="34" charset="0"/>
                <a:cs typeface="Arial" panose="020B0604020202020204" pitchFamily="34" charset="0"/>
              </a:rPr>
              <a:t>cal Authority and/or Housing Providers, submitted via CCG sponsor</a:t>
            </a:r>
            <a:endParaRPr lang="en-GB" sz="2000" b="1" i="1" dirty="0">
              <a:solidFill>
                <a:srgbClr val="0070C0"/>
              </a:solidFill>
              <a:latin typeface="Arial" panose="020B0604020202020204" pitchFamily="34" charset="0"/>
              <a:cs typeface="Arial" panose="020B0604020202020204" pitchFamily="34" charset="0"/>
            </a:endParaRPr>
          </a:p>
        </p:txBody>
      </p:sp>
      <p:pic>
        <p:nvPicPr>
          <p:cNvPr id="11" name="Picture 10" descr="NHS England col"/>
          <p:cNvPicPr/>
          <p:nvPr/>
        </p:nvPicPr>
        <p:blipFill>
          <a:blip r:embed="rId3">
            <a:extLst>
              <a:ext uri="{28A0092B-C50C-407E-A947-70E740481C1C}">
                <a14:useLocalDpi xmlns:a14="http://schemas.microsoft.com/office/drawing/2010/main" val="0"/>
              </a:ext>
            </a:extLst>
          </a:blip>
          <a:srcRect/>
          <a:stretch>
            <a:fillRect/>
          </a:stretch>
        </p:blipFill>
        <p:spPr bwMode="auto">
          <a:xfrm>
            <a:off x="7883591" y="116632"/>
            <a:ext cx="1152913" cy="720080"/>
          </a:xfrm>
          <a:prstGeom prst="rect">
            <a:avLst/>
          </a:prstGeom>
          <a:noFill/>
          <a:ln>
            <a:noFill/>
          </a:ln>
        </p:spPr>
      </p:pic>
      <p:sp>
        <p:nvSpPr>
          <p:cNvPr id="12" name="Round Diagonal Corner Rectangle 11"/>
          <p:cNvSpPr/>
          <p:nvPr/>
        </p:nvSpPr>
        <p:spPr>
          <a:xfrm>
            <a:off x="395536" y="980728"/>
            <a:ext cx="8064511" cy="2304256"/>
          </a:xfrm>
          <a:prstGeom prst="round2DiagRect">
            <a:avLst/>
          </a:prstGeom>
          <a:solidFill>
            <a:srgbClr val="00A4DE"/>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2800" b="1" dirty="0" smtClean="0">
                <a:solidFill>
                  <a:prstClr val="white"/>
                </a:solidFill>
                <a:latin typeface="Arial" panose="020B0604020202020204" pitchFamily="34" charset="0"/>
                <a:cs typeface="Arial" panose="020B0604020202020204" pitchFamily="34" charset="0"/>
              </a:rPr>
              <a:t>From 2017 to 2021 (£80m)</a:t>
            </a:r>
            <a:r>
              <a:rPr lang="en-GB" sz="1600" b="1" dirty="0" smtClean="0">
                <a:solidFill>
                  <a:prstClr val="white"/>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dirty="0" smtClean="0">
                <a:solidFill>
                  <a:prstClr val="white"/>
                </a:solidFill>
                <a:latin typeface="Arial" panose="020B0604020202020204" pitchFamily="34" charset="0"/>
                <a:cs typeface="Arial" panose="020B0604020202020204" pitchFamily="34" charset="0"/>
              </a:rPr>
              <a:t>but </a:t>
            </a:r>
            <a:r>
              <a:rPr lang="en-GB" dirty="0" smtClean="0">
                <a:solidFill>
                  <a:prstClr val="white"/>
                </a:solidFill>
                <a:latin typeface="Arial" panose="020B0604020202020204" pitchFamily="34" charset="0"/>
                <a:cs typeface="Arial" panose="020B0604020202020204" pitchFamily="34" charset="0"/>
              </a:rPr>
              <a:t>only part of this was allocated last year</a:t>
            </a:r>
            <a:endParaRPr lang="en-GB" sz="2000" b="1"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solidFill>
                  <a:prstClr val="white"/>
                </a:solidFill>
                <a:latin typeface="Arial" panose="020B0604020202020204" pitchFamily="34" charset="0"/>
                <a:cs typeface="Arial" panose="020B0604020202020204" pitchFamily="34" charset="0"/>
              </a:rPr>
              <a:t>F</a:t>
            </a:r>
            <a:r>
              <a:rPr lang="en-GB" sz="2400" b="1" dirty="0" smtClean="0">
                <a:solidFill>
                  <a:prstClr val="white"/>
                </a:solidFill>
                <a:latin typeface="Arial" panose="020B0604020202020204" pitchFamily="34" charset="0"/>
                <a:cs typeface="Arial" panose="020B0604020202020204" pitchFamily="34" charset="0"/>
              </a:rPr>
              <a:t>or se</a:t>
            </a:r>
            <a:r>
              <a:rPr lang="en-GB" sz="2400" b="1" i="1" dirty="0" smtClean="0">
                <a:solidFill>
                  <a:prstClr val="white"/>
                </a:solidFill>
                <a:latin typeface="Arial" panose="020B0604020202020204" pitchFamily="34" charset="0"/>
                <a:cs typeface="Arial" panose="020B0604020202020204" pitchFamily="34" charset="0"/>
              </a:rPr>
              <a:t>ttled </a:t>
            </a:r>
            <a:r>
              <a:rPr lang="en-GB" sz="2400" b="1" i="1" dirty="0">
                <a:solidFill>
                  <a:prstClr val="white"/>
                </a:solidFill>
                <a:latin typeface="Arial" panose="020B0604020202020204" pitchFamily="34" charset="0"/>
                <a:cs typeface="Arial" panose="020B0604020202020204" pitchFamily="34" charset="0"/>
              </a:rPr>
              <a:t>and </a:t>
            </a:r>
            <a:r>
              <a:rPr lang="en-GB" sz="2400" b="1" i="1" dirty="0" smtClean="0">
                <a:solidFill>
                  <a:prstClr val="white"/>
                </a:solidFill>
                <a:latin typeface="Arial" panose="020B0604020202020204" pitchFamily="34" charset="0"/>
                <a:cs typeface="Arial" panose="020B0604020202020204" pitchFamily="34" charset="0"/>
              </a:rPr>
              <a:t>short-term housing options </a:t>
            </a:r>
            <a:r>
              <a:rPr lang="en-GB" sz="2400" b="1" i="1" dirty="0">
                <a:solidFill>
                  <a:prstClr val="white"/>
                </a:solidFill>
                <a:latin typeface="Arial" panose="020B0604020202020204" pitchFamily="34" charset="0"/>
                <a:cs typeface="Arial" panose="020B0604020202020204" pitchFamily="34" charset="0"/>
              </a:rPr>
              <a:t>for children, young people and adults </a:t>
            </a:r>
            <a:r>
              <a:rPr lang="en-GB" sz="2400" b="1" i="1" dirty="0" smtClean="0">
                <a:solidFill>
                  <a:prstClr val="white"/>
                </a:solidFill>
                <a:latin typeface="Arial" panose="020B0604020202020204" pitchFamily="34" charset="0"/>
                <a:cs typeface="Arial" panose="020B0604020202020204" pitchFamily="34" charset="0"/>
              </a:rPr>
              <a:t>with </a:t>
            </a:r>
            <a:r>
              <a:rPr lang="en-GB" sz="2400" dirty="0">
                <a:solidFill>
                  <a:schemeClr val="bg1"/>
                </a:solidFill>
                <a:latin typeface="Arial" panose="020B0604020202020204" pitchFamily="34" charset="0"/>
                <a:cs typeface="Arial" panose="020B0604020202020204" pitchFamily="34" charset="0"/>
              </a:rPr>
              <a:t>Learning Disabilities and/or Autistic Spectrum Disorder, but may have Mental Health needs </a:t>
            </a:r>
            <a:r>
              <a:rPr lang="en-GB" sz="2400" dirty="0" smtClean="0">
                <a:solidFill>
                  <a:schemeClr val="bg1"/>
                </a:solidFill>
                <a:latin typeface="Arial" panose="020B0604020202020204" pitchFamily="34" charset="0"/>
                <a:cs typeface="Arial" panose="020B0604020202020204" pitchFamily="34" charset="0"/>
              </a:rPr>
              <a:t>also</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53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Callout 15"/>
          <p:cNvSpPr/>
          <p:nvPr/>
        </p:nvSpPr>
        <p:spPr>
          <a:xfrm>
            <a:off x="5296264" y="4298419"/>
            <a:ext cx="3847736" cy="22215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smtClean="0">
                <a:solidFill>
                  <a:srgbClr val="000000"/>
                </a:solidFill>
              </a:rPr>
              <a:t>Specialist Architect:  </a:t>
            </a:r>
            <a:r>
              <a:rPr lang="en-GB" dirty="0" smtClean="0">
                <a:solidFill>
                  <a:srgbClr val="FFFFFF"/>
                </a:solidFill>
              </a:rPr>
              <a:t>Service </a:t>
            </a:r>
            <a:r>
              <a:rPr lang="en-GB" b="1" dirty="0" smtClean="0">
                <a:solidFill>
                  <a:srgbClr val="FFFFFF"/>
                </a:solidFill>
              </a:rPr>
              <a:t>User and Provider dialogue is key </a:t>
            </a:r>
            <a:r>
              <a:rPr lang="en-GB" dirty="0" smtClean="0">
                <a:solidFill>
                  <a:srgbClr val="FFFFFF"/>
                </a:solidFill>
              </a:rPr>
              <a:t>– cutting corners with this will mean the brief won’t be right for the client/s, we get one type for all – then tenancies may fail</a:t>
            </a:r>
            <a:endParaRPr lang="en-GB" dirty="0">
              <a:solidFill>
                <a:srgbClr val="FFFFFF"/>
              </a:solidFill>
            </a:endParaRPr>
          </a:p>
        </p:txBody>
      </p:sp>
      <p:sp>
        <p:nvSpPr>
          <p:cNvPr id="2" name="Title 1"/>
          <p:cNvSpPr>
            <a:spLocks noGrp="1"/>
          </p:cNvSpPr>
          <p:nvPr>
            <p:ph type="title"/>
          </p:nvPr>
        </p:nvSpPr>
        <p:spPr>
          <a:xfrm>
            <a:off x="189690" y="1474839"/>
            <a:ext cx="2210612" cy="3264786"/>
          </a:xfrm>
        </p:spPr>
        <p:txBody>
          <a:bodyPr/>
          <a:lstStyle/>
          <a:p>
            <a:r>
              <a:rPr lang="en-GB" dirty="0" smtClean="0"/>
              <a:t/>
            </a:r>
            <a:br>
              <a:rPr lang="en-GB" dirty="0" smtClean="0"/>
            </a:br>
            <a:r>
              <a:rPr lang="en-GB" dirty="0" smtClean="0"/>
              <a:t>Some</a:t>
            </a:r>
            <a:br>
              <a:rPr lang="en-GB" dirty="0" smtClean="0"/>
            </a:br>
            <a:r>
              <a:rPr lang="en-GB" dirty="0" smtClean="0"/>
              <a:t>partners think…</a:t>
            </a:r>
            <a:endParaRPr lang="en-GB" dirty="0"/>
          </a:p>
        </p:txBody>
      </p:sp>
      <p:sp>
        <p:nvSpPr>
          <p:cNvPr id="4" name="Oval Callout 3"/>
          <p:cNvSpPr/>
          <p:nvPr/>
        </p:nvSpPr>
        <p:spPr>
          <a:xfrm>
            <a:off x="0" y="24318"/>
            <a:ext cx="3209544" cy="2305446"/>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b="1" dirty="0" smtClean="0">
                <a:solidFill>
                  <a:schemeClr val="tx1"/>
                </a:solidFill>
              </a:rPr>
              <a:t>Lead Commissioners: </a:t>
            </a:r>
            <a:r>
              <a:rPr lang="en-GB" sz="1600" dirty="0" smtClean="0">
                <a:solidFill>
                  <a:srgbClr val="FF0000"/>
                </a:solidFill>
              </a:rPr>
              <a:t>Bespoke housing is expensive</a:t>
            </a:r>
            <a:r>
              <a:rPr lang="en-GB" sz="1600" dirty="0">
                <a:solidFill>
                  <a:srgbClr val="000000"/>
                </a:solidFill>
              </a:rPr>
              <a:t> </a:t>
            </a:r>
            <a:r>
              <a:rPr lang="en-GB" sz="1600" dirty="0" smtClean="0">
                <a:solidFill>
                  <a:srgbClr val="000000"/>
                </a:solidFill>
              </a:rPr>
              <a:t>it takes time, can only afford some of  it - not for all.  Its</a:t>
            </a:r>
            <a:r>
              <a:rPr lang="en-GB" sz="1600" b="1" dirty="0" smtClean="0">
                <a:solidFill>
                  <a:srgbClr val="FF0000"/>
                </a:solidFill>
              </a:rPr>
              <a:t> no one’s role </a:t>
            </a:r>
            <a:r>
              <a:rPr lang="en-GB" sz="1600" dirty="0" smtClean="0">
                <a:solidFill>
                  <a:srgbClr val="000000"/>
                </a:solidFill>
              </a:rPr>
              <a:t>to look at the housing requirements so it can get missed</a:t>
            </a:r>
            <a:endParaRPr lang="en-GB" sz="1600" dirty="0">
              <a:solidFill>
                <a:srgbClr val="000000"/>
              </a:solidFill>
            </a:endParaRPr>
          </a:p>
        </p:txBody>
      </p:sp>
      <p:sp>
        <p:nvSpPr>
          <p:cNvPr id="9" name="Content Placeholder 8"/>
          <p:cNvSpPr>
            <a:spLocks noGrp="1"/>
          </p:cNvSpPr>
          <p:nvPr>
            <p:ph idx="1"/>
          </p:nvPr>
        </p:nvSpPr>
        <p:spPr>
          <a:xfrm>
            <a:off x="2627142" y="4538286"/>
            <a:ext cx="3313010" cy="2131074"/>
          </a:xfrm>
        </p:spPr>
        <p:txBody>
          <a:bodyPr>
            <a:normAutofit fontScale="92500" lnSpcReduction="10000"/>
          </a:bodyPr>
          <a:lstStyle/>
          <a:p>
            <a:pPr marL="0" indent="0">
              <a:buNone/>
            </a:pPr>
            <a:r>
              <a:rPr lang="en-GB" sz="2400" b="1" i="1" dirty="0" smtClean="0">
                <a:solidFill>
                  <a:schemeClr val="tx1"/>
                </a:solidFill>
              </a:rPr>
              <a:t>All parties have something to bring  about improvement</a:t>
            </a:r>
            <a:r>
              <a:rPr lang="en-GB" sz="2400" b="1" i="1" dirty="0" smtClean="0"/>
              <a:t>:</a:t>
            </a:r>
            <a:r>
              <a:rPr lang="en-GB" sz="2400" i="1" dirty="0" smtClean="0"/>
              <a:t> </a:t>
            </a:r>
            <a:r>
              <a:rPr lang="en-GB" sz="2400" i="1" dirty="0" smtClean="0">
                <a:solidFill>
                  <a:srgbClr val="C00000"/>
                </a:solidFill>
              </a:rPr>
              <a:t>make </a:t>
            </a:r>
            <a:r>
              <a:rPr lang="en-GB" sz="2400" b="1" i="1" dirty="0" smtClean="0">
                <a:solidFill>
                  <a:srgbClr val="C00000"/>
                </a:solidFill>
              </a:rPr>
              <a:t>Ho</a:t>
            </a:r>
            <a:r>
              <a:rPr lang="en-GB" sz="2400" b="1" dirty="0" smtClean="0">
                <a:solidFill>
                  <a:srgbClr val="C00000"/>
                </a:solidFill>
              </a:rPr>
              <a:t>using a key enabler </a:t>
            </a:r>
            <a:r>
              <a:rPr lang="en-GB" sz="2400" dirty="0" smtClean="0">
                <a:solidFill>
                  <a:srgbClr val="C00000"/>
                </a:solidFill>
              </a:rPr>
              <a:t>to delivering quality care/support, independence &amp; choice </a:t>
            </a:r>
            <a:endParaRPr lang="en-GB" sz="2400" dirty="0">
              <a:solidFill>
                <a:srgbClr val="C00000"/>
              </a:solidFill>
            </a:endParaRPr>
          </a:p>
        </p:txBody>
      </p:sp>
      <p:sp>
        <p:nvSpPr>
          <p:cNvPr id="12" name="Oval Callout 11"/>
          <p:cNvSpPr/>
          <p:nvPr/>
        </p:nvSpPr>
        <p:spPr>
          <a:xfrm>
            <a:off x="1772489" y="2056664"/>
            <a:ext cx="3213849" cy="2234947"/>
          </a:xfrm>
          <a:prstGeom prst="wedgeEllipseCallou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b="1" dirty="0" smtClean="0">
                <a:solidFill>
                  <a:schemeClr val="tx1"/>
                </a:solidFill>
              </a:rPr>
              <a:t>Care and Support Provider</a:t>
            </a:r>
            <a:r>
              <a:rPr lang="en-GB" sz="1600" b="1" dirty="0" smtClean="0">
                <a:solidFill>
                  <a:srgbClr val="FFFFFF"/>
                </a:solidFill>
              </a:rPr>
              <a:t>: </a:t>
            </a:r>
            <a:r>
              <a:rPr lang="en-GB" sz="1600" dirty="0" smtClean="0">
                <a:solidFill>
                  <a:srgbClr val="FFFFFF"/>
                </a:solidFill>
              </a:rPr>
              <a:t>talking to LAs about possible solutions, capital, and  links to Housing Developers </a:t>
            </a:r>
            <a:r>
              <a:rPr lang="en-GB" sz="1600" b="1" dirty="0" smtClean="0">
                <a:solidFill>
                  <a:srgbClr val="FF0000"/>
                </a:solidFill>
              </a:rPr>
              <a:t>but not easy to link potential housing solutions to local plans</a:t>
            </a:r>
            <a:endParaRPr lang="en-GB" sz="1600" b="1" dirty="0">
              <a:solidFill>
                <a:srgbClr val="FF0000"/>
              </a:solidFill>
            </a:endParaRPr>
          </a:p>
        </p:txBody>
      </p:sp>
      <p:pic>
        <p:nvPicPr>
          <p:cNvPr id="14" name="Picture 13"/>
          <p:cNvPicPr>
            <a:picLocks noChangeAspect="1"/>
          </p:cNvPicPr>
          <p:nvPr/>
        </p:nvPicPr>
        <p:blipFill>
          <a:blip r:embed="rId3"/>
          <a:stretch>
            <a:fillRect/>
          </a:stretch>
        </p:blipFill>
        <p:spPr>
          <a:xfrm>
            <a:off x="-49010" y="4185296"/>
            <a:ext cx="2676152" cy="2672707"/>
          </a:xfrm>
          <a:prstGeom prst="rect">
            <a:avLst/>
          </a:prstGeom>
        </p:spPr>
      </p:pic>
      <p:sp>
        <p:nvSpPr>
          <p:cNvPr id="15" name="Oval Callout 14"/>
          <p:cNvSpPr/>
          <p:nvPr/>
        </p:nvSpPr>
        <p:spPr>
          <a:xfrm>
            <a:off x="5562889" y="45003"/>
            <a:ext cx="3217409" cy="1918494"/>
          </a:xfrm>
          <a:prstGeom prst="wedgeEllipseCallou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b="1" dirty="0" smtClean="0">
                <a:solidFill>
                  <a:srgbClr val="000000"/>
                </a:solidFill>
              </a:rPr>
              <a:t>Service Users: </a:t>
            </a:r>
            <a:r>
              <a:rPr lang="en-GB" sz="1600" b="1" dirty="0" smtClean="0">
                <a:solidFill>
                  <a:srgbClr val="FFFFFF"/>
                </a:solidFill>
              </a:rPr>
              <a:t>want their own </a:t>
            </a:r>
            <a:r>
              <a:rPr lang="en-GB" sz="1600" b="1" dirty="0">
                <a:solidFill>
                  <a:srgbClr val="FFFFFF"/>
                </a:solidFill>
              </a:rPr>
              <a:t>front </a:t>
            </a:r>
            <a:r>
              <a:rPr lang="en-GB" sz="1600" b="1" dirty="0" smtClean="0">
                <a:solidFill>
                  <a:srgbClr val="FFFFFF"/>
                </a:solidFill>
              </a:rPr>
              <a:t>door, option that gives  independence </a:t>
            </a:r>
            <a:r>
              <a:rPr lang="en-GB" sz="1600" b="1" dirty="0">
                <a:solidFill>
                  <a:srgbClr val="FFFFFF"/>
                </a:solidFill>
              </a:rPr>
              <a:t> </a:t>
            </a:r>
            <a:r>
              <a:rPr lang="en-GB" sz="1600" b="1" dirty="0" smtClean="0">
                <a:solidFill>
                  <a:srgbClr val="FFFFFF"/>
                </a:solidFill>
              </a:rPr>
              <a:t>&amp; </a:t>
            </a:r>
            <a:r>
              <a:rPr lang="en-GB" sz="1600" b="1" dirty="0" smtClean="0">
                <a:solidFill>
                  <a:srgbClr val="FF0000"/>
                </a:solidFill>
              </a:rPr>
              <a:t>security </a:t>
            </a:r>
            <a:r>
              <a:rPr lang="en-GB" sz="1600" b="1" dirty="0">
                <a:solidFill>
                  <a:srgbClr val="FF0000"/>
                </a:solidFill>
              </a:rPr>
              <a:t>of </a:t>
            </a:r>
            <a:r>
              <a:rPr lang="en-GB" sz="1600" b="1" dirty="0" smtClean="0">
                <a:solidFill>
                  <a:srgbClr val="FF0000"/>
                </a:solidFill>
              </a:rPr>
              <a:t>having onsite/shared care</a:t>
            </a:r>
            <a:r>
              <a:rPr lang="en-GB" b="1" dirty="0" smtClean="0">
                <a:solidFill>
                  <a:srgbClr val="FF0000"/>
                </a:solidFill>
              </a:rPr>
              <a:t>.</a:t>
            </a:r>
            <a:endParaRPr lang="en-GB" b="1" dirty="0">
              <a:solidFill>
                <a:srgbClr val="FF0000"/>
              </a:solidFill>
            </a:endParaRPr>
          </a:p>
        </p:txBody>
      </p:sp>
      <p:sp>
        <p:nvSpPr>
          <p:cNvPr id="13" name="Oval Callout 12"/>
          <p:cNvSpPr/>
          <p:nvPr/>
        </p:nvSpPr>
        <p:spPr>
          <a:xfrm>
            <a:off x="4716016" y="2056664"/>
            <a:ext cx="4064282" cy="2196438"/>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b="1" dirty="0" smtClean="0">
                <a:solidFill>
                  <a:srgbClr val="000000"/>
                </a:solidFill>
              </a:rPr>
              <a:t>Housing Providers</a:t>
            </a:r>
            <a:r>
              <a:rPr lang="en-GB" sz="1600" b="1" dirty="0" smtClean="0">
                <a:solidFill>
                  <a:srgbClr val="545454"/>
                </a:solidFill>
              </a:rPr>
              <a:t>: </a:t>
            </a:r>
            <a:r>
              <a:rPr lang="en-GB" sz="1600" b="1" dirty="0" smtClean="0">
                <a:solidFill>
                  <a:srgbClr val="FF0000"/>
                </a:solidFill>
              </a:rPr>
              <a:t>LAs &amp; Health not always ready to engage on  </a:t>
            </a:r>
            <a:r>
              <a:rPr lang="en-GB" sz="1600" b="1" dirty="0" smtClean="0">
                <a:solidFill>
                  <a:srgbClr val="545454"/>
                </a:solidFill>
              </a:rPr>
              <a:t>what’s needed or affordable, not always able to find space to work up solutions e.g.  build new, adapt existing, HOLD shared ownership, shared space</a:t>
            </a:r>
            <a:r>
              <a:rPr lang="en-GB" b="1" dirty="0" smtClean="0">
                <a:solidFill>
                  <a:srgbClr val="545454"/>
                </a:solidFill>
              </a:rPr>
              <a:t>.</a:t>
            </a:r>
            <a:endParaRPr lang="en-GB" sz="1600" dirty="0">
              <a:solidFill>
                <a:srgbClr val="000000"/>
              </a:solidFill>
            </a:endParaRPr>
          </a:p>
        </p:txBody>
      </p:sp>
      <p:sp>
        <p:nvSpPr>
          <p:cNvPr id="10" name="Oval Callout 9"/>
          <p:cNvSpPr/>
          <p:nvPr/>
        </p:nvSpPr>
        <p:spPr>
          <a:xfrm>
            <a:off x="2843808" y="45004"/>
            <a:ext cx="3240360" cy="1959536"/>
          </a:xfrm>
          <a:prstGeom prst="wedgeEllipse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600" b="1" dirty="0" smtClean="0">
                <a:solidFill>
                  <a:schemeClr val="tx1"/>
                </a:solidFill>
              </a:rPr>
              <a:t>Health</a:t>
            </a:r>
            <a:r>
              <a:rPr lang="en-GB" sz="2000" b="1" dirty="0" smtClean="0">
                <a:solidFill>
                  <a:schemeClr val="tx1"/>
                </a:solidFill>
              </a:rPr>
              <a:t> </a:t>
            </a:r>
            <a:r>
              <a:rPr lang="en-GB" sz="1600" b="1" dirty="0" smtClean="0">
                <a:solidFill>
                  <a:schemeClr val="tx1"/>
                </a:solidFill>
              </a:rPr>
              <a:t>Commissioners: </a:t>
            </a:r>
            <a:r>
              <a:rPr lang="en-GB" sz="1600" dirty="0" smtClean="0">
                <a:solidFill>
                  <a:schemeClr val="tx1"/>
                </a:solidFill>
              </a:rPr>
              <a:t> </a:t>
            </a:r>
            <a:r>
              <a:rPr lang="en-GB" sz="1600" dirty="0" smtClean="0">
                <a:solidFill>
                  <a:srgbClr val="FFFFFF"/>
                </a:solidFill>
              </a:rPr>
              <a:t>Focused on existing needs and care and support right in the community to enable move on, </a:t>
            </a:r>
            <a:r>
              <a:rPr lang="en-GB" sz="1600" b="1" dirty="0" smtClean="0">
                <a:solidFill>
                  <a:srgbClr val="FF0000"/>
                </a:solidFill>
              </a:rPr>
              <a:t>discharge planning takes time</a:t>
            </a:r>
            <a:r>
              <a:rPr lang="en-GB" sz="1600" dirty="0" smtClean="0">
                <a:solidFill>
                  <a:srgbClr val="FF0000"/>
                </a:solidFill>
              </a:rPr>
              <a:t>.</a:t>
            </a:r>
            <a:endParaRPr lang="en-GB" sz="1600" dirty="0">
              <a:solidFill>
                <a:srgbClr val="FF0000"/>
              </a:solidFill>
            </a:endParaRPr>
          </a:p>
        </p:txBody>
      </p:sp>
    </p:spTree>
    <p:extLst>
      <p:ext uri="{BB962C8B-B14F-4D97-AF65-F5344CB8AC3E}">
        <p14:creationId xmlns:p14="http://schemas.microsoft.com/office/powerpoint/2010/main" val="1298101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680294"/>
            <a:ext cx="7356816" cy="4773042"/>
          </a:xfrm>
        </p:spPr>
        <p:txBody>
          <a:bodyPr>
            <a:normAutofit/>
          </a:bodyPr>
          <a:lstStyle/>
          <a:p>
            <a:r>
              <a:rPr lang="en-GB" dirty="0" smtClean="0"/>
              <a:t>Liverpool CCG: Step through facility</a:t>
            </a:r>
          </a:p>
          <a:p>
            <a:r>
              <a:rPr lang="en-GB" dirty="0" smtClean="0"/>
              <a:t>Lancashire CCG: Bespoke 3 x 6 (2 bed) bungalows with sleep in and crisis beds</a:t>
            </a:r>
          </a:p>
          <a:p>
            <a:r>
              <a:rPr lang="en-GB" dirty="0" smtClean="0"/>
              <a:t>Wigan CCG: Various bespoke individual options.</a:t>
            </a:r>
          </a:p>
          <a:p>
            <a:pPr marL="0" indent="0">
              <a:buNone/>
            </a:pPr>
            <a:endParaRPr lang="en-GB" dirty="0" smtClean="0"/>
          </a:p>
          <a:p>
            <a:pPr marL="0" indent="0">
              <a:buNone/>
            </a:pPr>
            <a:endParaRPr lang="en-GB" dirty="0" smtClean="0"/>
          </a:p>
          <a:p>
            <a:pPr marL="0" indent="0">
              <a:buNone/>
            </a:pPr>
            <a:r>
              <a:rPr lang="en-GB" b="1" dirty="0" smtClean="0"/>
              <a:t>Others in North: - </a:t>
            </a:r>
          </a:p>
          <a:p>
            <a:r>
              <a:rPr lang="en-GB" dirty="0" smtClean="0"/>
              <a:t>South Tees : Transitional accommodation for CYPS – forensic and urgency care/crisis provision</a:t>
            </a:r>
          </a:p>
          <a:p>
            <a:r>
              <a:rPr lang="en-GB" dirty="0" smtClean="0"/>
              <a:t>Newcastle and Gateshead: 3 apartments x 5 bedrooms, crisis rooms and self contained flats</a:t>
            </a:r>
          </a:p>
          <a:p>
            <a:r>
              <a:rPr lang="en-GB" dirty="0" smtClean="0"/>
              <a:t>Sunderland : 3 bids for remodelling existing spaces for personalised needs</a:t>
            </a:r>
          </a:p>
          <a:p>
            <a:endParaRPr lang="en-GB" dirty="0"/>
          </a:p>
          <a:p>
            <a:pPr marL="0" indent="0" algn="ctr">
              <a:buNone/>
            </a:pPr>
            <a:r>
              <a:rPr lang="en-GB" b="1" dirty="0" smtClean="0"/>
              <a:t>Full list available with final presentation</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endParaRPr lang="en-GB" dirty="0" smtClean="0"/>
          </a:p>
          <a:p>
            <a:endParaRPr lang="en-GB" dirty="0"/>
          </a:p>
          <a:p>
            <a:pPr marL="0" indent="0">
              <a:buNone/>
            </a:pPr>
            <a:endParaRPr lang="en-GB" dirty="0"/>
          </a:p>
        </p:txBody>
      </p:sp>
      <p:sp>
        <p:nvSpPr>
          <p:cNvPr id="3" name="Title 2"/>
          <p:cNvSpPr>
            <a:spLocks noGrp="1"/>
          </p:cNvSpPr>
          <p:nvPr>
            <p:ph type="title"/>
          </p:nvPr>
        </p:nvSpPr>
        <p:spPr/>
        <p:txBody>
          <a:bodyPr>
            <a:normAutofit fontScale="90000"/>
          </a:bodyPr>
          <a:lstStyle/>
          <a:p>
            <a:r>
              <a:rPr lang="en-GB" dirty="0" smtClean="0"/>
              <a:t>Live Capital Bids in NW…opportunities for more?</a:t>
            </a:r>
            <a:endParaRPr lang="en-GB" dirty="0"/>
          </a:p>
        </p:txBody>
      </p:sp>
      <p:sp>
        <p:nvSpPr>
          <p:cNvPr id="4" name="Slide Number Placeholder 3"/>
          <p:cNvSpPr>
            <a:spLocks noGrp="1"/>
          </p:cNvSpPr>
          <p:nvPr>
            <p:ph type="sldNum" sz="quarter" idx="10"/>
          </p:nvPr>
        </p:nvSpPr>
        <p:spPr/>
        <p:txBody>
          <a:bodyPr/>
          <a:lstStyle/>
          <a:p>
            <a:fld id="{61E112CC-F5C7-5E43-8EAA-F554FEB5E453}" type="slidenum">
              <a:rPr lang="en-US" smtClean="0">
                <a:solidFill>
                  <a:srgbClr val="0072C6"/>
                </a:solidFill>
              </a:rPr>
              <a:pPr/>
              <a:t>6</a:t>
            </a:fld>
            <a:endParaRPr lang="en-US" dirty="0">
              <a:solidFill>
                <a:srgbClr val="0072C6"/>
              </a:solidFill>
            </a:endParaRPr>
          </a:p>
        </p:txBody>
      </p:sp>
    </p:spTree>
    <p:extLst>
      <p:ext uri="{BB962C8B-B14F-4D97-AF65-F5344CB8AC3E}">
        <p14:creationId xmlns:p14="http://schemas.microsoft.com/office/powerpoint/2010/main" val="359602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 more and get in touch</a:t>
            </a:r>
            <a:endParaRPr lang="en-GB" dirty="0"/>
          </a:p>
        </p:txBody>
      </p:sp>
      <p:sp>
        <p:nvSpPr>
          <p:cNvPr id="3" name="Content Placeholder 2"/>
          <p:cNvSpPr>
            <a:spLocks noGrp="1"/>
          </p:cNvSpPr>
          <p:nvPr>
            <p:ph idx="1"/>
          </p:nvPr>
        </p:nvSpPr>
        <p:spPr>
          <a:xfrm>
            <a:off x="457200" y="1680294"/>
            <a:ext cx="7931224" cy="4413001"/>
          </a:xfrm>
        </p:spPr>
        <p:txBody>
          <a:bodyPr>
            <a:normAutofit fontScale="92500" lnSpcReduction="10000"/>
          </a:bodyPr>
          <a:lstStyle/>
          <a:p>
            <a:r>
              <a:rPr lang="en-GB" dirty="0">
                <a:hlinkClick r:id="rId2"/>
              </a:rPr>
              <a:t>https://www.housinglin.org.uk/_</a:t>
            </a:r>
            <a:r>
              <a:rPr lang="en-GB" dirty="0" smtClean="0">
                <a:hlinkClick r:id="rId2"/>
              </a:rPr>
              <a:t>assets/Resources/Housing/OtherOrganisation/building-right-home-guidance-housing.pdf</a:t>
            </a:r>
            <a:endParaRPr lang="en-GB" dirty="0" smtClean="0"/>
          </a:p>
          <a:p>
            <a:endParaRPr lang="en-GB" dirty="0"/>
          </a:p>
          <a:p>
            <a:pPr marL="0" indent="0">
              <a:buNone/>
            </a:pPr>
            <a:r>
              <a:rPr lang="en-GB" b="1" dirty="0" smtClean="0"/>
              <a:t>NW NHS E Housing Lead : </a:t>
            </a:r>
            <a:r>
              <a:rPr lang="en-GB" b="1" dirty="0"/>
              <a:t>J</a:t>
            </a:r>
            <a:r>
              <a:rPr lang="en-GB" b="1" dirty="0" smtClean="0"/>
              <a:t>ane Bellwood: can support:</a:t>
            </a:r>
          </a:p>
          <a:p>
            <a:r>
              <a:rPr lang="en-GB" dirty="0" smtClean="0"/>
              <a:t>Development of capital bids and help with submissions</a:t>
            </a:r>
          </a:p>
          <a:p>
            <a:r>
              <a:rPr lang="en-GB" dirty="0"/>
              <a:t>D</a:t>
            </a:r>
            <a:r>
              <a:rPr lang="en-GB" dirty="0" smtClean="0"/>
              <a:t>evelopment of housing plans for TCPs with Partners </a:t>
            </a:r>
          </a:p>
          <a:p>
            <a:r>
              <a:rPr lang="en-GB" dirty="0" smtClean="0"/>
              <a:t>Links with CCG and Council Housing Leads with LGA </a:t>
            </a:r>
          </a:p>
          <a:p>
            <a:r>
              <a:rPr lang="en-GB" dirty="0" smtClean="0"/>
              <a:t>Links with TCPs in the North West</a:t>
            </a:r>
          </a:p>
          <a:p>
            <a:pPr marL="0" indent="0" algn="ctr">
              <a:buNone/>
            </a:pPr>
            <a:r>
              <a:rPr lang="en-GB" sz="3500" dirty="0" smtClean="0">
                <a:hlinkClick r:id="rId3"/>
              </a:rPr>
              <a:t>jane.bellwood@nhs.net</a:t>
            </a:r>
            <a:endParaRPr lang="en-GB" sz="3500" dirty="0" smtClean="0"/>
          </a:p>
          <a:p>
            <a:pPr marL="0" indent="0" algn="ctr">
              <a:buNone/>
            </a:pPr>
            <a:r>
              <a:rPr lang="en-GB" sz="3500" dirty="0" smtClean="0"/>
              <a:t>Mob: 07702 406740</a:t>
            </a:r>
          </a:p>
          <a:p>
            <a:endParaRPr lang="en-GB" dirty="0"/>
          </a:p>
        </p:txBody>
      </p:sp>
    </p:spTree>
    <p:extLst>
      <p:ext uri="{BB962C8B-B14F-4D97-AF65-F5344CB8AC3E}">
        <p14:creationId xmlns:p14="http://schemas.microsoft.com/office/powerpoint/2010/main" val="132276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8382599"/>
              </p:ext>
            </p:extLst>
          </p:nvPr>
        </p:nvGraphicFramePr>
        <p:xfrm>
          <a:off x="539550" y="260647"/>
          <a:ext cx="8352930" cy="6519639"/>
        </p:xfrm>
        <a:graphic>
          <a:graphicData uri="http://schemas.openxmlformats.org/drawingml/2006/table">
            <a:tbl>
              <a:tblPr firstRow="1" bandRow="1">
                <a:tableStyleId>{21E4AEA4-8DFA-4A89-87EB-49C32662AFE0}</a:tableStyleId>
              </a:tblPr>
              <a:tblGrid>
                <a:gridCol w="1080122"/>
                <a:gridCol w="6624736"/>
                <a:gridCol w="648072"/>
              </a:tblGrid>
              <a:tr h="243423">
                <a:tc>
                  <a:txBody>
                    <a:bodyPr/>
                    <a:lstStyle/>
                    <a:p>
                      <a:pPr algn="ctr" fontAlgn="b"/>
                      <a:r>
                        <a:rPr lang="en-GB" sz="1600" u="none" strike="noStrike" dirty="0">
                          <a:effectLst/>
                        </a:rPr>
                        <a:t>CCG</a:t>
                      </a:r>
                      <a:endParaRPr lang="en-GB" sz="1600" b="1" i="0" u="none" strike="noStrike" dirty="0">
                        <a:solidFill>
                          <a:schemeClr val="bg1"/>
                        </a:solidFill>
                        <a:effectLst/>
                        <a:latin typeface="Calibri"/>
                      </a:endParaRPr>
                    </a:p>
                  </a:txBody>
                  <a:tcPr marL="9525" marR="9525" marT="9525" marB="0" anchor="ctr"/>
                </a:tc>
                <a:tc>
                  <a:txBody>
                    <a:bodyPr/>
                    <a:lstStyle/>
                    <a:p>
                      <a:pPr algn="ctr" fontAlgn="b"/>
                      <a:r>
                        <a:rPr lang="en-GB" sz="1600" u="none" strike="noStrike" dirty="0">
                          <a:effectLst/>
                        </a:rPr>
                        <a:t>Description</a:t>
                      </a:r>
                      <a:endParaRPr lang="en-GB" sz="1600" b="1" i="0" u="none" strike="noStrike" dirty="0">
                        <a:solidFill>
                          <a:schemeClr val="bg1"/>
                        </a:solidFill>
                        <a:effectLst/>
                        <a:latin typeface="Calibri"/>
                      </a:endParaRPr>
                    </a:p>
                  </a:txBody>
                  <a:tcPr marL="9525" marR="9525" marT="9525" marB="0" anchor="ctr"/>
                </a:tc>
                <a:tc>
                  <a:txBody>
                    <a:bodyPr/>
                    <a:lstStyle/>
                    <a:p>
                      <a:pPr algn="ctr" fontAlgn="b"/>
                      <a:r>
                        <a:rPr lang="en-GB" sz="1600" u="none" strike="noStrike" dirty="0" err="1">
                          <a:effectLst/>
                        </a:rPr>
                        <a:t>Amt</a:t>
                      </a:r>
                      <a:endParaRPr lang="en-GB" sz="1600" b="1" i="0" u="none" strike="noStrike" dirty="0">
                        <a:solidFill>
                          <a:schemeClr val="bg1"/>
                        </a:solidFill>
                        <a:effectLst/>
                        <a:latin typeface="Calibri"/>
                      </a:endParaRPr>
                    </a:p>
                  </a:txBody>
                  <a:tcPr marL="9525" marR="9525" marT="9525" marB="0" anchor="ctr"/>
                </a:tc>
              </a:tr>
              <a:tr h="266051">
                <a:tc>
                  <a:txBody>
                    <a:bodyPr/>
                    <a:lstStyle/>
                    <a:p>
                      <a:pPr algn="l" fontAlgn="t"/>
                      <a:r>
                        <a:rPr lang="en-GB" sz="1100" u="none" strike="noStrike" dirty="0">
                          <a:effectLst/>
                        </a:rPr>
                        <a:t>Liverpool</a:t>
                      </a:r>
                      <a:endParaRPr lang="en-GB" sz="1100" b="0" i="0" u="none" strike="noStrike" dirty="0">
                        <a:solidFill>
                          <a:srgbClr val="000000"/>
                        </a:solidFill>
                        <a:effectLst/>
                        <a:latin typeface="Calibri"/>
                      </a:endParaRPr>
                    </a:p>
                  </a:txBody>
                  <a:tcPr marL="9525" marR="9525" marT="9525" marB="0"/>
                </a:tc>
                <a:tc>
                  <a:txBody>
                    <a:bodyPr/>
                    <a:lstStyle/>
                    <a:p>
                      <a:pPr algn="l" fontAlgn="t"/>
                      <a:r>
                        <a:rPr lang="en-GB" sz="1100" u="none" strike="noStrike" dirty="0">
                          <a:effectLst/>
                        </a:rPr>
                        <a:t>North Mersey Hub Specialist Residential Provision – Belle Vale. </a:t>
                      </a:r>
                      <a:r>
                        <a:rPr lang="en-GB" sz="1100" u="none" strike="noStrike" dirty="0" smtClean="0">
                          <a:effectLst/>
                        </a:rPr>
                        <a:t>3 </a:t>
                      </a:r>
                      <a:r>
                        <a:rPr lang="en-GB" sz="1100" u="none" strike="noStrike" dirty="0">
                          <a:effectLst/>
                        </a:rPr>
                        <a:t>bungalows with 6 beds </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462,000</a:t>
                      </a:r>
                      <a:endParaRPr lang="en-GB" sz="1100" b="0" i="0" u="none" strike="noStrike">
                        <a:solidFill>
                          <a:srgbClr val="000000"/>
                        </a:solidFill>
                        <a:effectLst/>
                        <a:latin typeface="Calibri"/>
                      </a:endParaRPr>
                    </a:p>
                  </a:txBody>
                  <a:tcPr marL="9525" marR="9525" marT="9525" marB="0"/>
                </a:tc>
              </a:tr>
              <a:tr h="524753">
                <a:tc>
                  <a:txBody>
                    <a:bodyPr/>
                    <a:lstStyle/>
                    <a:p>
                      <a:pPr algn="l" fontAlgn="t"/>
                      <a:r>
                        <a:rPr lang="en-GB" sz="1100" u="none" strike="noStrike" dirty="0">
                          <a:effectLst/>
                        </a:rPr>
                        <a:t>Newcastle Gateshead</a:t>
                      </a:r>
                      <a:endParaRPr lang="en-GB" sz="1100" b="0" i="0" u="none" strike="noStrike" dirty="0">
                        <a:solidFill>
                          <a:srgbClr val="000000"/>
                        </a:solidFill>
                        <a:effectLst/>
                        <a:latin typeface="Calibri"/>
                      </a:endParaRPr>
                    </a:p>
                  </a:txBody>
                  <a:tcPr marL="9525" marR="9525" marT="9525" marB="0"/>
                </a:tc>
                <a:tc>
                  <a:txBody>
                    <a:bodyPr/>
                    <a:lstStyle/>
                    <a:p>
                      <a:pPr algn="l" fontAlgn="t"/>
                      <a:r>
                        <a:rPr lang="en-GB" sz="1100" u="none" strike="noStrike" dirty="0">
                          <a:effectLst/>
                        </a:rPr>
                        <a:t>Transforming Care Newcastle &amp; Gateshead - 3 x self-contained apartments, each containing 5 </a:t>
                      </a:r>
                      <a:r>
                        <a:rPr lang="en-GB" sz="1100" u="none" strike="noStrike" dirty="0" err="1">
                          <a:effectLst/>
                        </a:rPr>
                        <a:t>en</a:t>
                      </a:r>
                      <a:r>
                        <a:rPr lang="en-GB" sz="1100" u="none" strike="noStrike" dirty="0">
                          <a:effectLst/>
                        </a:rPr>
                        <a:t>-suite, accessible bedrooms and a dedicated communal space within each apartment area &amp; 3 crisis rooms and 1 self-contained flat (crisis)</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280,000</a:t>
                      </a:r>
                      <a:endParaRPr lang="en-GB" sz="1100" b="0" i="0" u="none" strike="noStrike">
                        <a:solidFill>
                          <a:srgbClr val="000000"/>
                        </a:solidFill>
                        <a:effectLst/>
                        <a:latin typeface="Calibri"/>
                      </a:endParaRPr>
                    </a:p>
                  </a:txBody>
                  <a:tcPr marL="9525" marR="9525" marT="9525" marB="0"/>
                </a:tc>
              </a:tr>
              <a:tr h="492337">
                <a:tc>
                  <a:txBody>
                    <a:bodyPr/>
                    <a:lstStyle/>
                    <a:p>
                      <a:pPr algn="l" fontAlgn="t"/>
                      <a:r>
                        <a:rPr lang="en-GB" sz="1100" u="none" strike="noStrike">
                          <a:effectLst/>
                        </a:rPr>
                        <a:t>South Tees</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a:effectLst/>
                        </a:rPr>
                        <a:t>Development of forensic Crisis bed for South Tees Locality. The self-contained flat will be developed on the site of a scheme which is currently under development by Middlesbrough Borough council and </a:t>
                      </a:r>
                      <a:r>
                        <a:rPr lang="en-GB" sz="1100" u="none" strike="noStrike" dirty="0" err="1">
                          <a:effectLst/>
                        </a:rPr>
                        <a:t>Mencap</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80,000</a:t>
                      </a:r>
                      <a:endParaRPr lang="en-GB" sz="1100" b="0" i="0" u="none" strike="noStrike">
                        <a:solidFill>
                          <a:srgbClr val="000000"/>
                        </a:solidFill>
                        <a:effectLst/>
                        <a:latin typeface="Calibri"/>
                      </a:endParaRPr>
                    </a:p>
                  </a:txBody>
                  <a:tcPr marL="9525" marR="9525" marT="9525" marB="0"/>
                </a:tc>
              </a:tr>
              <a:tr h="524753">
                <a:tc>
                  <a:txBody>
                    <a:bodyPr/>
                    <a:lstStyle/>
                    <a:p>
                      <a:pPr algn="l" fontAlgn="t"/>
                      <a:r>
                        <a:rPr lang="en-GB" sz="1100" u="none" strike="noStrike">
                          <a:effectLst/>
                        </a:rPr>
                        <a:t>South Tees</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err="1">
                          <a:effectLst/>
                        </a:rPr>
                        <a:t>Kirkleathan</a:t>
                      </a:r>
                      <a:r>
                        <a:rPr lang="en-GB" sz="1100" u="none" strike="noStrike" dirty="0">
                          <a:effectLst/>
                        </a:rPr>
                        <a:t> Integrated Care Centre (KICC) - </a:t>
                      </a:r>
                      <a:r>
                        <a:rPr lang="en-GB" sz="1100" u="none" strike="noStrike" dirty="0" err="1">
                          <a:effectLst/>
                        </a:rPr>
                        <a:t>Childrens</a:t>
                      </a:r>
                      <a:r>
                        <a:rPr lang="en-GB" sz="1100" u="none" strike="noStrike" dirty="0">
                          <a:effectLst/>
                        </a:rPr>
                        <a:t> &amp; Young People provision - </a:t>
                      </a:r>
                      <a:r>
                        <a:rPr lang="en-GB" sz="1100" u="none" strike="noStrike" dirty="0" smtClean="0">
                          <a:effectLst/>
                        </a:rPr>
                        <a:t>6 </a:t>
                      </a:r>
                      <a:r>
                        <a:rPr lang="en-GB" sz="1100" u="none" strike="noStrike" dirty="0">
                          <a:effectLst/>
                        </a:rPr>
                        <a:t>accommodation units, 3 for long term admissions/residential, 2 respite beds and an emergency/urgent care bed. Beds will be of flexible use, i.e. health, joint or social care.</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200,000</a:t>
                      </a:r>
                      <a:endParaRPr lang="en-GB" sz="1100" b="0" i="0" u="none" strike="noStrike">
                        <a:solidFill>
                          <a:srgbClr val="000000"/>
                        </a:solidFill>
                        <a:effectLst/>
                        <a:latin typeface="Calibri"/>
                      </a:endParaRPr>
                    </a:p>
                  </a:txBody>
                  <a:tcPr marL="9525" marR="9525" marT="9525" marB="0"/>
                </a:tc>
              </a:tr>
              <a:tr h="266051">
                <a:tc>
                  <a:txBody>
                    <a:bodyPr/>
                    <a:lstStyle/>
                    <a:p>
                      <a:pPr algn="l" fontAlgn="t"/>
                      <a:r>
                        <a:rPr lang="en-GB" sz="1100" u="none" strike="noStrike">
                          <a:effectLst/>
                        </a:rPr>
                        <a:t>Sunderland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smtClean="0">
                          <a:effectLst/>
                        </a:rPr>
                        <a:t>develop </a:t>
                      </a:r>
                      <a:r>
                        <a:rPr lang="en-GB" sz="1100" u="none" strike="noStrike" dirty="0">
                          <a:effectLst/>
                        </a:rPr>
                        <a:t>the existing detached Annexe into a self-contained two bed </a:t>
                      </a:r>
                      <a:r>
                        <a:rPr lang="en-GB" sz="1100" u="none" strike="noStrike" dirty="0" smtClean="0">
                          <a:effectLst/>
                        </a:rPr>
                        <a:t>apartment</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85,000</a:t>
                      </a:r>
                      <a:endParaRPr lang="en-GB" sz="1100" b="0" i="0" u="none" strike="noStrike">
                        <a:solidFill>
                          <a:srgbClr val="000000"/>
                        </a:solidFill>
                        <a:effectLst/>
                        <a:latin typeface="Calibri"/>
                      </a:endParaRPr>
                    </a:p>
                  </a:txBody>
                  <a:tcPr marL="9525" marR="9525" marT="9525" marB="0"/>
                </a:tc>
              </a:tr>
              <a:tr h="266051">
                <a:tc>
                  <a:txBody>
                    <a:bodyPr/>
                    <a:lstStyle/>
                    <a:p>
                      <a:pPr algn="l" fontAlgn="t"/>
                      <a:r>
                        <a:rPr lang="en-GB" sz="1100" u="none" strike="noStrike">
                          <a:effectLst/>
                        </a:rPr>
                        <a:t>Sunderland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smtClean="0">
                          <a:effectLst/>
                        </a:rPr>
                        <a:t>change </a:t>
                      </a:r>
                      <a:r>
                        <a:rPr lang="en-GB" sz="1100" u="none" strike="noStrike" dirty="0">
                          <a:effectLst/>
                        </a:rPr>
                        <a:t>the existing two person apartment into a one person apartment with two bedrooms. </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dirty="0">
                          <a:effectLst/>
                        </a:rPr>
                        <a:t>40,000</a:t>
                      </a:r>
                      <a:endParaRPr lang="en-GB" sz="1100" b="0" i="0" u="none" strike="noStrike" dirty="0">
                        <a:solidFill>
                          <a:srgbClr val="000000"/>
                        </a:solidFill>
                        <a:effectLst/>
                        <a:latin typeface="Calibri"/>
                      </a:endParaRPr>
                    </a:p>
                  </a:txBody>
                  <a:tcPr marL="9525" marR="9525" marT="9525" marB="0"/>
                </a:tc>
              </a:tr>
              <a:tr h="395402">
                <a:tc>
                  <a:txBody>
                    <a:bodyPr/>
                    <a:lstStyle/>
                    <a:p>
                      <a:pPr algn="l" fontAlgn="t"/>
                      <a:r>
                        <a:rPr lang="en-GB" sz="1100" u="none" strike="noStrike">
                          <a:effectLst/>
                        </a:rPr>
                        <a:t>Sunderland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a:effectLst/>
                        </a:rPr>
                        <a:t>The proposal would be to redevelop the lower ground floor apartment into a self-contained 2 bed apartment. It would enable direct access to separate front door. </a:t>
                      </a:r>
                      <a:endParaRPr lang="en-GB" sz="1100" b="0" i="0" u="none" strike="noStrike">
                        <a:solidFill>
                          <a:srgbClr val="000000"/>
                        </a:solidFill>
                        <a:effectLst/>
                        <a:latin typeface="Calibri"/>
                      </a:endParaRPr>
                    </a:p>
                  </a:txBody>
                  <a:tcPr marL="9525" marR="9525" marT="9525" marB="0"/>
                </a:tc>
                <a:tc>
                  <a:txBody>
                    <a:bodyPr/>
                    <a:lstStyle/>
                    <a:p>
                      <a:pPr algn="r" fontAlgn="t"/>
                      <a:r>
                        <a:rPr lang="en-GB" sz="1100" u="none" strike="noStrike">
                          <a:effectLst/>
                        </a:rPr>
                        <a:t>75,000</a:t>
                      </a:r>
                      <a:endParaRPr lang="en-GB" sz="1100" b="0" i="0" u="none" strike="noStrike">
                        <a:solidFill>
                          <a:srgbClr val="000000"/>
                        </a:solidFill>
                        <a:effectLst/>
                        <a:latin typeface="Calibri"/>
                      </a:endParaRPr>
                    </a:p>
                  </a:txBody>
                  <a:tcPr marL="9525" marR="9525" marT="9525" marB="0"/>
                </a:tc>
              </a:tr>
              <a:tr h="524753">
                <a:tc>
                  <a:txBody>
                    <a:bodyPr/>
                    <a:lstStyle/>
                    <a:p>
                      <a:pPr algn="l" fontAlgn="t"/>
                      <a:r>
                        <a:rPr lang="en-GB" sz="1100" u="none" strike="noStrike">
                          <a:effectLst/>
                        </a:rPr>
                        <a:t>Northumberland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smtClean="0">
                          <a:effectLst/>
                        </a:rPr>
                        <a:t>Plans </a:t>
                      </a:r>
                      <a:r>
                        <a:rPr lang="en-GB" sz="1100" u="none" strike="noStrike" dirty="0">
                          <a:effectLst/>
                        </a:rPr>
                        <a:t>have been drawn up for the erection of 5 additional bungalows on this 0.8 acre site (five x two bedroom additional bungalows are built on this site to support four clients in single occupancy accommodation and the fifth bungalow to be used for emergency respite)</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864,435</a:t>
                      </a:r>
                      <a:endParaRPr lang="en-GB" sz="1100" b="0" i="0" u="none" strike="noStrike">
                        <a:solidFill>
                          <a:srgbClr val="000000"/>
                        </a:solidFill>
                        <a:effectLst/>
                        <a:latin typeface="Calibri"/>
                      </a:endParaRPr>
                    </a:p>
                  </a:txBody>
                  <a:tcPr marL="9525" marR="9525" marT="9525" marB="0"/>
                </a:tc>
              </a:tr>
              <a:tr h="331275">
                <a:tc>
                  <a:txBody>
                    <a:bodyPr/>
                    <a:lstStyle/>
                    <a:p>
                      <a:pPr algn="l" fontAlgn="t"/>
                      <a:r>
                        <a:rPr lang="en-GB" sz="1100" u="none" strike="noStrike">
                          <a:effectLst/>
                        </a:rPr>
                        <a:t>South Tyneside</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a:effectLst/>
                        </a:rPr>
                        <a:t>There will be 2 individual flats, with a kitchen, bathroom, sleeping and living area There will also be a staff area with appropriate facilities</a:t>
                      </a:r>
                      <a:r>
                        <a:rPr lang="en-GB" sz="1100" u="none" strike="noStrike" dirty="0" smtClean="0">
                          <a:effectLst/>
                        </a:rPr>
                        <a:t>.</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dirty="0">
                          <a:effectLst/>
                        </a:rPr>
                        <a:t>100,000</a:t>
                      </a:r>
                      <a:endParaRPr lang="en-GB" sz="1100" b="0" i="0" u="none" strike="noStrike" dirty="0">
                        <a:solidFill>
                          <a:srgbClr val="000000"/>
                        </a:solidFill>
                        <a:effectLst/>
                        <a:latin typeface="Calibri"/>
                      </a:endParaRPr>
                    </a:p>
                  </a:txBody>
                  <a:tcPr marL="9525" marR="9525" marT="9525" marB="0"/>
                </a:tc>
              </a:tr>
              <a:tr h="170213">
                <a:tc>
                  <a:txBody>
                    <a:bodyPr/>
                    <a:lstStyle/>
                    <a:p>
                      <a:pPr algn="l" fontAlgn="t"/>
                      <a:r>
                        <a:rPr lang="en-GB" sz="1100" u="none" strike="noStrike">
                          <a:effectLst/>
                        </a:rPr>
                        <a:t>Sheffield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smtClean="0">
                          <a:effectLst/>
                        </a:rPr>
                        <a:t>Development of 32 new building across 4 within</a:t>
                      </a:r>
                      <a:r>
                        <a:rPr lang="en-GB" sz="1100" u="none" strike="noStrike" baseline="0" dirty="0" smtClean="0">
                          <a:effectLst/>
                        </a:rPr>
                        <a:t> </a:t>
                      </a:r>
                      <a:r>
                        <a:rPr lang="en-GB" sz="1100" u="none" strike="noStrike" baseline="0" dirty="0" err="1" smtClean="0">
                          <a:effectLst/>
                        </a:rPr>
                        <a:t>Sheffiield</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dirty="0">
                          <a:effectLst/>
                        </a:rPr>
                        <a:t>672,000</a:t>
                      </a:r>
                      <a:endParaRPr lang="en-GB" sz="1100" b="0" i="0" u="none" strike="noStrike" dirty="0">
                        <a:solidFill>
                          <a:srgbClr val="000000"/>
                        </a:solidFill>
                        <a:effectLst/>
                        <a:latin typeface="Calibri"/>
                      </a:endParaRPr>
                    </a:p>
                  </a:txBody>
                  <a:tcPr marL="9525" marR="9525" marT="9525" marB="0"/>
                </a:tc>
              </a:tr>
              <a:tr h="395402">
                <a:tc>
                  <a:txBody>
                    <a:bodyPr/>
                    <a:lstStyle/>
                    <a:p>
                      <a:pPr algn="l" fontAlgn="t"/>
                      <a:r>
                        <a:rPr lang="en-GB" sz="1100" u="none" strike="noStrike">
                          <a:effectLst/>
                        </a:rPr>
                        <a:t>Leeds</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a:effectLst/>
                        </a:rPr>
                        <a:t>Leeds Bid 1: Burley Willows: the provision of a specialised community residential facility for people with learning disabilities and/or autism who display behaviour which challenges.</a:t>
                      </a:r>
                      <a:endParaRPr lang="en-GB" sz="1100" b="0" i="0" u="none" strike="noStrike">
                        <a:solidFill>
                          <a:srgbClr val="000000"/>
                        </a:solidFill>
                        <a:effectLst/>
                        <a:latin typeface="Calibri"/>
                      </a:endParaRPr>
                    </a:p>
                  </a:txBody>
                  <a:tcPr marL="9525" marR="9525" marT="9525" marB="0"/>
                </a:tc>
                <a:tc>
                  <a:txBody>
                    <a:bodyPr/>
                    <a:lstStyle/>
                    <a:p>
                      <a:pPr algn="r" fontAlgn="t"/>
                      <a:r>
                        <a:rPr lang="en-GB" sz="1100" u="none" strike="noStrike" dirty="0">
                          <a:effectLst/>
                        </a:rPr>
                        <a:t>3,413,512</a:t>
                      </a:r>
                      <a:endParaRPr lang="en-GB" sz="1100" b="0" i="0" u="none" strike="noStrike" dirty="0">
                        <a:solidFill>
                          <a:srgbClr val="000000"/>
                        </a:solidFill>
                        <a:effectLst/>
                        <a:latin typeface="Calibri"/>
                      </a:endParaRPr>
                    </a:p>
                  </a:txBody>
                  <a:tcPr marL="9525" marR="9525" marT="9525" marB="0"/>
                </a:tc>
              </a:tr>
              <a:tr h="170213">
                <a:tc>
                  <a:txBody>
                    <a:bodyPr/>
                    <a:lstStyle/>
                    <a:p>
                      <a:pPr algn="l" fontAlgn="t"/>
                      <a:r>
                        <a:rPr lang="en-GB" sz="1100" u="none" strike="noStrike" dirty="0">
                          <a:effectLst/>
                        </a:rPr>
                        <a:t>Leeds</a:t>
                      </a:r>
                      <a:endParaRPr lang="en-GB" sz="1100" b="0" i="0" u="none" strike="noStrike" dirty="0">
                        <a:solidFill>
                          <a:srgbClr val="000000"/>
                        </a:solidFill>
                        <a:effectLst/>
                        <a:latin typeface="Calibri"/>
                      </a:endParaRPr>
                    </a:p>
                  </a:txBody>
                  <a:tcPr marL="9525" marR="9525" marT="9525" marB="0"/>
                </a:tc>
                <a:tc>
                  <a:txBody>
                    <a:bodyPr/>
                    <a:lstStyle/>
                    <a:p>
                      <a:pPr algn="l" fontAlgn="t"/>
                      <a:r>
                        <a:rPr lang="en-GB" sz="1100" u="none" strike="noStrike" dirty="0">
                          <a:effectLst/>
                        </a:rPr>
                        <a:t>Leeds Bid 2: Single Supported Living Property</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260,000</a:t>
                      </a:r>
                      <a:endParaRPr lang="en-GB" sz="1100" b="0" i="0" u="none" strike="noStrike">
                        <a:solidFill>
                          <a:srgbClr val="000000"/>
                        </a:solidFill>
                        <a:effectLst/>
                        <a:latin typeface="Calibri"/>
                      </a:endParaRPr>
                    </a:p>
                  </a:txBody>
                  <a:tcPr marL="9525" marR="9525" marT="9525" marB="0"/>
                </a:tc>
              </a:tr>
              <a:tr h="457010">
                <a:tc>
                  <a:txBody>
                    <a:bodyPr/>
                    <a:lstStyle/>
                    <a:p>
                      <a:pPr algn="l" fontAlgn="t"/>
                      <a:r>
                        <a:rPr lang="en-GB" sz="1100" u="none" strike="noStrike" dirty="0">
                          <a:effectLst/>
                        </a:rPr>
                        <a:t>Lancashire</a:t>
                      </a:r>
                      <a:endParaRPr lang="en-GB" sz="1100" b="0" i="0" u="none" strike="noStrike" dirty="0">
                        <a:solidFill>
                          <a:srgbClr val="000000"/>
                        </a:solidFill>
                        <a:effectLst/>
                        <a:latin typeface="Calibri"/>
                      </a:endParaRPr>
                    </a:p>
                  </a:txBody>
                  <a:tcPr marL="9525" marR="9525" marT="9525" marB="0"/>
                </a:tc>
                <a:tc>
                  <a:txBody>
                    <a:bodyPr/>
                    <a:lstStyle/>
                    <a:p>
                      <a:pPr algn="l" fontAlgn="t"/>
                      <a:r>
                        <a:rPr lang="en-GB" sz="1100" u="none" strike="noStrike" dirty="0">
                          <a:effectLst/>
                        </a:rPr>
                        <a:t>To develop alongside Housing and Support providers 3 x flexible supporting housing bungalow schemes consisting each of 6 properties that could accommodate people in single or shared tenancies – </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dirty="0">
                          <a:effectLst/>
                        </a:rPr>
                        <a:t>1,125,000</a:t>
                      </a:r>
                      <a:endParaRPr lang="en-GB" sz="1100" b="0" i="0" u="none" strike="noStrike" dirty="0">
                        <a:solidFill>
                          <a:srgbClr val="000000"/>
                        </a:solidFill>
                        <a:effectLst/>
                        <a:latin typeface="Calibri"/>
                      </a:endParaRPr>
                    </a:p>
                  </a:txBody>
                  <a:tcPr marL="9525" marR="9525" marT="9525" marB="0"/>
                </a:tc>
              </a:tr>
              <a:tr h="331275">
                <a:tc>
                  <a:txBody>
                    <a:bodyPr/>
                    <a:lstStyle/>
                    <a:p>
                      <a:pPr algn="l" fontAlgn="t"/>
                      <a:r>
                        <a:rPr lang="en-GB" sz="1100" u="none" strike="noStrike">
                          <a:effectLst/>
                        </a:rPr>
                        <a:t>West Lancashire</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a:effectLst/>
                        </a:rPr>
                        <a:t>LD WL 1 West </a:t>
                      </a:r>
                      <a:r>
                        <a:rPr lang="en-GB" sz="1100" u="none" strike="noStrike" dirty="0" err="1">
                          <a:effectLst/>
                        </a:rPr>
                        <a:t>Lancs</a:t>
                      </a:r>
                      <a:r>
                        <a:rPr lang="en-GB" sz="1100" u="none" strike="noStrike" dirty="0">
                          <a:effectLst/>
                        </a:rPr>
                        <a:t> 43 Mayfield avenue house refurbishment</a:t>
                      </a:r>
                      <a:endParaRPr lang="en-GB" sz="1100" b="0" i="0" u="none" strike="noStrike" dirty="0">
                        <a:solidFill>
                          <a:srgbClr val="000000"/>
                        </a:solidFill>
                        <a:effectLst/>
                        <a:latin typeface="Calibri"/>
                      </a:endParaRPr>
                    </a:p>
                  </a:txBody>
                  <a:tcPr marL="9525" marR="9525" marT="9525" marB="0"/>
                </a:tc>
                <a:tc>
                  <a:txBody>
                    <a:bodyPr/>
                    <a:lstStyle/>
                    <a:p>
                      <a:pPr algn="r" fontAlgn="t"/>
                      <a:r>
                        <a:rPr lang="en-GB" sz="1100" u="none" strike="noStrike">
                          <a:effectLst/>
                        </a:rPr>
                        <a:t>261,791</a:t>
                      </a:r>
                      <a:endParaRPr lang="en-GB" sz="1100" b="0" i="0" u="none" strike="noStrike">
                        <a:solidFill>
                          <a:srgbClr val="000000"/>
                        </a:solidFill>
                        <a:effectLst/>
                        <a:latin typeface="Calibri"/>
                      </a:endParaRPr>
                    </a:p>
                  </a:txBody>
                  <a:tcPr marL="9525" marR="9525" marT="9525" marB="0"/>
                </a:tc>
              </a:tr>
              <a:tr h="266051">
                <a:tc>
                  <a:txBody>
                    <a:bodyPr/>
                    <a:lstStyle/>
                    <a:p>
                      <a:pPr algn="l" fontAlgn="t"/>
                      <a:r>
                        <a:rPr lang="en-GB" sz="1100" u="none" strike="noStrike">
                          <a:effectLst/>
                        </a:rPr>
                        <a:t>Wigan</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a:effectLst/>
                        </a:rPr>
                        <a:t>Purchase and refurbishment of </a:t>
                      </a:r>
                      <a:r>
                        <a:rPr lang="en-GB" sz="1100" u="none" strike="noStrike" dirty="0" smtClean="0">
                          <a:effectLst/>
                        </a:rPr>
                        <a:t>property </a:t>
                      </a:r>
                      <a:r>
                        <a:rPr lang="en-GB" sz="1100" u="none" strike="noStrike" dirty="0">
                          <a:effectLst/>
                        </a:rPr>
                        <a:t>in Wigan for complex forensic patient</a:t>
                      </a:r>
                      <a:endParaRPr lang="en-GB" sz="1100" b="0" i="0" u="none" strike="noStrike" dirty="0">
                        <a:solidFill>
                          <a:srgbClr val="000000"/>
                        </a:solidFill>
                        <a:effectLst/>
                        <a:latin typeface="Calibri"/>
                      </a:endParaRPr>
                    </a:p>
                  </a:txBody>
                  <a:tcPr marL="9525" marR="9525" marT="9525" marB="0"/>
                </a:tc>
                <a:tc>
                  <a:txBody>
                    <a:bodyPr/>
                    <a:lstStyle/>
                    <a:p>
                      <a:pPr algn="r" fontAlgn="b"/>
                      <a:r>
                        <a:rPr lang="en-GB" sz="1100" u="none" strike="noStrike" dirty="0">
                          <a:effectLst/>
                        </a:rPr>
                        <a:t>100,000</a:t>
                      </a:r>
                      <a:endParaRPr lang="en-GB" sz="1100" b="0" i="0" u="none" strike="noStrike" dirty="0">
                        <a:solidFill>
                          <a:srgbClr val="000000"/>
                        </a:solidFill>
                        <a:effectLst/>
                        <a:latin typeface="Calibri"/>
                      </a:endParaRPr>
                    </a:p>
                  </a:txBody>
                  <a:tcPr marL="9525" marR="9525" marT="9525" marB="0" anchor="b"/>
                </a:tc>
              </a:tr>
              <a:tr h="331275">
                <a:tc>
                  <a:txBody>
                    <a:bodyPr/>
                    <a:lstStyle/>
                    <a:p>
                      <a:pPr algn="l" fontAlgn="t"/>
                      <a:r>
                        <a:rPr lang="en-GB" sz="1100" u="none" strike="noStrike">
                          <a:effectLst/>
                        </a:rPr>
                        <a:t>Bradford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dirty="0">
                          <a:effectLst/>
                        </a:rPr>
                        <a:t>MANORLEY LANE, </a:t>
                      </a:r>
                      <a:r>
                        <a:rPr lang="en-GB" sz="1100" u="none" strike="noStrike" dirty="0" smtClean="0">
                          <a:effectLst/>
                        </a:rPr>
                        <a:t>BRADFORD:</a:t>
                      </a:r>
                      <a:r>
                        <a:rPr lang="en-GB" sz="1100" u="none" strike="noStrike" baseline="0" dirty="0" smtClean="0">
                          <a:effectLst/>
                        </a:rPr>
                        <a:t> </a:t>
                      </a:r>
                      <a:r>
                        <a:rPr lang="en-GB" sz="1100" u="none" strike="noStrike" dirty="0" smtClean="0">
                          <a:effectLst/>
                        </a:rPr>
                        <a:t>development </a:t>
                      </a:r>
                      <a:r>
                        <a:rPr lang="en-GB" sz="1100" u="none" strike="noStrike" dirty="0">
                          <a:effectLst/>
                        </a:rPr>
                        <a:t>includes  16 x 1 bed specialist supported living apartments.  </a:t>
                      </a:r>
                      <a:endParaRPr lang="en-GB" sz="1100" b="0" i="0" u="none" strike="noStrike" dirty="0">
                        <a:solidFill>
                          <a:srgbClr val="000000"/>
                        </a:solidFill>
                        <a:effectLst/>
                        <a:latin typeface="Calibri"/>
                      </a:endParaRPr>
                    </a:p>
                  </a:txBody>
                  <a:tcPr marL="9525" marR="9525" marT="9525" marB="0"/>
                </a:tc>
                <a:tc>
                  <a:txBody>
                    <a:bodyPr/>
                    <a:lstStyle/>
                    <a:p>
                      <a:pPr algn="r" fontAlgn="b"/>
                      <a:r>
                        <a:rPr lang="en-GB" sz="1100" u="none" strike="noStrike" dirty="0">
                          <a:effectLst/>
                        </a:rPr>
                        <a:t>140000</a:t>
                      </a:r>
                      <a:endParaRPr lang="en-GB" sz="1100" b="0" i="0" u="none" strike="noStrike" dirty="0">
                        <a:solidFill>
                          <a:srgbClr val="000000"/>
                        </a:solidFill>
                        <a:effectLst/>
                        <a:latin typeface="Calibri"/>
                      </a:endParaRPr>
                    </a:p>
                  </a:txBody>
                  <a:tcPr marL="9525" marR="9525" marT="9525" marB="0" anchor="b"/>
                </a:tc>
              </a:tr>
              <a:tr h="492337">
                <a:tc>
                  <a:txBody>
                    <a:bodyPr/>
                    <a:lstStyle/>
                    <a:p>
                      <a:pPr algn="l" fontAlgn="t"/>
                      <a:r>
                        <a:rPr lang="en-GB" sz="1100" u="none" strike="noStrike">
                          <a:effectLst/>
                        </a:rPr>
                        <a:t>Bradford</a:t>
                      </a:r>
                      <a:endParaRPr lang="en-GB" sz="1100" b="0" i="0" u="none" strike="noStrike">
                        <a:solidFill>
                          <a:srgbClr val="000000"/>
                        </a:solidFill>
                        <a:effectLst/>
                        <a:latin typeface="Calibri"/>
                      </a:endParaRPr>
                    </a:p>
                  </a:txBody>
                  <a:tcPr marL="9525" marR="9525" marT="9525" marB="0"/>
                </a:tc>
                <a:tc>
                  <a:txBody>
                    <a:bodyPr/>
                    <a:lstStyle/>
                    <a:p>
                      <a:pPr algn="l" fontAlgn="t"/>
                      <a:r>
                        <a:rPr lang="en-GB" sz="1100" u="none" strike="noStrike">
                          <a:effectLst/>
                        </a:rPr>
                        <a:t>Branshaw Respite and Supported Living Scheme</a:t>
                      </a:r>
                      <a:br>
                        <a:rPr lang="en-GB" sz="1100" u="none" strike="noStrike">
                          <a:effectLst/>
                        </a:rPr>
                      </a:br>
                      <a:r>
                        <a:rPr lang="en-GB" sz="1100" u="none" strike="noStrike">
                          <a:effectLst/>
                        </a:rPr>
                        <a:t>Scheme 1 - New build Short Break (respite) service</a:t>
                      </a:r>
                      <a:br>
                        <a:rPr lang="en-GB" sz="1100" u="none" strike="noStrike">
                          <a:effectLst/>
                        </a:rPr>
                      </a:br>
                      <a:r>
                        <a:rPr lang="en-GB" sz="1100" u="none" strike="noStrike">
                          <a:effectLst/>
                        </a:rPr>
                        <a:t>Scheme 2 - New build bungalows – Supported Living </a:t>
                      </a:r>
                      <a:endParaRPr lang="en-GB" sz="1100" b="0" i="0" u="none" strike="noStrike">
                        <a:solidFill>
                          <a:srgbClr val="000000"/>
                        </a:solidFill>
                        <a:effectLst/>
                        <a:latin typeface="Calibri"/>
                      </a:endParaRPr>
                    </a:p>
                  </a:txBody>
                  <a:tcPr marL="9525" marR="9525" marT="9525" marB="0"/>
                </a:tc>
                <a:tc>
                  <a:txBody>
                    <a:bodyPr/>
                    <a:lstStyle/>
                    <a:p>
                      <a:pPr algn="r" fontAlgn="b"/>
                      <a:r>
                        <a:rPr lang="en-GB" sz="1100" u="none" strike="noStrike" dirty="0">
                          <a:effectLst/>
                        </a:rPr>
                        <a:t>1,661,855</a:t>
                      </a:r>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33057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76672"/>
            <a:ext cx="7356815" cy="940965"/>
          </a:xfrm>
        </p:spPr>
        <p:txBody>
          <a:bodyPr>
            <a:normAutofit fontScale="90000"/>
          </a:bodyPr>
          <a:lstStyle/>
          <a:p>
            <a:r>
              <a:rPr lang="en-GB" dirty="0" smtClean="0"/>
              <a:t>Sample schemes supported by NHES Grants: </a:t>
            </a:r>
            <a:endParaRPr lang="en-GB" dirty="0"/>
          </a:p>
        </p:txBody>
      </p:sp>
      <p:sp>
        <p:nvSpPr>
          <p:cNvPr id="3" name="Content Placeholder 2"/>
          <p:cNvSpPr>
            <a:spLocks noGrp="1"/>
          </p:cNvSpPr>
          <p:nvPr>
            <p:ph idx="1"/>
          </p:nvPr>
        </p:nvSpPr>
        <p:spPr>
          <a:xfrm>
            <a:off x="457200" y="1484784"/>
            <a:ext cx="8435280" cy="4752527"/>
          </a:xfrm>
        </p:spPr>
        <p:txBody>
          <a:bodyPr>
            <a:normAutofit fontScale="25000" lnSpcReduction="20000"/>
          </a:bodyPr>
          <a:lstStyle/>
          <a:p>
            <a:pPr marL="0" indent="0">
              <a:buNone/>
            </a:pPr>
            <a:r>
              <a:rPr lang="en-GB" sz="5600" dirty="0"/>
              <a:t>1)</a:t>
            </a:r>
            <a:r>
              <a:rPr lang="en-GB" sz="5600" b="1" dirty="0"/>
              <a:t>	Lancashire PCT</a:t>
            </a:r>
          </a:p>
          <a:p>
            <a:pPr marL="0" indent="0">
              <a:buNone/>
            </a:pPr>
            <a:r>
              <a:rPr lang="en-GB" sz="5600" dirty="0" smtClean="0"/>
              <a:t>Proposal for </a:t>
            </a:r>
            <a:r>
              <a:rPr lang="en-GB" sz="5600" dirty="0"/>
              <a:t>3 schemes in different areas: offering 6 x 2 bed bungalows for single or shared tenancies for adults with autism or/and learning disabilities. They will offer a private but linked garden, with a pathway providing safe passage around the site as needed. The capital funding for the development will be shared between NHSE and the Local Authority and a Registered Social Landlord (RSL).  On site provider background support will be delivered via a single staff unit, with the option to incorporate a staff sleep-in room at each site. Assistive technology will be integrated into the scheme, as well as a community room that provides electronic access to community information and space for clinicians to meet and work with tenants. The staff garden will offer a community allotment/or other similar project to support communal projects outdoors. </a:t>
            </a:r>
          </a:p>
          <a:p>
            <a:pPr marL="0" indent="0">
              <a:buNone/>
            </a:pPr>
            <a:r>
              <a:rPr lang="en-GB" sz="5600" dirty="0"/>
              <a:t>Crisis support for be offered for tenants or community within one of the bungalows. A safe area will be provided for the person in crisis and the staff, providing an opportunity to deescalate the crisis through providing space between the individual and others. This will address a local gap in service and provide the opportunity for crisis support when needed to prevent and admissions and readmissions. </a:t>
            </a:r>
            <a:endParaRPr lang="en-GB" sz="5600" dirty="0" smtClean="0"/>
          </a:p>
          <a:p>
            <a:pPr marL="0" indent="0">
              <a:buNone/>
            </a:pPr>
            <a:endParaRPr lang="en-GB" sz="2800" b="1" dirty="0"/>
          </a:p>
          <a:p>
            <a:pPr marL="0" indent="0">
              <a:buNone/>
            </a:pPr>
            <a:r>
              <a:rPr lang="en-GB" sz="5600" b="1" dirty="0"/>
              <a:t>2)	Merseyside PCT</a:t>
            </a:r>
          </a:p>
          <a:p>
            <a:pPr marL="0" indent="0">
              <a:buNone/>
            </a:pPr>
            <a:r>
              <a:rPr lang="en-GB" sz="5600" dirty="0"/>
              <a:t>P</a:t>
            </a:r>
            <a:r>
              <a:rPr lang="en-GB" sz="5600" dirty="0" smtClean="0"/>
              <a:t>roposal </a:t>
            </a:r>
            <a:r>
              <a:rPr lang="en-GB" sz="5600" dirty="0"/>
              <a:t>focuses on redevelopment of an existing LD service/site, with the aim of providing a “step-through” service for those who are part of TCP in partnership with third sector provider. The service will operate a residential model. There are plans for 3 bungalows providing a total of 16 units. CQC have been consulted and are supportive of the design and plans. Each bungalow will provide shared lounges, kitchen and breakout areas. This will allow for individualised support in a safe environment, to enable service users to develop their independent living skills in a community setting. </a:t>
            </a:r>
          </a:p>
          <a:p>
            <a:pPr marL="0" indent="0">
              <a:buNone/>
            </a:pPr>
            <a:r>
              <a:rPr lang="en-GB" sz="5600" dirty="0"/>
              <a:t>The aim of the service is to support transition onto more independent living, with the space and support available in the community. Also it will allow for intensive work with patients to enable them to remain in the community, using active support and positive behaviour models. There will be a range of multi-disciplinary clinical skills available and a staff team that deliver individualised care to service users in crisis or who are learning new skills.</a:t>
            </a:r>
          </a:p>
          <a:p>
            <a:pPr marL="0" indent="0">
              <a:buNone/>
            </a:pPr>
            <a:endParaRPr lang="en-GB" dirty="0"/>
          </a:p>
        </p:txBody>
      </p:sp>
    </p:spTree>
    <p:extLst>
      <p:ext uri="{BB962C8B-B14F-4D97-AF65-F5344CB8AC3E}">
        <p14:creationId xmlns:p14="http://schemas.microsoft.com/office/powerpoint/2010/main" val="413183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1277</Words>
  <Application>Microsoft Office PowerPoint</Application>
  <PresentationFormat>On-screen Show (4:3)</PresentationFormat>
  <Paragraphs>159</Paragraphs>
  <Slides>9</Slides>
  <Notes>4</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Office Theme</vt:lpstr>
      <vt:lpstr>1_Office Theme</vt:lpstr>
      <vt:lpstr>2_Office Theme</vt:lpstr>
      <vt:lpstr>3_Office Theme</vt:lpstr>
      <vt:lpstr>Frame</vt:lpstr>
      <vt:lpstr>  </vt:lpstr>
      <vt:lpstr>“Building the Right Support” to reduce inpatient numbers by 50% Dec 2016. </vt:lpstr>
      <vt:lpstr>Challenge for the North</vt:lpstr>
      <vt:lpstr>NHSE Capital Grants (£20M p.a.)</vt:lpstr>
      <vt:lpstr> Some partners think…</vt:lpstr>
      <vt:lpstr>Live Capital Bids in NW…opportunities for more?</vt:lpstr>
      <vt:lpstr>Learn more and get in touch</vt:lpstr>
      <vt:lpstr>PowerPoint Presentation</vt:lpstr>
      <vt:lpstr>Sample schemes supported by NHES Grants: </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Bellwood, Jane</dc:creator>
  <cp:lastModifiedBy>Bellwood, Jane</cp:lastModifiedBy>
  <cp:revision>34</cp:revision>
  <dcterms:created xsi:type="dcterms:W3CDTF">2018-01-29T10:56:47Z</dcterms:created>
  <dcterms:modified xsi:type="dcterms:W3CDTF">2018-02-02T16:26:28Z</dcterms:modified>
</cp:coreProperties>
</file>