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2" r:id="rId1"/>
  </p:sldMasterIdLst>
  <p:notesMasterIdLst>
    <p:notesMasterId r:id="rId11"/>
  </p:notesMasterIdLst>
  <p:handoutMasterIdLst>
    <p:handoutMasterId r:id="rId12"/>
  </p:handoutMasterIdLst>
  <p:sldIdLst>
    <p:sldId id="256" r:id="rId2"/>
    <p:sldId id="259" r:id="rId3"/>
    <p:sldId id="258" r:id="rId4"/>
    <p:sldId id="261" r:id="rId5"/>
    <p:sldId id="262" r:id="rId6"/>
    <p:sldId id="263" r:id="rId7"/>
    <p:sldId id="264" r:id="rId8"/>
    <p:sldId id="266"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99" autoAdjust="0"/>
  </p:normalViewPr>
  <p:slideViewPr>
    <p:cSldViewPr>
      <p:cViewPr>
        <p:scale>
          <a:sx n="73" d="100"/>
          <a:sy n="73" d="100"/>
        </p:scale>
        <p:origin x="-1284" y="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8" d="100"/>
          <a:sy n="68" d="100"/>
        </p:scale>
        <p:origin x="-172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464569-6234-4254-99FF-8E8F39FCB31E}" type="datetimeFigureOut">
              <a:rPr lang="en-GB" smtClean="0"/>
              <a:t>06/02/2018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26BA25-E6E1-4864-A8C7-44227731755B}" type="slidenum">
              <a:rPr lang="en-GB" smtClean="0"/>
              <a:t>‹#›</a:t>
            </a:fld>
            <a:endParaRPr lang="en-GB"/>
          </a:p>
        </p:txBody>
      </p:sp>
    </p:spTree>
    <p:extLst>
      <p:ext uri="{BB962C8B-B14F-4D97-AF65-F5344CB8AC3E}">
        <p14:creationId xmlns:p14="http://schemas.microsoft.com/office/powerpoint/2010/main" val="3028881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884100-8998-4819-9A17-B5E2140866BE}" type="datetimeFigureOut">
              <a:rPr lang="en-GB" smtClean="0"/>
              <a:t>06/02/2018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898429-81D2-40CC-80A7-B23DF5356D26}" type="slidenum">
              <a:rPr lang="en-GB" smtClean="0"/>
              <a:t>‹#›</a:t>
            </a:fld>
            <a:endParaRPr lang="en-GB"/>
          </a:p>
        </p:txBody>
      </p:sp>
    </p:spTree>
    <p:extLst>
      <p:ext uri="{BB962C8B-B14F-4D97-AF65-F5344CB8AC3E}">
        <p14:creationId xmlns:p14="http://schemas.microsoft.com/office/powerpoint/2010/main" val="3261643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Footer Placeholder 4"/>
          <p:cNvSpPr>
            <a:spLocks noGrp="1"/>
          </p:cNvSpPr>
          <p:nvPr>
            <p:ph type="ftr" sz="quarter" idx="3"/>
          </p:nvPr>
        </p:nvSpPr>
        <p:spPr>
          <a:xfrm>
            <a:off x="8316416" y="6453336"/>
            <a:ext cx="619944" cy="216024"/>
          </a:xfrm>
          <a:prstGeom prst="rect">
            <a:avLst/>
          </a:prstGeom>
        </p:spPr>
        <p:txBody>
          <a:bodyPr vert="horz" lIns="91440" tIns="45720" rIns="91440" bIns="45720" rtlCol="0" anchor="ctr"/>
          <a:lstStyle>
            <a:lvl1pPr algn="r">
              <a:defRPr sz="1000" cap="all" spc="200" baseline="0">
                <a:solidFill>
                  <a:srgbClr val="FFFFFF"/>
                </a:solidFill>
              </a:defRPr>
            </a:lvl1pPr>
          </a:lstStyle>
          <a:p>
            <a:fld id="{34701467-8080-4B0F-A5CA-AFC855BDE127}" type="slidenum">
              <a:rPr lang="en-GB" smtClean="0"/>
              <a:pPr/>
              <a:t>‹#›</a:t>
            </a:fld>
            <a:endParaRPr lang="en-GB" dirty="0"/>
          </a:p>
        </p:txBody>
      </p:sp>
      <p:sp>
        <p:nvSpPr>
          <p:cNvPr id="14" name="Title 3"/>
          <p:cNvSpPr txBox="1">
            <a:spLocks/>
          </p:cNvSpPr>
          <p:nvPr userDrawn="1"/>
        </p:nvSpPr>
        <p:spPr>
          <a:xfrm>
            <a:off x="683568" y="6336704"/>
            <a:ext cx="3600400" cy="521296"/>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GB" sz="2800" kern="1200" cap="none" spc="100" baseline="0" dirty="0">
                <a:solidFill>
                  <a:srgbClr val="0080AF"/>
                </a:solidFill>
                <a:latin typeface="Arial" pitchFamily="34" charset="0"/>
                <a:ea typeface="+mj-ea"/>
                <a:cs typeface="Arial" pitchFamily="34" charset="0"/>
              </a:defRPr>
            </a:lvl1pPr>
          </a:lstStyle>
          <a:p>
            <a:pPr lvl="0"/>
            <a:r>
              <a:rPr lang="en-GB" sz="1400" kern="1200" cap="none" spc="100" baseline="0" dirty="0" smtClean="0">
                <a:solidFill>
                  <a:schemeClr val="bg1"/>
                </a:solidFill>
                <a:effectLst/>
                <a:latin typeface="Arial" pitchFamily="34" charset="0"/>
                <a:ea typeface="+mj-ea"/>
                <a:cs typeface="Arial" pitchFamily="34" charset="0"/>
              </a:rPr>
              <a:t>Reshaping Trafford Council </a:t>
            </a:r>
            <a:endParaRPr lang="en-GB" sz="1400" kern="1200" cap="none" spc="100" baseline="0" dirty="0">
              <a:solidFill>
                <a:schemeClr val="bg1"/>
              </a:solidFill>
              <a:effectLst/>
              <a:latin typeface="Arial" pitchFamily="34" charset="0"/>
              <a:ea typeface="+mj-ea"/>
              <a:cs typeface="Arial" pitchFamily="34" charset="0"/>
            </a:endParaRPr>
          </a:p>
        </p:txBody>
      </p:sp>
      <p:pic>
        <p:nvPicPr>
          <p:cNvPr id="5" name="Picture 2" descr="\\TCFSH01\3083601$\ProfileData\Desktop\Powerpoint-titl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3"/>
          </p:nvPr>
        </p:nvSpPr>
        <p:spPr>
          <a:xfrm>
            <a:off x="8316416" y="6453336"/>
            <a:ext cx="619944" cy="216024"/>
          </a:xfrm>
          <a:prstGeom prst="rect">
            <a:avLst/>
          </a:prstGeom>
        </p:spPr>
        <p:txBody>
          <a:bodyPr vert="horz" lIns="91440" tIns="45720" rIns="91440" bIns="45720" rtlCol="0" anchor="ctr"/>
          <a:lstStyle>
            <a:lvl1pPr algn="r">
              <a:defRPr sz="1000" cap="all" spc="200" baseline="0">
                <a:solidFill>
                  <a:srgbClr val="FFFFFF"/>
                </a:solidFill>
              </a:defRPr>
            </a:lvl1pPr>
          </a:lstStyle>
          <a:p>
            <a:fld id="{34701467-8080-4B0F-A5CA-AFC855BDE127}" type="slidenum">
              <a:rPr lang="en-GB" smtClean="0"/>
              <a:pPr/>
              <a:t>‹#›</a:t>
            </a:fld>
            <a:endParaRPr lang="en-GB" dirty="0"/>
          </a:p>
        </p:txBody>
      </p:sp>
      <p:sp>
        <p:nvSpPr>
          <p:cNvPr id="4" name="Title 3"/>
          <p:cNvSpPr>
            <a:spLocks noGrp="1"/>
          </p:cNvSpPr>
          <p:nvPr>
            <p:ph type="title" hasCustomPrompt="1"/>
          </p:nvPr>
        </p:nvSpPr>
        <p:spPr/>
        <p:txBody>
          <a:bodyPr/>
          <a:lstStyle>
            <a:lvl1pPr>
              <a:defRPr lang="en-GB" b="1" dirty="0"/>
            </a:lvl1pPr>
          </a:lstStyle>
          <a:p>
            <a:r>
              <a:rPr lang="en-US" dirty="0" smtClean="0"/>
              <a:t>Enter your page title here</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533016" cy="4635976"/>
          </a:xfrm>
        </p:spPr>
        <p:txBody>
          <a:bodyPr/>
          <a:lstStyle>
            <a:lvl1pPr>
              <a:defRPr sz="2800">
                <a:solidFill>
                  <a:schemeClr val="accent1">
                    <a:lumMod val="50000"/>
                  </a:schemeClr>
                </a:solidFill>
              </a:defRPr>
            </a:lvl1pPr>
            <a:lvl2pPr>
              <a:defRPr sz="2400">
                <a:solidFill>
                  <a:schemeClr val="accent1">
                    <a:lumMod val="50000"/>
                  </a:schemeClr>
                </a:solidFill>
              </a:defRPr>
            </a:lvl2pPr>
            <a:lvl3pPr>
              <a:defRPr sz="2000">
                <a:solidFill>
                  <a:schemeClr val="accent1">
                    <a:lumMod val="50000"/>
                  </a:schemeClr>
                </a:solidFill>
              </a:defRPr>
            </a:lvl3pPr>
            <a:lvl4pPr>
              <a:defRPr sz="1800">
                <a:solidFill>
                  <a:schemeClr val="accent1">
                    <a:lumMod val="50000"/>
                  </a:schemeClr>
                </a:solidFill>
              </a:defRPr>
            </a:lvl4pPr>
            <a:lvl5pPr>
              <a:defRPr sz="1800">
                <a:solidFill>
                  <a:schemeClr val="accent1">
                    <a:lumMod val="50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00016" y="1097280"/>
            <a:ext cx="3544392" cy="4635976"/>
          </a:xfrm>
        </p:spPr>
        <p:txBody>
          <a:bodyPr/>
          <a:lstStyle>
            <a:lvl1pPr>
              <a:defRPr sz="2800">
                <a:solidFill>
                  <a:schemeClr val="accent1">
                    <a:lumMod val="50000"/>
                  </a:schemeClr>
                </a:solidFill>
              </a:defRPr>
            </a:lvl1pPr>
            <a:lvl2pPr>
              <a:defRPr sz="2400">
                <a:solidFill>
                  <a:schemeClr val="accent1">
                    <a:lumMod val="50000"/>
                  </a:schemeClr>
                </a:solidFill>
              </a:defRPr>
            </a:lvl2pPr>
            <a:lvl3pPr>
              <a:defRPr sz="2000">
                <a:solidFill>
                  <a:schemeClr val="accent1">
                    <a:lumMod val="50000"/>
                  </a:schemeClr>
                </a:solidFill>
              </a:defRPr>
            </a:lvl3pPr>
            <a:lvl4pPr>
              <a:defRPr sz="1800">
                <a:solidFill>
                  <a:schemeClr val="accent1">
                    <a:lumMod val="50000"/>
                  </a:schemeClr>
                </a:solidFill>
              </a:defRPr>
            </a:lvl4pPr>
            <a:lvl5pPr>
              <a:defRPr sz="1800">
                <a:solidFill>
                  <a:schemeClr val="accent1">
                    <a:lumMod val="50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lvl1pPr>
              <a:defRPr/>
            </a:lvl1pPr>
          </a:lstStyle>
          <a:p>
            <a:r>
              <a:rPr lang="en-US" dirty="0" smtClean="0"/>
              <a:t>Enter your page title here</a:t>
            </a:r>
            <a:endParaRPr lang="en-US" dirty="0"/>
          </a:p>
        </p:txBody>
      </p:sp>
      <p:sp>
        <p:nvSpPr>
          <p:cNvPr id="13" name="Footer Placeholder 4"/>
          <p:cNvSpPr>
            <a:spLocks noGrp="1"/>
          </p:cNvSpPr>
          <p:nvPr>
            <p:ph type="ftr" sz="quarter" idx="11"/>
          </p:nvPr>
        </p:nvSpPr>
        <p:spPr>
          <a:xfrm>
            <a:off x="8316416" y="6453336"/>
            <a:ext cx="619944" cy="216024"/>
          </a:xfrm>
          <a:prstGeom prst="rect">
            <a:avLst/>
          </a:prstGeom>
        </p:spPr>
        <p:txBody>
          <a:bodyPr vert="horz" lIns="91440" tIns="45720" rIns="91440" bIns="45720" rtlCol="0" anchor="ctr"/>
          <a:lstStyle>
            <a:lvl1pPr algn="r">
              <a:defRPr sz="1000" cap="all" spc="200" baseline="0">
                <a:solidFill>
                  <a:srgbClr val="FFFFFF"/>
                </a:solidFill>
              </a:defRPr>
            </a:lvl1pPr>
          </a:lstStyle>
          <a:p>
            <a:fld id="{34701467-8080-4B0F-A5CA-AFC855BDE127}"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Enter your page title here</a:t>
            </a:r>
            <a:endParaRPr lang="en-US" dirty="0"/>
          </a:p>
        </p:txBody>
      </p:sp>
      <p:sp>
        <p:nvSpPr>
          <p:cNvPr id="3" name="Text Placeholder 2"/>
          <p:cNvSpPr>
            <a:spLocks noGrp="1"/>
          </p:cNvSpPr>
          <p:nvPr>
            <p:ph type="body" idx="1" hasCustomPrompt="1"/>
          </p:nvPr>
        </p:nvSpPr>
        <p:spPr>
          <a:xfrm>
            <a:off x="822960" y="1097280"/>
            <a:ext cx="3605024" cy="315496"/>
          </a:xfrm>
        </p:spPr>
        <p:txBody>
          <a:bodyPr anchor="b">
            <a:normAutofit/>
          </a:bodyPr>
          <a:lstStyle>
            <a:lvl1pPr marL="0" indent="0" algn="l">
              <a:buNone/>
              <a:defRPr lang="en-US" sz="1400" b="0" kern="1200" cap="none" spc="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dirty="0" smtClean="0"/>
              <a:t>Click to edit master text styles</a:t>
            </a:r>
          </a:p>
        </p:txBody>
      </p:sp>
      <p:sp>
        <p:nvSpPr>
          <p:cNvPr id="4" name="Content Placeholder 3"/>
          <p:cNvSpPr>
            <a:spLocks noGrp="1"/>
          </p:cNvSpPr>
          <p:nvPr>
            <p:ph sz="half" idx="2"/>
          </p:nvPr>
        </p:nvSpPr>
        <p:spPr>
          <a:xfrm>
            <a:off x="819150" y="1556792"/>
            <a:ext cx="3608834" cy="432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700016" y="1097280"/>
            <a:ext cx="3616400" cy="315496"/>
          </a:xfrm>
        </p:spPr>
        <p:txBody>
          <a:bodyPr anchor="b">
            <a:normAutofit/>
          </a:bodyPr>
          <a:lstStyle>
            <a:lvl1pPr marL="0" indent="0">
              <a:buNone/>
              <a:defRPr lang="en-US" sz="1400" b="0" kern="1200" cap="none" spc="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dirty="0" smtClean="0"/>
              <a:t>Click to edit master text styles</a:t>
            </a:r>
          </a:p>
        </p:txBody>
      </p:sp>
      <p:sp>
        <p:nvSpPr>
          <p:cNvPr id="6" name="Content Placeholder 5"/>
          <p:cNvSpPr>
            <a:spLocks noGrp="1"/>
          </p:cNvSpPr>
          <p:nvPr>
            <p:ph sz="quarter" idx="4"/>
          </p:nvPr>
        </p:nvSpPr>
        <p:spPr>
          <a:xfrm>
            <a:off x="4700016" y="1484784"/>
            <a:ext cx="3616400" cy="43924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8316416" y="6453336"/>
            <a:ext cx="619944" cy="216024"/>
          </a:xfrm>
          <a:prstGeom prst="rect">
            <a:avLst/>
          </a:prstGeom>
        </p:spPr>
        <p:txBody>
          <a:bodyPr vert="horz" lIns="91440" tIns="45720" rIns="91440" bIns="45720" rtlCol="0" anchor="ctr"/>
          <a:lstStyle>
            <a:lvl1pPr algn="r">
              <a:defRPr sz="1000" cap="all" spc="200" baseline="0">
                <a:solidFill>
                  <a:srgbClr val="FFFFFF"/>
                </a:solidFill>
              </a:defRPr>
            </a:lvl1pPr>
          </a:lstStyle>
          <a:p>
            <a:fld id="{34701467-8080-4B0F-A5CA-AFC855BDE127}"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Enter your page title here</a:t>
            </a:r>
            <a:endParaRPr lang="en-US" dirty="0"/>
          </a:p>
        </p:txBody>
      </p:sp>
      <p:sp>
        <p:nvSpPr>
          <p:cNvPr id="7" name="Footer Placeholder 4"/>
          <p:cNvSpPr>
            <a:spLocks noGrp="1"/>
          </p:cNvSpPr>
          <p:nvPr>
            <p:ph type="ftr" sz="quarter" idx="3"/>
          </p:nvPr>
        </p:nvSpPr>
        <p:spPr>
          <a:xfrm>
            <a:off x="8316416" y="6453336"/>
            <a:ext cx="619944" cy="216024"/>
          </a:xfrm>
          <a:prstGeom prst="rect">
            <a:avLst/>
          </a:prstGeom>
        </p:spPr>
        <p:txBody>
          <a:bodyPr vert="horz" lIns="91440" tIns="45720" rIns="91440" bIns="45720" rtlCol="0" anchor="ctr"/>
          <a:lstStyle>
            <a:lvl1pPr algn="r">
              <a:defRPr sz="1000" cap="all" spc="200" baseline="0">
                <a:solidFill>
                  <a:srgbClr val="FFFFFF"/>
                </a:solidFill>
              </a:defRPr>
            </a:lvl1pPr>
          </a:lstStyle>
          <a:p>
            <a:fld id="{34701467-8080-4B0F-A5CA-AFC855BDE127}"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8316416" y="6453336"/>
            <a:ext cx="619944" cy="216024"/>
          </a:xfrm>
          <a:prstGeom prst="rect">
            <a:avLst/>
          </a:prstGeom>
        </p:spPr>
        <p:txBody>
          <a:bodyPr vert="horz" lIns="91440" tIns="45720" rIns="91440" bIns="45720" rtlCol="0" anchor="ctr"/>
          <a:lstStyle>
            <a:lvl1pPr algn="r">
              <a:defRPr sz="1000" cap="all" spc="200" baseline="0">
                <a:solidFill>
                  <a:srgbClr val="FFFFFF"/>
                </a:solidFill>
              </a:defRPr>
            </a:lvl1pPr>
          </a:lstStyle>
          <a:p>
            <a:fld id="{34701467-8080-4B0F-A5CA-AFC855BDE127}"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Enter your page title here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3"/>
          </p:nvPr>
        </p:nvSpPr>
        <p:spPr>
          <a:xfrm>
            <a:off x="8316416" y="6453336"/>
            <a:ext cx="619944" cy="216024"/>
          </a:xfrm>
          <a:prstGeom prst="rect">
            <a:avLst/>
          </a:prstGeom>
        </p:spPr>
        <p:txBody>
          <a:bodyPr vert="horz" lIns="91440" tIns="45720" rIns="91440" bIns="45720" rtlCol="0" anchor="ctr"/>
          <a:lstStyle>
            <a:lvl1pPr algn="r">
              <a:defRPr sz="1000" cap="all" spc="200" baseline="0">
                <a:solidFill>
                  <a:srgbClr val="FFFFFF"/>
                </a:solidFill>
              </a:defRPr>
            </a:lvl1pPr>
          </a:lstStyle>
          <a:p>
            <a:fld id="{34701467-8080-4B0F-A5CA-AFC855BDE127}"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9"/>
            <a:ext cx="2057400" cy="4678362"/>
          </a:xfrm>
        </p:spPr>
        <p:txBody>
          <a:bodyPr vert="eaVert"/>
          <a:lstStyle/>
          <a:p>
            <a:r>
              <a:rPr lang="en-US" dirty="0" smtClean="0"/>
              <a:t>Enter your page title here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3"/>
          </p:nvPr>
        </p:nvSpPr>
        <p:spPr>
          <a:xfrm>
            <a:off x="8316416" y="6453336"/>
            <a:ext cx="619944" cy="216024"/>
          </a:xfrm>
          <a:prstGeom prst="rect">
            <a:avLst/>
          </a:prstGeom>
        </p:spPr>
        <p:txBody>
          <a:bodyPr vert="horz" lIns="91440" tIns="45720" rIns="91440" bIns="45720" rtlCol="0" anchor="ctr"/>
          <a:lstStyle>
            <a:lvl1pPr algn="r">
              <a:defRPr sz="1000" cap="all" spc="200" baseline="0">
                <a:solidFill>
                  <a:srgbClr val="FFFFFF"/>
                </a:solidFill>
              </a:defRPr>
            </a:lvl1pPr>
          </a:lstStyle>
          <a:p>
            <a:fld id="{34701467-8080-4B0F-A5CA-AFC855BDE127}"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4" name="Text Placeholder 3"/>
          <p:cNvSpPr>
            <a:spLocks noGrp="1"/>
          </p:cNvSpPr>
          <p:nvPr>
            <p:ph type="body" sz="quarter" idx="10"/>
          </p:nvPr>
        </p:nvSpPr>
        <p:spPr>
          <a:xfrm>
            <a:off x="395486" y="1268760"/>
            <a:ext cx="8208962" cy="43910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05541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1" name="Picture 3" descr="R:\IBU\Corporate\Legal and Democratic Services\Communications\Gary Clarke Folder\FOR KELLY\stationery &amp; branding\Powerpoint-page.png"/>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dirty="0" smtClean="0"/>
              <a:t>Enter your main title here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3"/>
          </p:nvPr>
        </p:nvSpPr>
        <p:spPr>
          <a:xfrm>
            <a:off x="8316416" y="6453336"/>
            <a:ext cx="619944" cy="216024"/>
          </a:xfrm>
          <a:prstGeom prst="rect">
            <a:avLst/>
          </a:prstGeom>
        </p:spPr>
        <p:txBody>
          <a:bodyPr vert="horz" lIns="91440" tIns="45720" rIns="91440" bIns="45720" rtlCol="0" anchor="ctr"/>
          <a:lstStyle>
            <a:lvl1pPr algn="r">
              <a:defRPr sz="1000" cap="all" spc="200" baseline="0">
                <a:solidFill>
                  <a:srgbClr val="FFFFFF"/>
                </a:solidFill>
              </a:defRPr>
            </a:lvl1pPr>
          </a:lstStyle>
          <a:p>
            <a:fld id="{34701467-8080-4B0F-A5CA-AFC855BDE127}" type="slidenum">
              <a:rPr lang="en-GB" smtClean="0"/>
              <a:pPr/>
              <a:t>‹#›</a:t>
            </a:fld>
            <a:endParaRPr lang="en-GB" dirty="0"/>
          </a:p>
        </p:txBody>
      </p:sp>
      <p:sp>
        <p:nvSpPr>
          <p:cNvPr id="9" name="Title 3"/>
          <p:cNvSpPr txBox="1">
            <a:spLocks/>
          </p:cNvSpPr>
          <p:nvPr userDrawn="1"/>
        </p:nvSpPr>
        <p:spPr>
          <a:xfrm>
            <a:off x="683568" y="6336704"/>
            <a:ext cx="3600400" cy="521296"/>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GB" sz="2800" kern="1200" cap="none" spc="100" baseline="0" dirty="0">
                <a:solidFill>
                  <a:srgbClr val="0080AF"/>
                </a:solidFill>
                <a:latin typeface="Arial" pitchFamily="34" charset="0"/>
                <a:ea typeface="+mj-ea"/>
                <a:cs typeface="Arial" pitchFamily="34" charset="0"/>
              </a:defRPr>
            </a:lvl1pPr>
          </a:lstStyle>
          <a:p>
            <a:pPr lvl="0"/>
            <a:r>
              <a:rPr lang="en-GB" sz="1400" kern="1200" cap="none" spc="100" baseline="0" dirty="0" smtClean="0">
                <a:solidFill>
                  <a:schemeClr val="bg1"/>
                </a:solidFill>
                <a:effectLst/>
                <a:latin typeface="Arial" pitchFamily="34" charset="0"/>
                <a:ea typeface="+mj-ea"/>
                <a:cs typeface="Arial" pitchFamily="34" charset="0"/>
              </a:rPr>
              <a:t>Subtitle</a:t>
            </a:r>
            <a:endParaRPr lang="en-GB" sz="1400" kern="1200" cap="none" spc="100" baseline="0" dirty="0">
              <a:solidFill>
                <a:schemeClr val="bg1"/>
              </a:solidFill>
              <a:effectLst/>
              <a:latin typeface="Arial" pitchFamily="34" charset="0"/>
              <a:ea typeface="+mj-ea"/>
              <a:cs typeface="Arial" pitchFamily="34" charset="0"/>
            </a:endParaRPr>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6" r:id="rId3"/>
    <p:sldLayoutId id="2147483857" r:id="rId4"/>
    <p:sldLayoutId id="2147483858" r:id="rId5"/>
    <p:sldLayoutId id="2147483859" r:id="rId6"/>
    <p:sldLayoutId id="2147483862" r:id="rId7"/>
    <p:sldLayoutId id="2147483863" r:id="rId8"/>
    <p:sldLayoutId id="2147483864" r:id="rId9"/>
  </p:sldLayoutIdLst>
  <p:timing>
    <p:tnLst>
      <p:par>
        <p:cTn id="1" dur="indefinite" restart="never" nodeType="tmRoot"/>
      </p:par>
    </p:tnLst>
  </p:timing>
  <p:hf hdr="0"/>
  <p:txStyles>
    <p:titleStyle>
      <a:lvl1pPr algn="l" defTabSz="914400" rtl="0" eaLnBrk="1" latinLnBrk="0" hangingPunct="1">
        <a:spcBef>
          <a:spcPct val="0"/>
        </a:spcBef>
        <a:buNone/>
        <a:defRPr sz="2800" b="1" kern="1200" cap="none" spc="100" baseline="0">
          <a:solidFill>
            <a:srgbClr val="0080AF"/>
          </a:solidFill>
          <a:latin typeface="Arial" pitchFamily="34" charset="0"/>
          <a:ea typeface="+mj-ea"/>
          <a:cs typeface="Arial" pitchFamily="34" charset="0"/>
        </a:defRPr>
      </a:lvl1pPr>
    </p:titleStyle>
    <p:bodyStyle>
      <a:lvl1pPr marL="342900" indent="-342900" algn="l" defTabSz="914400" rtl="0" eaLnBrk="1" latinLnBrk="0" hangingPunct="1">
        <a:spcBef>
          <a:spcPts val="800"/>
        </a:spcBef>
        <a:buFont typeface="Arial" pitchFamily="34" charset="0"/>
        <a:buNone/>
        <a:defRPr sz="1800" b="1" kern="1200">
          <a:solidFill>
            <a:schemeClr val="accent1">
              <a:lumMod val="50000"/>
            </a:schemeClr>
          </a:solidFill>
          <a:latin typeface="Arial" pitchFamily="34" charset="0"/>
          <a:ea typeface="+mn-ea"/>
          <a:cs typeface="Arial" pitchFamily="34" charset="0"/>
        </a:defRPr>
      </a:lvl1pPr>
      <a:lvl2pPr marL="173736" indent="-173736" algn="l" defTabSz="914400" rtl="0" eaLnBrk="1" latinLnBrk="0" hangingPunct="1">
        <a:spcBef>
          <a:spcPts val="300"/>
        </a:spcBef>
        <a:buClr>
          <a:schemeClr val="accent3"/>
        </a:buClr>
        <a:buFont typeface="Wingdings" pitchFamily="2" charset="2"/>
        <a:buChar char="§"/>
        <a:defRPr sz="1800" kern="1200">
          <a:solidFill>
            <a:schemeClr val="accent1">
              <a:lumMod val="50000"/>
            </a:schemeClr>
          </a:solidFill>
          <a:latin typeface="Arial" pitchFamily="34" charset="0"/>
          <a:ea typeface="+mn-ea"/>
          <a:cs typeface="Arial" pitchFamily="34" charset="0"/>
        </a:defRPr>
      </a:lvl2pPr>
      <a:lvl3pPr marL="402336" indent="-164592" algn="l" defTabSz="914400" rtl="0" eaLnBrk="1" latinLnBrk="0" hangingPunct="1">
        <a:spcBef>
          <a:spcPts val="300"/>
        </a:spcBef>
        <a:buClr>
          <a:schemeClr val="accent3"/>
        </a:buClr>
        <a:buFont typeface="Wingdings" pitchFamily="2" charset="2"/>
        <a:buChar char="§"/>
        <a:defRPr sz="1800" kern="1200">
          <a:solidFill>
            <a:schemeClr val="accent1">
              <a:lumMod val="50000"/>
            </a:schemeClr>
          </a:solidFill>
          <a:latin typeface="Arial" pitchFamily="34" charset="0"/>
          <a:ea typeface="+mn-ea"/>
          <a:cs typeface="Arial" pitchFamily="34" charset="0"/>
        </a:defRPr>
      </a:lvl3pPr>
      <a:lvl4pPr marL="630936" indent="-164592" algn="l" defTabSz="914400" rtl="0" eaLnBrk="1" latinLnBrk="0" hangingPunct="1">
        <a:spcBef>
          <a:spcPts val="300"/>
        </a:spcBef>
        <a:buClr>
          <a:schemeClr val="accent3"/>
        </a:buClr>
        <a:buFont typeface="Wingdings" pitchFamily="2" charset="2"/>
        <a:buChar char="§"/>
        <a:defRPr sz="1800" kern="1200">
          <a:solidFill>
            <a:schemeClr val="accent1">
              <a:lumMod val="50000"/>
            </a:schemeClr>
          </a:solidFill>
          <a:latin typeface="Arial" pitchFamily="34" charset="0"/>
          <a:ea typeface="+mn-ea"/>
          <a:cs typeface="Arial" pitchFamily="34" charset="0"/>
        </a:defRPr>
      </a:lvl4pPr>
      <a:lvl5pPr marL="859536" indent="-173736" algn="l" defTabSz="914400" rtl="0" eaLnBrk="1" latinLnBrk="0" hangingPunct="1">
        <a:spcBef>
          <a:spcPts val="300"/>
        </a:spcBef>
        <a:buClr>
          <a:schemeClr val="accent3"/>
        </a:buClr>
        <a:buFont typeface="Wingdings" pitchFamily="2" charset="2"/>
        <a:buChar char="§"/>
        <a:defRPr sz="1800" kern="1200">
          <a:solidFill>
            <a:schemeClr val="accent1">
              <a:lumMod val="50000"/>
            </a:schemeClr>
          </a:solidFill>
          <a:latin typeface="Arial" pitchFamily="34" charset="0"/>
          <a:ea typeface="+mn-ea"/>
          <a:cs typeface="Arial" pitchFamily="34" charset="0"/>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0" y="5445224"/>
            <a:ext cx="8780572" cy="548640"/>
          </a:xfrm>
          <a:prstGeom prst="rect">
            <a:avLst/>
          </a:prstGeom>
        </p:spPr>
        <p:txBody>
          <a:bodyPr/>
          <a:lstStyle>
            <a:lvl1pPr algn="l" defTabSz="914400" rtl="0" eaLnBrk="1" latinLnBrk="0" hangingPunct="1">
              <a:spcBef>
                <a:spcPct val="0"/>
              </a:spcBef>
              <a:buNone/>
              <a:defRPr sz="2800" kern="1200" cap="none" spc="100" baseline="0">
                <a:solidFill>
                  <a:srgbClr val="0080AF"/>
                </a:solidFill>
                <a:latin typeface="Arial" pitchFamily="34" charset="0"/>
                <a:ea typeface="+mj-ea"/>
                <a:cs typeface="Arial" pitchFamily="34" charset="0"/>
              </a:defRPr>
            </a:lvl1pPr>
          </a:lstStyle>
          <a:p>
            <a:pPr algn="r">
              <a:defRPr/>
            </a:pPr>
            <a:r>
              <a:rPr lang="en-GB" sz="4000" b="1" spc="0" dirty="0" smtClean="0"/>
              <a:t>CQC review </a:t>
            </a:r>
            <a:endParaRPr lang="en-GB" sz="4000" spc="0" dirty="0">
              <a:solidFill>
                <a:schemeClr val="accent1">
                  <a:lumMod val="50000"/>
                </a:schemeClr>
              </a:solidFill>
            </a:endParaRPr>
          </a:p>
        </p:txBody>
      </p:sp>
    </p:spTree>
    <p:extLst>
      <p:ext uri="{BB962C8B-B14F-4D97-AF65-F5344CB8AC3E}">
        <p14:creationId xmlns:p14="http://schemas.microsoft.com/office/powerpoint/2010/main" val="3028345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620688"/>
            <a:ext cx="7200800" cy="5355312"/>
          </a:xfrm>
          <a:prstGeom prst="rect">
            <a:avLst/>
          </a:prstGeom>
          <a:noFill/>
        </p:spPr>
        <p:txBody>
          <a:bodyPr wrap="square" rtlCol="0">
            <a:spAutoFit/>
          </a:bodyPr>
          <a:lstStyle/>
          <a:p>
            <a:r>
              <a:rPr lang="en-GB" b="1" dirty="0" smtClean="0"/>
              <a:t>Specifically the CQC will focus on:</a:t>
            </a:r>
          </a:p>
          <a:p>
            <a:endParaRPr lang="en-GB" dirty="0"/>
          </a:p>
          <a:p>
            <a:pPr marL="285750" indent="-285750">
              <a:buFont typeface="Arial" panose="020B0604020202020204" pitchFamily="34" charset="0"/>
              <a:buChar char="•"/>
            </a:pPr>
            <a:r>
              <a:rPr lang="en-GB" dirty="0" smtClean="0"/>
              <a:t>How people over the age of 65 move around the health and social care system, including delayed transfers of care</a:t>
            </a:r>
          </a:p>
          <a:p>
            <a:pPr marL="285750" indent="-285750">
              <a:buFont typeface="Arial" panose="020B0604020202020204" pitchFamily="34" charset="0"/>
              <a:buChar char="•"/>
            </a:pPr>
            <a:r>
              <a:rPr lang="en-GB" dirty="0" smtClean="0"/>
              <a:t>The experiences of people living with dementia as they move through the system but not residents with mental ill-health or learning disability </a:t>
            </a:r>
            <a:endParaRPr lang="en-GB" dirty="0"/>
          </a:p>
          <a:p>
            <a:pPr marL="285750" indent="-285750">
              <a:buFont typeface="Arial" panose="020B0604020202020204" pitchFamily="34" charset="0"/>
              <a:buChar char="•"/>
            </a:pPr>
            <a:r>
              <a:rPr lang="en-GB" dirty="0" smtClean="0"/>
              <a:t>The ‘pain points’ across the health and social care system, in other words those areas where people experience hand-offs, delays and multiple processes</a:t>
            </a:r>
            <a:endParaRPr lang="en-GB" dirty="0"/>
          </a:p>
          <a:p>
            <a:pPr marL="285750" indent="-285750">
              <a:buFont typeface="Arial" panose="020B0604020202020204" pitchFamily="34" charset="0"/>
              <a:buChar char="•"/>
            </a:pPr>
            <a:r>
              <a:rPr lang="en-GB" dirty="0" smtClean="0"/>
              <a:t>An assessment of commissioning across the interface of health and social care and governance and processes that accompany that</a:t>
            </a:r>
            <a:endParaRPr lang="en-GB" dirty="0"/>
          </a:p>
          <a:p>
            <a:pPr marL="285750" indent="-285750">
              <a:buFont typeface="Arial" panose="020B0604020202020204" pitchFamily="34" charset="0"/>
              <a:buChar char="•"/>
            </a:pPr>
            <a:r>
              <a:rPr lang="en-GB" dirty="0" smtClean="0"/>
              <a:t>Their findings will be reported in a 15-20 page report to the Health and Wellbeing Board and there will be an expectation that an action plan is developed to address recommendations. An improvement ‘offer’ will also be made to the system.</a:t>
            </a:r>
            <a:endParaRPr lang="en-GB" dirty="0"/>
          </a:p>
          <a:p>
            <a:pPr marL="285750" indent="-285750">
              <a:buFont typeface="Arial" panose="020B0604020202020204" pitchFamily="34" charset="0"/>
              <a:buChar char="•"/>
            </a:pPr>
            <a:r>
              <a:rPr lang="en-GB" dirty="0" smtClean="0"/>
              <a:t>A national report will be published summarising all of the reviews in the spring 2018</a:t>
            </a:r>
          </a:p>
          <a:p>
            <a:endParaRPr lang="en-GB" dirty="0"/>
          </a:p>
        </p:txBody>
      </p:sp>
    </p:spTree>
    <p:extLst>
      <p:ext uri="{BB962C8B-B14F-4D97-AF65-F5344CB8AC3E}">
        <p14:creationId xmlns:p14="http://schemas.microsoft.com/office/powerpoint/2010/main" val="2656152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extLst>
              <p:ext uri="{D42A27DB-BD31-4B8C-83A1-F6EECF244321}">
                <p14:modId xmlns:p14="http://schemas.microsoft.com/office/powerpoint/2010/main" val="141665982"/>
              </p:ext>
            </p:extLst>
          </p:nvPr>
        </p:nvGraphicFramePr>
        <p:xfrm>
          <a:off x="2627782" y="1628800"/>
          <a:ext cx="6480722" cy="4648620"/>
        </p:xfrm>
        <a:graphic>
          <a:graphicData uri="http://schemas.openxmlformats.org/presentationml/2006/ole">
            <mc:AlternateContent xmlns:mc="http://schemas.openxmlformats.org/markup-compatibility/2006">
              <mc:Choice xmlns:v="urn:schemas-microsoft-com:vml" Requires="v">
                <p:oleObj spid="_x0000_s1031" name="Worksheet" r:id="rId3" imgW="10372748" imgH="8581998" progId="Excel.Sheet.12">
                  <p:embed/>
                </p:oleObj>
              </mc:Choice>
              <mc:Fallback>
                <p:oleObj name="Worksheet" r:id="rId3" imgW="10372748" imgH="8581998" progId="Excel.Sheet.12">
                  <p:embed/>
                  <p:pic>
                    <p:nvPicPr>
                      <p:cNvPr id="0" name=""/>
                      <p:cNvPicPr/>
                      <p:nvPr/>
                    </p:nvPicPr>
                    <p:blipFill>
                      <a:blip r:embed="rId4"/>
                      <a:stretch>
                        <a:fillRect/>
                      </a:stretch>
                    </p:blipFill>
                    <p:spPr>
                      <a:xfrm>
                        <a:off x="2627782" y="1628800"/>
                        <a:ext cx="6480722" cy="4648620"/>
                      </a:xfrm>
                      <a:prstGeom prst="rect">
                        <a:avLst/>
                      </a:prstGeom>
                    </p:spPr>
                  </p:pic>
                </p:oleObj>
              </mc:Fallback>
            </mc:AlternateContent>
          </a:graphicData>
        </a:graphic>
      </p:graphicFrame>
      <p:sp>
        <p:nvSpPr>
          <p:cNvPr id="2" name="Title 1"/>
          <p:cNvSpPr>
            <a:spLocks noGrp="1"/>
          </p:cNvSpPr>
          <p:nvPr>
            <p:ph type="title"/>
          </p:nvPr>
        </p:nvSpPr>
        <p:spPr/>
        <p:txBody>
          <a:bodyPr>
            <a:normAutofit fontScale="90000"/>
          </a:bodyPr>
          <a:lstStyle/>
          <a:p>
            <a:r>
              <a:rPr lang="en-GB" altLang="en-US" dirty="0"/>
              <a:t>Areas of Focus to underpin KLOEs : Key system pressure points</a:t>
            </a:r>
            <a:endParaRPr lang="en-GB" dirty="0"/>
          </a:p>
        </p:txBody>
      </p:sp>
      <p:sp>
        <p:nvSpPr>
          <p:cNvPr id="3" name="Text Placeholder 2"/>
          <p:cNvSpPr>
            <a:spLocks noGrp="1"/>
          </p:cNvSpPr>
          <p:nvPr>
            <p:ph type="body" sz="quarter" idx="10"/>
          </p:nvPr>
        </p:nvSpPr>
        <p:spPr>
          <a:xfrm>
            <a:off x="395536" y="1556389"/>
            <a:ext cx="2376264" cy="4721032"/>
          </a:xfrm>
        </p:spPr>
        <p:txBody>
          <a:bodyPr>
            <a:normAutofit fontScale="92500" lnSpcReduction="10000"/>
          </a:bodyPr>
          <a:lstStyle/>
          <a:p>
            <a:pPr marL="0" indent="0">
              <a:buNone/>
            </a:pPr>
            <a:r>
              <a:rPr lang="en-GB" dirty="0"/>
              <a:t>Pressure Points:</a:t>
            </a:r>
          </a:p>
          <a:p>
            <a:pPr marL="263525" indent="-255588">
              <a:lnSpc>
                <a:spcPct val="100000"/>
              </a:lnSpc>
              <a:spcBef>
                <a:spcPts val="300"/>
              </a:spcBef>
              <a:buSzPct val="100000"/>
              <a:buAutoNum type="arabicPeriod"/>
            </a:pPr>
            <a:r>
              <a:rPr lang="en-GB" sz="1400" dirty="0"/>
              <a:t>Maintenance of peoples health and well being in their usual place of residence</a:t>
            </a:r>
          </a:p>
          <a:p>
            <a:pPr marL="263525" indent="-255588">
              <a:lnSpc>
                <a:spcPct val="100000"/>
              </a:lnSpc>
              <a:spcBef>
                <a:spcPts val="300"/>
              </a:spcBef>
              <a:buSzPct val="100000"/>
              <a:buAutoNum type="arabicPeriod"/>
            </a:pPr>
            <a:r>
              <a:rPr lang="en-GB" sz="1400" dirty="0"/>
              <a:t>Multiple confusing points to navigate in the system</a:t>
            </a:r>
          </a:p>
          <a:p>
            <a:pPr marL="263525" indent="-255588">
              <a:lnSpc>
                <a:spcPct val="100000"/>
              </a:lnSpc>
              <a:spcBef>
                <a:spcPts val="300"/>
              </a:spcBef>
              <a:buSzPct val="100000"/>
              <a:buAutoNum type="arabicPeriod"/>
            </a:pPr>
            <a:r>
              <a:rPr lang="en-GB" sz="1400" dirty="0"/>
              <a:t>Varied access to GP/ Urgent Care centres/ Community care/ social care</a:t>
            </a:r>
          </a:p>
          <a:p>
            <a:pPr marL="263525" indent="-255588">
              <a:lnSpc>
                <a:spcPct val="100000"/>
              </a:lnSpc>
              <a:spcBef>
                <a:spcPts val="300"/>
              </a:spcBef>
              <a:buSzPct val="100000"/>
              <a:buAutoNum type="arabicPeriod"/>
            </a:pPr>
            <a:r>
              <a:rPr lang="en-GB" sz="1400" dirty="0"/>
              <a:t>Varied access to alternative hospital admission</a:t>
            </a:r>
          </a:p>
          <a:p>
            <a:pPr marL="263525" indent="-255588">
              <a:lnSpc>
                <a:spcPct val="100000"/>
              </a:lnSpc>
              <a:spcBef>
                <a:spcPts val="300"/>
              </a:spcBef>
              <a:buSzPct val="100000"/>
              <a:buAutoNum type="arabicPeriod"/>
            </a:pPr>
            <a:r>
              <a:rPr lang="en-GB" sz="1400" dirty="0"/>
              <a:t>Ambulance transfers</a:t>
            </a:r>
          </a:p>
          <a:p>
            <a:pPr marL="263525" indent="-255588">
              <a:lnSpc>
                <a:spcPct val="100000"/>
              </a:lnSpc>
              <a:spcBef>
                <a:spcPts val="300"/>
              </a:spcBef>
              <a:buSzPct val="100000"/>
              <a:buAutoNum type="arabicPeriod"/>
            </a:pPr>
            <a:r>
              <a:rPr lang="en-GB" sz="1400" dirty="0"/>
              <a:t>Discharge planning delays and varied access to ongoing health &amp; social care</a:t>
            </a:r>
          </a:p>
          <a:p>
            <a:pPr marL="263525" indent="-255588">
              <a:lnSpc>
                <a:spcPct val="100000"/>
              </a:lnSpc>
              <a:spcBef>
                <a:spcPts val="300"/>
              </a:spcBef>
              <a:buSzPct val="100000"/>
              <a:buAutoNum type="arabicPeriod"/>
            </a:pPr>
            <a:r>
              <a:rPr lang="en-GB" sz="1400" dirty="0"/>
              <a:t>Varied access to re-ablement</a:t>
            </a:r>
          </a:p>
          <a:p>
            <a:pPr>
              <a:buAutoNum type="arabicPeriod"/>
            </a:pPr>
            <a:endParaRPr lang="en-GB" sz="1200" dirty="0"/>
          </a:p>
          <a:p>
            <a:pPr>
              <a:buAutoNum type="arabicPeriod"/>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9" name="TextBox 8"/>
          <p:cNvSpPr txBox="1"/>
          <p:nvPr/>
        </p:nvSpPr>
        <p:spPr>
          <a:xfrm>
            <a:off x="8028384" y="6523038"/>
            <a:ext cx="792090" cy="253443"/>
          </a:xfrm>
          <a:prstGeom prst="rect">
            <a:avLst/>
          </a:prstGeom>
          <a:noFill/>
        </p:spPr>
        <p:txBody>
          <a:bodyPr wrap="square" rtlCol="0">
            <a:spAutoFit/>
          </a:bodyPr>
          <a:lstStyle/>
          <a:p>
            <a:pPr algn="r"/>
            <a:r>
              <a:rPr lang="en-GB" sz="1000" dirty="0">
                <a:solidFill>
                  <a:srgbClr val="000000"/>
                </a:solidFill>
                <a:latin typeface="Calibri" panose="020F0502020204030204" pitchFamily="34" charset="0"/>
                <a:cs typeface="Calibri" panose="020F0502020204030204" pitchFamily="34" charset="0"/>
              </a:rPr>
              <a:t> Slide </a:t>
            </a:r>
            <a:fld id="{BB6D1206-1141-4547-BA8F-38C1BB3C6814}" type="slidenum">
              <a:rPr lang="en-GB" sz="1000" smtClean="0">
                <a:solidFill>
                  <a:srgbClr val="000000"/>
                </a:solidFill>
                <a:latin typeface="Calibri" panose="020F0502020204030204" pitchFamily="34" charset="0"/>
                <a:cs typeface="Calibri" panose="020F0502020204030204" pitchFamily="34" charset="0"/>
              </a:rPr>
              <a:t>3</a:t>
            </a:fld>
            <a:endParaRPr lang="en-GB" sz="1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3332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43192" cy="850106"/>
          </a:xfrm>
        </p:spPr>
        <p:txBody>
          <a:bodyPr>
            <a:normAutofit/>
          </a:bodyPr>
          <a:lstStyle/>
          <a:p>
            <a:pPr algn="l"/>
            <a:r>
              <a:rPr lang="en-GB" sz="2000" dirty="0" smtClean="0"/>
              <a:t>Timeline for the </a:t>
            </a:r>
            <a:r>
              <a:rPr lang="en-GB" sz="2000" dirty="0" smtClean="0"/>
              <a:t>6 week review</a:t>
            </a:r>
            <a:endParaRPr lang="en-GB" sz="2000" dirty="0"/>
          </a:p>
        </p:txBody>
      </p:sp>
      <p:sp>
        <p:nvSpPr>
          <p:cNvPr id="3" name="Content Placeholder 2"/>
          <p:cNvSpPr>
            <a:spLocks noGrp="1"/>
          </p:cNvSpPr>
          <p:nvPr>
            <p:ph idx="1"/>
          </p:nvPr>
        </p:nvSpPr>
        <p:spPr>
          <a:xfrm>
            <a:off x="323528" y="1124744"/>
            <a:ext cx="8229600" cy="4525963"/>
          </a:xfrm>
        </p:spPr>
        <p:txBody>
          <a:bodyPr>
            <a:normAutofit/>
          </a:bodyPr>
          <a:lstStyle/>
          <a:p>
            <a:pPr>
              <a:buFont typeface="Arial" panose="020B0604020202020204" pitchFamily="34" charset="0"/>
              <a:buChar char="•"/>
            </a:pPr>
            <a:r>
              <a:rPr lang="en-GB" dirty="0" smtClean="0"/>
              <a:t>Formal notification 31</a:t>
            </a:r>
            <a:r>
              <a:rPr lang="en-GB" baseline="30000" dirty="0" smtClean="0"/>
              <a:t>st</a:t>
            </a:r>
            <a:r>
              <a:rPr lang="en-GB" dirty="0" smtClean="0"/>
              <a:t> July 2017 to Chief Executive</a:t>
            </a:r>
          </a:p>
          <a:p>
            <a:pPr>
              <a:buFont typeface="Arial" panose="020B0604020202020204" pitchFamily="34" charset="0"/>
              <a:buChar char="•"/>
            </a:pPr>
            <a:endParaRPr lang="en-GB" dirty="0" smtClean="0"/>
          </a:p>
          <a:p>
            <a:pPr>
              <a:buFont typeface="Arial" panose="020B0604020202020204" pitchFamily="34" charset="0"/>
              <a:buChar char="•"/>
            </a:pPr>
            <a:r>
              <a:rPr lang="en-GB" dirty="0" smtClean="0"/>
              <a:t>Submit contact data and the LSOIR - </a:t>
            </a:r>
            <a:r>
              <a:rPr lang="en-GB" b="1" dirty="0" smtClean="0"/>
              <a:t>25</a:t>
            </a:r>
            <a:r>
              <a:rPr lang="en-GB" b="1" baseline="30000" dirty="0" smtClean="0"/>
              <a:t>th</a:t>
            </a:r>
            <a:r>
              <a:rPr lang="en-GB" b="1" dirty="0" smtClean="0"/>
              <a:t> </a:t>
            </a:r>
            <a:r>
              <a:rPr lang="en-GB" b="1" dirty="0"/>
              <a:t>S</a:t>
            </a:r>
            <a:r>
              <a:rPr lang="en-GB" b="1" dirty="0" smtClean="0"/>
              <a:t>ept </a:t>
            </a:r>
          </a:p>
          <a:p>
            <a:pPr marL="0" indent="0"/>
            <a:endParaRPr lang="en-GB" b="1" dirty="0" smtClean="0"/>
          </a:p>
          <a:p>
            <a:pPr>
              <a:buFont typeface="Arial" panose="020B0604020202020204" pitchFamily="34" charset="0"/>
              <a:buChar char="•"/>
            </a:pPr>
            <a:r>
              <a:rPr lang="en-GB" b="1" dirty="0" smtClean="0"/>
              <a:t>Week 3 - focus groups with citizens</a:t>
            </a:r>
            <a:r>
              <a:rPr lang="en-GB" dirty="0" smtClean="0"/>
              <a:t>, system intelligence, voluntary sector, universal services.</a:t>
            </a:r>
          </a:p>
          <a:p>
            <a:pPr>
              <a:buFont typeface="Arial" panose="020B0604020202020204" pitchFamily="34" charset="0"/>
              <a:buChar char="•"/>
            </a:pPr>
            <a:endParaRPr lang="en-GB" dirty="0" smtClean="0"/>
          </a:p>
          <a:p>
            <a:pPr>
              <a:buFont typeface="Arial" panose="020B0604020202020204" pitchFamily="34" charset="0"/>
              <a:buChar char="•"/>
            </a:pPr>
            <a:r>
              <a:rPr lang="en-GB" dirty="0" smtClean="0"/>
              <a:t>Week 6 -  review  week starts on site </a:t>
            </a:r>
            <a:r>
              <a:rPr lang="en-GB" b="1" dirty="0" smtClean="0"/>
              <a:t>16</a:t>
            </a:r>
            <a:r>
              <a:rPr lang="en-GB" b="1" baseline="30000" dirty="0" smtClean="0"/>
              <a:t>th</a:t>
            </a:r>
            <a:r>
              <a:rPr lang="en-GB" b="1" dirty="0" smtClean="0"/>
              <a:t> October – case studies, visits, focus groups, interviews</a:t>
            </a:r>
          </a:p>
          <a:p>
            <a:pPr>
              <a:buFont typeface="Arial" panose="020B0604020202020204" pitchFamily="34" charset="0"/>
              <a:buChar char="•"/>
            </a:pPr>
            <a:endParaRPr lang="en-GB" dirty="0" smtClean="0"/>
          </a:p>
          <a:p>
            <a:pPr>
              <a:buFont typeface="Arial" panose="020B0604020202020204" pitchFamily="34" charset="0"/>
              <a:buChar char="•"/>
            </a:pPr>
            <a:r>
              <a:rPr lang="en-GB" dirty="0" smtClean="0"/>
              <a:t>Full report to Health and </a:t>
            </a:r>
            <a:r>
              <a:rPr lang="en-GB" dirty="0" smtClean="0"/>
              <a:t>Wellbeing </a:t>
            </a:r>
            <a:r>
              <a:rPr lang="en-GB" dirty="0" smtClean="0"/>
              <a:t>board –beginning of December) </a:t>
            </a:r>
          </a:p>
          <a:p>
            <a:endParaRPr lang="en-GB" b="1" dirty="0" smtClean="0"/>
          </a:p>
          <a:p>
            <a:endParaRPr lang="en-GB" dirty="0"/>
          </a:p>
        </p:txBody>
      </p:sp>
    </p:spTree>
    <p:extLst>
      <p:ext uri="{BB962C8B-B14F-4D97-AF65-F5344CB8AC3E}">
        <p14:creationId xmlns:p14="http://schemas.microsoft.com/office/powerpoint/2010/main" val="3303855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34701467-8080-4B0F-A5CA-AFC855BDE127}" type="slidenum">
              <a:rPr lang="en-GB" smtClean="0"/>
              <a:pPr/>
              <a:t>5</a:t>
            </a:fld>
            <a:endParaRPr lang="en-GB" dirty="0"/>
          </a:p>
        </p:txBody>
      </p:sp>
      <p:sp>
        <p:nvSpPr>
          <p:cNvPr id="4" name="Title 3"/>
          <p:cNvSpPr>
            <a:spLocks noGrp="1"/>
          </p:cNvSpPr>
          <p:nvPr>
            <p:ph type="title"/>
          </p:nvPr>
        </p:nvSpPr>
        <p:spPr/>
        <p:txBody>
          <a:bodyPr/>
          <a:lstStyle/>
          <a:p>
            <a:r>
              <a:rPr lang="en-GB" dirty="0" smtClean="0"/>
              <a:t>Findings</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100138"/>
            <a:ext cx="7920879" cy="4561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0656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34701467-8080-4B0F-A5CA-AFC855BDE127}" type="slidenum">
              <a:rPr lang="en-GB" smtClean="0"/>
              <a:pPr/>
              <a:t>6</a:t>
            </a:fld>
            <a:endParaRPr lang="en-GB" dirty="0"/>
          </a:p>
        </p:txBody>
      </p:sp>
      <p:sp>
        <p:nvSpPr>
          <p:cNvPr id="4" name="Title 3"/>
          <p:cNvSpPr>
            <a:spLocks noGrp="1"/>
          </p:cNvSpPr>
          <p:nvPr>
            <p:ph type="title"/>
          </p:nvPr>
        </p:nvSpPr>
        <p:spPr/>
        <p:txBody>
          <a:bodyPr/>
          <a:lstStyle/>
          <a:p>
            <a:r>
              <a:rPr lang="en-GB" dirty="0" smtClean="0"/>
              <a:t>Findings</a:t>
            </a: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100138"/>
            <a:ext cx="8208912" cy="492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2553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34701467-8080-4B0F-A5CA-AFC855BDE127}" type="slidenum">
              <a:rPr lang="en-GB" smtClean="0"/>
              <a:pPr/>
              <a:t>7</a:t>
            </a:fld>
            <a:endParaRPr lang="en-GB" dirty="0"/>
          </a:p>
        </p:txBody>
      </p:sp>
      <p:sp>
        <p:nvSpPr>
          <p:cNvPr id="4" name="Title 3"/>
          <p:cNvSpPr>
            <a:spLocks noGrp="1"/>
          </p:cNvSpPr>
          <p:nvPr>
            <p:ph type="title"/>
          </p:nvPr>
        </p:nvSpPr>
        <p:spPr/>
        <p:txBody>
          <a:bodyPr/>
          <a:lstStyle/>
          <a:p>
            <a:r>
              <a:rPr lang="en-GB" dirty="0" smtClean="0"/>
              <a:t>Findings</a:t>
            </a:r>
            <a:endParaRPr lang="en-GB"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100138"/>
            <a:ext cx="7848872" cy="4705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727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2960" y="980728"/>
            <a:ext cx="7520940" cy="5184576"/>
          </a:xfrm>
        </p:spPr>
        <p:txBody>
          <a:bodyPr>
            <a:normAutofit fontScale="92500" lnSpcReduction="20000"/>
          </a:bodyPr>
          <a:lstStyle/>
          <a:p>
            <a:r>
              <a:rPr lang="en-US" dirty="0" smtClean="0"/>
              <a:t>Focuses on:</a:t>
            </a:r>
          </a:p>
          <a:p>
            <a:pPr>
              <a:buFont typeface="Arial" panose="020B0604020202020204" pitchFamily="34" charset="0"/>
              <a:buChar char="•"/>
            </a:pPr>
            <a:r>
              <a:rPr lang="en-US" dirty="0" smtClean="0"/>
              <a:t>Maintaining </a:t>
            </a:r>
            <a:r>
              <a:rPr lang="en-US" dirty="0"/>
              <a:t>well-being in usual place of residence</a:t>
            </a:r>
          </a:p>
          <a:p>
            <a:r>
              <a:rPr lang="en-US" dirty="0"/>
              <a:t>• Crisis management: Preparation for winter &amp; urgent care</a:t>
            </a:r>
          </a:p>
          <a:p>
            <a:r>
              <a:rPr lang="en-US" dirty="0"/>
              <a:t>• Step down, return to usual place of residence and/or admission to a new place of residence</a:t>
            </a:r>
          </a:p>
          <a:p>
            <a:r>
              <a:rPr lang="en-US" dirty="0"/>
              <a:t>• Challenge and scrutiny</a:t>
            </a:r>
          </a:p>
          <a:p>
            <a:r>
              <a:rPr lang="en-US" dirty="0"/>
              <a:t>• Market management/commissioning</a:t>
            </a:r>
          </a:p>
          <a:p>
            <a:r>
              <a:rPr lang="en-US" dirty="0"/>
              <a:t>• Intelligence and </a:t>
            </a:r>
            <a:r>
              <a:rPr lang="en-US" dirty="0" smtClean="0"/>
              <a:t>evaluation</a:t>
            </a:r>
          </a:p>
          <a:p>
            <a:endParaRPr lang="en-US" dirty="0"/>
          </a:p>
          <a:p>
            <a:r>
              <a:rPr lang="en-US" dirty="0"/>
              <a:t>It has been developed by </a:t>
            </a:r>
            <a:r>
              <a:rPr lang="en-US" dirty="0" smtClean="0"/>
              <a:t>:</a:t>
            </a:r>
            <a:endParaRPr lang="en-US" dirty="0"/>
          </a:p>
          <a:p>
            <a:r>
              <a:rPr lang="en-US" dirty="0"/>
              <a:t>Trafford Council</a:t>
            </a:r>
          </a:p>
          <a:p>
            <a:r>
              <a:rPr lang="en-US" dirty="0"/>
              <a:t>Trafford Clinical Commissioning Group</a:t>
            </a:r>
          </a:p>
          <a:p>
            <a:r>
              <a:rPr lang="en-US" dirty="0"/>
              <a:t>Manchester University NHS Foundation Trust</a:t>
            </a:r>
          </a:p>
          <a:p>
            <a:r>
              <a:rPr lang="en-US" dirty="0" err="1"/>
              <a:t>Pennine</a:t>
            </a:r>
            <a:r>
              <a:rPr lang="en-US" dirty="0"/>
              <a:t> Care Community NHS FT</a:t>
            </a:r>
          </a:p>
          <a:p>
            <a:r>
              <a:rPr lang="en-US" dirty="0" err="1"/>
              <a:t>Salford</a:t>
            </a:r>
            <a:r>
              <a:rPr lang="en-US" dirty="0"/>
              <a:t> Royal NHS Foundation Trust</a:t>
            </a:r>
          </a:p>
          <a:p>
            <a:r>
              <a:rPr lang="en-US" dirty="0" err="1"/>
              <a:t>Healthwatch</a:t>
            </a:r>
            <a:r>
              <a:rPr lang="en-US" dirty="0"/>
              <a:t> Trafford</a:t>
            </a:r>
          </a:p>
          <a:p>
            <a:r>
              <a:rPr lang="en-US" dirty="0"/>
              <a:t>Trafford Health and Wellbeing Board</a:t>
            </a:r>
            <a:endParaRPr lang="en-GB" dirty="0"/>
          </a:p>
        </p:txBody>
      </p:sp>
      <p:sp>
        <p:nvSpPr>
          <p:cNvPr id="3" name="Footer Placeholder 2"/>
          <p:cNvSpPr>
            <a:spLocks noGrp="1"/>
          </p:cNvSpPr>
          <p:nvPr>
            <p:ph type="ftr" sz="quarter" idx="3"/>
          </p:nvPr>
        </p:nvSpPr>
        <p:spPr/>
        <p:txBody>
          <a:bodyPr/>
          <a:lstStyle/>
          <a:p>
            <a:fld id="{34701467-8080-4B0F-A5CA-AFC855BDE127}" type="slidenum">
              <a:rPr lang="en-GB" smtClean="0"/>
              <a:pPr/>
              <a:t>8</a:t>
            </a:fld>
            <a:endParaRPr lang="en-GB" dirty="0"/>
          </a:p>
        </p:txBody>
      </p:sp>
      <p:sp>
        <p:nvSpPr>
          <p:cNvPr id="4" name="Title 3"/>
          <p:cNvSpPr>
            <a:spLocks noGrp="1"/>
          </p:cNvSpPr>
          <p:nvPr>
            <p:ph type="title"/>
          </p:nvPr>
        </p:nvSpPr>
        <p:spPr/>
        <p:txBody>
          <a:bodyPr/>
          <a:lstStyle/>
          <a:p>
            <a:r>
              <a:rPr lang="en-GB" dirty="0" smtClean="0"/>
              <a:t>Action Plan</a:t>
            </a:r>
            <a:endParaRPr lang="en-GB" dirty="0"/>
          </a:p>
        </p:txBody>
      </p:sp>
    </p:spTree>
    <p:extLst>
      <p:ext uri="{BB962C8B-B14F-4D97-AF65-F5344CB8AC3E}">
        <p14:creationId xmlns:p14="http://schemas.microsoft.com/office/powerpoint/2010/main" val="1981244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2960" y="1100628"/>
            <a:ext cx="7520940" cy="4992668"/>
          </a:xfrm>
        </p:spPr>
        <p:txBody>
          <a:bodyPr>
            <a:normAutofit/>
          </a:bodyPr>
          <a:lstStyle/>
          <a:p>
            <a:pPr>
              <a:buFont typeface="Arial" panose="020B0604020202020204" pitchFamily="34" charset="0"/>
              <a:buChar char="•"/>
            </a:pPr>
            <a:r>
              <a:rPr lang="en-GB" sz="2400" dirty="0" smtClean="0"/>
              <a:t>Signed off by the Health and Wellbeing Board last week</a:t>
            </a:r>
          </a:p>
          <a:p>
            <a:pPr>
              <a:buFont typeface="Arial" panose="020B0604020202020204" pitchFamily="34" charset="0"/>
              <a:buChar char="•"/>
            </a:pPr>
            <a:r>
              <a:rPr lang="en-GB" sz="2400" dirty="0" smtClean="0"/>
              <a:t>High Level Impact plan features strongly and has produced significant improvements in DTOC performance</a:t>
            </a:r>
          </a:p>
          <a:p>
            <a:pPr>
              <a:buFont typeface="Arial" panose="020B0604020202020204" pitchFamily="34" charset="0"/>
              <a:buChar char="•"/>
            </a:pPr>
            <a:r>
              <a:rPr lang="en-GB" sz="2400" dirty="0" smtClean="0"/>
              <a:t>New focus on attendance and admission avoidance</a:t>
            </a:r>
            <a:endParaRPr lang="en-GB" sz="2400" dirty="0" smtClean="0"/>
          </a:p>
          <a:p>
            <a:pPr>
              <a:buFont typeface="Arial" panose="020B0604020202020204" pitchFamily="34" charset="0"/>
              <a:buChar char="•"/>
            </a:pPr>
            <a:r>
              <a:rPr lang="en-GB" sz="2400" dirty="0" smtClean="0"/>
              <a:t>Remodelling support at home and </a:t>
            </a:r>
            <a:r>
              <a:rPr lang="en-GB" sz="2400" dirty="0" err="1" smtClean="0"/>
              <a:t>reablement</a:t>
            </a:r>
            <a:endParaRPr lang="en-GB" sz="2400" dirty="0" smtClean="0"/>
          </a:p>
          <a:p>
            <a:pPr>
              <a:buFont typeface="Arial" panose="020B0604020202020204" pitchFamily="34" charset="0"/>
              <a:buChar char="•"/>
            </a:pPr>
            <a:r>
              <a:rPr lang="en-GB" sz="2400" dirty="0" smtClean="0"/>
              <a:t>Pathways and prevention – role of housing and homes</a:t>
            </a:r>
          </a:p>
          <a:p>
            <a:pPr>
              <a:buFont typeface="Arial" panose="020B0604020202020204" pitchFamily="34" charset="0"/>
              <a:buChar char="•"/>
            </a:pPr>
            <a:r>
              <a:rPr lang="en-GB" sz="2400" dirty="0" smtClean="0"/>
              <a:t>Stronger partnerships with independent sector</a:t>
            </a:r>
          </a:p>
          <a:p>
            <a:pPr>
              <a:buFont typeface="Arial" panose="020B0604020202020204" pitchFamily="34" charset="0"/>
              <a:buChar char="•"/>
            </a:pPr>
            <a:endParaRPr lang="en-GB" sz="2400" dirty="0" smtClean="0"/>
          </a:p>
          <a:p>
            <a:pPr>
              <a:buFont typeface="Arial" panose="020B0604020202020204" pitchFamily="34" charset="0"/>
              <a:buChar char="•"/>
            </a:pPr>
            <a:endParaRPr lang="en-GB" dirty="0"/>
          </a:p>
        </p:txBody>
      </p:sp>
      <p:sp>
        <p:nvSpPr>
          <p:cNvPr id="3" name="Footer Placeholder 2"/>
          <p:cNvSpPr>
            <a:spLocks noGrp="1"/>
          </p:cNvSpPr>
          <p:nvPr>
            <p:ph type="ftr" sz="quarter" idx="3"/>
          </p:nvPr>
        </p:nvSpPr>
        <p:spPr/>
        <p:txBody>
          <a:bodyPr/>
          <a:lstStyle/>
          <a:p>
            <a:fld id="{34701467-8080-4B0F-A5CA-AFC855BDE127}" type="slidenum">
              <a:rPr lang="en-GB" smtClean="0"/>
              <a:pPr/>
              <a:t>9</a:t>
            </a:fld>
            <a:endParaRPr lang="en-GB" dirty="0"/>
          </a:p>
        </p:txBody>
      </p:sp>
      <p:sp>
        <p:nvSpPr>
          <p:cNvPr id="4" name="Title 3"/>
          <p:cNvSpPr>
            <a:spLocks noGrp="1"/>
          </p:cNvSpPr>
          <p:nvPr>
            <p:ph type="title"/>
          </p:nvPr>
        </p:nvSpPr>
        <p:spPr/>
        <p:txBody>
          <a:bodyPr/>
          <a:lstStyle/>
          <a:p>
            <a:r>
              <a:rPr lang="en-GB" dirty="0" smtClean="0"/>
              <a:t>Actio</a:t>
            </a:r>
            <a:r>
              <a:rPr lang="en-GB" dirty="0" smtClean="0"/>
              <a:t>n Plan</a:t>
            </a:r>
            <a:br>
              <a:rPr lang="en-GB" dirty="0" smtClean="0"/>
            </a:br>
            <a:endParaRPr lang="en-GB" dirty="0"/>
          </a:p>
        </p:txBody>
      </p:sp>
    </p:spTree>
    <p:extLst>
      <p:ext uri="{BB962C8B-B14F-4D97-AF65-F5344CB8AC3E}">
        <p14:creationId xmlns:p14="http://schemas.microsoft.com/office/powerpoint/2010/main" val="315993279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1205</TotalTime>
  <Words>452</Words>
  <Application>Microsoft Office PowerPoint</Application>
  <PresentationFormat>On-screen Show (4:3)</PresentationFormat>
  <Paragraphs>69</Paragraphs>
  <Slides>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Angles</vt:lpstr>
      <vt:lpstr>Worksheet</vt:lpstr>
      <vt:lpstr>PowerPoint Presentation</vt:lpstr>
      <vt:lpstr>PowerPoint Presentation</vt:lpstr>
      <vt:lpstr>Areas of Focus to underpin KLOEs : Key system pressure points</vt:lpstr>
      <vt:lpstr>Timeline for the 6 week review</vt:lpstr>
      <vt:lpstr>Findings</vt:lpstr>
      <vt:lpstr>Findings</vt:lpstr>
      <vt:lpstr>Findings</vt:lpstr>
      <vt:lpstr>Action Plan</vt:lpstr>
      <vt:lpstr>Action Plan </vt:lpstr>
    </vt:vector>
  </TitlesOfParts>
  <Company>Trafford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Brennan, Patricia</dc:creator>
  <cp:lastModifiedBy>Ahmed, Karen</cp:lastModifiedBy>
  <cp:revision>77</cp:revision>
  <dcterms:created xsi:type="dcterms:W3CDTF">2013-06-07T08:40:12Z</dcterms:created>
  <dcterms:modified xsi:type="dcterms:W3CDTF">2018-02-06T13:36:07Z</dcterms:modified>
</cp:coreProperties>
</file>