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63" r:id="rId4"/>
    <p:sldId id="264" r:id="rId5"/>
    <p:sldId id="265" r:id="rId6"/>
    <p:sldId id="259" r:id="rId7"/>
    <p:sldId id="261" r:id="rId8"/>
    <p:sldId id="262" r:id="rId9"/>
    <p:sldId id="260" r:id="rId10"/>
  </p:sldIdLst>
  <p:sldSz cx="12192000"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68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A2C8787C-50B9-481E-9EA7-71A6DE3EC254}" type="datetimeFigureOut">
              <a:rPr lang="en-GB" smtClean="0"/>
              <a:t>13/12/2017</a:t>
            </a:fld>
            <a:endParaRPr lang="en-GB"/>
          </a:p>
        </p:txBody>
      </p:sp>
      <p:sp>
        <p:nvSpPr>
          <p:cNvPr id="4" name="Slide Image Placeholder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AAFA2711-CB8E-440D-A0C1-FA78E5844315}" type="slidenum">
              <a:rPr lang="en-GB" smtClean="0"/>
              <a:t>‹#›</a:t>
            </a:fld>
            <a:endParaRPr lang="en-GB"/>
          </a:p>
        </p:txBody>
      </p:sp>
    </p:spTree>
    <p:extLst>
      <p:ext uri="{BB962C8B-B14F-4D97-AF65-F5344CB8AC3E}">
        <p14:creationId xmlns:p14="http://schemas.microsoft.com/office/powerpoint/2010/main" val="158786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22B285C-98BA-441B-B44C-B262A60AB73E}" type="slidenum">
              <a:rPr lang="en-GB" altLang="en-US"/>
              <a:pPr/>
              <a:t>1</a:t>
            </a:fld>
            <a:endParaRPr lang="en-GB" altLang="en-US"/>
          </a:p>
        </p:txBody>
      </p:sp>
      <p:sp>
        <p:nvSpPr>
          <p:cNvPr id="14337"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704658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60BD9D47-3E35-46DE-9F20-644C0CE0330F}" type="slidenum">
              <a:rPr lang="en-GB" altLang="en-US"/>
              <a:pPr/>
              <a:t>2</a:t>
            </a:fld>
            <a:endParaRPr lang="en-GB" altLang="en-US"/>
          </a:p>
        </p:txBody>
      </p:sp>
      <p:sp>
        <p:nvSpPr>
          <p:cNvPr id="17409"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1" name="Text Box 3"/>
          <p:cNvSpPr txBox="1">
            <a:spLocks noChangeArrowheads="1"/>
          </p:cNvSpPr>
          <p:nvPr/>
        </p:nvSpPr>
        <p:spPr bwMode="auto">
          <a:xfrm>
            <a:off x="3795329" y="10197981"/>
            <a:ext cx="2904796" cy="536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r">
              <a:buClrTx/>
              <a:buFontTx/>
              <a:buNone/>
            </a:pPr>
            <a:fld id="{4BF39CD4-0C9E-44DB-942A-48D1396656B6}" type="slidenum">
              <a:rPr lang="en-GB" altLang="en-US" sz="1200"/>
              <a:pPr algn="r">
                <a:buClrTx/>
                <a:buFontTx/>
                <a:buNone/>
              </a:pPr>
              <a:t>2</a:t>
            </a:fld>
            <a:endParaRPr lang="en-GB" altLang="en-US" sz="1200"/>
          </a:p>
        </p:txBody>
      </p:sp>
    </p:spTree>
    <p:extLst>
      <p:ext uri="{BB962C8B-B14F-4D97-AF65-F5344CB8AC3E}">
        <p14:creationId xmlns:p14="http://schemas.microsoft.com/office/powerpoint/2010/main" val="580925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60BD9D47-3E35-46DE-9F20-644C0CE0330F}" type="slidenum">
              <a:rPr lang="en-GB" altLang="en-US"/>
              <a:pPr/>
              <a:t>3</a:t>
            </a:fld>
            <a:endParaRPr lang="en-GB" altLang="en-US"/>
          </a:p>
        </p:txBody>
      </p:sp>
      <p:sp>
        <p:nvSpPr>
          <p:cNvPr id="17409"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1" name="Text Box 3"/>
          <p:cNvSpPr txBox="1">
            <a:spLocks noChangeArrowheads="1"/>
          </p:cNvSpPr>
          <p:nvPr/>
        </p:nvSpPr>
        <p:spPr bwMode="auto">
          <a:xfrm>
            <a:off x="3795329" y="10197981"/>
            <a:ext cx="2904796" cy="536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r">
              <a:buClrTx/>
              <a:buFontTx/>
              <a:buNone/>
            </a:pPr>
            <a:fld id="{4BF39CD4-0C9E-44DB-942A-48D1396656B6}" type="slidenum">
              <a:rPr lang="en-GB" altLang="en-US" sz="1200"/>
              <a:pPr algn="r">
                <a:buClrTx/>
                <a:buFontTx/>
                <a:buNone/>
              </a:pPr>
              <a:t>3</a:t>
            </a:fld>
            <a:endParaRPr lang="en-GB" altLang="en-US" sz="1200"/>
          </a:p>
        </p:txBody>
      </p:sp>
    </p:spTree>
    <p:extLst>
      <p:ext uri="{BB962C8B-B14F-4D97-AF65-F5344CB8AC3E}">
        <p14:creationId xmlns:p14="http://schemas.microsoft.com/office/powerpoint/2010/main" val="197289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60BD9D47-3E35-46DE-9F20-644C0CE0330F}" type="slidenum">
              <a:rPr lang="en-GB" altLang="en-US"/>
              <a:pPr/>
              <a:t>4</a:t>
            </a:fld>
            <a:endParaRPr lang="en-GB" altLang="en-US"/>
          </a:p>
        </p:txBody>
      </p:sp>
      <p:sp>
        <p:nvSpPr>
          <p:cNvPr id="17409"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1" name="Text Box 3"/>
          <p:cNvSpPr txBox="1">
            <a:spLocks noChangeArrowheads="1"/>
          </p:cNvSpPr>
          <p:nvPr/>
        </p:nvSpPr>
        <p:spPr bwMode="auto">
          <a:xfrm>
            <a:off x="3795329" y="10197981"/>
            <a:ext cx="2904796" cy="536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r">
              <a:buClrTx/>
              <a:buFontTx/>
              <a:buNone/>
            </a:pPr>
            <a:fld id="{4BF39CD4-0C9E-44DB-942A-48D1396656B6}" type="slidenum">
              <a:rPr lang="en-GB" altLang="en-US" sz="1200"/>
              <a:pPr algn="r">
                <a:buClrTx/>
                <a:buFontTx/>
                <a:buNone/>
              </a:pPr>
              <a:t>4</a:t>
            </a:fld>
            <a:endParaRPr lang="en-GB" altLang="en-US" sz="1200"/>
          </a:p>
        </p:txBody>
      </p:sp>
    </p:spTree>
    <p:extLst>
      <p:ext uri="{BB962C8B-B14F-4D97-AF65-F5344CB8AC3E}">
        <p14:creationId xmlns:p14="http://schemas.microsoft.com/office/powerpoint/2010/main" val="575617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60BD9D47-3E35-46DE-9F20-644C0CE0330F}" type="slidenum">
              <a:rPr lang="en-GB" altLang="en-US"/>
              <a:pPr/>
              <a:t>5</a:t>
            </a:fld>
            <a:endParaRPr lang="en-GB" altLang="en-US"/>
          </a:p>
        </p:txBody>
      </p:sp>
      <p:sp>
        <p:nvSpPr>
          <p:cNvPr id="17409"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1" name="Text Box 3"/>
          <p:cNvSpPr txBox="1">
            <a:spLocks noChangeArrowheads="1"/>
          </p:cNvSpPr>
          <p:nvPr/>
        </p:nvSpPr>
        <p:spPr bwMode="auto">
          <a:xfrm>
            <a:off x="3795329" y="10197981"/>
            <a:ext cx="2904796" cy="536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r">
              <a:buClrTx/>
              <a:buFontTx/>
              <a:buNone/>
            </a:pPr>
            <a:fld id="{4BF39CD4-0C9E-44DB-942A-48D1396656B6}" type="slidenum">
              <a:rPr lang="en-GB" altLang="en-US" sz="1200"/>
              <a:pPr algn="r">
                <a:buClrTx/>
                <a:buFontTx/>
                <a:buNone/>
              </a:pPr>
              <a:t>5</a:t>
            </a:fld>
            <a:endParaRPr lang="en-GB" altLang="en-US" sz="1200"/>
          </a:p>
        </p:txBody>
      </p:sp>
    </p:spTree>
    <p:extLst>
      <p:ext uri="{BB962C8B-B14F-4D97-AF65-F5344CB8AC3E}">
        <p14:creationId xmlns:p14="http://schemas.microsoft.com/office/powerpoint/2010/main" val="1401532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60BD9D47-3E35-46DE-9F20-644C0CE0330F}" type="slidenum">
              <a:rPr lang="en-GB" altLang="en-US"/>
              <a:pPr/>
              <a:t>6</a:t>
            </a:fld>
            <a:endParaRPr lang="en-GB" altLang="en-US"/>
          </a:p>
        </p:txBody>
      </p:sp>
      <p:sp>
        <p:nvSpPr>
          <p:cNvPr id="17409"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1" name="Text Box 3"/>
          <p:cNvSpPr txBox="1">
            <a:spLocks noChangeArrowheads="1"/>
          </p:cNvSpPr>
          <p:nvPr/>
        </p:nvSpPr>
        <p:spPr bwMode="auto">
          <a:xfrm>
            <a:off x="3795329" y="10197981"/>
            <a:ext cx="2904796" cy="536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r">
              <a:buClrTx/>
              <a:buFontTx/>
              <a:buNone/>
            </a:pPr>
            <a:fld id="{4BF39CD4-0C9E-44DB-942A-48D1396656B6}" type="slidenum">
              <a:rPr lang="en-GB" altLang="en-US" sz="1200"/>
              <a:pPr algn="r">
                <a:buClrTx/>
                <a:buFontTx/>
                <a:buNone/>
              </a:pPr>
              <a:t>6</a:t>
            </a:fld>
            <a:endParaRPr lang="en-GB" altLang="en-US" sz="1200"/>
          </a:p>
        </p:txBody>
      </p:sp>
    </p:spTree>
    <p:extLst>
      <p:ext uri="{BB962C8B-B14F-4D97-AF65-F5344CB8AC3E}">
        <p14:creationId xmlns:p14="http://schemas.microsoft.com/office/powerpoint/2010/main" val="54886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60BD9D47-3E35-46DE-9F20-644C0CE0330F}" type="slidenum">
              <a:rPr lang="en-GB" altLang="en-US"/>
              <a:pPr/>
              <a:t>7</a:t>
            </a:fld>
            <a:endParaRPr lang="en-GB" altLang="en-US"/>
          </a:p>
        </p:txBody>
      </p:sp>
      <p:sp>
        <p:nvSpPr>
          <p:cNvPr id="17409"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1" name="Text Box 3"/>
          <p:cNvSpPr txBox="1">
            <a:spLocks noChangeArrowheads="1"/>
          </p:cNvSpPr>
          <p:nvPr/>
        </p:nvSpPr>
        <p:spPr bwMode="auto">
          <a:xfrm>
            <a:off x="3795329" y="10197981"/>
            <a:ext cx="2904796" cy="536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r">
              <a:buClrTx/>
              <a:buFontTx/>
              <a:buNone/>
            </a:pPr>
            <a:fld id="{4BF39CD4-0C9E-44DB-942A-48D1396656B6}" type="slidenum">
              <a:rPr lang="en-GB" altLang="en-US" sz="1200"/>
              <a:pPr algn="r">
                <a:buClrTx/>
                <a:buFontTx/>
                <a:buNone/>
              </a:pPr>
              <a:t>7</a:t>
            </a:fld>
            <a:endParaRPr lang="en-GB" altLang="en-US" sz="1200"/>
          </a:p>
        </p:txBody>
      </p:sp>
      <p:sp>
        <p:nvSpPr>
          <p:cNvPr id="2" name="Notes Placeholder 1"/>
          <p:cNvSpPr>
            <a:spLocks noGrp="1"/>
          </p:cNvSpPr>
          <p:nvPr>
            <p:ph type="body" idx="1"/>
          </p:nvPr>
        </p:nvSpPr>
        <p:spPr/>
        <p:txBody>
          <a:bodyPr/>
          <a:lstStyle/>
          <a:p>
            <a:r>
              <a:rPr lang="en-GB" dirty="0" err="1"/>
              <a:t>Jabeer’s</a:t>
            </a:r>
            <a:r>
              <a:rPr lang="en-GB" dirty="0"/>
              <a:t> blog:</a:t>
            </a:r>
          </a:p>
          <a:p>
            <a:endParaRPr lang="en-GB" dirty="0"/>
          </a:p>
          <a:p>
            <a:pPr marL="171450" indent="-171450">
              <a:buFont typeface="Arial" panose="020B0604020202020204" pitchFamily="34" charset="0"/>
              <a:buChar char="•"/>
            </a:pPr>
            <a:r>
              <a:rPr lang="en-GB" dirty="0"/>
              <a:t>Unfortunately</a:t>
            </a:r>
            <a:r>
              <a:rPr lang="en-GB" baseline="0" dirty="0"/>
              <a:t> the evidence seems to suggest the persistence of inequality </a:t>
            </a:r>
          </a:p>
          <a:p>
            <a:pPr marL="171450" indent="-171450">
              <a:buFont typeface="Arial" panose="020B0604020202020204" pitchFamily="34" charset="0"/>
              <a:buChar char="•"/>
            </a:pPr>
            <a:r>
              <a:rPr lang="en-GB" baseline="0" dirty="0"/>
              <a:t>This persistence of inequality in housing compounds poor experiences and outcomes elsewhere</a:t>
            </a:r>
          </a:p>
          <a:p>
            <a:pPr marL="171450" indent="-171450">
              <a:buFont typeface="Arial" panose="020B0604020202020204" pitchFamily="34" charset="0"/>
              <a:buChar char="•"/>
            </a:pPr>
            <a:r>
              <a:rPr lang="en-GB" baseline="0" dirty="0"/>
              <a:t>For example, poorer health is partly a product of poorer housing and we know from the schemes we have looked that well designed, good quality housing enhances well being and independent living</a:t>
            </a:r>
          </a:p>
          <a:p>
            <a:pPr marL="0" indent="0">
              <a:buFont typeface="Arial" panose="020B0604020202020204" pitchFamily="34" charset="0"/>
              <a:buNone/>
            </a:pPr>
            <a:r>
              <a:rPr lang="en-GB" baseline="0" dirty="0"/>
              <a:t> </a:t>
            </a:r>
            <a:endParaRPr lang="en-GB" dirty="0"/>
          </a:p>
        </p:txBody>
      </p:sp>
    </p:spTree>
    <p:extLst>
      <p:ext uri="{BB962C8B-B14F-4D97-AF65-F5344CB8AC3E}">
        <p14:creationId xmlns:p14="http://schemas.microsoft.com/office/powerpoint/2010/main" val="804247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60BD9D47-3E35-46DE-9F20-644C0CE0330F}" type="slidenum">
              <a:rPr lang="en-GB" altLang="en-US"/>
              <a:pPr/>
              <a:t>8</a:t>
            </a:fld>
            <a:endParaRPr lang="en-GB" altLang="en-US"/>
          </a:p>
        </p:txBody>
      </p:sp>
      <p:sp>
        <p:nvSpPr>
          <p:cNvPr id="17409"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17411" name="Text Box 3"/>
          <p:cNvSpPr txBox="1">
            <a:spLocks noChangeArrowheads="1"/>
          </p:cNvSpPr>
          <p:nvPr/>
        </p:nvSpPr>
        <p:spPr bwMode="auto">
          <a:xfrm>
            <a:off x="3795329" y="10197981"/>
            <a:ext cx="2904796" cy="536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r">
              <a:buClrTx/>
              <a:buFontTx/>
              <a:buNone/>
            </a:pPr>
            <a:fld id="{4BF39CD4-0C9E-44DB-942A-48D1396656B6}" type="slidenum">
              <a:rPr lang="en-GB" altLang="en-US" sz="1200"/>
              <a:pPr algn="r">
                <a:buClrTx/>
                <a:buFontTx/>
                <a:buNone/>
              </a:pPr>
              <a:t>8</a:t>
            </a:fld>
            <a:endParaRPr lang="en-GB" altLang="en-US" sz="1200"/>
          </a:p>
        </p:txBody>
      </p:sp>
    </p:spTree>
    <p:extLst>
      <p:ext uri="{BB962C8B-B14F-4D97-AF65-F5344CB8AC3E}">
        <p14:creationId xmlns:p14="http://schemas.microsoft.com/office/powerpoint/2010/main" val="1056776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9E190BE9-F5F4-4343-BD1F-08781F968252}" type="slidenum">
              <a:rPr lang="en-GB" altLang="en-US"/>
              <a:pPr/>
              <a:t>9</a:t>
            </a:fld>
            <a:endParaRPr lang="en-GB" altLang="en-US"/>
          </a:p>
        </p:txBody>
      </p:sp>
      <p:sp>
        <p:nvSpPr>
          <p:cNvPr id="23553" name="Rectangle 1"/>
          <p:cNvSpPr txBox="1">
            <a:spLocks noGrp="1" noRot="1" noChangeAspect="1" noChangeArrowheads="1"/>
          </p:cNvSpPr>
          <p:nvPr>
            <p:ph type="sldImg"/>
          </p:nvPr>
        </p:nvSpPr>
        <p:spPr bwMode="auto">
          <a:xfrm>
            <a:off x="-225425" y="806450"/>
            <a:ext cx="7153275" cy="40243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Text Box 2"/>
          <p:cNvSpPr txBox="1">
            <a:spLocks noChangeArrowheads="1"/>
          </p:cNvSpPr>
          <p:nvPr/>
        </p:nvSpPr>
        <p:spPr bwMode="auto">
          <a:xfrm>
            <a:off x="669856" y="5100717"/>
            <a:ext cx="5361978" cy="48314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53886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5F16AB8-36C0-4123-A403-39AE0DCD7F3F}" type="datetimeFigureOut">
              <a:rPr lang="en-GB" smtClean="0"/>
              <a:t>13/12/2017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3277616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F16AB8-36C0-4123-A403-39AE0DCD7F3F}" type="datetimeFigureOut">
              <a:rPr lang="en-GB" smtClean="0"/>
              <a:t>13/12/2017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250390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F16AB8-36C0-4123-A403-39AE0DCD7F3F}" type="datetimeFigureOut">
              <a:rPr lang="en-GB" smtClean="0"/>
              <a:t>13/12/2017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2959490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F16AB8-36C0-4123-A403-39AE0DCD7F3F}" type="datetimeFigureOut">
              <a:rPr lang="en-GB" smtClean="0"/>
              <a:t>13/12/2017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2824330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F16AB8-36C0-4123-A403-39AE0DCD7F3F}" type="datetimeFigureOut">
              <a:rPr lang="en-GB" smtClean="0"/>
              <a:t>13/12/2017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3601404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5F16AB8-36C0-4123-A403-39AE0DCD7F3F}" type="datetimeFigureOut">
              <a:rPr lang="en-GB" smtClean="0"/>
              <a:t>13/12/2017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3745324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5F16AB8-36C0-4123-A403-39AE0DCD7F3F}" type="datetimeFigureOut">
              <a:rPr lang="en-GB" smtClean="0"/>
              <a:t>13/12/2017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213671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5F16AB8-36C0-4123-A403-39AE0DCD7F3F}" type="datetimeFigureOut">
              <a:rPr lang="en-GB" smtClean="0"/>
              <a:t>13/12/2017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1239774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F16AB8-36C0-4123-A403-39AE0DCD7F3F}" type="datetimeFigureOut">
              <a:rPr lang="en-GB" smtClean="0"/>
              <a:t>13/12/2017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219494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F16AB8-36C0-4123-A403-39AE0DCD7F3F}" type="datetimeFigureOut">
              <a:rPr lang="en-GB" smtClean="0"/>
              <a:t>13/12/2017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1730579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F16AB8-36C0-4123-A403-39AE0DCD7F3F}" type="datetimeFigureOut">
              <a:rPr lang="en-GB" smtClean="0"/>
              <a:t>13/12/2017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FB4276-5012-4AD2-8D3E-268A2299F058}" type="slidenum">
              <a:rPr lang="en-GB" smtClean="0"/>
              <a:t>‹#›</a:t>
            </a:fld>
            <a:endParaRPr lang="en-GB"/>
          </a:p>
        </p:txBody>
      </p:sp>
    </p:spTree>
    <p:extLst>
      <p:ext uri="{BB962C8B-B14F-4D97-AF65-F5344CB8AC3E}">
        <p14:creationId xmlns:p14="http://schemas.microsoft.com/office/powerpoint/2010/main" val="436764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16AB8-36C0-4123-A403-39AE0DCD7F3F}" type="datetimeFigureOut">
              <a:rPr lang="en-GB" smtClean="0"/>
              <a:t>13/12/2017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B4276-5012-4AD2-8D3E-268A2299F058}" type="slidenum">
              <a:rPr lang="en-GB" smtClean="0"/>
              <a:t>‹#›</a:t>
            </a:fld>
            <a:endParaRPr lang="en-GB"/>
          </a:p>
        </p:txBody>
      </p:sp>
    </p:spTree>
    <p:extLst>
      <p:ext uri="{BB962C8B-B14F-4D97-AF65-F5344CB8AC3E}">
        <p14:creationId xmlns:p14="http://schemas.microsoft.com/office/powerpoint/2010/main" val="2039358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kurshidabmirza@gmail.com" TargetMode="External"/><Relationship Id="rId7"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image" Target="../media/image4.jpeg"/><Relationship Id="rId4" Type="http://schemas.openxmlformats.org/officeDocument/2006/relationships/hyperlink" Target="mailto:Clare.skidmore@housinglin.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4926" y="115888"/>
            <a:ext cx="3959225" cy="10588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8" name="Rectangle 2"/>
          <p:cNvSpPr>
            <a:spLocks noChangeArrowheads="1"/>
          </p:cNvSpPr>
          <p:nvPr/>
        </p:nvSpPr>
        <p:spPr bwMode="auto">
          <a:xfrm>
            <a:off x="1343025" y="1989139"/>
            <a:ext cx="9144000" cy="1584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4099" name="Rectangle 3"/>
          <p:cNvSpPr>
            <a:spLocks noChangeArrowheads="1"/>
          </p:cNvSpPr>
          <p:nvPr/>
        </p:nvSpPr>
        <p:spPr bwMode="auto">
          <a:xfrm>
            <a:off x="2135188" y="4294188"/>
            <a:ext cx="8064500" cy="165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spcBef>
                <a:spcPts val="800"/>
              </a:spcBef>
            </a:pPr>
            <a:r>
              <a:rPr lang="en-US" altLang="en-US" sz="2800" b="1" dirty="0">
                <a:solidFill>
                  <a:srgbClr val="808080"/>
                </a:solidFill>
              </a:rPr>
              <a:t>Kurshida Mirza</a:t>
            </a:r>
          </a:p>
          <a:p>
            <a:pPr>
              <a:spcBef>
                <a:spcPts val="800"/>
              </a:spcBef>
            </a:pPr>
            <a:r>
              <a:rPr lang="en-US" altLang="en-US" sz="2800" b="1" dirty="0">
                <a:solidFill>
                  <a:srgbClr val="808080"/>
                </a:solidFill>
              </a:rPr>
              <a:t>Housing LIN Coordinator (EM)</a:t>
            </a:r>
          </a:p>
          <a:p>
            <a:pPr>
              <a:spcBef>
                <a:spcPts val="800"/>
              </a:spcBef>
            </a:pPr>
            <a:r>
              <a:rPr lang="en-US" altLang="en-US" sz="2800" b="1" dirty="0">
                <a:solidFill>
                  <a:srgbClr val="808080"/>
                </a:solidFill>
              </a:rPr>
              <a:t>Clare Skidmore</a:t>
            </a:r>
          </a:p>
          <a:p>
            <a:pPr>
              <a:spcBef>
                <a:spcPts val="800"/>
              </a:spcBef>
            </a:pPr>
            <a:r>
              <a:rPr lang="en-US" altLang="en-US" sz="2800" b="1" dirty="0">
                <a:solidFill>
                  <a:srgbClr val="808080"/>
                </a:solidFill>
              </a:rPr>
              <a:t>Strategic Lead: Influencing and Networks</a:t>
            </a:r>
          </a:p>
          <a:p>
            <a:pPr algn="r">
              <a:spcBef>
                <a:spcPts val="800"/>
              </a:spcBef>
            </a:pPr>
            <a:endParaRPr lang="en-US" altLang="en-US" sz="3200" b="1" dirty="0">
              <a:solidFill>
                <a:srgbClr val="808080"/>
              </a:solidFill>
              <a:effectLst>
                <a:outerShdw blurRad="38100" dist="38100" dir="2700000" algn="tl">
                  <a:srgbClr val="C0C0C0"/>
                </a:outerShdw>
              </a:effectLst>
            </a:endParaRPr>
          </a:p>
          <a:p>
            <a:pPr algn="ctr">
              <a:spcBef>
                <a:spcPts val="800"/>
              </a:spcBef>
            </a:pPr>
            <a:endParaRPr lang="en-US" altLang="en-US" sz="3200" b="1" dirty="0">
              <a:solidFill>
                <a:srgbClr val="808080"/>
              </a:solidFill>
              <a:effectLst>
                <a:outerShdw blurRad="38100" dist="38100" dir="2700000" algn="tl">
                  <a:srgbClr val="C0C0C0"/>
                </a:outerShdw>
              </a:effectLst>
            </a:endParaRPr>
          </a:p>
        </p:txBody>
      </p:sp>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1"/>
            <a:ext cx="4556125" cy="11906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1" name="Rectangle 5"/>
          <p:cNvSpPr>
            <a:spLocks noChangeArrowheads="1"/>
          </p:cNvSpPr>
          <p:nvPr/>
        </p:nvSpPr>
        <p:spPr bwMode="auto">
          <a:xfrm>
            <a:off x="2386806" y="1911350"/>
            <a:ext cx="7056438" cy="1818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ctr">
              <a:buClrTx/>
              <a:buFontTx/>
              <a:buNone/>
            </a:pPr>
            <a:r>
              <a:rPr lang="en-GB" altLang="en-US" sz="3200" b="1" dirty="0">
                <a:solidFill>
                  <a:srgbClr val="C00000"/>
                </a:solidFill>
              </a:rPr>
              <a:t>Launching Housing LIN </a:t>
            </a:r>
          </a:p>
          <a:p>
            <a:pPr algn="ctr">
              <a:buClrTx/>
              <a:buFontTx/>
              <a:buNone/>
            </a:pPr>
            <a:r>
              <a:rPr lang="en-GB" altLang="en-US" sz="3200" b="1" dirty="0">
                <a:solidFill>
                  <a:srgbClr val="C00000"/>
                </a:solidFill>
              </a:rPr>
              <a:t>Diversity Work </a:t>
            </a:r>
          </a:p>
          <a:p>
            <a:pPr algn="ctr">
              <a:buClrTx/>
              <a:buFontTx/>
              <a:buNone/>
            </a:pPr>
            <a:r>
              <a:rPr lang="en-GB" altLang="en-US" sz="2400" dirty="0">
                <a:solidFill>
                  <a:srgbClr val="C00000"/>
                </a:solidFill>
              </a:rPr>
              <a:t>West Midlands Housing LIN meeting - Birmingham</a:t>
            </a:r>
          </a:p>
          <a:p>
            <a:pPr algn="ctr">
              <a:buClrTx/>
              <a:buFontTx/>
              <a:buNone/>
            </a:pPr>
            <a:r>
              <a:rPr lang="en-GB" altLang="en-US" sz="2400" b="1" dirty="0">
                <a:solidFill>
                  <a:srgbClr val="C00000"/>
                </a:solidFill>
              </a:rPr>
              <a:t>13 November 2017</a:t>
            </a:r>
            <a:r>
              <a:rPr lang="en-GB" altLang="en-US" sz="2400" b="1" dirty="0"/>
              <a:t> </a:t>
            </a:r>
          </a:p>
        </p:txBody>
      </p:sp>
    </p:spTree>
    <p:extLst>
      <p:ext uri="{BB962C8B-B14F-4D97-AF65-F5344CB8AC3E}">
        <p14:creationId xmlns:p14="http://schemas.microsoft.com/office/powerpoint/2010/main" val="12707860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2209800" y="1628776"/>
            <a:ext cx="777240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ctr">
              <a:buClrTx/>
              <a:buFontTx/>
              <a:buNone/>
            </a:pPr>
            <a:r>
              <a:rPr lang="en-GB" altLang="en-US" sz="2400" dirty="0">
                <a:solidFill>
                  <a:srgbClr val="990000"/>
                </a:solidFill>
              </a:rPr>
              <a:t>The issue</a:t>
            </a:r>
            <a:br>
              <a:rPr lang="en-GB" altLang="en-US" sz="2400" dirty="0">
                <a:solidFill>
                  <a:srgbClr val="990000"/>
                </a:solidFill>
              </a:rPr>
            </a:br>
            <a:endParaRPr lang="en-GB" altLang="en-US" sz="2400" dirty="0">
              <a:solidFill>
                <a:srgbClr val="990000"/>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427538" cy="1125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1325880" y="2167128"/>
            <a:ext cx="9308591" cy="413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9pPr>
          </a:lstStyle>
          <a:p>
            <a:pPr marL="342900" lvl="0" indent="-342900">
              <a:buFont typeface="Arial" panose="020B0604020202020204" pitchFamily="34" charset="0"/>
              <a:buChar char="•"/>
            </a:pPr>
            <a:r>
              <a:rPr lang="en-GB" sz="2000" dirty="0"/>
              <a:t>Growing BME older people population</a:t>
            </a:r>
          </a:p>
          <a:p>
            <a:pPr marL="342900" lvl="0" indent="-342900">
              <a:buFont typeface="Arial" panose="020B0604020202020204" pitchFamily="34" charset="0"/>
              <a:buChar char="•"/>
            </a:pPr>
            <a:r>
              <a:rPr lang="en-GB" sz="2000" dirty="0"/>
              <a:t>Health and housing both service and provision lagging behind</a:t>
            </a:r>
          </a:p>
          <a:p>
            <a:pPr marL="342900" lvl="0" indent="-342900">
              <a:buFont typeface="Arial" panose="020B0604020202020204" pitchFamily="34" charset="0"/>
              <a:buChar char="•"/>
            </a:pPr>
            <a:r>
              <a:rPr lang="en-GB" sz="2000" dirty="0"/>
              <a:t>BME elders not accessing the current offer of extra care / senior housing</a:t>
            </a:r>
          </a:p>
          <a:p>
            <a:pPr marL="342900" lvl="0" indent="-342900">
              <a:buFont typeface="Arial" panose="020B0604020202020204" pitchFamily="34" charset="0"/>
              <a:buChar char="•"/>
            </a:pPr>
            <a:r>
              <a:rPr lang="en-GB" sz="2000" dirty="0"/>
              <a:t>There is clearly a growing market which remains untapped</a:t>
            </a:r>
          </a:p>
          <a:p>
            <a:pPr marL="342900" lvl="0" indent="-342900">
              <a:buFont typeface="Arial" panose="020B0604020202020204" pitchFamily="34" charset="0"/>
              <a:buChar char="•"/>
            </a:pPr>
            <a:r>
              <a:rPr lang="en-GB" sz="2000" dirty="0"/>
              <a:t>I have been up and down the country looking at many schemes for older people and I must say I have not come across one that I would say my Mum  could live in!</a:t>
            </a:r>
          </a:p>
          <a:p>
            <a:pPr marL="342900" lvl="0" indent="-342900">
              <a:buFont typeface="Arial" panose="020B0604020202020204" pitchFamily="34" charset="0"/>
              <a:buChar char="•"/>
            </a:pPr>
            <a:r>
              <a:rPr lang="en-GB" sz="2000" dirty="0"/>
              <a:t>There are many fantastic schemes BUT do they offer her a culturally and religiously sensitive option?</a:t>
            </a:r>
          </a:p>
          <a:p>
            <a:pPr marL="342900" lvl="0" indent="-342900">
              <a:buFont typeface="Arial" panose="020B0604020202020204" pitchFamily="34" charset="0"/>
              <a:buChar char="•"/>
            </a:pPr>
            <a:r>
              <a:rPr lang="en-GB" sz="2000" dirty="0"/>
              <a:t>We must remember, when talking about inequality, that factors beyond ethnicity play an important part such as socio economic status</a:t>
            </a:r>
          </a:p>
          <a:p>
            <a:pPr marL="0" lvl="0" indent="0"/>
            <a:endParaRPr lang="en-GB" sz="2000" dirty="0"/>
          </a:p>
          <a:p>
            <a:pPr marL="0" lvl="0" indent="0"/>
            <a:endParaRPr lang="en-GB" sz="2000" dirty="0"/>
          </a:p>
        </p:txBody>
      </p:sp>
    </p:spTree>
    <p:extLst>
      <p:ext uri="{BB962C8B-B14F-4D97-AF65-F5344CB8AC3E}">
        <p14:creationId xmlns:p14="http://schemas.microsoft.com/office/powerpoint/2010/main" val="21191061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2209800" y="1628776"/>
            <a:ext cx="777240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ctr">
              <a:buClrTx/>
              <a:buFontTx/>
              <a:buNone/>
            </a:pPr>
            <a:r>
              <a:rPr lang="en-GB" altLang="en-US" sz="2400" dirty="0">
                <a:solidFill>
                  <a:srgbClr val="990000"/>
                </a:solidFill>
              </a:rPr>
              <a:t>Government’s Race Disparity Audit, October 2017</a:t>
            </a:r>
            <a:br>
              <a:rPr lang="en-GB" altLang="en-US" sz="2400" dirty="0">
                <a:solidFill>
                  <a:srgbClr val="990000"/>
                </a:solidFill>
              </a:rPr>
            </a:br>
            <a:endParaRPr lang="en-GB" altLang="en-US" sz="2400" dirty="0">
              <a:solidFill>
                <a:srgbClr val="990000"/>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427538" cy="1125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598782" y="2143882"/>
            <a:ext cx="10705512" cy="413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9pPr>
          </a:lstStyle>
          <a:p>
            <a:pPr marL="342900" lvl="0" indent="-342900">
              <a:buFont typeface="Arial" panose="020B0604020202020204" pitchFamily="34" charset="0"/>
              <a:buChar char="•"/>
            </a:pPr>
            <a:r>
              <a:rPr lang="en-GB" dirty="0"/>
              <a:t>Identified some significant areas of inequality impacting on BME communities </a:t>
            </a:r>
            <a:endParaRPr lang="en-GB" dirty="0" smtClean="0"/>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smtClean="0"/>
              <a:t>BME </a:t>
            </a:r>
            <a:r>
              <a:rPr lang="en-GB" dirty="0"/>
              <a:t>groups more likely to rent privately and also to live in social rented housing and, on average, spend greater proportion of income on rent</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Some BME groups more likely to live in non-decent housing/ be overcrowded</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Older people from Pakistani, Bangladeshi, Gypsy and Irish Traveller, and Arab backgrounds more likely to have poorer health-related quality of life</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Older Pakistani and Bangladeshi people most likely to not speak English well or at all (other research also suggests Somali and Chinese older people)</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Strong relationship between ethnicity and living in the most deprived neighbourhoods – BME groups also more likely to be disadvantaged across multiple aspects of life</a:t>
            </a:r>
          </a:p>
          <a:p>
            <a:pPr marL="342900" lvl="0" indent="-342900">
              <a:buFont typeface="Arial" panose="020B0604020202020204" pitchFamily="34" charset="0"/>
              <a:buChar char="•"/>
            </a:pPr>
            <a:endParaRPr lang="en-GB" sz="2000" dirty="0"/>
          </a:p>
          <a:p>
            <a:pPr marL="0" lvl="0" indent="0"/>
            <a:endParaRPr lang="en-GB" sz="2000" dirty="0"/>
          </a:p>
        </p:txBody>
      </p:sp>
    </p:spTree>
    <p:extLst>
      <p:ext uri="{BB962C8B-B14F-4D97-AF65-F5344CB8AC3E}">
        <p14:creationId xmlns:p14="http://schemas.microsoft.com/office/powerpoint/2010/main" val="371622769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2209800" y="1628776"/>
            <a:ext cx="777240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ctr">
              <a:buClrTx/>
              <a:buFontTx/>
              <a:buNone/>
            </a:pPr>
            <a:r>
              <a:rPr lang="en-GB" altLang="en-US" sz="2400" dirty="0">
                <a:solidFill>
                  <a:srgbClr val="990000"/>
                </a:solidFill>
              </a:rPr>
              <a:t>Government’s Race Disparity Audit, October 2017</a:t>
            </a:r>
            <a:br>
              <a:rPr lang="en-GB" altLang="en-US" sz="2400" dirty="0">
                <a:solidFill>
                  <a:srgbClr val="990000"/>
                </a:solidFill>
              </a:rPr>
            </a:br>
            <a:endParaRPr lang="en-GB" altLang="en-US" sz="2400" dirty="0">
              <a:solidFill>
                <a:srgbClr val="990000"/>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427538" cy="1125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478301" y="2143882"/>
            <a:ext cx="11169747" cy="413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9pPr>
          </a:lstStyle>
          <a:p>
            <a:pPr marL="342900" lvl="0" indent="-342900">
              <a:buFont typeface="Arial" panose="020B0604020202020204" pitchFamily="34" charset="0"/>
              <a:buChar char="•"/>
            </a:pPr>
            <a:r>
              <a:rPr lang="en-GB" sz="2000" b="1" dirty="0"/>
              <a:t>BUT – significant areas of omission…</a:t>
            </a:r>
          </a:p>
          <a:p>
            <a:pPr marL="342900" lvl="0" indent="-342900">
              <a:buFont typeface="Arial" panose="020B0604020202020204" pitchFamily="34" charset="0"/>
              <a:buChar char="•"/>
            </a:pPr>
            <a:r>
              <a:rPr lang="en-GB" sz="2000" dirty="0"/>
              <a:t>The issues and experiences of older BME people are significantly under-explored, especially relating to their housing needs</a:t>
            </a:r>
          </a:p>
          <a:p>
            <a:pPr marL="342900" lvl="0" indent="-342900">
              <a:buFont typeface="Arial" panose="020B0604020202020204" pitchFamily="34" charset="0"/>
              <a:buChar char="•"/>
            </a:pPr>
            <a:r>
              <a:rPr lang="en-GB" sz="2000" dirty="0"/>
              <a:t>This is even more the case for disabled BME people – the word ‘disabled’ is only mentioned once in the entire 60 page report, and then in a very specific context</a:t>
            </a:r>
          </a:p>
          <a:p>
            <a:pPr marL="0" lvl="0" indent="0"/>
            <a:r>
              <a:rPr lang="en-GB" sz="2000" b="1" dirty="0"/>
              <a:t>Centre for Ageing Better ‘Inequalities in Later Life’ scoping review, 5</a:t>
            </a:r>
            <a:r>
              <a:rPr lang="en-GB" sz="2000" b="1" baseline="30000" dirty="0"/>
              <a:t>th</a:t>
            </a:r>
            <a:r>
              <a:rPr lang="en-GB" sz="2000" b="1" dirty="0"/>
              <a:t> December 2017</a:t>
            </a:r>
          </a:p>
          <a:p>
            <a:pPr marL="342900" lvl="0" indent="-342900">
              <a:buFont typeface="Arial" panose="020B0604020202020204" pitchFamily="34" charset="0"/>
              <a:buChar char="•"/>
            </a:pPr>
            <a:r>
              <a:rPr lang="en-GB" sz="2000" dirty="0"/>
              <a:t>BME older people are disadvantaged financially and in terms of their pensions provision</a:t>
            </a:r>
          </a:p>
          <a:p>
            <a:pPr marL="342900" lvl="0" indent="-342900">
              <a:buFont typeface="Arial" panose="020B0604020202020204" pitchFamily="34" charset="0"/>
              <a:buChar char="•"/>
            </a:pPr>
            <a:r>
              <a:rPr lang="en-GB" sz="2000" dirty="0"/>
              <a:t>Historic assumptions about BME families and communities being more likely to provide informal care and support to their older relatives compared to White British families not supported by the evidence</a:t>
            </a:r>
          </a:p>
          <a:p>
            <a:pPr marL="342900" lvl="0" indent="-342900">
              <a:buFont typeface="Arial" panose="020B0604020202020204" pitchFamily="34" charset="0"/>
              <a:buChar char="•"/>
            </a:pPr>
            <a:r>
              <a:rPr lang="en-GB" sz="2000" dirty="0"/>
              <a:t>Older BME women can find it difficult to access formal statutory services</a:t>
            </a:r>
          </a:p>
          <a:p>
            <a:pPr marL="342900" lvl="0" indent="-342900">
              <a:buFont typeface="Arial" panose="020B0604020202020204" pitchFamily="34" charset="0"/>
              <a:buChar char="•"/>
            </a:pPr>
            <a:r>
              <a:rPr lang="en-GB" sz="2000" dirty="0"/>
              <a:t>Many BME older people more likely to be ‘lonely’ compared to White British older people</a:t>
            </a:r>
          </a:p>
          <a:p>
            <a:pPr marL="342900" lvl="0" indent="-342900">
              <a:buFont typeface="Arial" panose="020B0604020202020204" pitchFamily="34" charset="0"/>
              <a:buChar char="•"/>
            </a:pPr>
            <a:r>
              <a:rPr lang="en-GB" sz="2000" dirty="0"/>
              <a:t>Specific community centres, informal social networks and community based advocates play a key role in enabling older BME people to access help and support </a:t>
            </a:r>
          </a:p>
          <a:p>
            <a:pPr marL="342900" lvl="0" indent="-342900">
              <a:buFont typeface="Arial" panose="020B0604020202020204" pitchFamily="34" charset="0"/>
              <a:buChar char="•"/>
            </a:pPr>
            <a:endParaRPr lang="en-GB" sz="2000" dirty="0"/>
          </a:p>
          <a:p>
            <a:pPr marL="0" lvl="0" indent="0"/>
            <a:endParaRPr lang="en-GB" sz="2000" dirty="0"/>
          </a:p>
        </p:txBody>
      </p:sp>
    </p:spTree>
    <p:extLst>
      <p:ext uri="{BB962C8B-B14F-4D97-AF65-F5344CB8AC3E}">
        <p14:creationId xmlns:p14="http://schemas.microsoft.com/office/powerpoint/2010/main" val="394591981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2209800" y="1628776"/>
            <a:ext cx="777240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ctr">
              <a:buClrTx/>
              <a:buFontTx/>
              <a:buNone/>
            </a:pPr>
            <a:r>
              <a:rPr lang="en-GB" altLang="en-US" sz="2400" dirty="0">
                <a:solidFill>
                  <a:srgbClr val="990000"/>
                </a:solidFill>
              </a:rPr>
              <a:t>Centre for Ageing Better Review</a:t>
            </a:r>
            <a:br>
              <a:rPr lang="en-GB" altLang="en-US" sz="2400" dirty="0">
                <a:solidFill>
                  <a:srgbClr val="990000"/>
                </a:solidFill>
              </a:rPr>
            </a:br>
            <a:endParaRPr lang="en-GB" altLang="en-US" sz="2400" dirty="0">
              <a:solidFill>
                <a:srgbClr val="990000"/>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427538" cy="1125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366664" y="2441956"/>
            <a:ext cx="11169747" cy="413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9pPr>
          </a:lstStyle>
          <a:p>
            <a:r>
              <a:rPr lang="en-GB" sz="2400" dirty="0"/>
              <a:t>… ‘ageing in place’ has become an important goal to help fulfil older people’s own desires as well as reduce transitions into residential care and the associated costs. And while design, adaptation needs, housing wealth, and adequacy of homes are all important subjects that feature in analysis for older people, </a:t>
            </a:r>
            <a:r>
              <a:rPr lang="en-GB" sz="2400" b="1" dirty="0"/>
              <a:t>the review process did not identify a significant body of literature that considers how this relates to inequality’ (</a:t>
            </a:r>
            <a:r>
              <a:rPr lang="en-GB" sz="2400" dirty="0"/>
              <a:t>pages 98-99)</a:t>
            </a:r>
          </a:p>
        </p:txBody>
      </p:sp>
    </p:spTree>
    <p:extLst>
      <p:ext uri="{BB962C8B-B14F-4D97-AF65-F5344CB8AC3E}">
        <p14:creationId xmlns:p14="http://schemas.microsoft.com/office/powerpoint/2010/main" val="6035254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2209800" y="1311216"/>
            <a:ext cx="7772400" cy="7159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ctr">
              <a:buClrTx/>
              <a:buFontTx/>
              <a:buNone/>
            </a:pPr>
            <a:r>
              <a:rPr lang="en-GB" altLang="en-US" sz="2400" dirty="0">
                <a:solidFill>
                  <a:srgbClr val="990000"/>
                </a:solidFill>
              </a:rPr>
              <a:t>What we want to do?</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427538" cy="1125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1524000" y="2212886"/>
            <a:ext cx="9474678" cy="4032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9pPr>
          </a:lstStyle>
          <a:p>
            <a:pPr marL="342900" lvl="0" indent="-342900">
              <a:buFont typeface="Arial" panose="020B0604020202020204" pitchFamily="34" charset="0"/>
              <a:buChar char="•"/>
            </a:pPr>
            <a:r>
              <a:rPr lang="en-GB" dirty="0"/>
              <a:t>Open dialogue with our members, partners and sponsors about how the Housing LIN can be fully representative of all BME communities, both across our </a:t>
            </a:r>
            <a:r>
              <a:rPr lang="en-GB" b="1" dirty="0"/>
              <a:t>membership</a:t>
            </a:r>
            <a:r>
              <a:rPr lang="en-GB" dirty="0"/>
              <a:t> and in the </a:t>
            </a:r>
            <a:r>
              <a:rPr lang="en-GB" b="1" dirty="0"/>
              <a:t>needs and issues </a:t>
            </a:r>
            <a:r>
              <a:rPr lang="en-GB" dirty="0"/>
              <a:t>we address and explore across our </a:t>
            </a:r>
            <a:r>
              <a:rPr lang="en-GB" b="1" dirty="0"/>
              <a:t>events, publications and discussions</a:t>
            </a:r>
            <a:endParaRPr lang="en-GB" dirty="0"/>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Raise awareness and influence </a:t>
            </a:r>
            <a:endParaRPr lang="en-GB" dirty="0" smtClean="0"/>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smtClean="0"/>
              <a:t>Support and help disseminate any new research which throws light on the housing needs and experiences of older and disabled BME people</a:t>
            </a:r>
            <a:endParaRPr lang="en-GB" dirty="0"/>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Considering a range of ways of expanding this conversation to engage all regions and members and to inform our strategic work</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We</a:t>
            </a:r>
            <a:r>
              <a:rPr lang="en-GB" b="1" dirty="0"/>
              <a:t> </a:t>
            </a:r>
            <a:r>
              <a:rPr lang="en-GB" dirty="0"/>
              <a:t>welcome any contributions on the topic, either through our discussion forums, or directly to us</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28924867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2209800" y="1311216"/>
            <a:ext cx="7772400" cy="7159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ctr">
              <a:buClrTx/>
              <a:buFontTx/>
              <a:buNone/>
            </a:pPr>
            <a:r>
              <a:rPr lang="en-GB" altLang="en-US" sz="2400" dirty="0">
                <a:solidFill>
                  <a:srgbClr val="990000"/>
                </a:solidFill>
              </a:rPr>
              <a:t>Testing the water…</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427538" cy="1125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954656" y="1866160"/>
            <a:ext cx="10282688" cy="453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9pPr>
          </a:lstStyle>
          <a:p>
            <a:pPr marL="342900" indent="-342900">
              <a:buFont typeface="Arial" panose="020B0604020202020204" pitchFamily="34" charset="0"/>
              <a:buChar char="•"/>
            </a:pPr>
            <a:r>
              <a:rPr lang="en-GB" sz="1600" dirty="0"/>
              <a:t>Blog by </a:t>
            </a:r>
            <a:r>
              <a:rPr lang="en-GB" sz="1600" dirty="0" err="1"/>
              <a:t>Jabeer</a:t>
            </a:r>
            <a:r>
              <a:rPr lang="en-GB" sz="1600" dirty="0"/>
              <a:t> Butt, CEO, Race Equality Foundation – Thursday, 26 October</a:t>
            </a:r>
          </a:p>
          <a:p>
            <a:pPr marL="342900" indent="-342900">
              <a:buFont typeface="Arial" panose="020B0604020202020204" pitchFamily="34" charset="0"/>
              <a:buChar char="•"/>
            </a:pPr>
            <a:endParaRPr lang="en-GB" sz="1600" dirty="0"/>
          </a:p>
          <a:p>
            <a:pPr marL="342900" indent="-342900">
              <a:buFont typeface="Arial" panose="020B0604020202020204" pitchFamily="34" charset="0"/>
              <a:buChar char="•"/>
            </a:pPr>
            <a:r>
              <a:rPr lang="en-GB" sz="1600" dirty="0"/>
              <a:t>East </a:t>
            </a:r>
            <a:r>
              <a:rPr lang="en-GB" sz="1600" dirty="0" smtClean="0"/>
              <a:t>Midlands, Eastern and South East Housing </a:t>
            </a:r>
            <a:r>
              <a:rPr lang="en-GB" sz="1600" dirty="0"/>
              <a:t>LIN </a:t>
            </a:r>
            <a:r>
              <a:rPr lang="en-GB" sz="1600" dirty="0" smtClean="0"/>
              <a:t>Meetings, Oct/Nov 2017 – </a:t>
            </a:r>
            <a:r>
              <a:rPr lang="en-GB" sz="1600" dirty="0"/>
              <a:t>kick started the debate </a:t>
            </a:r>
            <a:endParaRPr lang="en-GB" sz="1600" dirty="0"/>
          </a:p>
          <a:p>
            <a:pPr marL="342900" indent="-342900">
              <a:buFont typeface="Arial" panose="020B0604020202020204" pitchFamily="34" charset="0"/>
              <a:buChar char="•"/>
            </a:pPr>
            <a:endParaRPr lang="en-GB" sz="1600" dirty="0" smtClean="0"/>
          </a:p>
          <a:p>
            <a:pPr marL="342900" indent="-342900">
              <a:buFont typeface="Arial" panose="020B0604020202020204" pitchFamily="34" charset="0"/>
              <a:buChar char="•"/>
            </a:pPr>
            <a:r>
              <a:rPr lang="en-GB" sz="1600" dirty="0" smtClean="0"/>
              <a:t>Taking </a:t>
            </a:r>
            <a:r>
              <a:rPr lang="en-GB" sz="1600" dirty="0"/>
              <a:t>opportunities to promote / support initiatives of partner organisations e.g. the Inequalities Review by the Centre for Ageing Better (published 5</a:t>
            </a:r>
            <a:r>
              <a:rPr lang="en-GB" sz="1600" baseline="30000" dirty="0"/>
              <a:t>th</a:t>
            </a:r>
            <a:r>
              <a:rPr lang="en-GB" sz="1600" dirty="0"/>
              <a:t> December 2017</a:t>
            </a:r>
          </a:p>
          <a:p>
            <a:pPr marL="0" indent="0"/>
            <a:endParaRPr lang="en-GB" sz="1600" dirty="0"/>
          </a:p>
          <a:p>
            <a:pPr marL="342900" indent="-342900">
              <a:buFont typeface="Arial" panose="020B0604020202020204" pitchFamily="34" charset="0"/>
              <a:buChar char="•"/>
            </a:pPr>
            <a:r>
              <a:rPr lang="en-GB" sz="1600" dirty="0"/>
              <a:t>Responded to the Women and Equalities Select Committee Inquiry into the implications of the Government’s Race Disparity Audit – highlighting the gaps in the evidence</a:t>
            </a:r>
          </a:p>
          <a:p>
            <a:pPr marL="342900" indent="-342900">
              <a:buFont typeface="Arial" panose="020B0604020202020204" pitchFamily="34" charset="0"/>
              <a:buChar char="•"/>
            </a:pPr>
            <a:endParaRPr lang="en-GB" sz="1600" dirty="0"/>
          </a:p>
          <a:p>
            <a:pPr marL="342900" indent="-342900">
              <a:buFont typeface="Arial" panose="020B0604020202020204" pitchFamily="34" charset="0"/>
              <a:buChar char="•"/>
            </a:pPr>
            <a:r>
              <a:rPr lang="en-GB" sz="1600" dirty="0"/>
              <a:t>Ideas for future activity:</a:t>
            </a:r>
          </a:p>
          <a:p>
            <a:pPr marL="860425" lvl="2" indent="-285750">
              <a:buFont typeface="Wingdings" panose="05000000000000000000" pitchFamily="2" charset="2"/>
              <a:buChar char="Ø"/>
            </a:pPr>
            <a:r>
              <a:rPr lang="en-GB" sz="1600" dirty="0"/>
              <a:t>Half day session / round table with key invited BME sector leaders</a:t>
            </a:r>
          </a:p>
          <a:p>
            <a:pPr marL="860425" lvl="2" indent="-285750">
              <a:buFont typeface="Wingdings" panose="05000000000000000000" pitchFamily="2" charset="2"/>
              <a:buChar char="Ø"/>
            </a:pPr>
            <a:r>
              <a:rPr lang="en-GB" sz="1600" dirty="0"/>
              <a:t>Commission in collaboration programme of work to include: </a:t>
            </a:r>
            <a:br>
              <a:rPr lang="en-GB" sz="1600" dirty="0"/>
            </a:br>
            <a:r>
              <a:rPr lang="en-GB" sz="1600" dirty="0"/>
              <a:t>- A strategically focused report, setting out key issues, challenges and opportunities in this area; </a:t>
            </a:r>
            <a:br>
              <a:rPr lang="en-GB" sz="1600" dirty="0"/>
            </a:br>
            <a:r>
              <a:rPr lang="en-GB" sz="1600" dirty="0"/>
              <a:t>- A 'Viewpoint' paper from a BME sector leader, offering a more partisan / challenging perspective</a:t>
            </a:r>
            <a:br>
              <a:rPr lang="en-GB" sz="1600" dirty="0"/>
            </a:br>
            <a:r>
              <a:rPr lang="en-GB" sz="1600" dirty="0"/>
              <a:t>- Positive 'case study report' highlighting examples of diversity best practice in housing with care</a:t>
            </a:r>
            <a:br>
              <a:rPr lang="en-GB" sz="1600" dirty="0"/>
            </a:br>
            <a:r>
              <a:rPr lang="en-GB" sz="1600" dirty="0"/>
              <a:t>- Focus on data and evidence – what do we know about older people from BME communities and their (inevitable highly diverse) range of housing needs, priorities and aspirations?</a:t>
            </a:r>
          </a:p>
          <a:p>
            <a:pPr marL="574675" lvl="2"/>
            <a:r>
              <a:rPr lang="en-GB" sz="1600" dirty="0"/>
              <a:t>	 - Joint conference event in 2018 in partnership with the Race Equality Foundation and other leaders</a:t>
            </a:r>
            <a:br>
              <a:rPr lang="en-GB" sz="1600" dirty="0"/>
            </a:br>
            <a:endParaRPr lang="en-GB" sz="1600" dirty="0"/>
          </a:p>
          <a:p>
            <a:pPr marL="342900" lvl="0" indent="-342900">
              <a:buFont typeface="Arial" panose="020B0604020202020204" pitchFamily="34" charset="0"/>
              <a:buChar char="•"/>
            </a:pPr>
            <a:endParaRPr lang="en-GB" sz="1600" dirty="0"/>
          </a:p>
        </p:txBody>
      </p:sp>
    </p:spTree>
    <p:extLst>
      <p:ext uri="{BB962C8B-B14F-4D97-AF65-F5344CB8AC3E}">
        <p14:creationId xmlns:p14="http://schemas.microsoft.com/office/powerpoint/2010/main" val="46558528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2209800" y="1311216"/>
            <a:ext cx="7772400" cy="7159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lgn="ctr">
              <a:buClrTx/>
              <a:buFontTx/>
              <a:buNone/>
            </a:pPr>
            <a:r>
              <a:rPr lang="en-GB" altLang="en-US" sz="2400" dirty="0">
                <a:solidFill>
                  <a:srgbClr val="990000"/>
                </a:solidFill>
              </a:rPr>
              <a:t>Discussion</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4427538" cy="1125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1524000" y="2212886"/>
            <a:ext cx="9474678" cy="4032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1pPr>
            <a:lvl2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2pPr>
            <a:lvl3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3pPr>
            <a:lvl4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4pPr>
            <a:lvl5pP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solidFill>
                  <a:srgbClr val="000000"/>
                </a:solidFill>
                <a:latin typeface="Arial" panose="020B0604020202020204" pitchFamily="34" charset="0"/>
                <a:ea typeface="Noto Sans CJK SC Regular" charset="0"/>
                <a:cs typeface="Noto Sans CJK SC Regular" charset="0"/>
              </a:defRPr>
            </a:lvl9pPr>
          </a:lstStyle>
          <a:p>
            <a:pPr marL="342900" lvl="0" indent="-342900">
              <a:buFont typeface="Arial" panose="020B0604020202020204" pitchFamily="34" charset="0"/>
              <a:buChar char="•"/>
            </a:pPr>
            <a:r>
              <a:rPr lang="en-GB" dirty="0"/>
              <a:t>Any suggestions of specific issues we should be covering?</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Organisations we should be working with?</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Research or evidence we should be showcasing?</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Any innovative housing and care-related projects or initiatives with and for BME communities we should be promoting / covering?</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What we could do to improve representation of our membership</a:t>
            </a:r>
            <a:r>
              <a:rPr lang="en-GB" dirty="0" smtClean="0"/>
              <a:t>?</a:t>
            </a:r>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smtClean="0"/>
              <a:t>How is your organisation addressing the needs and aspirations of older BME people</a:t>
            </a:r>
            <a:endParaRPr lang="en-GB" dirty="0"/>
          </a:p>
          <a:p>
            <a:pPr marL="342900" lvl="0" indent="-342900">
              <a:buFont typeface="Arial" panose="020B0604020202020204" pitchFamily="34" charset="0"/>
              <a:buChar char="•"/>
            </a:pPr>
            <a:endParaRPr lang="en-GB" dirty="0"/>
          </a:p>
          <a:p>
            <a:pPr marL="342900" lvl="0" indent="-342900">
              <a:buFont typeface="Arial" panose="020B0604020202020204" pitchFamily="34" charset="0"/>
              <a:buChar char="•"/>
            </a:pPr>
            <a:r>
              <a:rPr lang="en-GB" dirty="0"/>
              <a:t>Any other ideas?</a:t>
            </a:r>
          </a:p>
          <a:p>
            <a:pPr marL="342900" lvl="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3085693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3703504" y="1475116"/>
            <a:ext cx="7562593" cy="19906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972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Noto Sans CJK SC Regular" charset="0"/>
                <a:cs typeface="Noto Sans CJK SC Regular" charset="0"/>
              </a:defRPr>
            </a:lvl9pPr>
          </a:lstStyle>
          <a:p>
            <a:pPr algn="ctr">
              <a:spcBef>
                <a:spcPts val="700"/>
              </a:spcBef>
            </a:pPr>
            <a:r>
              <a:rPr lang="en-GB" altLang="en-US" sz="2800" b="1" dirty="0">
                <a:solidFill>
                  <a:srgbClr val="5F5F5F"/>
                </a:solidFill>
              </a:rPr>
              <a:t>Contact:</a:t>
            </a:r>
          </a:p>
          <a:p>
            <a:pPr algn="ctr">
              <a:spcBef>
                <a:spcPts val="700"/>
              </a:spcBef>
            </a:pPr>
            <a:r>
              <a:rPr lang="en-GB" altLang="en-US" sz="2800" b="1" dirty="0">
                <a:solidFill>
                  <a:srgbClr val="5F5F5F"/>
                </a:solidFill>
                <a:hlinkClick r:id="rId3"/>
              </a:rPr>
              <a:t>kurshidabmirza@gmail.com</a:t>
            </a:r>
            <a:endParaRPr lang="en-GB" altLang="en-US" sz="2800" b="1" dirty="0">
              <a:solidFill>
                <a:srgbClr val="5F5F5F"/>
              </a:solidFill>
            </a:endParaRPr>
          </a:p>
          <a:p>
            <a:pPr algn="ctr">
              <a:spcBef>
                <a:spcPts val="700"/>
              </a:spcBef>
            </a:pPr>
            <a:r>
              <a:rPr lang="en-GB" altLang="en-US" sz="2800" b="1" dirty="0">
                <a:solidFill>
                  <a:srgbClr val="5F5F5F"/>
                </a:solidFill>
                <a:hlinkClick r:id="rId4"/>
              </a:rPr>
              <a:t>Clare.skidmore@housinglin.org.uk</a:t>
            </a:r>
            <a:endParaRPr lang="en-GB" altLang="en-US" sz="2800" b="1" dirty="0">
              <a:solidFill>
                <a:srgbClr val="5F5F5F"/>
              </a:solidFill>
            </a:endParaRPr>
          </a:p>
          <a:p>
            <a:pPr algn="ctr">
              <a:spcBef>
                <a:spcPts val="700"/>
              </a:spcBef>
            </a:pPr>
            <a:endParaRPr lang="en-GB" altLang="en-US" sz="2800" b="1" dirty="0">
              <a:solidFill>
                <a:srgbClr val="5F5F5F"/>
              </a:solidFill>
            </a:endParaRPr>
          </a:p>
          <a:p>
            <a:pPr algn="ctr">
              <a:spcBef>
                <a:spcPts val="700"/>
              </a:spcBef>
            </a:pPr>
            <a:endParaRPr lang="en-GB" altLang="en-US" sz="2800" b="1" dirty="0">
              <a:solidFill>
                <a:srgbClr val="5F5F5F"/>
              </a:solidFill>
            </a:endParaRPr>
          </a:p>
          <a:p>
            <a:pPr algn="ctr">
              <a:spcBef>
                <a:spcPts val="700"/>
              </a:spcBef>
            </a:pPr>
            <a:endParaRPr lang="en-GB" altLang="en-US" sz="2800" dirty="0">
              <a:solidFill>
                <a:srgbClr val="8E0000"/>
              </a:solidFill>
            </a:endParaRPr>
          </a:p>
        </p:txBody>
      </p:sp>
      <p:sp>
        <p:nvSpPr>
          <p:cNvPr id="13314" name="Text Box 2"/>
          <p:cNvSpPr txBox="1">
            <a:spLocks noChangeArrowheads="1"/>
          </p:cNvSpPr>
          <p:nvPr/>
        </p:nvSpPr>
        <p:spPr bwMode="auto">
          <a:xfrm>
            <a:off x="6240464" y="4365626"/>
            <a:ext cx="4319587" cy="23105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Noto Sans CJK SC Regular" charset="0"/>
                <a:cs typeface="Noto Sans CJK SC Regular" charset="0"/>
              </a:defRPr>
            </a:lvl9pPr>
          </a:lstStyle>
          <a:p>
            <a:pPr>
              <a:buClrTx/>
              <a:buFontTx/>
              <a:buNone/>
            </a:pPr>
            <a:r>
              <a:rPr lang="en-GB" altLang="en-US" sz="1600">
                <a:solidFill>
                  <a:srgbClr val="5F5F5F"/>
                </a:solidFill>
              </a:rPr>
              <a:t>c/o EAC</a:t>
            </a:r>
          </a:p>
          <a:p>
            <a:pPr>
              <a:buClrTx/>
              <a:buFontTx/>
              <a:buNone/>
            </a:pPr>
            <a:r>
              <a:rPr lang="en-GB" altLang="en-US" sz="1600">
                <a:solidFill>
                  <a:srgbClr val="5F5F5F"/>
                </a:solidFill>
              </a:rPr>
              <a:t>3rd Floor, 89 Albert Embankment</a:t>
            </a:r>
          </a:p>
          <a:p>
            <a:pPr>
              <a:buClrTx/>
              <a:buFontTx/>
              <a:buNone/>
            </a:pPr>
            <a:r>
              <a:rPr lang="en-GB" altLang="en-US" sz="1600">
                <a:solidFill>
                  <a:srgbClr val="5F5F5F"/>
                </a:solidFill>
              </a:rPr>
              <a:t>London</a:t>
            </a:r>
          </a:p>
          <a:p>
            <a:pPr>
              <a:buClrTx/>
              <a:buFontTx/>
              <a:buNone/>
            </a:pPr>
            <a:r>
              <a:rPr lang="en-GB" altLang="en-US" sz="1600">
                <a:solidFill>
                  <a:srgbClr val="5F5F5F"/>
                </a:solidFill>
              </a:rPr>
              <a:t>SE1 7TP</a:t>
            </a:r>
          </a:p>
          <a:p>
            <a:pPr>
              <a:buClrTx/>
              <a:buFontTx/>
              <a:buNone/>
            </a:pPr>
            <a:endParaRPr lang="en-GB" altLang="en-US" sz="1600">
              <a:solidFill>
                <a:srgbClr val="5F5F5F"/>
              </a:solidFill>
            </a:endParaRPr>
          </a:p>
          <a:p>
            <a:pPr>
              <a:buClrTx/>
              <a:buFontTx/>
              <a:buNone/>
            </a:pPr>
            <a:r>
              <a:rPr lang="en-GB" altLang="en-US" sz="1600">
                <a:solidFill>
                  <a:srgbClr val="5F5F5F"/>
                </a:solidFill>
              </a:rPr>
              <a:t>email:</a:t>
            </a:r>
            <a:r>
              <a:rPr lang="en-GB" altLang="en-US" sz="1600"/>
              <a:t> info@housinglin.org.uk</a:t>
            </a:r>
          </a:p>
          <a:p>
            <a:pPr>
              <a:buClrTx/>
              <a:buFontTx/>
              <a:buNone/>
            </a:pPr>
            <a:r>
              <a:rPr lang="en-GB" altLang="en-US" sz="1600">
                <a:solidFill>
                  <a:srgbClr val="5F5F5F"/>
                </a:solidFill>
              </a:rPr>
              <a:t>tel: 020 7820 8077</a:t>
            </a:r>
          </a:p>
          <a:p>
            <a:pPr>
              <a:buClrTx/>
              <a:buFontTx/>
              <a:buNone/>
            </a:pPr>
            <a:r>
              <a:rPr lang="en-GB" altLang="en-US" sz="1600">
                <a:solidFill>
                  <a:srgbClr val="5F5F5F"/>
                </a:solidFill>
              </a:rPr>
              <a:t>website:</a:t>
            </a:r>
            <a:r>
              <a:rPr lang="en-GB" altLang="en-US" sz="1600"/>
              <a:t> www.housinglin.org.uk</a:t>
            </a:r>
          </a:p>
          <a:p>
            <a:pPr>
              <a:buClrTx/>
              <a:buFontTx/>
              <a:buNone/>
            </a:pPr>
            <a:r>
              <a:rPr lang="en-GB" altLang="en-US" sz="1600">
                <a:solidFill>
                  <a:srgbClr val="777777"/>
                </a:solidFill>
              </a:rPr>
              <a:t>Twitter: @HousingLIN or @HousingLINews</a:t>
            </a:r>
            <a:r>
              <a:rPr lang="en-GB" altLang="en-US" sz="1600"/>
              <a:t>  </a:t>
            </a:r>
          </a:p>
        </p:txBody>
      </p:sp>
      <p:pic>
        <p:nvPicPr>
          <p:cNvPr id="1331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5275" y="3573463"/>
            <a:ext cx="3282950" cy="8175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31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1" y="1"/>
            <a:ext cx="4556125" cy="11906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7" name="Rectangle 5"/>
          <p:cNvSpPr>
            <a:spLocks noChangeArrowheads="1"/>
          </p:cNvSpPr>
          <p:nvPr/>
        </p:nvSpPr>
        <p:spPr bwMode="auto">
          <a:xfrm>
            <a:off x="1524001" y="-846138"/>
            <a:ext cx="2581275" cy="17716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pic>
        <p:nvPicPr>
          <p:cNvPr id="13318"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95550" y="3621088"/>
            <a:ext cx="2286000" cy="22669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397202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934</Words>
  <Application>Microsoft Office PowerPoint</Application>
  <PresentationFormat>Custom</PresentationFormat>
  <Paragraphs>113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Kurshida Mirza</dc:creator>
  <cp:lastModifiedBy>Jeremy</cp:lastModifiedBy>
  <cp:revision>19</cp:revision>
  <cp:lastPrinted>2017-10-24T21:03:50Z</cp:lastPrinted>
  <dcterms:created xsi:type="dcterms:W3CDTF">2017-10-24T17:41:52Z</dcterms:created>
  <dcterms:modified xsi:type="dcterms:W3CDTF">2017-12-13T10:35:15Z</dcterms:modified>
</cp:coreProperties>
</file>