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7" r:id="rId3"/>
    <p:sldId id="274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3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24A"/>
    <a:srgbClr val="65656A"/>
    <a:srgbClr val="6FAC46"/>
    <a:srgbClr val="009877"/>
    <a:srgbClr val="006072"/>
    <a:srgbClr val="B9FFF0"/>
    <a:srgbClr val="949A90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A028C7-CCD2-479C-90BE-95B9B2E511A1}" type="datetimeFigureOut">
              <a:rPr lang="en-GB"/>
              <a:pPr>
                <a:defRPr/>
              </a:pPr>
              <a:t>18/12/2017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D725A0-B369-4D0F-8CFF-4043E1E4F9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72F9D2-AA71-4D8C-9A5F-3F82C2091C67}" type="datetimeFigureOut">
              <a:rPr lang="en-GB"/>
              <a:pPr>
                <a:defRPr/>
              </a:pPr>
              <a:t>18/12/2017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C0FECF-7512-4B3B-A818-79C8BA0F3C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128713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defRPr/>
            </a:pPr>
            <a:r>
              <a:rPr lang="en-GB" altLang="en-US" b="1" dirty="0">
                <a:solidFill>
                  <a:srgbClr val="65656A"/>
                </a:solidFill>
              </a:rPr>
              <a:t>Additional Charges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b="1" dirty="0">
                <a:solidFill>
                  <a:srgbClr val="65656A"/>
                </a:solidFill>
              </a:rPr>
              <a:t>Stamp Duty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b="1" dirty="0">
                <a:solidFill>
                  <a:srgbClr val="65656A"/>
                </a:solidFill>
              </a:rPr>
              <a:t>Council Tax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b="1" dirty="0">
                <a:solidFill>
                  <a:srgbClr val="65656A"/>
                </a:solidFill>
              </a:rPr>
              <a:t>Contents Insurance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b="1" dirty="0">
                <a:solidFill>
                  <a:srgbClr val="65656A"/>
                </a:solidFill>
              </a:rPr>
              <a:t>Telephone/Internet/Broadband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b="1" dirty="0">
                <a:solidFill>
                  <a:srgbClr val="65656A"/>
                </a:solidFill>
              </a:rPr>
              <a:t>TV Licence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b="1" dirty="0">
                <a:solidFill>
                  <a:srgbClr val="65656A"/>
                </a:solidFill>
              </a:rPr>
              <a:t>Maintenance of white goods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b="1" dirty="0">
                <a:solidFill>
                  <a:srgbClr val="65656A"/>
                </a:solidFill>
              </a:rPr>
              <a:t>Care (subject to contract)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b="1" dirty="0">
                <a:solidFill>
                  <a:srgbClr val="65656A"/>
                </a:solidFill>
              </a:rPr>
              <a:t>Rent (proportionate to your level of ownership)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b="1" dirty="0">
                <a:solidFill>
                  <a:srgbClr val="65656A"/>
                </a:solidFill>
              </a:rPr>
              <a:t>Locksmith service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defRPr/>
            </a:pPr>
            <a:endParaRPr lang="en-GB" altLang="en-US" sz="1050" b="1" dirty="0">
              <a:solidFill>
                <a:srgbClr val="65656A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defRPr/>
            </a:pPr>
            <a:r>
              <a:rPr lang="en-GB" altLang="en-US" b="1" dirty="0">
                <a:solidFill>
                  <a:srgbClr val="94C24A"/>
                </a:solidFill>
              </a:rPr>
              <a:t>The above are not included in the weekly charges paid to </a:t>
            </a:r>
            <a:r>
              <a:rPr lang="en-GB" altLang="en-US" b="1" dirty="0" err="1">
                <a:solidFill>
                  <a:srgbClr val="94C24A"/>
                </a:solidFill>
              </a:rPr>
              <a:t>ExtraCare</a:t>
            </a:r>
            <a:r>
              <a:rPr lang="en-GB" altLang="en-US" b="1" dirty="0">
                <a:solidFill>
                  <a:srgbClr val="94C24A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6784975" y="6496050"/>
            <a:ext cx="2143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949A90"/>
                </a:solidFill>
                <a:latin typeface="+mj-lt"/>
                <a:cs typeface="+mn-cs"/>
              </a:rPr>
              <a:t>A registered charity since 1988</a:t>
            </a:r>
            <a:endParaRPr lang="en-GB" sz="1200" dirty="0">
              <a:solidFill>
                <a:srgbClr val="949A90"/>
              </a:solidFill>
              <a:latin typeface="+mj-lt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 l="29637" t="36993" r="26990" b="35670"/>
          <a:stretch>
            <a:fillRect/>
          </a:stretch>
        </p:blipFill>
        <p:spPr bwMode="auto">
          <a:xfrm>
            <a:off x="7286625" y="238125"/>
            <a:ext cx="15478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2425" y="1510678"/>
            <a:ext cx="6445939" cy="583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800" b="1" baseline="0">
                <a:solidFill>
                  <a:srgbClr val="00607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52426" y="2086702"/>
            <a:ext cx="6445250" cy="3451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94C24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6781800" y="6499225"/>
            <a:ext cx="2143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949A90"/>
                </a:solidFill>
                <a:latin typeface="+mj-lt"/>
                <a:cs typeface="+mn-cs"/>
              </a:rPr>
              <a:t>Better lives</a:t>
            </a:r>
            <a:r>
              <a:rPr lang="en-GB" sz="1200" dirty="0">
                <a:solidFill>
                  <a:srgbClr val="949A90"/>
                </a:solidFill>
                <a:latin typeface="+mj-lt"/>
                <a:cs typeface="+mn-cs"/>
              </a:rPr>
              <a:t> for older people</a:t>
            </a:r>
            <a:endParaRPr lang="en-GB" sz="1200" dirty="0">
              <a:solidFill>
                <a:srgbClr val="949A90"/>
              </a:solidFill>
              <a:latin typeface="+mj-lt"/>
              <a:cs typeface="+mn-cs"/>
            </a:endParaRPr>
          </a:p>
        </p:txBody>
      </p:sp>
      <p:cxnSp>
        <p:nvCxnSpPr>
          <p:cNvPr id="6" name="Straight Connector 9"/>
          <p:cNvCxnSpPr/>
          <p:nvPr userDrawn="1"/>
        </p:nvCxnSpPr>
        <p:spPr>
          <a:xfrm>
            <a:off x="0" y="6397625"/>
            <a:ext cx="9144000" cy="0"/>
          </a:xfrm>
          <a:prstGeom prst="line">
            <a:avLst/>
          </a:prstGeom>
          <a:ln w="3175">
            <a:solidFill>
              <a:srgbClr val="949A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1"/>
          <p:cNvSpPr/>
          <p:nvPr userDrawn="1"/>
        </p:nvSpPr>
        <p:spPr>
          <a:xfrm>
            <a:off x="0" y="0"/>
            <a:ext cx="9144000" cy="936625"/>
          </a:xfrm>
          <a:prstGeom prst="rect">
            <a:avLst/>
          </a:prstGeom>
          <a:solidFill>
            <a:srgbClr val="009877"/>
          </a:solidFill>
          <a:ln>
            <a:solidFill>
              <a:srgbClr val="009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/>
          <a:srcRect l="26884" t="33701" r="24103" b="32632"/>
          <a:stretch>
            <a:fillRect/>
          </a:stretch>
        </p:blipFill>
        <p:spPr bwMode="auto">
          <a:xfrm>
            <a:off x="7286625" y="239713"/>
            <a:ext cx="1547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58139" y="407989"/>
            <a:ext cx="4432935" cy="423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8141" y="1276351"/>
            <a:ext cx="4432934" cy="34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94C24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58775" y="1826252"/>
            <a:ext cx="8317225" cy="37522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rgbClr val="65656A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 userDrawn="1"/>
        </p:nvSpPr>
        <p:spPr>
          <a:xfrm>
            <a:off x="0" y="954088"/>
            <a:ext cx="9144000" cy="5443537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 l="29637" t="36993" r="26990" b="35670"/>
          <a:stretch>
            <a:fillRect/>
          </a:stretch>
        </p:blipFill>
        <p:spPr bwMode="auto">
          <a:xfrm>
            <a:off x="7286625" y="238125"/>
            <a:ext cx="15478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6784975" y="6496050"/>
            <a:ext cx="2143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949A90"/>
                </a:solidFill>
                <a:latin typeface="+mj-lt"/>
                <a:cs typeface="+mn-cs"/>
              </a:rPr>
              <a:t>A registered charity since 1988</a:t>
            </a:r>
            <a:endParaRPr lang="en-GB" sz="1200" dirty="0">
              <a:solidFill>
                <a:srgbClr val="949A9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58775" y="407988"/>
            <a:ext cx="4432300" cy="423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Longbridge Village</a:t>
            </a:r>
          </a:p>
        </p:txBody>
      </p:sp>
      <p:pic>
        <p:nvPicPr>
          <p:cNvPr id="717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3" y="1047750"/>
            <a:ext cx="7964487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58775" y="407988"/>
            <a:ext cx="4432300" cy="423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Sales Information (Nov 2017)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58775" y="1276350"/>
            <a:ext cx="44323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smtClean="0"/>
              <a:t>Purchase Prices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3550" y="1825625"/>
          <a:ext cx="8151813" cy="14128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7442"/>
                <a:gridCol w="2717442"/>
                <a:gridCol w="2717442"/>
              </a:tblGrid>
              <a:tr h="70575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 bed</a:t>
                      </a:r>
                      <a:endParaRPr lang="en-GB" sz="2000" b="1" dirty="0"/>
                    </a:p>
                  </a:txBody>
                  <a:tcPr anchor="ctr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Shared Ownership</a:t>
                      </a:r>
                      <a:endParaRPr lang="en-GB" sz="2000" b="1" dirty="0"/>
                    </a:p>
                  </a:txBody>
                  <a:tcPr anchor="ctr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From £79,980</a:t>
                      </a:r>
                      <a:endParaRPr lang="en-GB" sz="2000" b="1" dirty="0"/>
                    </a:p>
                  </a:txBody>
                  <a:tcPr anchor="ctr">
                    <a:solidFill>
                      <a:srgbClr val="6FAC46"/>
                    </a:solidFill>
                  </a:tcPr>
                </a:tc>
              </a:tr>
              <a:tr h="70575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65656A"/>
                          </a:solidFill>
                        </a:rPr>
                        <a:t>1 bed</a:t>
                      </a:r>
                      <a:endParaRPr lang="en-GB" sz="2000" b="1" dirty="0">
                        <a:solidFill>
                          <a:srgbClr val="65656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65656A"/>
                          </a:solidFill>
                        </a:rPr>
                        <a:t>Outright Ownership</a:t>
                      </a:r>
                      <a:endParaRPr lang="en-GB" sz="2000" b="1" dirty="0">
                        <a:solidFill>
                          <a:srgbClr val="65656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65656A"/>
                          </a:solidFill>
                        </a:rPr>
                        <a:t>From £199,950</a:t>
                      </a:r>
                      <a:endParaRPr lang="en-GB" sz="2000" b="1" dirty="0">
                        <a:solidFill>
                          <a:srgbClr val="65656A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3550" y="3441700"/>
          <a:ext cx="8151813" cy="1411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7442"/>
                <a:gridCol w="2717442"/>
                <a:gridCol w="2717442"/>
              </a:tblGrid>
              <a:tr h="70575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 bed</a:t>
                      </a:r>
                      <a:endParaRPr lang="en-GB" sz="2000" b="1" dirty="0"/>
                    </a:p>
                  </a:txBody>
                  <a:tcPr anchor="ctr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Shared Ownership</a:t>
                      </a:r>
                      <a:endParaRPr lang="en-GB" sz="2000" b="1" dirty="0"/>
                    </a:p>
                  </a:txBody>
                  <a:tcPr anchor="ctr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From £122,475</a:t>
                      </a:r>
                      <a:endParaRPr lang="en-GB" sz="2000" b="1" dirty="0"/>
                    </a:p>
                  </a:txBody>
                  <a:tcPr anchor="ctr">
                    <a:solidFill>
                      <a:srgbClr val="6FAC46"/>
                    </a:solidFill>
                  </a:tcPr>
                </a:tc>
              </a:tr>
              <a:tr h="70575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65656A"/>
                          </a:solidFill>
                        </a:rPr>
                        <a:t>2 bed</a:t>
                      </a:r>
                      <a:endParaRPr lang="en-GB" sz="2000" b="1" dirty="0">
                        <a:solidFill>
                          <a:srgbClr val="65656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65656A"/>
                          </a:solidFill>
                        </a:rPr>
                        <a:t>Outright Ownership</a:t>
                      </a:r>
                      <a:endParaRPr lang="en-GB" sz="2000" b="1" dirty="0">
                        <a:solidFill>
                          <a:srgbClr val="65656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65656A"/>
                          </a:solidFill>
                        </a:rPr>
                        <a:t>From £244,950</a:t>
                      </a:r>
                      <a:endParaRPr lang="en-GB" sz="2000" b="1" dirty="0">
                        <a:solidFill>
                          <a:srgbClr val="65656A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3550" y="5059363"/>
            <a:ext cx="81518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altLang="en-US" sz="1400" b="1" dirty="0" smtClean="0">
                <a:solidFill>
                  <a:srgbClr val="65656A"/>
                </a:solidFill>
                <a:latin typeface="+mn-lt"/>
                <a:cs typeface="+mn-cs"/>
              </a:rPr>
              <a:t>Weekly charges and deferred fees apply.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altLang="en-US" sz="1400" b="1" dirty="0" smtClean="0">
                <a:solidFill>
                  <a:srgbClr val="65656A"/>
                </a:solidFill>
                <a:latin typeface="+mn-lt"/>
                <a:cs typeface="+mn-cs"/>
              </a:rPr>
              <a:t>Shared ownership properties are subject to a weekly rental charge. Depending on your individual financial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altLang="en-US" sz="1400" b="1" dirty="0" smtClean="0">
                <a:solidFill>
                  <a:srgbClr val="65656A"/>
                </a:solidFill>
                <a:latin typeface="+mn-lt"/>
                <a:cs typeface="+mn-cs"/>
              </a:rPr>
              <a:t>circumstances, residents may be  eligible for assistance in meeting these costs. Please speak to our Welfare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altLang="en-US" sz="1400" b="1" dirty="0" smtClean="0">
                <a:solidFill>
                  <a:srgbClr val="65656A"/>
                </a:solidFill>
                <a:latin typeface="+mn-lt"/>
                <a:cs typeface="+mn-cs"/>
              </a:rPr>
              <a:t>Benefits Advisor for more information. An outright purchase will have no weekly rental charge.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altLang="en-US" sz="1400" b="1" dirty="0" smtClean="0">
                <a:solidFill>
                  <a:srgbClr val="65656A"/>
                </a:solidFill>
                <a:latin typeface="+mn-lt"/>
                <a:cs typeface="+mn-cs"/>
              </a:rPr>
              <a:t>ExtraCare will offer shared ownership properties on a ‘need’ basis.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altLang="en-US" sz="1400" b="1" dirty="0">
                <a:solidFill>
                  <a:srgbClr val="65656A"/>
                </a:solidFill>
                <a:latin typeface="+mn-lt"/>
                <a:cs typeface="+mn-cs"/>
              </a:rPr>
              <a:t>	</a:t>
            </a:r>
            <a:endParaRPr lang="en-US" altLang="en-US" sz="1400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58775" y="407988"/>
            <a:ext cx="4432300" cy="423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Sales Information (Nov 2017)</a:t>
            </a:r>
          </a:p>
        </p:txBody>
      </p:sp>
      <p:sp>
        <p:nvSpPr>
          <p:cNvPr id="20482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58775" y="1276350"/>
            <a:ext cx="44323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smtClean="0"/>
              <a:t>Weekly Charge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sz="quarter" idx="12"/>
          </p:nvPr>
        </p:nvSpPr>
        <p:spPr bwMode="auto">
          <a:xfrm>
            <a:off x="358775" y="1903413"/>
            <a:ext cx="8316913" cy="3752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65656A"/>
              </a:buClr>
              <a:buFont typeface="Wingdings" pitchFamily="2" charset="2"/>
              <a:buChar char="§"/>
            </a:pPr>
            <a:r>
              <a:rPr lang="en-GB" altLang="en-US" b="1" smtClean="0"/>
              <a:t>£130 for a one bed apartment and £132 for a two bed.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65656A"/>
              </a:buClr>
              <a:buFont typeface="Wingdings" pitchFamily="2" charset="2"/>
              <a:buChar char="§"/>
            </a:pPr>
            <a:endParaRPr lang="en-GB" altLang="en-US" b="1" smtClean="0">
              <a:solidFill>
                <a:srgbClr val="94C24A"/>
              </a:solidFill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65656A"/>
              </a:buClr>
              <a:buFont typeface="Wingdings" pitchFamily="2" charset="2"/>
              <a:buChar char="§"/>
            </a:pPr>
            <a:r>
              <a:rPr lang="en-GB" altLang="en-US" b="1" smtClean="0"/>
              <a:t>The weekly charge includes a </a:t>
            </a:r>
            <a:r>
              <a:rPr lang="en-GB" altLang="en-US" b="1" smtClean="0">
                <a:solidFill>
                  <a:srgbClr val="94C24A"/>
                </a:solidFill>
              </a:rPr>
              <a:t>service charge, community charge, maintenance charge </a:t>
            </a:r>
            <a:r>
              <a:rPr lang="en-GB" altLang="en-US" b="1" smtClean="0"/>
              <a:t>and </a:t>
            </a:r>
            <a:r>
              <a:rPr lang="en-GB" altLang="en-US" b="1" smtClean="0">
                <a:solidFill>
                  <a:srgbClr val="94C24A"/>
                </a:solidFill>
              </a:rPr>
              <a:t>amenity charge.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65656A"/>
              </a:buClr>
              <a:buFont typeface="Wingdings" pitchFamily="2" charset="2"/>
              <a:buChar char="§"/>
            </a:pPr>
            <a:endParaRPr lang="en-GB" altLang="en-US" b="1" smtClean="0">
              <a:solidFill>
                <a:srgbClr val="94C24A"/>
              </a:solidFill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GB" altLang="en-US" sz="1200" b="1" smtClean="0">
              <a:latin typeface="Segoe Print" pitchFamily="2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65656A"/>
              </a:buClr>
              <a:buFont typeface="Wingdings" pitchFamily="2" charset="2"/>
              <a:buChar char="§"/>
            </a:pPr>
            <a:r>
              <a:rPr lang="en-GB" b="1" smtClean="0">
                <a:solidFill>
                  <a:srgbClr val="94C24A"/>
                </a:solidFill>
              </a:rPr>
              <a:t>Affordable Living.  </a:t>
            </a:r>
            <a:r>
              <a:rPr lang="en-GB" b="1" smtClean="0"/>
              <a:t>For residents renting a home and claiming full housing and council tax benefit, the weekly housing costs start from </a:t>
            </a:r>
            <a:r>
              <a:rPr lang="en-GB" b="1" smtClean="0">
                <a:solidFill>
                  <a:srgbClr val="94C24A"/>
                </a:solidFill>
              </a:rPr>
              <a:t>£46 </a:t>
            </a:r>
            <a:r>
              <a:rPr lang="en-GB" b="1" smtClean="0">
                <a:solidFill>
                  <a:schemeClr val="bg2"/>
                </a:solidFill>
              </a:rPr>
              <a:t>per week </a:t>
            </a:r>
            <a:r>
              <a:rPr lang="en-GB" b="1" smtClean="0"/>
              <a:t>for a one bedroom apartment.  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57775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58775" y="1276350"/>
            <a:ext cx="44323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530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358775" y="1825625"/>
            <a:ext cx="8316913" cy="3752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pic>
        <p:nvPicPr>
          <p:cNvPr id="22531" name="Content Placeholder 5"/>
          <p:cNvPicPr>
            <a:picLocks noChangeAspect="1"/>
          </p:cNvPicPr>
          <p:nvPr/>
        </p:nvPicPr>
        <p:blipFill>
          <a:blip r:embed="rId2"/>
          <a:srcRect t="1210" b="-2"/>
          <a:stretch>
            <a:fillRect/>
          </a:stretch>
        </p:blipFill>
        <p:spPr bwMode="auto">
          <a:xfrm>
            <a:off x="0" y="923925"/>
            <a:ext cx="9144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257175"/>
            <a:ext cx="6183313" cy="458788"/>
          </a:xfrm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Five Birmingham villages.  The story so far…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58775" y="1276350"/>
            <a:ext cx="44323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smtClean="0"/>
              <a:t>Our Charity</a:t>
            </a:r>
          </a:p>
        </p:txBody>
      </p:sp>
      <p:sp>
        <p:nvSpPr>
          <p:cNvPr id="9218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358775" y="1941513"/>
            <a:ext cx="8316913" cy="3752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altLang="en-US" sz="1600" b="1" smtClean="0">
                <a:solidFill>
                  <a:srgbClr val="94C24A"/>
                </a:solidFill>
              </a:rPr>
              <a:t>The ExtraCare Charitable Trust </a:t>
            </a:r>
            <a:r>
              <a:rPr lang="en-GB" altLang="en-US" sz="1600" b="1" smtClean="0"/>
              <a:t>was established in 1988.  We are a charity that supports over 4,400 older people in 30 locations across the country.</a:t>
            </a: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endParaRPr lang="en-GB" altLang="en-US" sz="1600" b="1" smtClean="0"/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altLang="en-US" sz="1600" b="1" smtClean="0"/>
              <a:t>Our Charity’s Vision: </a:t>
            </a:r>
            <a:r>
              <a:rPr lang="en-GB" altLang="en-US" sz="1600" b="1" smtClean="0">
                <a:solidFill>
                  <a:srgbClr val="94C24A"/>
                </a:solidFill>
              </a:rPr>
              <a:t>Better Lives for Older People.</a:t>
            </a:r>
            <a:r>
              <a:rPr lang="en-US" altLang="en-US" sz="1600" b="1" smtClean="0">
                <a:solidFill>
                  <a:srgbClr val="94C24A"/>
                </a:solidFill>
              </a:rPr>
              <a:t> </a:t>
            </a:r>
            <a:endParaRPr lang="en-GB" altLang="en-US" sz="1600" b="1" smtClean="0">
              <a:solidFill>
                <a:srgbClr val="94C24A"/>
              </a:solidFill>
            </a:endParaRP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endParaRPr lang="en-GB" altLang="en-US" sz="1600" b="1" smtClean="0">
              <a:solidFill>
                <a:srgbClr val="94C24A"/>
              </a:solidFill>
            </a:endParaRP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altLang="en-US" sz="1600" b="1" smtClean="0"/>
              <a:t>Our Charity’s Mission: Creating </a:t>
            </a:r>
            <a:r>
              <a:rPr lang="en-GB" altLang="en-US" sz="1600" b="1" smtClean="0">
                <a:solidFill>
                  <a:srgbClr val="94C24A"/>
                </a:solidFill>
              </a:rPr>
              <a:t>sustainable communities </a:t>
            </a:r>
            <a:r>
              <a:rPr lang="en-GB" altLang="en-US" sz="1600" b="1" smtClean="0"/>
              <a:t>that provide </a:t>
            </a:r>
            <a:r>
              <a:rPr lang="en-GB" altLang="en-US" sz="1600" b="1" smtClean="0">
                <a:solidFill>
                  <a:srgbClr val="94C24A"/>
                </a:solidFill>
              </a:rPr>
              <a:t>homes older people want, lifestyles they can enjoy </a:t>
            </a:r>
            <a:r>
              <a:rPr lang="en-GB" altLang="en-US" sz="1600" b="1" smtClean="0"/>
              <a:t>and </a:t>
            </a:r>
            <a:r>
              <a:rPr lang="en-GB" altLang="en-US" sz="1600" b="1" smtClean="0">
                <a:solidFill>
                  <a:srgbClr val="94C24A"/>
                </a:solidFill>
              </a:rPr>
              <a:t>care if it’s needed.</a:t>
            </a: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endParaRPr lang="en-GB" sz="1600" b="1" smtClean="0">
              <a:solidFill>
                <a:srgbClr val="94C24A"/>
              </a:solidFill>
            </a:endParaRP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sz="1600" b="1" smtClean="0"/>
              <a:t>Any surplus funds that we generate are used by the charity to support residents' housing, health and well-being, and to develop new villages.</a:t>
            </a:r>
            <a:endParaRPr lang="en-GB" b="1" smtClean="0"/>
          </a:p>
        </p:txBody>
      </p:sp>
      <p:sp>
        <p:nvSpPr>
          <p:cNvPr id="9219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358775" y="407988"/>
            <a:ext cx="4432300" cy="423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ExtraCare Charitable Trust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58775" y="407988"/>
            <a:ext cx="4432300" cy="423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ExtraCare’s Birmingham Cluster </a:t>
            </a:r>
          </a:p>
        </p:txBody>
      </p:sp>
      <p:sp>
        <p:nvSpPr>
          <p:cNvPr id="1126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58775" y="1276350"/>
            <a:ext cx="44323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Birmingham Cluster 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358775" y="1825625"/>
            <a:ext cx="8316913" cy="3752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sz="1600" b="1" smtClean="0"/>
              <a:t>Longbridge Village is the fifth of </a:t>
            </a:r>
            <a:r>
              <a:rPr lang="en-GB" sz="1600" b="1" smtClean="0">
                <a:solidFill>
                  <a:schemeClr val="bg2"/>
                </a:solidFill>
              </a:rPr>
              <a:t>five Birmingham villages </a:t>
            </a:r>
            <a:r>
              <a:rPr lang="en-GB" sz="1600" b="1" smtClean="0"/>
              <a:t>planned between 2010 and 2017 as part of a £250m development programme between registered charity The ExtraCare Charitable Trust and Birmingham City Council.  </a:t>
            </a: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endParaRPr lang="en-GB" sz="1600" b="1" smtClean="0"/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sz="1600" b="1" smtClean="0"/>
              <a:t>New Oscott Village, Erdington (opened 2010)</a:t>
            </a: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sz="1600" b="1" smtClean="0"/>
              <a:t>Pannel Croft Village, Newtown (opened 2012)</a:t>
            </a: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sz="1600" b="1" smtClean="0"/>
              <a:t>Hagley Road Village, Edgbaston (opened 2013)</a:t>
            </a: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sz="1600" b="1" smtClean="0"/>
              <a:t>Bournville Gardens, Bournville (opened 2015)</a:t>
            </a: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sz="1600" b="1" smtClean="0"/>
              <a:t>Longbridge Village, Longbridge (opened 2017)</a:t>
            </a: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endParaRPr lang="en-GB" sz="1600" b="1" smtClean="0"/>
          </a:p>
          <a:p>
            <a:endParaRPr lang="en-GB" smtClean="0"/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028950"/>
            <a:ext cx="35941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58775" y="407988"/>
            <a:ext cx="4432300" cy="423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Longbridge Village</a:t>
            </a:r>
          </a:p>
        </p:txBody>
      </p:sp>
      <p:sp>
        <p:nvSpPr>
          <p:cNvPr id="12290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58775" y="1276350"/>
            <a:ext cx="44323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smtClean="0"/>
              <a:t>The Village</a:t>
            </a:r>
          </a:p>
        </p:txBody>
      </p:sp>
      <p:sp>
        <p:nvSpPr>
          <p:cNvPr id="12291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358775" y="1816100"/>
            <a:ext cx="8316913" cy="3878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altLang="en-US" sz="1600" b="1" smtClean="0"/>
              <a:t>A partnership between </a:t>
            </a:r>
            <a:r>
              <a:rPr lang="en-GB" altLang="en-US" sz="1600" b="1" smtClean="0">
                <a:solidFill>
                  <a:srgbClr val="94C24A"/>
                </a:solidFill>
              </a:rPr>
              <a:t>ExtraCare Charitable Trust , Birmingham City Council and The Homes and Communities Agency </a:t>
            </a:r>
            <a:r>
              <a:rPr lang="en-GB" sz="1600" b="1" smtClean="0">
                <a:solidFill>
                  <a:srgbClr val="94C24A"/>
                </a:solidFill>
              </a:rPr>
              <a:t>(£1.5m contribution)</a:t>
            </a:r>
            <a:endParaRPr lang="en-GB" altLang="en-US" sz="1600" b="1" smtClean="0">
              <a:solidFill>
                <a:srgbClr val="94C24A"/>
              </a:solidFill>
            </a:endParaRP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altLang="en-US" sz="1600" b="1" smtClean="0"/>
              <a:t>260 individual homes. 109 one bed and 151 two bed apartments</a:t>
            </a:r>
            <a:endParaRPr lang="en-GB" altLang="en-US" sz="1600" b="1" smtClean="0">
              <a:solidFill>
                <a:srgbClr val="94C24A"/>
              </a:solidFill>
            </a:endParaRP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altLang="en-US" sz="1600" b="1" smtClean="0">
                <a:solidFill>
                  <a:srgbClr val="94C24A"/>
                </a:solidFill>
              </a:rPr>
              <a:t>89 for outright leasehold purchase.  119 for shared ownership.  52 available for social rent.</a:t>
            </a:r>
            <a:endParaRPr lang="en-GB" altLang="en-US" sz="800" b="1" smtClean="0">
              <a:solidFill>
                <a:srgbClr val="94C24A"/>
              </a:solidFill>
            </a:endParaRPr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altLang="en-US" sz="1600" b="1" smtClean="0"/>
              <a:t>A </a:t>
            </a:r>
            <a:r>
              <a:rPr lang="en-GB" altLang="en-US" sz="1600" b="1" smtClean="0">
                <a:solidFill>
                  <a:srgbClr val="94C24A"/>
                </a:solidFill>
              </a:rPr>
              <a:t>vibrant community </a:t>
            </a:r>
            <a:r>
              <a:rPr lang="en-GB" altLang="en-US" sz="1600" b="1" smtClean="0"/>
              <a:t>which is home to a </a:t>
            </a:r>
            <a:r>
              <a:rPr lang="en-GB" altLang="en-US" sz="1600" b="1" smtClean="0">
                <a:solidFill>
                  <a:srgbClr val="94C24A"/>
                </a:solidFill>
              </a:rPr>
              <a:t>wealth of facilities.  Our community is diverse, </a:t>
            </a:r>
            <a:r>
              <a:rPr lang="en-GB" altLang="en-US" sz="1600" b="1" smtClean="0"/>
              <a:t>with people from different backgrounds and with differing needs for care.</a:t>
            </a:r>
            <a:endParaRPr lang="en-GB" altLang="en-US" sz="800" b="1" smtClean="0"/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altLang="en-US" sz="1600" b="1" smtClean="0"/>
              <a:t>Our facilities are open to people </a:t>
            </a:r>
            <a:r>
              <a:rPr lang="en-GB" altLang="en-US" sz="1600" b="1" smtClean="0">
                <a:solidFill>
                  <a:srgbClr val="94C24A"/>
                </a:solidFill>
              </a:rPr>
              <a:t>over the age of 55 </a:t>
            </a:r>
            <a:r>
              <a:rPr lang="en-GB" altLang="en-US" sz="1600" b="1" smtClean="0"/>
              <a:t>from the wider community, which ExtraCare positively encourages.  </a:t>
            </a:r>
            <a:endParaRPr lang="en-GB" altLang="en-US" sz="800" b="1" smtClean="0"/>
          </a:p>
          <a:p>
            <a:pPr algn="just">
              <a:lnSpc>
                <a:spcPct val="110000"/>
              </a:lnSpc>
              <a:buClr>
                <a:srgbClr val="65656A"/>
              </a:buClr>
              <a:buFont typeface="Wingdings" pitchFamily="2" charset="2"/>
              <a:buChar char="§"/>
            </a:pPr>
            <a:r>
              <a:rPr lang="en-GB" altLang="en-US" sz="1600" b="1" smtClean="0"/>
              <a:t>Village opened in July 2017.</a:t>
            </a:r>
            <a:endParaRPr lang="en-GB" altLang="en-US" sz="1600" b="1" smtClean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58775" y="407988"/>
            <a:ext cx="4432300" cy="423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Longbridge Village</a:t>
            </a: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58775" y="1276350"/>
            <a:ext cx="44323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smtClean="0"/>
              <a:t>The Facilities</a:t>
            </a:r>
          </a:p>
        </p:txBody>
      </p:sp>
      <p:pic>
        <p:nvPicPr>
          <p:cNvPr id="13315" name="Picture 5" descr="Gy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913313"/>
            <a:ext cx="3132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Green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5313" y="4906963"/>
            <a:ext cx="311626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G:\PR &amp; MARKETING\EXTRACARE PICTURE LIBRARY\VILLAGES OPEN\BIRMINGHAM Bournville\NEVILLE AND ANN\B25P55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713" y="4906963"/>
            <a:ext cx="2935287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358775" y="1825625"/>
            <a:ext cx="2565400" cy="3752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 smtClean="0"/>
              <a:t>Café Bar/Bistro</a:t>
            </a:r>
          </a:p>
          <a:p>
            <a:pPr algn="just">
              <a:lnSpc>
                <a:spcPct val="150000"/>
              </a:lnSpc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 smtClean="0"/>
              <a:t>Village Hall</a:t>
            </a:r>
          </a:p>
          <a:p>
            <a:pPr algn="just">
              <a:lnSpc>
                <a:spcPct val="150000"/>
              </a:lnSpc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 smtClean="0"/>
              <a:t>Hair Salon</a:t>
            </a:r>
          </a:p>
          <a:p>
            <a:pPr algn="just">
              <a:lnSpc>
                <a:spcPct val="150000"/>
              </a:lnSpc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 smtClean="0"/>
              <a:t>Beauty Salon</a:t>
            </a:r>
          </a:p>
          <a:p>
            <a:pPr algn="just">
              <a:lnSpc>
                <a:spcPct val="150000"/>
              </a:lnSpc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 smtClean="0"/>
              <a:t>Village Shop</a:t>
            </a:r>
          </a:p>
        </p:txBody>
      </p:sp>
      <p:sp>
        <p:nvSpPr>
          <p:cNvPr id="13319" name="Text Placeholder 3"/>
          <p:cNvSpPr txBox="1">
            <a:spLocks/>
          </p:cNvSpPr>
          <p:nvPr/>
        </p:nvSpPr>
        <p:spPr bwMode="auto">
          <a:xfrm>
            <a:off x="3548063" y="1825625"/>
            <a:ext cx="25654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>
                <a:solidFill>
                  <a:srgbClr val="65656A"/>
                </a:solidFill>
                <a:latin typeface="Calibri" pitchFamily="34" charset="0"/>
              </a:rPr>
              <a:t>Licensed Bar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>
                <a:solidFill>
                  <a:srgbClr val="65656A"/>
                </a:solidFill>
                <a:latin typeface="Calibri" pitchFamily="34" charset="0"/>
              </a:rPr>
              <a:t>Library/I.T. Suite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>
                <a:solidFill>
                  <a:srgbClr val="65656A"/>
                </a:solidFill>
                <a:latin typeface="Calibri" pitchFamily="34" charset="0"/>
              </a:rPr>
              <a:t>Greenhouse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>
                <a:solidFill>
                  <a:srgbClr val="65656A"/>
                </a:solidFill>
                <a:latin typeface="Calibri" pitchFamily="34" charset="0"/>
              </a:rPr>
              <a:t>Arts &amp; Crafts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>
                <a:solidFill>
                  <a:srgbClr val="65656A"/>
                </a:solidFill>
                <a:latin typeface="Calibri" pitchFamily="34" charset="0"/>
              </a:rPr>
              <a:t>Guest Suite</a:t>
            </a:r>
          </a:p>
        </p:txBody>
      </p:sp>
      <p:sp>
        <p:nvSpPr>
          <p:cNvPr id="13320" name="Text Placeholder 3"/>
          <p:cNvSpPr txBox="1">
            <a:spLocks/>
          </p:cNvSpPr>
          <p:nvPr/>
        </p:nvSpPr>
        <p:spPr bwMode="auto">
          <a:xfrm>
            <a:off x="6737350" y="1825625"/>
            <a:ext cx="25654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>
                <a:solidFill>
                  <a:srgbClr val="65656A"/>
                </a:solidFill>
                <a:latin typeface="Calibri" pitchFamily="34" charset="0"/>
              </a:rPr>
              <a:t>Fitness Suite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>
                <a:solidFill>
                  <a:srgbClr val="65656A"/>
                </a:solidFill>
                <a:latin typeface="Calibri" pitchFamily="34" charset="0"/>
              </a:rPr>
              <a:t>Laundrette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>
                <a:solidFill>
                  <a:srgbClr val="65656A"/>
                </a:solidFill>
                <a:latin typeface="Calibri" pitchFamily="34" charset="0"/>
              </a:rPr>
              <a:t>Hobby Room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>
                <a:solidFill>
                  <a:srgbClr val="65656A"/>
                </a:solidFill>
                <a:latin typeface="Calibri" pitchFamily="34" charset="0"/>
              </a:rPr>
              <a:t>Well-being Suite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Clr>
                <a:srgbClr val="94C24A"/>
              </a:buClr>
              <a:buFont typeface="Wingdings" pitchFamily="2" charset="2"/>
              <a:buChar char="ü"/>
            </a:pPr>
            <a:r>
              <a:rPr lang="en-GB" altLang="en-US" sz="1600" b="1">
                <a:solidFill>
                  <a:srgbClr val="65656A"/>
                </a:solidFill>
                <a:latin typeface="Calibri" pitchFamily="34" charset="0"/>
              </a:rPr>
              <a:t>Locksmith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58775" y="1276350"/>
            <a:ext cx="44323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smtClean="0"/>
              <a:t>Well-being Service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58775" y="1787525"/>
            <a:ext cx="8316913" cy="43561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65656A"/>
              </a:buClr>
              <a:buFont typeface="Arial" panose="020B0604020202020204" pitchFamily="34" charset="0"/>
              <a:buNone/>
              <a:defRPr/>
            </a:pPr>
            <a:endParaRPr lang="en-GB" altLang="en-US" sz="1600" b="1" dirty="0">
              <a:solidFill>
                <a:srgbClr val="65656A"/>
              </a:solidFill>
              <a:latin typeface="+mn-lt"/>
            </a:endParaRP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65656A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Well-being service supports all residents to be </a:t>
            </a:r>
            <a:r>
              <a:rPr lang="en-GB" altLang="en-US" sz="1600" b="1" dirty="0" smtClean="0">
                <a:solidFill>
                  <a:srgbClr val="94C24A"/>
                </a:solidFill>
                <a:latin typeface="+mn-lt"/>
              </a:rPr>
              <a:t>pro-active in managing their own health.</a:t>
            </a:r>
          </a:p>
          <a:p>
            <a:pPr marL="0" indent="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65656A"/>
              </a:buClr>
              <a:buFont typeface="Arial" panose="020B0604020202020204" pitchFamily="34" charset="0"/>
              <a:buNone/>
              <a:defRPr/>
            </a:pPr>
            <a:endParaRPr lang="en-GB" altLang="en-US" sz="1600" b="1" dirty="0">
              <a:solidFill>
                <a:srgbClr val="65656A"/>
              </a:solidFill>
              <a:latin typeface="+mn-lt"/>
            </a:endParaRP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65656A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Well-being assessments typically cover a range of tests and common conditions including blood pressure, cholesterol, diet, fitness, sleep, diabetes and osteoporosis.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65656A"/>
              </a:buClr>
              <a:buFont typeface="Wingdings" panose="05000000000000000000" pitchFamily="2" charset="2"/>
              <a:buChar char="§"/>
              <a:defRPr/>
            </a:pPr>
            <a:endParaRPr lang="en-GB" altLang="en-US" sz="1600" b="1" dirty="0">
              <a:solidFill>
                <a:srgbClr val="65656A"/>
              </a:solidFill>
              <a:latin typeface="+mn-lt"/>
            </a:endParaRP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65656A"/>
              </a:buClr>
              <a:buFont typeface="Arial" panose="020B0604020202020204" pitchFamily="34" charset="0"/>
              <a:buNone/>
              <a:defRPr/>
            </a:pPr>
            <a:r>
              <a:rPr lang="en-GB" altLang="en-US" sz="2000" b="1" dirty="0">
                <a:solidFill>
                  <a:srgbClr val="94C24A"/>
                </a:solidFill>
                <a:latin typeface="+mn-lt"/>
              </a:rPr>
              <a:t>Aston Research:  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65656A"/>
              </a:buClr>
              <a:buFont typeface="Wingdings" panose="05000000000000000000" pitchFamily="2" charset="2"/>
              <a:buChar char="§"/>
              <a:defRPr/>
            </a:pPr>
            <a:endParaRPr lang="en-GB" altLang="en-US" sz="1600" b="1" dirty="0">
              <a:solidFill>
                <a:srgbClr val="65656A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GB" altLang="en-US" sz="20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en-US" sz="1800" b="1" dirty="0" smtClean="0"/>
          </a:p>
        </p:txBody>
      </p:sp>
      <p:sp>
        <p:nvSpPr>
          <p:cNvPr id="1433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58775" y="407988"/>
            <a:ext cx="4432300" cy="423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Longbridge Village</a:t>
            </a: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4394200"/>
            <a:ext cx="287972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75" y="4306888"/>
            <a:ext cx="25336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7900" y="4260850"/>
            <a:ext cx="2865438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58775" y="1276350"/>
            <a:ext cx="44323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smtClean="0"/>
              <a:t>Activity Programme (Examples)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58775" y="1817688"/>
            <a:ext cx="8140700" cy="3978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5656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/>
              <a:t>Yoga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/>
              <a:t>Tai Chi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/>
              <a:t>Dancing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/>
              <a:t>IT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/>
              <a:t>Snooker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/>
              <a:t>Choir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/>
              <a:t>Craft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/>
              <a:t>Evening entertainment</a:t>
            </a:r>
          </a:p>
          <a:p>
            <a:pPr marL="0" indent="0" algn="just" fontAlgn="auto">
              <a:lnSpc>
                <a:spcPct val="100000"/>
              </a:lnSpc>
              <a:spcAft>
                <a:spcPts val="0"/>
              </a:spcAft>
              <a:buClr>
                <a:srgbClr val="94C24A"/>
              </a:buClr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/>
              <a:t>The activity programme will differ from location to location. There may be a nominal charge for some of these activities.</a:t>
            </a:r>
          </a:p>
        </p:txBody>
      </p:sp>
      <p:sp>
        <p:nvSpPr>
          <p:cNvPr id="1638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58775" y="407988"/>
            <a:ext cx="4432300" cy="423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Longbridge Village</a:t>
            </a:r>
          </a:p>
        </p:txBody>
      </p:sp>
      <p:pic>
        <p:nvPicPr>
          <p:cNvPr id="1638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663" y="2063750"/>
            <a:ext cx="46116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58775" y="1276350"/>
            <a:ext cx="44323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smtClean="0"/>
              <a:t>Care Service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58775" y="1763713"/>
            <a:ext cx="3890963" cy="45593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There will be care staff on site </a:t>
            </a:r>
            <a:r>
              <a:rPr lang="en-GB" altLang="en-US" sz="1600" b="1" dirty="0" smtClean="0">
                <a:solidFill>
                  <a:srgbClr val="94C24A"/>
                </a:solidFill>
                <a:latin typeface="+mn-lt"/>
              </a:rPr>
              <a:t>24 hours a day in the event of an emergency.</a:t>
            </a:r>
          </a:p>
          <a:p>
            <a:pPr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altLang="en-US" sz="2400" b="1" dirty="0" smtClean="0">
              <a:solidFill>
                <a:srgbClr val="65656A"/>
              </a:solidFill>
              <a:latin typeface="+mn-lt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The village will provide care for up to a third of all residents living in the village.</a:t>
            </a:r>
          </a:p>
          <a:p>
            <a:pPr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altLang="en-US" sz="1600" b="1" dirty="0">
              <a:solidFill>
                <a:srgbClr val="65656A"/>
              </a:solidFill>
              <a:latin typeface="+mn-lt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600" b="1" dirty="0" smtClean="0">
                <a:solidFill>
                  <a:srgbClr val="94C24A"/>
                </a:solidFill>
                <a:latin typeface="+mn-lt"/>
              </a:rPr>
              <a:t>Enriched </a:t>
            </a:r>
            <a:r>
              <a:rPr lang="en-GB" altLang="en-US" sz="1600" b="1" dirty="0">
                <a:solidFill>
                  <a:srgbClr val="94C24A"/>
                </a:solidFill>
                <a:latin typeface="+mn-lt"/>
              </a:rPr>
              <a:t>Opportunities Programme. </a:t>
            </a: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Residents </a:t>
            </a:r>
            <a:r>
              <a:rPr lang="en-GB" altLang="en-US" sz="1600" b="1" dirty="0">
                <a:solidFill>
                  <a:srgbClr val="65656A"/>
                </a:solidFill>
                <a:latin typeface="+mn-lt"/>
              </a:rPr>
              <a:t>receiving care will also include people with a </a:t>
            </a:r>
            <a:r>
              <a:rPr lang="en-GB" altLang="en-US" sz="1600" b="1" dirty="0">
                <a:solidFill>
                  <a:srgbClr val="94C24A"/>
                </a:solidFill>
                <a:latin typeface="+mn-lt"/>
              </a:rPr>
              <a:t>dementia diagnosis, </a:t>
            </a:r>
            <a:r>
              <a:rPr lang="en-GB" altLang="en-US" sz="1600" b="1" dirty="0">
                <a:solidFill>
                  <a:srgbClr val="65656A"/>
                </a:solidFill>
                <a:latin typeface="+mn-lt"/>
              </a:rPr>
              <a:t>where we are confident we can meet their needs and they can live safely in our community</a:t>
            </a: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.  </a:t>
            </a:r>
            <a:endParaRPr lang="en-GB" altLang="en-US" sz="1600" b="1" dirty="0">
              <a:solidFill>
                <a:srgbClr val="65656A"/>
              </a:solidFill>
              <a:latin typeface="+mn-lt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altLang="en-US" sz="2000" b="1" dirty="0" smtClean="0">
              <a:latin typeface="+mn-lt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altLang="en-US" sz="2000" b="1" dirty="0" smtClean="0">
              <a:latin typeface="+mn-lt"/>
            </a:endParaRPr>
          </a:p>
        </p:txBody>
      </p:sp>
      <p:sp>
        <p:nvSpPr>
          <p:cNvPr id="1741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58775" y="407988"/>
            <a:ext cx="4432300" cy="423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Longbridge Village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1922463"/>
            <a:ext cx="439737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58775" y="1276350"/>
            <a:ext cx="44323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smtClean="0"/>
              <a:t>The Apartments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58775" y="1916113"/>
            <a:ext cx="8316913" cy="5032375"/>
          </a:xfrm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Most sales properties have either a patio area or balcony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Flat and level accessibility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CCTV connected to personal TV for guest entry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Easy to reach switches and fittings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Shower </a:t>
            </a:r>
            <a:r>
              <a:rPr lang="en-GB" altLang="en-US" sz="1600" b="1" dirty="0">
                <a:solidFill>
                  <a:srgbClr val="65656A"/>
                </a:solidFill>
                <a:latin typeface="+mn-lt"/>
              </a:rPr>
              <a:t>rooms have slip-resistant </a:t>
            </a: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floors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Security </a:t>
            </a:r>
            <a:r>
              <a:rPr lang="en-GB" altLang="en-US" sz="1600" b="1" dirty="0">
                <a:solidFill>
                  <a:srgbClr val="65656A"/>
                </a:solidFill>
                <a:latin typeface="+mn-lt"/>
              </a:rPr>
              <a:t>key card </a:t>
            </a: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access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>
                <a:solidFill>
                  <a:srgbClr val="65656A"/>
                </a:solidFill>
                <a:latin typeface="+mn-lt"/>
              </a:rPr>
              <a:t>K</a:t>
            </a: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itchen </a:t>
            </a:r>
            <a:r>
              <a:rPr lang="en-GB" altLang="en-US" sz="1600" b="1" dirty="0">
                <a:solidFill>
                  <a:srgbClr val="65656A"/>
                </a:solidFill>
                <a:latin typeface="+mn-lt"/>
              </a:rPr>
              <a:t>with integrated fridge </a:t>
            </a: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freezer, washer dryer, </a:t>
            </a:r>
            <a:r>
              <a:rPr lang="en-GB" altLang="en-US" sz="1600" b="1" dirty="0">
                <a:solidFill>
                  <a:srgbClr val="65656A"/>
                </a:solidFill>
                <a:latin typeface="+mn-lt"/>
              </a:rPr>
              <a:t>o</a:t>
            </a: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ven </a:t>
            </a:r>
            <a:r>
              <a:rPr lang="en-GB" altLang="en-US" sz="1600" b="1" dirty="0">
                <a:solidFill>
                  <a:srgbClr val="65656A"/>
                </a:solidFill>
                <a:latin typeface="+mn-lt"/>
              </a:rPr>
              <a:t>and </a:t>
            </a: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hob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10 </a:t>
            </a:r>
            <a:r>
              <a:rPr lang="en-GB" altLang="en-US" sz="1600" b="1" dirty="0">
                <a:solidFill>
                  <a:srgbClr val="65656A"/>
                </a:solidFill>
                <a:latin typeface="+mn-lt"/>
              </a:rPr>
              <a:t>year NHBC structural </a:t>
            </a:r>
            <a:r>
              <a:rPr lang="en-GB" altLang="en-US" sz="1600" b="1" dirty="0" smtClean="0">
                <a:solidFill>
                  <a:srgbClr val="65656A"/>
                </a:solidFill>
                <a:latin typeface="+mn-lt"/>
              </a:rPr>
              <a:t>guarantee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94C24A"/>
              </a:buClr>
              <a:buFont typeface="Wingdings" panose="05000000000000000000" pitchFamily="2" charset="2"/>
              <a:buChar char="ü"/>
              <a:defRPr/>
            </a:pPr>
            <a:endParaRPr lang="en-GB" altLang="en-US" sz="1600" b="1" dirty="0">
              <a:solidFill>
                <a:srgbClr val="65656A"/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altLang="en-US" sz="2000" b="1" dirty="0" smtClean="0"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altLang="en-US" sz="2000" b="1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1800" b="1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b="1" dirty="0" smtClean="0"/>
              <a:t>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GB" altLang="en-US" sz="18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GB" altLang="en-US" sz="18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GB" altLang="en-US" sz="18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altLang="en-US" sz="18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altLang="en-US" sz="1800" b="1" dirty="0" smtClean="0"/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7413"/>
            <a:ext cx="30829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3775" y="4697413"/>
            <a:ext cx="30702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0688" y="4697413"/>
            <a:ext cx="3235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358775" y="407988"/>
            <a:ext cx="4432300" cy="423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Longbridge Village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traCare">
      <a:dk1>
        <a:srgbClr val="000000"/>
      </a:dk1>
      <a:lt1>
        <a:srgbClr val="FFFFFF"/>
      </a:lt1>
      <a:dk2>
        <a:srgbClr val="006072"/>
      </a:dk2>
      <a:lt2>
        <a:srgbClr val="94C24A"/>
      </a:lt2>
      <a:accent1>
        <a:srgbClr val="009877"/>
      </a:accent1>
      <a:accent2>
        <a:srgbClr val="949A90"/>
      </a:accent2>
      <a:accent3>
        <a:srgbClr val="94C24A"/>
      </a:accent3>
      <a:accent4>
        <a:srgbClr val="FFC000"/>
      </a:accent4>
      <a:accent5>
        <a:srgbClr val="4472C4"/>
      </a:accent5>
      <a:accent6>
        <a:srgbClr val="70AD47"/>
      </a:accent6>
      <a:hlink>
        <a:srgbClr val="009877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676</Words>
  <Application>Microsoft Office PowerPoint</Application>
  <PresentationFormat>On-screen Show (4:3)</PresentationFormat>
  <Paragraphs>130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Arial</vt:lpstr>
      <vt:lpstr>Calibri Light</vt:lpstr>
      <vt:lpstr>Wingdings</vt:lpstr>
      <vt:lpstr>Segoe Print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Grant</dc:creator>
  <cp:lastModifiedBy>lois.beech</cp:lastModifiedBy>
  <cp:revision>123</cp:revision>
  <cp:lastPrinted>2017-10-31T08:59:18Z</cp:lastPrinted>
  <dcterms:created xsi:type="dcterms:W3CDTF">2017-09-15T09:19:44Z</dcterms:created>
  <dcterms:modified xsi:type="dcterms:W3CDTF">2017-12-18T09:36:28Z</dcterms:modified>
</cp:coreProperties>
</file>